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65" d="100"/>
          <a:sy n="65" d="100"/>
        </p:scale>
        <p:origin x="6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563F7C-357E-46BB-AECA-9B1467B5AB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E49DC3F-612B-43BC-A2A3-12621C614AC5}">
      <dgm:prSet/>
      <dgm:spPr>
        <a:solidFill>
          <a:schemeClr val="bg2">
            <a:lumMod val="90000"/>
          </a:schemeClr>
        </a:solidFill>
      </dgm:spPr>
      <dgm:t>
        <a:bodyPr/>
        <a:lstStyle/>
        <a:p>
          <a:pPr rtl="0"/>
          <a:r>
            <a:rPr lang="fr-FR" b="0" i="0" dirty="0" smtClean="0">
              <a:solidFill>
                <a:schemeClr val="tx1"/>
              </a:solidFill>
              <a:latin typeface="Arial Black" panose="020B0A04020102020204" pitchFamily="34" charset="0"/>
            </a:rPr>
            <a:t>Notre application web utilisera </a:t>
          </a:r>
          <a:r>
            <a:rPr lang="fr-FR" b="1" i="0" dirty="0" smtClean="0">
              <a:solidFill>
                <a:schemeClr val="tx1"/>
              </a:solidFill>
              <a:latin typeface="Arial Black" panose="020B0A04020102020204" pitchFamily="34" charset="0"/>
            </a:rPr>
            <a:t>Spring Boot </a:t>
          </a:r>
          <a:r>
            <a:rPr lang="fr-FR" b="0" i="0" dirty="0" smtClean="0">
              <a:solidFill>
                <a:schemeClr val="tx1"/>
              </a:solidFill>
              <a:latin typeface="Arial Black" panose="020B0A04020102020204" pitchFamily="34" charset="0"/>
            </a:rPr>
            <a:t>pour gérer les données et les opérations liées à un salon de coiffure. Elle comprendra les principaux modèles de données suivants :</a:t>
          </a:r>
        </a:p>
        <a:p>
          <a:r>
            <a:rPr lang="fr-FR" b="0" i="0" dirty="0" smtClean="0">
              <a:solidFill>
                <a:schemeClr val="tx1"/>
              </a:solidFill>
              <a:latin typeface="Arial Black" panose="020B0A04020102020204" pitchFamily="34" charset="0"/>
            </a:rPr>
            <a:t>Salon : qui contiendra des informations de base sur le salon, telles que l'ID, le nom et l'adresse.</a:t>
          </a:r>
        </a:p>
        <a:p>
          <a:r>
            <a:rPr lang="fr-FR" b="0" i="0" dirty="0" smtClean="0">
              <a:solidFill>
                <a:schemeClr val="tx1"/>
              </a:solidFill>
              <a:latin typeface="Arial Black" panose="020B0A04020102020204" pitchFamily="34" charset="0"/>
            </a:rPr>
            <a:t>Rendez-vous : qui contiendra des informations sur les rendez-vous, telles que la date du rendez-vous, la date de demande, l'ID du salon et l'ID du client.</a:t>
          </a:r>
        </a:p>
        <a:p>
          <a:r>
            <a:rPr lang="fr-FR" b="0" i="0" dirty="0" smtClean="0">
              <a:solidFill>
                <a:schemeClr val="tx1"/>
              </a:solidFill>
              <a:latin typeface="Arial Black" panose="020B0A04020102020204" pitchFamily="34" charset="0"/>
            </a:rPr>
            <a:t>Client : qui contiendra des informations sur les clients, telles que l'ID, le nom, le prénom, le numéro de téléphone et la date de naissance.</a:t>
          </a:r>
        </a:p>
        <a:p>
          <a:r>
            <a:rPr lang="fr-FR" b="0" i="0" dirty="0" smtClean="0">
              <a:solidFill>
                <a:schemeClr val="tx1"/>
              </a:solidFill>
              <a:latin typeface="Arial Black" panose="020B0A04020102020204" pitchFamily="34" charset="0"/>
            </a:rPr>
            <a:t>Service : qui contiendra des informations sur les services proposés par le salon, tels que l'ID, le nom, le prix et l'ID du salon.</a:t>
          </a:r>
        </a:p>
        <a:p>
          <a:r>
            <a:rPr lang="fr-FR" b="0" i="0" dirty="0" smtClean="0">
              <a:solidFill>
                <a:schemeClr val="tx1"/>
              </a:solidFill>
              <a:latin typeface="Arial Black" panose="020B0A04020102020204" pitchFamily="34" charset="0"/>
            </a:rPr>
            <a:t>L'application permettra aux clients de réserver des rendez-vous en ligne, de consulter les disponibilités des services et des créneaux horaires, de gérer leur compte et de visualiser l'historique de leurs réservations. Les employés de salon pourront utiliser l'application pour gérer les réservations, les clients et les employés, et pour générer des rapports sur les activités du salon.</a:t>
          </a:r>
        </a:p>
        <a:p>
          <a:r>
            <a:rPr lang="fr-FR" b="0" i="0" dirty="0" smtClean="0">
              <a:solidFill>
                <a:schemeClr val="tx1"/>
              </a:solidFill>
              <a:latin typeface="Arial Black" panose="020B0A04020102020204" pitchFamily="34" charset="0"/>
            </a:rPr>
            <a:t>L'application sera construite en utilisant Spring Boot pour fournir une structure de base solide et modulaire. Spring MVC sera utilisé pour la gestion des vues, Spring Data pour l'accès aux données et Spring Security pour la sécurité de l'application. Nous utiliserons également des starters pour simplifier la configuration et la gestion des dépendances.</a:t>
          </a:r>
          <a:endParaRPr lang="en-US" dirty="0">
            <a:solidFill>
              <a:schemeClr val="tx1"/>
            </a:solidFill>
            <a:latin typeface="Arial Black" panose="020B0A04020102020204" pitchFamily="34" charset="0"/>
          </a:endParaRPr>
        </a:p>
      </dgm:t>
    </dgm:pt>
    <dgm:pt modelId="{712154D4-BD3C-4EF5-9953-2628A4869640}" type="parTrans" cxnId="{37499C41-9107-44C2-AC80-BEEA853A18D5}">
      <dgm:prSet/>
      <dgm:spPr/>
      <dgm:t>
        <a:bodyPr/>
        <a:lstStyle/>
        <a:p>
          <a:endParaRPr lang="en-US"/>
        </a:p>
      </dgm:t>
    </dgm:pt>
    <dgm:pt modelId="{F323C3D4-6F0F-4632-910E-CDE74AD670E6}" type="sibTrans" cxnId="{37499C41-9107-44C2-AC80-BEEA853A18D5}">
      <dgm:prSet/>
      <dgm:spPr/>
      <dgm:t>
        <a:bodyPr/>
        <a:lstStyle/>
        <a:p>
          <a:endParaRPr lang="en-US"/>
        </a:p>
      </dgm:t>
    </dgm:pt>
    <dgm:pt modelId="{036298E1-7EBD-49C7-903A-9E49EF92ED99}" type="pres">
      <dgm:prSet presAssocID="{99563F7C-357E-46BB-AECA-9B1467B5AB72}" presName="linear" presStyleCnt="0">
        <dgm:presLayoutVars>
          <dgm:animLvl val="lvl"/>
          <dgm:resizeHandles val="exact"/>
        </dgm:presLayoutVars>
      </dgm:prSet>
      <dgm:spPr/>
      <dgm:t>
        <a:bodyPr/>
        <a:lstStyle/>
        <a:p>
          <a:endParaRPr lang="en-US"/>
        </a:p>
      </dgm:t>
    </dgm:pt>
    <dgm:pt modelId="{0FCB57FA-8F12-4099-9E3F-DF56272FA8BC}" type="pres">
      <dgm:prSet presAssocID="{BE49DC3F-612B-43BC-A2A3-12621C614AC5}" presName="parentText" presStyleLbl="node1" presStyleIdx="0" presStyleCnt="1">
        <dgm:presLayoutVars>
          <dgm:chMax val="0"/>
          <dgm:bulletEnabled val="1"/>
        </dgm:presLayoutVars>
      </dgm:prSet>
      <dgm:spPr/>
      <dgm:t>
        <a:bodyPr/>
        <a:lstStyle/>
        <a:p>
          <a:endParaRPr lang="en-US"/>
        </a:p>
      </dgm:t>
    </dgm:pt>
  </dgm:ptLst>
  <dgm:cxnLst>
    <dgm:cxn modelId="{37499C41-9107-44C2-AC80-BEEA853A18D5}" srcId="{99563F7C-357E-46BB-AECA-9B1467B5AB72}" destId="{BE49DC3F-612B-43BC-A2A3-12621C614AC5}" srcOrd="0" destOrd="0" parTransId="{712154D4-BD3C-4EF5-9953-2628A4869640}" sibTransId="{F323C3D4-6F0F-4632-910E-CDE74AD670E6}"/>
    <dgm:cxn modelId="{F715F7FA-E948-4232-B69D-2DC54EBE3D8D}" type="presOf" srcId="{99563F7C-357E-46BB-AECA-9B1467B5AB72}" destId="{036298E1-7EBD-49C7-903A-9E49EF92ED99}" srcOrd="0" destOrd="0" presId="urn:microsoft.com/office/officeart/2005/8/layout/vList2"/>
    <dgm:cxn modelId="{019B6861-8A38-41CC-856A-3FFC84C5CD33}" type="presOf" srcId="{BE49DC3F-612B-43BC-A2A3-12621C614AC5}" destId="{0FCB57FA-8F12-4099-9E3F-DF56272FA8BC}" srcOrd="0" destOrd="0" presId="urn:microsoft.com/office/officeart/2005/8/layout/vList2"/>
    <dgm:cxn modelId="{23B714A3-F920-42D6-B083-752EAF924D7C}" type="presParOf" srcId="{036298E1-7EBD-49C7-903A-9E49EF92ED99}" destId="{0FCB57FA-8F12-4099-9E3F-DF56272FA8BC}"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9E74FA-74A2-40FC-AD11-E82AFC277F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9BE8DE-47BD-4CA2-9AAE-E5123EAB98C7}">
      <dgm:prSet/>
      <dgm:spPr/>
      <dgm:t>
        <a:bodyPr/>
        <a:lstStyle/>
        <a:p>
          <a:pPr rtl="0"/>
          <a:r>
            <a:rPr lang="fr-FR" b="0" i="0" dirty="0" smtClean="0"/>
            <a:t>En conclusion, Spring Boot est un puissant cadre qui facilite la création d'applications autonomes et de production basées sur Spring. Il simplifie le processus de configuration et d'initialisation, permettant aux développeurs de se concentrer sur l'écriture de code et de logique métier. Spring Boot propose une large gamme de fonctionnalités et d'outils, notamment la configuration automatique, les modèles de démarrage et les serveurs intégrés.</a:t>
          </a:r>
          <a:endParaRPr lang="en-US" dirty="0"/>
        </a:p>
      </dgm:t>
    </dgm:pt>
    <dgm:pt modelId="{28527965-46B6-48B0-A21C-AF120FE3EA1D}" type="parTrans" cxnId="{8A287FE5-47D2-4929-B7A3-FDC90B47ADBC}">
      <dgm:prSet/>
      <dgm:spPr/>
      <dgm:t>
        <a:bodyPr/>
        <a:lstStyle/>
        <a:p>
          <a:endParaRPr lang="en-US"/>
        </a:p>
      </dgm:t>
    </dgm:pt>
    <dgm:pt modelId="{DE305F9E-7B60-4AA1-B060-90979EC989D1}" type="sibTrans" cxnId="{8A287FE5-47D2-4929-B7A3-FDC90B47ADBC}">
      <dgm:prSet/>
      <dgm:spPr/>
      <dgm:t>
        <a:bodyPr/>
        <a:lstStyle/>
        <a:p>
          <a:endParaRPr lang="en-US"/>
        </a:p>
      </dgm:t>
    </dgm:pt>
    <dgm:pt modelId="{2B2E7B23-3243-4B56-B24C-89B3D5645235}" type="pres">
      <dgm:prSet presAssocID="{5D9E74FA-74A2-40FC-AD11-E82AFC277F20}" presName="linear" presStyleCnt="0">
        <dgm:presLayoutVars>
          <dgm:animLvl val="lvl"/>
          <dgm:resizeHandles val="exact"/>
        </dgm:presLayoutVars>
      </dgm:prSet>
      <dgm:spPr/>
      <dgm:t>
        <a:bodyPr/>
        <a:lstStyle/>
        <a:p>
          <a:endParaRPr lang="en-US"/>
        </a:p>
      </dgm:t>
    </dgm:pt>
    <dgm:pt modelId="{6C091BDB-DE4E-4772-A232-B96E114CD6EB}" type="pres">
      <dgm:prSet presAssocID="{159BE8DE-47BD-4CA2-9AAE-E5123EAB98C7}" presName="parentText" presStyleLbl="node1" presStyleIdx="0" presStyleCnt="1" custScaleY="100066" custLinFactNeighborX="-2426" custLinFactNeighborY="-51118">
        <dgm:presLayoutVars>
          <dgm:chMax val="0"/>
          <dgm:bulletEnabled val="1"/>
        </dgm:presLayoutVars>
      </dgm:prSet>
      <dgm:spPr/>
      <dgm:t>
        <a:bodyPr/>
        <a:lstStyle/>
        <a:p>
          <a:endParaRPr lang="en-US"/>
        </a:p>
      </dgm:t>
    </dgm:pt>
  </dgm:ptLst>
  <dgm:cxnLst>
    <dgm:cxn modelId="{8A287FE5-47D2-4929-B7A3-FDC90B47ADBC}" srcId="{5D9E74FA-74A2-40FC-AD11-E82AFC277F20}" destId="{159BE8DE-47BD-4CA2-9AAE-E5123EAB98C7}" srcOrd="0" destOrd="0" parTransId="{28527965-46B6-48B0-A21C-AF120FE3EA1D}" sibTransId="{DE305F9E-7B60-4AA1-B060-90979EC989D1}"/>
    <dgm:cxn modelId="{2A99D4AC-4EDE-4072-BD1E-28DF3C55588C}" type="presOf" srcId="{159BE8DE-47BD-4CA2-9AAE-E5123EAB98C7}" destId="{6C091BDB-DE4E-4772-A232-B96E114CD6EB}" srcOrd="0" destOrd="0" presId="urn:microsoft.com/office/officeart/2005/8/layout/vList2"/>
    <dgm:cxn modelId="{34C4E4E7-E9FF-4F95-B53D-C78431563CA9}" type="presOf" srcId="{5D9E74FA-74A2-40FC-AD11-E82AFC277F20}" destId="{2B2E7B23-3243-4B56-B24C-89B3D5645235}" srcOrd="0" destOrd="0" presId="urn:microsoft.com/office/officeart/2005/8/layout/vList2"/>
    <dgm:cxn modelId="{03094C4F-CA77-454E-B2E4-8A5F7F8D362A}" type="presParOf" srcId="{2B2E7B23-3243-4B56-B24C-89B3D5645235}" destId="{6C091BDB-DE4E-4772-A232-B96E114CD6E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B57FA-8F12-4099-9E3F-DF56272FA8BC}">
      <dsp:nvSpPr>
        <dsp:cNvPr id="0" name=""/>
        <dsp:cNvSpPr/>
      </dsp:nvSpPr>
      <dsp:spPr>
        <a:xfrm>
          <a:off x="0" y="145397"/>
          <a:ext cx="10146890" cy="4623840"/>
        </a:xfrm>
        <a:prstGeom prst="roundRect">
          <a:avLst/>
        </a:prstGeom>
        <a:solidFill>
          <a:schemeClr val="bg2">
            <a:lumMod val="9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fr-FR" sz="1300" b="0" i="0" kern="1200" dirty="0" smtClean="0">
              <a:solidFill>
                <a:schemeClr val="tx1"/>
              </a:solidFill>
              <a:latin typeface="Arial Black" panose="020B0A04020102020204" pitchFamily="34" charset="0"/>
            </a:rPr>
            <a:t>Notre application web utilisera </a:t>
          </a:r>
          <a:r>
            <a:rPr lang="fr-FR" sz="1300" b="1" i="0" kern="1200" dirty="0" smtClean="0">
              <a:solidFill>
                <a:schemeClr val="tx1"/>
              </a:solidFill>
              <a:latin typeface="Arial Black" panose="020B0A04020102020204" pitchFamily="34" charset="0"/>
            </a:rPr>
            <a:t>Spring Boot </a:t>
          </a:r>
          <a:r>
            <a:rPr lang="fr-FR" sz="1300" b="0" i="0" kern="1200" dirty="0" smtClean="0">
              <a:solidFill>
                <a:schemeClr val="tx1"/>
              </a:solidFill>
              <a:latin typeface="Arial Black" panose="020B0A04020102020204" pitchFamily="34" charset="0"/>
            </a:rPr>
            <a:t>pour gérer les données et les opérations liées à un salon de coiffure. Elle comprendra les principaux modèles de données suivants :</a:t>
          </a:r>
        </a:p>
        <a:p>
          <a:pPr lvl="0" algn="l" defTabSz="577850">
            <a:lnSpc>
              <a:spcPct val="90000"/>
            </a:lnSpc>
            <a:spcBef>
              <a:spcPct val="0"/>
            </a:spcBef>
            <a:spcAft>
              <a:spcPct val="35000"/>
            </a:spcAft>
          </a:pPr>
          <a:r>
            <a:rPr lang="fr-FR" sz="1300" b="0" i="0" kern="1200" dirty="0" smtClean="0">
              <a:solidFill>
                <a:schemeClr val="tx1"/>
              </a:solidFill>
              <a:latin typeface="Arial Black" panose="020B0A04020102020204" pitchFamily="34" charset="0"/>
            </a:rPr>
            <a:t>Salon : qui contiendra des informations de base sur le salon, telles que l'ID, le nom et l'adresse.</a:t>
          </a:r>
        </a:p>
        <a:p>
          <a:pPr lvl="0" algn="l" defTabSz="577850">
            <a:lnSpc>
              <a:spcPct val="90000"/>
            </a:lnSpc>
            <a:spcBef>
              <a:spcPct val="0"/>
            </a:spcBef>
            <a:spcAft>
              <a:spcPct val="35000"/>
            </a:spcAft>
          </a:pPr>
          <a:r>
            <a:rPr lang="fr-FR" sz="1300" b="0" i="0" kern="1200" dirty="0" smtClean="0">
              <a:solidFill>
                <a:schemeClr val="tx1"/>
              </a:solidFill>
              <a:latin typeface="Arial Black" panose="020B0A04020102020204" pitchFamily="34" charset="0"/>
            </a:rPr>
            <a:t>Rendez-vous : qui contiendra des informations sur les rendez-vous, telles que la date du rendez-vous, la date de demande, l'ID du salon et l'ID du client.</a:t>
          </a:r>
        </a:p>
        <a:p>
          <a:pPr lvl="0" algn="l" defTabSz="577850">
            <a:lnSpc>
              <a:spcPct val="90000"/>
            </a:lnSpc>
            <a:spcBef>
              <a:spcPct val="0"/>
            </a:spcBef>
            <a:spcAft>
              <a:spcPct val="35000"/>
            </a:spcAft>
          </a:pPr>
          <a:r>
            <a:rPr lang="fr-FR" sz="1300" b="0" i="0" kern="1200" dirty="0" smtClean="0">
              <a:solidFill>
                <a:schemeClr val="tx1"/>
              </a:solidFill>
              <a:latin typeface="Arial Black" panose="020B0A04020102020204" pitchFamily="34" charset="0"/>
            </a:rPr>
            <a:t>Client : qui contiendra des informations sur les clients, telles que l'ID, le nom, le prénom, le numéro de téléphone et la date de naissance.</a:t>
          </a:r>
        </a:p>
        <a:p>
          <a:pPr lvl="0" algn="l" defTabSz="577850">
            <a:lnSpc>
              <a:spcPct val="90000"/>
            </a:lnSpc>
            <a:spcBef>
              <a:spcPct val="0"/>
            </a:spcBef>
            <a:spcAft>
              <a:spcPct val="35000"/>
            </a:spcAft>
          </a:pPr>
          <a:r>
            <a:rPr lang="fr-FR" sz="1300" b="0" i="0" kern="1200" dirty="0" smtClean="0">
              <a:solidFill>
                <a:schemeClr val="tx1"/>
              </a:solidFill>
              <a:latin typeface="Arial Black" panose="020B0A04020102020204" pitchFamily="34" charset="0"/>
            </a:rPr>
            <a:t>Service : qui contiendra des informations sur les services proposés par le salon, tels que l'ID, le nom, le prix et l'ID du salon.</a:t>
          </a:r>
        </a:p>
        <a:p>
          <a:pPr lvl="0" algn="l" defTabSz="577850">
            <a:lnSpc>
              <a:spcPct val="90000"/>
            </a:lnSpc>
            <a:spcBef>
              <a:spcPct val="0"/>
            </a:spcBef>
            <a:spcAft>
              <a:spcPct val="35000"/>
            </a:spcAft>
          </a:pPr>
          <a:r>
            <a:rPr lang="fr-FR" sz="1300" b="0" i="0" kern="1200" dirty="0" smtClean="0">
              <a:solidFill>
                <a:schemeClr val="tx1"/>
              </a:solidFill>
              <a:latin typeface="Arial Black" panose="020B0A04020102020204" pitchFamily="34" charset="0"/>
            </a:rPr>
            <a:t>L'application permettra aux clients de réserver des rendez-vous en ligne, de consulter les disponibilités des services et des créneaux horaires, de gérer leur compte et de visualiser l'historique de leurs réservations. Les employés de salon pourront utiliser l'application pour gérer les réservations, les clients et les employés, et pour générer des rapports sur les activités du salon.</a:t>
          </a:r>
        </a:p>
        <a:p>
          <a:pPr lvl="0" algn="l" defTabSz="577850">
            <a:lnSpc>
              <a:spcPct val="90000"/>
            </a:lnSpc>
            <a:spcBef>
              <a:spcPct val="0"/>
            </a:spcBef>
            <a:spcAft>
              <a:spcPct val="35000"/>
            </a:spcAft>
          </a:pPr>
          <a:r>
            <a:rPr lang="fr-FR" sz="1300" b="0" i="0" kern="1200" dirty="0" smtClean="0">
              <a:solidFill>
                <a:schemeClr val="tx1"/>
              </a:solidFill>
              <a:latin typeface="Arial Black" panose="020B0A04020102020204" pitchFamily="34" charset="0"/>
            </a:rPr>
            <a:t>L'application sera construite en utilisant Spring Boot pour fournir une structure de base solide et modulaire. Spring MVC sera utilisé pour la gestion des vues, Spring Data pour l'accès aux données et Spring Security pour la sécurité de l'application. Nous utiliserons également des starters pour simplifier la configuration et la gestion des dépendances.</a:t>
          </a:r>
          <a:endParaRPr lang="en-US" sz="1300" kern="1200" dirty="0">
            <a:solidFill>
              <a:schemeClr val="tx1"/>
            </a:solidFill>
            <a:latin typeface="Arial Black" panose="020B0A04020102020204" pitchFamily="34" charset="0"/>
          </a:endParaRPr>
        </a:p>
      </dsp:txBody>
      <dsp:txXfrm>
        <a:off x="225717" y="371114"/>
        <a:ext cx="9695456" cy="4172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91BDB-DE4E-4772-A232-B96E114CD6EB}">
      <dsp:nvSpPr>
        <dsp:cNvPr id="0" name=""/>
        <dsp:cNvSpPr/>
      </dsp:nvSpPr>
      <dsp:spPr>
        <a:xfrm>
          <a:off x="0" y="0"/>
          <a:ext cx="8915399" cy="238837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b="0" i="0" kern="1200" dirty="0" smtClean="0"/>
            <a:t>En conclusion, Spring Boot est un puissant cadre qui facilite la création d'applications autonomes et de production basées sur Spring. Il simplifie le processus de configuration et d'initialisation, permettant aux développeurs de se concentrer sur l'écriture de code et de logique métier. Spring Boot propose une large gamme de fonctionnalités et d'outils, notamment la configuration automatique, les modèles de démarrage et les serveurs intégrés.</a:t>
          </a:r>
          <a:endParaRPr lang="en-US" sz="2000" kern="1200" dirty="0"/>
        </a:p>
      </dsp:txBody>
      <dsp:txXfrm>
        <a:off x="116591" y="116591"/>
        <a:ext cx="8682217" cy="21551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4B086-1248-4463-82F4-EA573FC07C4D}"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3DA38-CCC5-4581-9F6D-D28C45249C70}" type="slidenum">
              <a:rPr lang="en-US" smtClean="0"/>
              <a:t>‹#›</a:t>
            </a:fld>
            <a:endParaRPr lang="en-US"/>
          </a:p>
        </p:txBody>
      </p:sp>
    </p:spTree>
    <p:extLst>
      <p:ext uri="{BB962C8B-B14F-4D97-AF65-F5344CB8AC3E}">
        <p14:creationId xmlns:p14="http://schemas.microsoft.com/office/powerpoint/2010/main" val="73836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ltLang="fr-FR" dirty="0" smtClean="0">
                <a:latin typeface="Arial" panose="020B0604020202020204" pitchFamily="34" charset="0"/>
              </a:rPr>
              <a:t>Bonjour</a:t>
            </a:r>
            <a:r>
              <a:rPr lang="fr-FR" altLang="fr-FR" baseline="0" dirty="0" smtClean="0">
                <a:latin typeface="Arial" panose="020B0604020202020204" pitchFamily="34" charset="0"/>
              </a:rPr>
              <a:t> mesdames &amp; messieurs, les membres de jury et toutes les personnes présentes ici</a:t>
            </a:r>
            <a:endParaRPr lang="fr-FR" altLang="fr-FR" dirty="0" smtClean="0">
              <a:latin typeface="Arial" panose="020B0604020202020204" pitchFamily="34" charset="0"/>
            </a:endParaRPr>
          </a:p>
          <a:p>
            <a:r>
              <a:rPr lang="fr-FR" dirty="0" smtClean="0"/>
              <a:t>Je m’appelle</a:t>
            </a:r>
            <a:r>
              <a:rPr lang="fr-FR" baseline="0" dirty="0" smtClean="0"/>
              <a:t> Younes Darrassi, étudiant en 3éme année licence fondamentale  SMI à la faculté des sciences de Fes</a:t>
            </a:r>
          </a:p>
          <a:p>
            <a:r>
              <a:rPr lang="fr-FR" baseline="0" dirty="0" smtClean="0"/>
              <a:t>Avant d’entamer ma présentation, permettez moi d’abord d’adresser mes profonds remerciements aux membres de jury d’avoir accepter d’évaluer mon travail, à notre chef de filière Mr. Adnane </a:t>
            </a:r>
            <a:r>
              <a:rPr lang="fr-FR" baseline="0" dirty="0" err="1" smtClean="0"/>
              <a:t>Mehraz</a:t>
            </a:r>
            <a:r>
              <a:rPr lang="fr-FR" baseline="0" dirty="0" smtClean="0"/>
              <a:t> pour sa veille sur le bon déroulement de notre formation, à mon encadrant interne Mr. </a:t>
            </a:r>
            <a:r>
              <a:rPr lang="fr-FR" baseline="0" dirty="0" err="1" smtClean="0"/>
              <a:t>Abdelouahed</a:t>
            </a:r>
            <a:r>
              <a:rPr lang="fr-FR" baseline="0" dirty="0" smtClean="0"/>
              <a:t> </a:t>
            </a:r>
            <a:r>
              <a:rPr lang="fr-FR" baseline="0" dirty="0" err="1" smtClean="0"/>
              <a:t>Sabri</a:t>
            </a:r>
            <a:r>
              <a:rPr lang="fr-FR" baseline="0" dirty="0" smtClean="0"/>
              <a:t> pour leur disponibilité tout au curant de mon PFE,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J’ai l’immense plaisir &amp; l’honneur de vous présenter aujourd’hui mon projet de fin d’</a:t>
            </a:r>
            <a:r>
              <a:rPr lang="fr-FR" baseline="0" dirty="0" err="1" smtClean="0"/>
              <a:t>etude</a:t>
            </a:r>
            <a:r>
              <a:rPr lang="fr-FR" baseline="0" dirty="0" smtClean="0"/>
              <a:t> ce projet a pour objectif « Etude, Conception et réalisation d’une application web de gestion des Medicament ,Fournisseur»</a:t>
            </a:r>
            <a:endParaRPr lang="fr-FR" dirty="0"/>
          </a:p>
        </p:txBody>
      </p:sp>
      <p:sp>
        <p:nvSpPr>
          <p:cNvPr id="4" name="Slide Number Placeholder 3"/>
          <p:cNvSpPr>
            <a:spLocks noGrp="1"/>
          </p:cNvSpPr>
          <p:nvPr>
            <p:ph type="sldNum" sz="quarter" idx="10"/>
          </p:nvPr>
        </p:nvSpPr>
        <p:spPr/>
        <p:txBody>
          <a:bodyPr/>
          <a:lstStyle/>
          <a:p>
            <a:fld id="{3933DA38-CCC5-4581-9F6D-D28C45249C70}" type="slidenum">
              <a:rPr lang="en-US" smtClean="0"/>
              <a:t>1</a:t>
            </a:fld>
            <a:endParaRPr lang="en-US"/>
          </a:p>
        </p:txBody>
      </p:sp>
    </p:spTree>
    <p:extLst>
      <p:ext uri="{BB962C8B-B14F-4D97-AF65-F5344CB8AC3E}">
        <p14:creationId xmlns:p14="http://schemas.microsoft.com/office/powerpoint/2010/main" val="241912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Il est important de Construire un </a:t>
            </a:r>
            <a:r>
              <a:rPr lang="fr-FR" dirty="0" err="1" smtClean="0"/>
              <a:t>Diagramm</a:t>
            </a:r>
            <a:r>
              <a:rPr lang="fr-FR" dirty="0" smtClean="0"/>
              <a:t> de cas</a:t>
            </a:r>
            <a:r>
              <a:rPr lang="fr-FR" baseline="0" dirty="0" smtClean="0"/>
              <a:t> Correct pour facilite Le </a:t>
            </a:r>
            <a:r>
              <a:rPr lang="fr-FR" baseline="0" dirty="0" err="1" smtClean="0"/>
              <a:t>Devellopement</a:t>
            </a:r>
            <a:r>
              <a:rPr lang="fr-FR" baseline="0" dirty="0" smtClean="0"/>
              <a:t> De l’application Web et Pour l'amélioration de la productivité </a:t>
            </a:r>
            <a:endParaRPr lang="en-US" dirty="0"/>
          </a:p>
        </p:txBody>
      </p:sp>
      <p:sp>
        <p:nvSpPr>
          <p:cNvPr id="4" name="Slide Number Placeholder 3"/>
          <p:cNvSpPr>
            <a:spLocks noGrp="1"/>
          </p:cNvSpPr>
          <p:nvPr>
            <p:ph type="sldNum" sz="quarter" idx="10"/>
          </p:nvPr>
        </p:nvSpPr>
        <p:spPr/>
        <p:txBody>
          <a:bodyPr/>
          <a:lstStyle/>
          <a:p>
            <a:fld id="{3933DA38-CCC5-4581-9F6D-D28C45249C70}" type="slidenum">
              <a:rPr lang="en-US" smtClean="0"/>
              <a:t>6</a:t>
            </a:fld>
            <a:endParaRPr lang="en-US"/>
          </a:p>
        </p:txBody>
      </p:sp>
    </p:spTree>
    <p:extLst>
      <p:ext uri="{BB962C8B-B14F-4D97-AF65-F5344CB8AC3E}">
        <p14:creationId xmlns:p14="http://schemas.microsoft.com/office/powerpoint/2010/main" val="324725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a:t>
            </a:r>
            <a:r>
              <a:rPr lang="fr-FR" dirty="0" err="1" smtClean="0"/>
              <a:t>diagramm</a:t>
            </a:r>
            <a:r>
              <a:rPr lang="fr-FR" dirty="0" smtClean="0"/>
              <a:t> de Class </a:t>
            </a:r>
            <a:r>
              <a:rPr lang="fr-FR" dirty="0" err="1" smtClean="0"/>
              <a:t>Represente</a:t>
            </a:r>
            <a:r>
              <a:rPr lang="fr-FR" dirty="0" smtClean="0"/>
              <a:t> le</a:t>
            </a:r>
            <a:r>
              <a:rPr lang="fr-FR" baseline="0" dirty="0" smtClean="0"/>
              <a:t> </a:t>
            </a:r>
            <a:r>
              <a:rPr lang="fr-FR" baseline="0" dirty="0" err="1" smtClean="0"/>
              <a:t>Role</a:t>
            </a:r>
            <a:r>
              <a:rPr lang="fr-FR" baseline="0" dirty="0" smtClean="0"/>
              <a:t> Des </a:t>
            </a:r>
            <a:r>
              <a:rPr lang="fr-FR" baseline="0" dirty="0" err="1" smtClean="0"/>
              <a:t>Entity</a:t>
            </a:r>
            <a:r>
              <a:rPr lang="fr-FR" baseline="0" dirty="0" smtClean="0"/>
              <a:t> et leur interactions avec le Contenu d’application web</a:t>
            </a:r>
            <a:endParaRPr lang="en-US" dirty="0"/>
          </a:p>
        </p:txBody>
      </p:sp>
      <p:sp>
        <p:nvSpPr>
          <p:cNvPr id="4" name="Slide Number Placeholder 3"/>
          <p:cNvSpPr>
            <a:spLocks noGrp="1"/>
          </p:cNvSpPr>
          <p:nvPr>
            <p:ph type="sldNum" sz="quarter" idx="10"/>
          </p:nvPr>
        </p:nvSpPr>
        <p:spPr/>
        <p:txBody>
          <a:bodyPr/>
          <a:lstStyle/>
          <a:p>
            <a:fld id="{3933DA38-CCC5-4581-9F6D-D28C45249C70}" type="slidenum">
              <a:rPr lang="en-US" smtClean="0"/>
              <a:t>7</a:t>
            </a:fld>
            <a:endParaRPr lang="en-US"/>
          </a:p>
        </p:txBody>
      </p:sp>
    </p:spTree>
    <p:extLst>
      <p:ext uri="{BB962C8B-B14F-4D97-AF65-F5344CB8AC3E}">
        <p14:creationId xmlns:p14="http://schemas.microsoft.com/office/powerpoint/2010/main" val="369227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Diagramme D’activité pour créer un compte</a:t>
            </a:r>
            <a:endParaRPr lang="en-US" dirty="0"/>
          </a:p>
        </p:txBody>
      </p:sp>
      <p:sp>
        <p:nvSpPr>
          <p:cNvPr id="4" name="Slide Number Placeholder 3"/>
          <p:cNvSpPr>
            <a:spLocks noGrp="1"/>
          </p:cNvSpPr>
          <p:nvPr>
            <p:ph type="sldNum" sz="quarter" idx="10"/>
          </p:nvPr>
        </p:nvSpPr>
        <p:spPr/>
        <p:txBody>
          <a:bodyPr/>
          <a:lstStyle/>
          <a:p>
            <a:fld id="{3933DA38-CCC5-4581-9F6D-D28C45249C70}" type="slidenum">
              <a:rPr lang="en-US" smtClean="0"/>
              <a:t>8</a:t>
            </a:fld>
            <a:endParaRPr lang="en-US"/>
          </a:p>
        </p:txBody>
      </p:sp>
    </p:spTree>
    <p:extLst>
      <p:ext uri="{BB962C8B-B14F-4D97-AF65-F5344CB8AC3E}">
        <p14:creationId xmlns:p14="http://schemas.microsoft.com/office/powerpoint/2010/main" val="12778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33DA38-CCC5-4581-9F6D-D28C45249C70}" type="slidenum">
              <a:rPr lang="en-US" smtClean="0"/>
              <a:t>9</a:t>
            </a:fld>
            <a:endParaRPr lang="en-US"/>
          </a:p>
        </p:txBody>
      </p:sp>
    </p:spTree>
    <p:extLst>
      <p:ext uri="{BB962C8B-B14F-4D97-AF65-F5344CB8AC3E}">
        <p14:creationId xmlns:p14="http://schemas.microsoft.com/office/powerpoint/2010/main" val="13437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33DA38-CCC5-4581-9F6D-D28C45249C70}" type="slidenum">
              <a:rPr lang="en-US" smtClean="0"/>
              <a:t>10</a:t>
            </a:fld>
            <a:endParaRPr lang="en-US"/>
          </a:p>
        </p:txBody>
      </p:sp>
    </p:spTree>
    <p:extLst>
      <p:ext uri="{BB962C8B-B14F-4D97-AF65-F5344CB8AC3E}">
        <p14:creationId xmlns:p14="http://schemas.microsoft.com/office/powerpoint/2010/main" val="9389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Si on click sur Download le</a:t>
            </a:r>
            <a:r>
              <a:rPr lang="fr-FR" baseline="0" dirty="0" smtClean="0"/>
              <a:t> Rendez-vous sera téléchargé</a:t>
            </a:r>
            <a:endParaRPr lang="fr-FR" dirty="0"/>
          </a:p>
        </p:txBody>
      </p:sp>
      <p:sp>
        <p:nvSpPr>
          <p:cNvPr id="4" name="Slide Number Placeholder 3"/>
          <p:cNvSpPr>
            <a:spLocks noGrp="1"/>
          </p:cNvSpPr>
          <p:nvPr>
            <p:ph type="sldNum" sz="quarter" idx="10"/>
          </p:nvPr>
        </p:nvSpPr>
        <p:spPr/>
        <p:txBody>
          <a:bodyPr/>
          <a:lstStyle/>
          <a:p>
            <a:fld id="{3933DA38-CCC5-4581-9F6D-D28C45249C70}" type="slidenum">
              <a:rPr lang="en-US" smtClean="0"/>
              <a:t>11</a:t>
            </a:fld>
            <a:endParaRPr lang="en-US"/>
          </a:p>
        </p:txBody>
      </p:sp>
    </p:spTree>
    <p:extLst>
      <p:ext uri="{BB962C8B-B14F-4D97-AF65-F5344CB8AC3E}">
        <p14:creationId xmlns:p14="http://schemas.microsoft.com/office/powerpoint/2010/main" val="389456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C68734-0D0D-4795-A68E-E3158E29412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224819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C68734-0D0D-4795-A68E-E3158E29412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17471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C68734-0D0D-4795-A68E-E3158E29412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9BC611-50B7-4D58-9A12-33050669650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444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EC68734-0D0D-4795-A68E-E3158E29412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1985047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EC68734-0D0D-4795-A68E-E3158E29412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9BC611-50B7-4D58-9A12-33050669650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3219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EC68734-0D0D-4795-A68E-E3158E29412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115142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C68734-0D0D-4795-A68E-E3158E29412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351681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C68734-0D0D-4795-A68E-E3158E29412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283971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C68734-0D0D-4795-A68E-E3158E29412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338439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C68734-0D0D-4795-A68E-E3158E29412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5962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C68734-0D0D-4795-A68E-E3158E29412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70123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C68734-0D0D-4795-A68E-E3158E294124}"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378235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C68734-0D0D-4795-A68E-E3158E294124}"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314007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68734-0D0D-4795-A68E-E3158E294124}"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2866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C68734-0D0D-4795-A68E-E3158E29412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97886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C68734-0D0D-4795-A68E-E3158E29412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9BC611-50B7-4D58-9A12-330506696506}" type="slidenum">
              <a:rPr lang="en-US" smtClean="0"/>
              <a:t>‹#›</a:t>
            </a:fld>
            <a:endParaRPr lang="en-US"/>
          </a:p>
        </p:txBody>
      </p:sp>
    </p:spTree>
    <p:extLst>
      <p:ext uri="{BB962C8B-B14F-4D97-AF65-F5344CB8AC3E}">
        <p14:creationId xmlns:p14="http://schemas.microsoft.com/office/powerpoint/2010/main" val="117501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EC68734-0D0D-4795-A68E-E3158E294124}" type="datetimeFigureOut">
              <a:rPr lang="en-US" smtClean="0"/>
              <a:t>1/17/2023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9BC611-50B7-4D58-9A12-330506696506}" type="slidenum">
              <a:rPr lang="en-US" smtClean="0"/>
              <a:t>‹#›</a:t>
            </a:fld>
            <a:endParaRPr lang="en-US"/>
          </a:p>
        </p:txBody>
      </p:sp>
    </p:spTree>
    <p:extLst>
      <p:ext uri="{BB962C8B-B14F-4D97-AF65-F5344CB8AC3E}">
        <p14:creationId xmlns:p14="http://schemas.microsoft.com/office/powerpoint/2010/main" val="26684761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3771" y="1824723"/>
            <a:ext cx="7633242" cy="1568193"/>
          </a:xfrm>
        </p:spPr>
        <p:txBody>
          <a:bodyPr>
            <a:normAutofit fontScale="90000"/>
          </a:bodyPr>
          <a:lstStyle/>
          <a:p>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JEE:GESTION SPA</a:t>
            </a:r>
            <a:endParaRPr lang="en-US" sz="2200" dirty="0"/>
          </a:p>
        </p:txBody>
      </p:sp>
      <p:grpSp>
        <p:nvGrpSpPr>
          <p:cNvPr id="4" name="Groupe 2"/>
          <p:cNvGrpSpPr/>
          <p:nvPr/>
        </p:nvGrpSpPr>
        <p:grpSpPr>
          <a:xfrm>
            <a:off x="3410846" y="0"/>
            <a:ext cx="5755712" cy="1686318"/>
            <a:chOff x="1619672" y="-15190"/>
            <a:chExt cx="6047511" cy="1281841"/>
          </a:xfrm>
        </p:grpSpPr>
        <p:sp>
          <p:nvSpPr>
            <p:cNvPr id="5" name="ZoneTexte 9"/>
            <p:cNvSpPr txBox="1"/>
            <p:nvPr/>
          </p:nvSpPr>
          <p:spPr>
            <a:xfrm>
              <a:off x="4224367" y="1032697"/>
              <a:ext cx="1032716" cy="2339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fr-FR" sz="1400" u="sng" dirty="0" smtClean="0"/>
                <a:t>sujet </a:t>
              </a:r>
              <a:endParaRPr lang="fr-FR" sz="1400" b="1" u="sng" dirty="0"/>
            </a:p>
          </p:txBody>
        </p:sp>
        <p:sp>
          <p:nvSpPr>
            <p:cNvPr id="6" name="Rectangle 5"/>
            <p:cNvSpPr/>
            <p:nvPr/>
          </p:nvSpPr>
          <p:spPr>
            <a:xfrm>
              <a:off x="1710465" y="-15190"/>
              <a:ext cx="5760640" cy="304140"/>
            </a:xfrm>
            <a:prstGeom prst="rect">
              <a:avLst/>
            </a:prstGeom>
          </p:spPr>
          <p:txBody>
            <a:bodyPr wrap="square">
              <a:spAutoFit/>
            </a:bodyPr>
            <a:lstStyle/>
            <a:p>
              <a:pPr algn="ctr"/>
              <a:r>
                <a:rPr lang="fr-FR" sz="2000" b="1" dirty="0"/>
                <a:t>Université </a:t>
              </a:r>
              <a:r>
                <a:rPr lang="fr-FR" sz="2000" b="1" dirty="0" smtClean="0"/>
                <a:t>Privée De Fès</a:t>
              </a:r>
              <a:endParaRPr lang="fr-FR" sz="2000" b="1" dirty="0"/>
            </a:p>
          </p:txBody>
        </p:sp>
        <p:sp>
          <p:nvSpPr>
            <p:cNvPr id="7" name="ZoneTexte 11"/>
            <p:cNvSpPr txBox="1"/>
            <p:nvPr/>
          </p:nvSpPr>
          <p:spPr>
            <a:xfrm>
              <a:off x="1619672" y="692696"/>
              <a:ext cx="6047511" cy="280745"/>
            </a:xfrm>
            <a:prstGeom prst="rect">
              <a:avLst/>
            </a:prstGeom>
            <a:solidFill>
              <a:schemeClr val="accent3">
                <a:lumMod val="40000"/>
                <a:lumOff val="60000"/>
              </a:schemeClr>
            </a:solidFill>
            <a:ln w="28575">
              <a:solidFill>
                <a:srgbClr val="002060"/>
              </a:solidFill>
            </a:ln>
          </p:spPr>
          <p:txBody>
            <a:bodyPr wrap="square" rtlCol="0">
              <a:spAutoFit/>
            </a:bodyPr>
            <a:lstStyle/>
            <a:p>
              <a:pPr algn="ctr"/>
              <a:r>
                <a:rPr lang="fr-FR" b="1" dirty="0" smtClean="0"/>
                <a:t>Présentation De mini-Projet </a:t>
              </a:r>
              <a:endParaRPr lang="fr-FR" b="1" dirty="0"/>
            </a:p>
          </p:txBody>
        </p:sp>
      </p:grpSp>
      <p:sp>
        <p:nvSpPr>
          <p:cNvPr id="13" name="TextBox 12"/>
          <p:cNvSpPr txBox="1"/>
          <p:nvPr/>
        </p:nvSpPr>
        <p:spPr>
          <a:xfrm>
            <a:off x="1758213" y="4189164"/>
            <a:ext cx="2720878" cy="2123658"/>
          </a:xfrm>
          <a:prstGeom prst="rect">
            <a:avLst/>
          </a:prstGeom>
          <a:noFill/>
        </p:spPr>
        <p:txBody>
          <a:bodyPr wrap="square" rtlCol="0">
            <a:spAutoFit/>
          </a:bodyPr>
          <a:lstStyle/>
          <a:p>
            <a:r>
              <a:rPr lang="fr-FR" sz="6000" dirty="0" smtClean="0">
                <a:solidFill>
                  <a:srgbClr val="FF0000"/>
                </a:solidFill>
              </a:rPr>
              <a:t>. </a:t>
            </a:r>
            <a:r>
              <a:rPr lang="fr-FR" dirty="0" smtClean="0"/>
              <a:t>Membres de jury</a:t>
            </a:r>
            <a:r>
              <a:rPr lang="fr-FR" dirty="0" smtClean="0">
                <a:solidFill>
                  <a:srgbClr val="FF0000"/>
                </a:solidFill>
              </a:rPr>
              <a:t>:</a:t>
            </a:r>
          </a:p>
          <a:p>
            <a:r>
              <a:rPr lang="fr-FR" dirty="0" err="1" smtClean="0">
                <a:solidFill>
                  <a:srgbClr val="FF0000"/>
                </a:solidFill>
              </a:rPr>
              <a:t>Naoual</a:t>
            </a:r>
            <a:r>
              <a:rPr lang="fr-FR" dirty="0" smtClean="0">
                <a:solidFill>
                  <a:srgbClr val="FF0000"/>
                </a:solidFill>
              </a:rPr>
              <a:t> </a:t>
            </a:r>
            <a:r>
              <a:rPr lang="fr-FR" dirty="0" err="1" smtClean="0">
                <a:solidFill>
                  <a:srgbClr val="FF0000"/>
                </a:solidFill>
              </a:rPr>
              <a:t>Boukil</a:t>
            </a:r>
            <a:endParaRPr lang="fr-FR" dirty="0" smtClean="0">
              <a:solidFill>
                <a:srgbClr val="FF0000"/>
              </a:solidFill>
            </a:endParaRPr>
          </a:p>
          <a:p>
            <a:endParaRPr lang="fr-FR" dirty="0" smtClean="0">
              <a:solidFill>
                <a:srgbClr val="FF0000"/>
              </a:solidFill>
            </a:endParaRPr>
          </a:p>
          <a:p>
            <a:endParaRPr lang="fr-FR" dirty="0" smtClean="0">
              <a:solidFill>
                <a:srgbClr val="FF0000"/>
              </a:solidFill>
            </a:endParaRPr>
          </a:p>
          <a:p>
            <a:endParaRPr lang="en-US" dirty="0">
              <a:solidFill>
                <a:srgbClr val="FF0000"/>
              </a:solidFill>
            </a:endParaRPr>
          </a:p>
        </p:txBody>
      </p:sp>
      <p:sp>
        <p:nvSpPr>
          <p:cNvPr id="14" name="TextBox 13"/>
          <p:cNvSpPr txBox="1"/>
          <p:nvPr/>
        </p:nvSpPr>
        <p:spPr>
          <a:xfrm>
            <a:off x="8698736" y="4743161"/>
            <a:ext cx="3493264" cy="369332"/>
          </a:xfrm>
          <a:prstGeom prst="rect">
            <a:avLst/>
          </a:prstGeom>
          <a:noFill/>
        </p:spPr>
        <p:txBody>
          <a:bodyPr wrap="none" rtlCol="0">
            <a:spAutoFit/>
          </a:bodyPr>
          <a:lstStyle/>
          <a:p>
            <a:r>
              <a:rPr lang="fr-FR" dirty="0" smtClean="0">
                <a:solidFill>
                  <a:srgbClr val="FF0000"/>
                </a:solidFill>
              </a:rPr>
              <a:t>Présenté Par : </a:t>
            </a:r>
            <a:r>
              <a:rPr lang="fr-FR" dirty="0" smtClean="0"/>
              <a:t>Younes Darrassi</a:t>
            </a:r>
            <a:endParaRPr lang="en-US" dirty="0"/>
          </a:p>
        </p:txBody>
      </p:sp>
      <p:sp>
        <p:nvSpPr>
          <p:cNvPr id="16" name="TextBox 15"/>
          <p:cNvSpPr txBox="1"/>
          <p:nvPr/>
        </p:nvSpPr>
        <p:spPr>
          <a:xfrm>
            <a:off x="10445368" y="6488668"/>
            <a:ext cx="1737976" cy="369332"/>
          </a:xfrm>
          <a:prstGeom prst="rect">
            <a:avLst/>
          </a:prstGeom>
          <a:noFill/>
        </p:spPr>
        <p:txBody>
          <a:bodyPr wrap="none" rtlCol="0">
            <a:spAutoFit/>
          </a:bodyPr>
          <a:lstStyle/>
          <a:p>
            <a:r>
              <a:rPr lang="fr-FR" dirty="0" smtClean="0"/>
              <a:t>AU  2022-2023</a:t>
            </a:r>
            <a:endParaRPr lang="en-US"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0729" t="26136" r="32458" b="27734"/>
          <a:stretch/>
        </p:blipFill>
        <p:spPr>
          <a:xfrm>
            <a:off x="9330813" y="200054"/>
            <a:ext cx="1317523" cy="127819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055" y="363401"/>
            <a:ext cx="1954536" cy="951500"/>
          </a:xfrm>
          <a:prstGeom prst="rect">
            <a:avLst/>
          </a:prstGeom>
        </p:spPr>
      </p:pic>
    </p:spTree>
    <p:extLst>
      <p:ext uri="{BB962C8B-B14F-4D97-AF65-F5344CB8AC3E}">
        <p14:creationId xmlns:p14="http://schemas.microsoft.com/office/powerpoint/2010/main" val="1226009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8186" y="788233"/>
            <a:ext cx="3142207" cy="338554"/>
          </a:xfrm>
          <a:prstGeom prst="rect">
            <a:avLst/>
          </a:prstGeom>
          <a:solidFill>
            <a:schemeClr val="tx1"/>
          </a:solidFill>
          <a:ln>
            <a:solidFill>
              <a:schemeClr val="bg1"/>
            </a:solidFill>
          </a:ln>
          <a:effectLst>
            <a:outerShdw blurRad="50800" dist="38100" dir="13500000" algn="b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fr-FR" sz="1600" dirty="0" smtClean="0"/>
              <a:t>Ch3: Application architecture</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974" y="1344834"/>
            <a:ext cx="10058400" cy="4460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241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4007257" y="306453"/>
            <a:ext cx="2930610" cy="338554"/>
          </a:xfrm>
          <a:prstGeom prst="rect">
            <a:avLst/>
          </a:prstGeom>
          <a:solidFill>
            <a:schemeClr val="tx1"/>
          </a:solidFill>
          <a:ln w="15875" cap="rnd" cmpd="sng" algn="ctr">
            <a:solidFill>
              <a:schemeClr val="bg1"/>
            </a:solidFill>
            <a:prstDash val="solid"/>
          </a:ln>
          <a:effectLst>
            <a:outerShdw blurRad="50800" dist="38100" dir="13500000" algn="b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rtlCol="0" anchor="b">
            <a:sp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fr-FR" sz="1600" dirty="0" smtClean="0"/>
              <a:t>Ch4: Interface Rendez-vous</a:t>
            </a:r>
            <a:endParaRPr lang="en-US"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517" y="2310581"/>
            <a:ext cx="10150363" cy="3806672"/>
          </a:xfrm>
          <a:prstGeom prst="rect">
            <a:avLst/>
          </a:prstGeom>
        </p:spPr>
      </p:pic>
    </p:spTree>
    <p:extLst>
      <p:ext uri="{BB962C8B-B14F-4D97-AF65-F5344CB8AC3E}">
        <p14:creationId xmlns:p14="http://schemas.microsoft.com/office/powerpoint/2010/main" val="292335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1058" y="1167581"/>
            <a:ext cx="8915399" cy="2262781"/>
          </a:xfrm>
        </p:spPr>
        <p:txBody>
          <a:bodyPr/>
          <a:lstStyle/>
          <a:p>
            <a:r>
              <a:rPr lang="fr-FR" dirty="0" smtClean="0"/>
              <a:t>Conclusion</a:t>
            </a:r>
            <a:endParaRPr lang="en-US" dirty="0"/>
          </a:p>
        </p:txBody>
      </p:sp>
      <p:graphicFrame>
        <p:nvGraphicFramePr>
          <p:cNvPr id="4" name="Diagram 3"/>
          <p:cNvGraphicFramePr/>
          <p:nvPr>
            <p:extLst>
              <p:ext uri="{D42A27DB-BD31-4B8C-83A1-F6EECF244321}">
                <p14:modId xmlns:p14="http://schemas.microsoft.com/office/powerpoint/2010/main" val="3691973299"/>
              </p:ext>
            </p:extLst>
          </p:nvPr>
        </p:nvGraphicFramePr>
        <p:xfrm>
          <a:off x="2481058" y="3814916"/>
          <a:ext cx="8915399"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81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5066215" cy="798645"/>
          </a:xfrm>
          <a:prstGeom prst="rect">
            <a:avLst/>
          </a:prstGeom>
        </p:spPr>
      </p:pic>
      <p:sp>
        <p:nvSpPr>
          <p:cNvPr id="6" name="Arc 5"/>
          <p:cNvSpPr/>
          <p:nvPr/>
        </p:nvSpPr>
        <p:spPr>
          <a:xfrm>
            <a:off x="493160" y="965772"/>
            <a:ext cx="2137024" cy="5974422"/>
          </a:xfrm>
          <a:prstGeom prst="arc">
            <a:avLst>
              <a:gd name="adj1" fmla="val 16207272"/>
              <a:gd name="adj2" fmla="val 60737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561672" y="1228201"/>
            <a:ext cx="1670449" cy="908383"/>
          </a:xfrm>
          <a:prstGeom prst="rect">
            <a:avLst/>
          </a:prstGeom>
        </p:spPr>
      </p:pic>
      <p:pic>
        <p:nvPicPr>
          <p:cNvPr id="10" name="Picture 9"/>
          <p:cNvPicPr>
            <a:picLocks noChangeAspect="1"/>
          </p:cNvPicPr>
          <p:nvPr/>
        </p:nvPicPr>
        <p:blipFill>
          <a:blip r:embed="rId3"/>
          <a:stretch>
            <a:fillRect/>
          </a:stretch>
        </p:blipFill>
        <p:spPr>
          <a:xfrm>
            <a:off x="1705934" y="2502885"/>
            <a:ext cx="1670449" cy="908383"/>
          </a:xfrm>
          <a:prstGeom prst="rect">
            <a:avLst/>
          </a:prstGeom>
        </p:spPr>
      </p:pic>
      <p:pic>
        <p:nvPicPr>
          <p:cNvPr id="11" name="Picture 10"/>
          <p:cNvPicPr>
            <a:picLocks noChangeAspect="1"/>
          </p:cNvPicPr>
          <p:nvPr/>
        </p:nvPicPr>
        <p:blipFill>
          <a:blip r:embed="rId3"/>
          <a:stretch>
            <a:fillRect/>
          </a:stretch>
        </p:blipFill>
        <p:spPr>
          <a:xfrm>
            <a:off x="1870303" y="3890897"/>
            <a:ext cx="1670449" cy="908383"/>
          </a:xfrm>
          <a:prstGeom prst="rect">
            <a:avLst/>
          </a:prstGeom>
        </p:spPr>
      </p:pic>
      <p:pic>
        <p:nvPicPr>
          <p:cNvPr id="12" name="Picture 11"/>
          <p:cNvPicPr>
            <a:picLocks noChangeAspect="1"/>
          </p:cNvPicPr>
          <p:nvPr/>
        </p:nvPicPr>
        <p:blipFill>
          <a:blip r:embed="rId3"/>
          <a:stretch>
            <a:fillRect/>
          </a:stretch>
        </p:blipFill>
        <p:spPr>
          <a:xfrm>
            <a:off x="1697882" y="5310420"/>
            <a:ext cx="1670449" cy="908383"/>
          </a:xfrm>
          <a:prstGeom prst="rect">
            <a:avLst/>
          </a:prstGeom>
        </p:spPr>
      </p:pic>
      <p:sp>
        <p:nvSpPr>
          <p:cNvPr id="13" name="TextBox 12"/>
          <p:cNvSpPr txBox="1"/>
          <p:nvPr/>
        </p:nvSpPr>
        <p:spPr>
          <a:xfrm>
            <a:off x="1585010" y="1491135"/>
            <a:ext cx="1428596" cy="369332"/>
          </a:xfrm>
          <a:prstGeom prst="rect">
            <a:avLst/>
          </a:prstGeom>
          <a:noFill/>
        </p:spPr>
        <p:txBody>
          <a:bodyPr wrap="none" rtlCol="0">
            <a:spAutoFit/>
          </a:bodyPr>
          <a:lstStyle/>
          <a:p>
            <a:r>
              <a:rPr lang="fr-FR" b="1" dirty="0" smtClean="0">
                <a:solidFill>
                  <a:schemeClr val="bg1"/>
                </a:solidFill>
              </a:rPr>
              <a:t>Chapitre 1:</a:t>
            </a:r>
            <a:endParaRPr lang="en-US" b="1" dirty="0">
              <a:solidFill>
                <a:schemeClr val="bg1"/>
              </a:solidFill>
            </a:endParaRPr>
          </a:p>
        </p:txBody>
      </p:sp>
      <p:sp>
        <p:nvSpPr>
          <p:cNvPr id="15" name="TextBox 14"/>
          <p:cNvSpPr txBox="1"/>
          <p:nvPr/>
        </p:nvSpPr>
        <p:spPr>
          <a:xfrm>
            <a:off x="1908912" y="2729308"/>
            <a:ext cx="1410964" cy="369332"/>
          </a:xfrm>
          <a:prstGeom prst="rect">
            <a:avLst/>
          </a:prstGeom>
          <a:noFill/>
        </p:spPr>
        <p:txBody>
          <a:bodyPr wrap="none" rtlCol="0">
            <a:spAutoFit/>
          </a:bodyPr>
          <a:lstStyle/>
          <a:p>
            <a:r>
              <a:rPr lang="fr-FR" b="1" dirty="0" smtClean="0">
                <a:solidFill>
                  <a:schemeClr val="bg1"/>
                </a:solidFill>
              </a:rPr>
              <a:t>Chapitre 2:</a:t>
            </a:r>
            <a:endParaRPr lang="en-US" b="1" dirty="0">
              <a:solidFill>
                <a:schemeClr val="bg1"/>
              </a:solidFill>
            </a:endParaRPr>
          </a:p>
        </p:txBody>
      </p:sp>
      <p:sp>
        <p:nvSpPr>
          <p:cNvPr id="16" name="TextBox 15"/>
          <p:cNvSpPr txBox="1"/>
          <p:nvPr/>
        </p:nvSpPr>
        <p:spPr>
          <a:xfrm>
            <a:off x="1939735" y="4160423"/>
            <a:ext cx="1410964" cy="369332"/>
          </a:xfrm>
          <a:prstGeom prst="rect">
            <a:avLst/>
          </a:prstGeom>
          <a:noFill/>
        </p:spPr>
        <p:txBody>
          <a:bodyPr wrap="none" rtlCol="0">
            <a:spAutoFit/>
          </a:bodyPr>
          <a:lstStyle/>
          <a:p>
            <a:r>
              <a:rPr lang="fr-FR" b="1" dirty="0" smtClean="0">
                <a:solidFill>
                  <a:schemeClr val="bg1"/>
                </a:solidFill>
              </a:rPr>
              <a:t>Chapitre 3:</a:t>
            </a:r>
            <a:endParaRPr lang="en-US" b="1" dirty="0">
              <a:solidFill>
                <a:schemeClr val="bg1"/>
              </a:solidFill>
            </a:endParaRPr>
          </a:p>
        </p:txBody>
      </p:sp>
      <p:sp>
        <p:nvSpPr>
          <p:cNvPr id="17" name="TextBox 16"/>
          <p:cNvSpPr txBox="1"/>
          <p:nvPr/>
        </p:nvSpPr>
        <p:spPr>
          <a:xfrm>
            <a:off x="1803525" y="5579945"/>
            <a:ext cx="1410964" cy="369332"/>
          </a:xfrm>
          <a:prstGeom prst="rect">
            <a:avLst/>
          </a:prstGeom>
          <a:noFill/>
        </p:spPr>
        <p:txBody>
          <a:bodyPr wrap="none" rtlCol="0">
            <a:spAutoFit/>
          </a:bodyPr>
          <a:lstStyle/>
          <a:p>
            <a:r>
              <a:rPr lang="fr-FR" b="1" dirty="0" smtClean="0">
                <a:solidFill>
                  <a:schemeClr val="bg1"/>
                </a:solidFill>
              </a:rPr>
              <a:t>Chapitre 4:</a:t>
            </a:r>
            <a:endParaRPr lang="en-US" b="1" dirty="0">
              <a:solidFill>
                <a:schemeClr val="bg1"/>
              </a:solidFill>
            </a:endParaRPr>
          </a:p>
        </p:txBody>
      </p:sp>
      <p:pic>
        <p:nvPicPr>
          <p:cNvPr id="19" name="Picture 18"/>
          <p:cNvPicPr>
            <a:picLocks noChangeAspect="1"/>
          </p:cNvPicPr>
          <p:nvPr/>
        </p:nvPicPr>
        <p:blipFill>
          <a:blip r:embed="rId4"/>
          <a:stretch>
            <a:fillRect/>
          </a:stretch>
        </p:blipFill>
        <p:spPr>
          <a:xfrm>
            <a:off x="6955604" y="2471374"/>
            <a:ext cx="4438273" cy="6767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 name="Picture 19"/>
          <p:cNvPicPr>
            <a:picLocks noChangeAspect="1"/>
          </p:cNvPicPr>
          <p:nvPr/>
        </p:nvPicPr>
        <p:blipFill>
          <a:blip r:embed="rId4"/>
          <a:stretch>
            <a:fillRect/>
          </a:stretch>
        </p:blipFill>
        <p:spPr>
          <a:xfrm>
            <a:off x="6955604" y="3822065"/>
            <a:ext cx="4438273" cy="6767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1" name="Picture 20"/>
          <p:cNvPicPr>
            <a:picLocks noChangeAspect="1"/>
          </p:cNvPicPr>
          <p:nvPr/>
        </p:nvPicPr>
        <p:blipFill>
          <a:blip r:embed="rId4"/>
          <a:stretch>
            <a:fillRect/>
          </a:stretch>
        </p:blipFill>
        <p:spPr>
          <a:xfrm>
            <a:off x="6935219" y="5163403"/>
            <a:ext cx="4458658" cy="7858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4" name="Line Callout 2 23"/>
          <p:cNvSpPr/>
          <p:nvPr/>
        </p:nvSpPr>
        <p:spPr>
          <a:xfrm>
            <a:off x="6831046" y="1147322"/>
            <a:ext cx="4438272" cy="632266"/>
          </a:xfrm>
          <a:prstGeom prst="borderCallout2">
            <a:avLst>
              <a:gd name="adj1" fmla="val 48000"/>
              <a:gd name="adj2" fmla="val -1851"/>
              <a:gd name="adj3" fmla="val 46375"/>
              <a:gd name="adj4" fmla="val -16667"/>
              <a:gd name="adj5" fmla="val 67001"/>
              <a:gd name="adj6" fmla="val -8185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solidFill>
                  <a:srgbClr val="00B0F0"/>
                </a:solidFill>
                <a:latin typeface="Times New Roman" panose="02020603050405020304" pitchFamily="18" charset="0"/>
                <a:cs typeface="Times New Roman" panose="02020603050405020304" pitchFamily="18" charset="0"/>
                <a:hlinkClick r:id="rId5" action="ppaction://hlinksldjump"/>
              </a:rPr>
              <a:t>Introduction</a:t>
            </a:r>
            <a:endParaRPr lang="en-US" sz="2400" b="1" dirty="0">
              <a:solidFill>
                <a:srgbClr val="00B0F0"/>
              </a:solidFill>
            </a:endParaRPr>
          </a:p>
        </p:txBody>
      </p:sp>
      <p:sp>
        <p:nvSpPr>
          <p:cNvPr id="25" name="TextBox 24"/>
          <p:cNvSpPr txBox="1"/>
          <p:nvPr/>
        </p:nvSpPr>
        <p:spPr>
          <a:xfrm>
            <a:off x="7023002" y="2619316"/>
            <a:ext cx="4097597" cy="307777"/>
          </a:xfrm>
          <a:prstGeom prst="rect">
            <a:avLst/>
          </a:prstGeom>
          <a:noFill/>
        </p:spPr>
        <p:txBody>
          <a:bodyPr wrap="none" rtlCol="0">
            <a:spAutoFit/>
          </a:bodyPr>
          <a:lstStyle/>
          <a:p>
            <a:r>
              <a:rPr lang="fr-FR" sz="1400" b="1" dirty="0">
                <a:solidFill>
                  <a:schemeClr val="bg1"/>
                </a:solidFill>
              </a:rPr>
              <a:t>Contexte générale du </a:t>
            </a:r>
            <a:r>
              <a:rPr lang="fr-FR" sz="1400" b="1" dirty="0" smtClean="0">
                <a:solidFill>
                  <a:schemeClr val="bg1"/>
                </a:solidFill>
              </a:rPr>
              <a:t>projet et Modélisation </a:t>
            </a:r>
            <a:endParaRPr lang="en-US" sz="1400" b="1" dirty="0">
              <a:solidFill>
                <a:schemeClr val="bg1"/>
              </a:solidFill>
            </a:endParaRPr>
          </a:p>
        </p:txBody>
      </p:sp>
      <p:sp>
        <p:nvSpPr>
          <p:cNvPr id="26" name="TextBox 25"/>
          <p:cNvSpPr txBox="1"/>
          <p:nvPr/>
        </p:nvSpPr>
        <p:spPr>
          <a:xfrm>
            <a:off x="6935219" y="3962400"/>
            <a:ext cx="4324267" cy="584775"/>
          </a:xfrm>
          <a:prstGeom prst="rect">
            <a:avLst/>
          </a:prstGeom>
          <a:noFill/>
        </p:spPr>
        <p:txBody>
          <a:bodyPr wrap="square" rtlCol="0">
            <a:spAutoFit/>
          </a:bodyPr>
          <a:lstStyle/>
          <a:p>
            <a:r>
              <a:rPr lang="fr-FR" sz="1600" b="1" dirty="0" smtClean="0">
                <a:solidFill>
                  <a:schemeClr val="bg1"/>
                </a:solidFill>
              </a:rPr>
              <a:t>Technologie utilisée et application architecture</a:t>
            </a:r>
            <a:endParaRPr lang="en-US" sz="1600" b="1" dirty="0">
              <a:solidFill>
                <a:schemeClr val="bg1"/>
              </a:solidFill>
            </a:endParaRPr>
          </a:p>
        </p:txBody>
      </p:sp>
      <p:sp>
        <p:nvSpPr>
          <p:cNvPr id="27" name="TextBox 26"/>
          <p:cNvSpPr txBox="1"/>
          <p:nvPr/>
        </p:nvSpPr>
        <p:spPr>
          <a:xfrm>
            <a:off x="7593980" y="5402451"/>
            <a:ext cx="2420856" cy="338554"/>
          </a:xfrm>
          <a:prstGeom prst="rect">
            <a:avLst/>
          </a:prstGeom>
          <a:noFill/>
        </p:spPr>
        <p:txBody>
          <a:bodyPr wrap="none" rtlCol="0">
            <a:spAutoFit/>
          </a:bodyPr>
          <a:lstStyle/>
          <a:p>
            <a:r>
              <a:rPr lang="fr-FR" sz="1600" b="1" dirty="0" smtClean="0">
                <a:solidFill>
                  <a:schemeClr val="bg1"/>
                </a:solidFill>
              </a:rPr>
              <a:t>Interface Rendez-vous</a:t>
            </a:r>
            <a:endParaRPr lang="en-US" sz="1600" b="1" dirty="0">
              <a:solidFill>
                <a:schemeClr val="bg1"/>
              </a:solidFill>
            </a:endParaRPr>
          </a:p>
        </p:txBody>
      </p:sp>
      <p:cxnSp>
        <p:nvCxnSpPr>
          <p:cNvPr id="29" name="Straight Connector 28"/>
          <p:cNvCxnSpPr/>
          <p:nvPr/>
        </p:nvCxnSpPr>
        <p:spPr>
          <a:xfrm>
            <a:off x="3540752" y="2927093"/>
            <a:ext cx="3280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57600" y="4323675"/>
            <a:ext cx="31493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540752" y="5675586"/>
            <a:ext cx="3175358" cy="785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154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down)">
                                      <p:cBhvr>
                                        <p:cTn id="34" dur="500"/>
                                        <p:tgtEl>
                                          <p:spTgt spid="26"/>
                                        </p:tgtEl>
                                      </p:cBhvr>
                                    </p:animEffect>
                                  </p:childTnLst>
                                </p:cTn>
                              </p:par>
                              <p:par>
                                <p:cTn id="35" presetID="22" presetClass="entr" presetSubtype="4"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circle(in)">
                                      <p:cBhvr>
                                        <p:cTn id="45" dur="2000"/>
                                        <p:tgtEl>
                                          <p:spTgt spid="27"/>
                                        </p:tgtEl>
                                      </p:cBhvr>
                                    </p:animEffect>
                                  </p:childTnLst>
                                </p:cTn>
                              </p:par>
                              <p:par>
                                <p:cTn id="46" presetID="6" presetClass="entr" presetSubtype="16"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circle(in)">
                                      <p:cBhvr>
                                        <p:cTn id="48"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6061" y="738554"/>
            <a:ext cx="2255746" cy="369332"/>
          </a:xfrm>
          <a:prstGeom prst="rect">
            <a:avLst/>
          </a:prstGeom>
          <a:solidFill>
            <a:schemeClr val="tx1"/>
          </a:solidFill>
          <a:ln>
            <a:noFill/>
          </a:ln>
          <a:effectLst>
            <a:glow rad="228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fr-FR" dirty="0" err="1">
                <a:solidFill>
                  <a:schemeClr val="bg1"/>
                </a:solidFill>
              </a:rPr>
              <a:t>Ch</a:t>
            </a:r>
            <a:r>
              <a:rPr lang="fr-FR" dirty="0" smtClean="0">
                <a:solidFill>
                  <a:schemeClr val="bg1"/>
                </a:solidFill>
              </a:rPr>
              <a:t> 1 : Introduction</a:t>
            </a:r>
            <a:endParaRPr lang="en-US" dirty="0">
              <a:solidFill>
                <a:schemeClr val="bg1"/>
              </a:solidFill>
            </a:endParaRPr>
          </a:p>
        </p:txBody>
      </p:sp>
      <p:sp>
        <p:nvSpPr>
          <p:cNvPr id="22" name="Rectangle 21"/>
          <p:cNvSpPr/>
          <p:nvPr/>
        </p:nvSpPr>
        <p:spPr>
          <a:xfrm>
            <a:off x="2566219" y="1418584"/>
            <a:ext cx="6096000" cy="2862322"/>
          </a:xfrm>
          <a:prstGeom prst="rect">
            <a:avLst/>
          </a:prstGeom>
          <a:noFill/>
          <a:ln w="38100" cap="rnd" cmpd="sng" algn="ctr">
            <a:solidFill>
              <a:srgbClr val="00B05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spAutoFit/>
          </a:bodyPr>
          <a:lstStyle/>
          <a:p>
            <a:r>
              <a:rPr lang="fr-FR" b="1" dirty="0"/>
              <a:t>Spring Boot </a:t>
            </a:r>
            <a:r>
              <a:rPr lang="fr-FR" dirty="0"/>
              <a:t>est une plateforme open-source qui facilite le développement d'applications web en utilisant le </a:t>
            </a:r>
            <a:r>
              <a:rPr lang="fr-FR" dirty="0" smtClean="0"/>
              <a:t>Framework </a:t>
            </a:r>
            <a:r>
              <a:rPr lang="fr-FR" dirty="0"/>
              <a:t>Spring. Il permet de créer des applications autonomes, prêtes à l'emploi, avec un minimum de configuration. Il offre également une grande flexibilité en utilisant les différents composants de Spring, tels que Spring MVC pour la gestion des vues, Spring Data pour l'accès aux données, et Spring Security pour la sécurité des applications.</a:t>
            </a:r>
            <a:endParaRPr lang="en-US" dirty="0"/>
          </a:p>
        </p:txBody>
      </p:sp>
    </p:spTree>
    <p:extLst>
      <p:ext uri="{BB962C8B-B14F-4D97-AF65-F5344CB8AC3E}">
        <p14:creationId xmlns:p14="http://schemas.microsoft.com/office/powerpoint/2010/main" val="3377725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1000" fill="hold"/>
                                        <p:tgtEl>
                                          <p:spTgt spid="22"/>
                                        </p:tgtEl>
                                        <p:attrNameLst>
                                          <p:attrName>ppt_w</p:attrName>
                                        </p:attrNameLst>
                                      </p:cBhvr>
                                      <p:tavLst>
                                        <p:tav tm="0">
                                          <p:val>
                                            <p:fltVal val="0"/>
                                          </p:val>
                                        </p:tav>
                                        <p:tav tm="100000">
                                          <p:val>
                                            <p:strVal val="#ppt_w"/>
                                          </p:val>
                                        </p:tav>
                                      </p:tavLst>
                                    </p:anim>
                                    <p:anim calcmode="lin" valueType="num">
                                      <p:cBhvr>
                                        <p:cTn id="13" dur="1000" fill="hold"/>
                                        <p:tgtEl>
                                          <p:spTgt spid="22"/>
                                        </p:tgtEl>
                                        <p:attrNameLst>
                                          <p:attrName>ppt_h</p:attrName>
                                        </p:attrNameLst>
                                      </p:cBhvr>
                                      <p:tavLst>
                                        <p:tav tm="0">
                                          <p:val>
                                            <p:fltVal val="0"/>
                                          </p:val>
                                        </p:tav>
                                        <p:tav tm="100000">
                                          <p:val>
                                            <p:strVal val="#ppt_h"/>
                                          </p:val>
                                        </p:tav>
                                      </p:tavLst>
                                    </p:anim>
                                    <p:anim calcmode="lin" valueType="num">
                                      <p:cBhvr>
                                        <p:cTn id="14" dur="1000" fill="hold"/>
                                        <p:tgtEl>
                                          <p:spTgt spid="22"/>
                                        </p:tgtEl>
                                        <p:attrNameLst>
                                          <p:attrName>style.rotation</p:attrName>
                                        </p:attrNameLst>
                                      </p:cBhvr>
                                      <p:tavLst>
                                        <p:tav tm="0">
                                          <p:val>
                                            <p:fltVal val="90"/>
                                          </p:val>
                                        </p:tav>
                                        <p:tav tm="100000">
                                          <p:val>
                                            <p:fltVal val="0"/>
                                          </p:val>
                                        </p:tav>
                                      </p:tavLst>
                                    </p:anim>
                                    <p:animEffect transition="in" filter="fade">
                                      <p:cBhvr>
                                        <p:cTn id="15"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9093" y="770765"/>
            <a:ext cx="3919663" cy="369332"/>
          </a:xfrm>
          <a:prstGeom prst="rect">
            <a:avLst/>
          </a:prstGeom>
          <a:solidFill>
            <a:schemeClr val="tx1"/>
          </a:solidFill>
          <a:effectLst>
            <a:glow rad="63500">
              <a:schemeClr val="accent2">
                <a:satMod val="175000"/>
                <a:alpha val="40000"/>
              </a:schemeClr>
            </a:glow>
          </a:effectLst>
        </p:spPr>
        <p:txBody>
          <a:bodyPr wrap="none">
            <a:spAutoFit/>
          </a:bodyPr>
          <a:lstStyle/>
          <a:p>
            <a:r>
              <a:rPr lang="fr-FR" dirty="0" smtClean="0">
                <a:solidFill>
                  <a:schemeClr val="bg1"/>
                </a:solidFill>
              </a:rPr>
              <a:t>Ch2:Contexte </a:t>
            </a:r>
            <a:r>
              <a:rPr lang="fr-FR" dirty="0">
                <a:solidFill>
                  <a:schemeClr val="bg1"/>
                </a:solidFill>
              </a:rPr>
              <a:t>générale du </a:t>
            </a:r>
            <a:r>
              <a:rPr lang="fr-FR" dirty="0" smtClean="0">
                <a:solidFill>
                  <a:schemeClr val="bg1"/>
                </a:solidFill>
              </a:rPr>
              <a:t>projet</a:t>
            </a:r>
            <a:endParaRPr lang="en-US" dirty="0">
              <a:solidFill>
                <a:schemeClr val="bg1"/>
              </a:solidFill>
            </a:endParaRPr>
          </a:p>
        </p:txBody>
      </p:sp>
      <p:sp>
        <p:nvSpPr>
          <p:cNvPr id="8" name="TextBox 7"/>
          <p:cNvSpPr txBox="1"/>
          <p:nvPr/>
        </p:nvSpPr>
        <p:spPr>
          <a:xfrm>
            <a:off x="3645876" y="1254369"/>
            <a:ext cx="2954655" cy="369332"/>
          </a:xfrm>
          <a:prstGeom prst="rect">
            <a:avLst/>
          </a:prstGeom>
          <a:noFill/>
        </p:spPr>
        <p:txBody>
          <a:bodyPr wrap="none" rtlCol="0">
            <a:spAutoFit/>
          </a:bodyPr>
          <a:lstStyle/>
          <a:p>
            <a:r>
              <a:rPr lang="fr-FR" dirty="0" smtClean="0"/>
              <a:t>Le </a:t>
            </a:r>
            <a:r>
              <a:rPr lang="fr-FR" dirty="0" smtClean="0"/>
              <a:t>Diagramme </a:t>
            </a:r>
            <a:r>
              <a:rPr lang="fr-FR" dirty="0" smtClean="0"/>
              <a:t>De Gantt</a:t>
            </a:r>
            <a:endParaRPr lang="en-US" dirty="0"/>
          </a:p>
        </p:txBody>
      </p:sp>
      <p:sp>
        <p:nvSpPr>
          <p:cNvPr id="11" name="Cloud Callout 10"/>
          <p:cNvSpPr/>
          <p:nvPr/>
        </p:nvSpPr>
        <p:spPr>
          <a:xfrm>
            <a:off x="7713785" y="0"/>
            <a:ext cx="4302369" cy="17379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smtClean="0">
              <a:solidFill>
                <a:schemeClr val="tx2">
                  <a:lumMod val="75000"/>
                </a:schemeClr>
              </a:solidFill>
            </a:endParaRPr>
          </a:p>
          <a:p>
            <a:r>
              <a:rPr lang="fr-FR" sz="1200" dirty="0" smtClean="0">
                <a:solidFill>
                  <a:schemeClr val="bg1"/>
                </a:solidFill>
              </a:rPr>
              <a:t>le </a:t>
            </a:r>
            <a:r>
              <a:rPr lang="fr-FR" sz="1200" dirty="0" smtClean="0">
                <a:solidFill>
                  <a:schemeClr val="bg1"/>
                </a:solidFill>
              </a:rPr>
              <a:t>diagramme </a:t>
            </a:r>
            <a:r>
              <a:rPr lang="fr-FR" sz="1200" dirty="0">
                <a:solidFill>
                  <a:schemeClr val="bg1"/>
                </a:solidFill>
              </a:rPr>
              <a:t>de </a:t>
            </a:r>
            <a:r>
              <a:rPr lang="fr-FR" sz="1200" dirty="0" smtClean="0">
                <a:solidFill>
                  <a:schemeClr val="bg1"/>
                </a:solidFill>
              </a:rPr>
              <a:t>GANTT </a:t>
            </a:r>
            <a:r>
              <a:rPr lang="fr-FR" sz="1200" dirty="0">
                <a:solidFill>
                  <a:schemeClr val="bg1"/>
                </a:solidFill>
              </a:rPr>
              <a:t>fournir </a:t>
            </a:r>
            <a:r>
              <a:rPr lang="fr-FR" sz="1200" dirty="0" smtClean="0">
                <a:solidFill>
                  <a:schemeClr val="bg1"/>
                </a:solidFill>
              </a:rPr>
              <a:t>9 </a:t>
            </a:r>
            <a:r>
              <a:rPr lang="fr-FR" sz="1200" dirty="0">
                <a:solidFill>
                  <a:schemeClr val="bg1"/>
                </a:solidFill>
              </a:rPr>
              <a:t>TACHE principale:</a:t>
            </a:r>
          </a:p>
          <a:p>
            <a:pPr algn="ctr"/>
            <a:endParaRPr lang="en-US"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349" y="1852245"/>
            <a:ext cx="10058400" cy="4814377"/>
          </a:xfrm>
          <a:prstGeom prst="rect">
            <a:avLst/>
          </a:prstGeom>
        </p:spPr>
      </p:pic>
    </p:spTree>
    <p:extLst>
      <p:ext uri="{BB962C8B-B14F-4D97-AF65-F5344CB8AC3E}">
        <p14:creationId xmlns:p14="http://schemas.microsoft.com/office/powerpoint/2010/main" val="34657917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 calcmode="lin" valueType="num">
                                      <p:cBhvr>
                                        <p:cTn id="19" dur="1000" fill="hold"/>
                                        <p:tgtEl>
                                          <p:spTgt spid="11"/>
                                        </p:tgtEl>
                                        <p:attrNameLst>
                                          <p:attrName>style.rotation</p:attrName>
                                        </p:attrNameLst>
                                      </p:cBhvr>
                                      <p:tavLst>
                                        <p:tav tm="0">
                                          <p:val>
                                            <p:fltVal val="90"/>
                                          </p:val>
                                        </p:tav>
                                        <p:tav tm="100000">
                                          <p:val>
                                            <p:fltVal val="0"/>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468057" y="3157704"/>
            <a:ext cx="1255885" cy="542591"/>
          </a:xfrm>
          <a:prstGeom prst="rect">
            <a:avLst/>
          </a:prstGeom>
        </p:spPr>
      </p:pic>
      <p:pic>
        <p:nvPicPr>
          <p:cNvPr id="14" name="Picture 13"/>
          <p:cNvPicPr>
            <a:picLocks noChangeAspect="1"/>
          </p:cNvPicPr>
          <p:nvPr/>
        </p:nvPicPr>
        <p:blipFill>
          <a:blip r:embed="rId3"/>
          <a:stretch>
            <a:fillRect/>
          </a:stretch>
        </p:blipFill>
        <p:spPr>
          <a:xfrm>
            <a:off x="3733595" y="3243056"/>
            <a:ext cx="4724809" cy="371888"/>
          </a:xfrm>
          <a:prstGeom prst="rect">
            <a:avLst/>
          </a:prstGeom>
        </p:spPr>
      </p:pic>
      <p:sp>
        <p:nvSpPr>
          <p:cNvPr id="18" name="TextBox 17"/>
          <p:cNvSpPr txBox="1"/>
          <p:nvPr/>
        </p:nvSpPr>
        <p:spPr>
          <a:xfrm>
            <a:off x="1771445" y="781050"/>
            <a:ext cx="3300904" cy="369332"/>
          </a:xfrm>
          <a:prstGeom prst="rect">
            <a:avLst/>
          </a:prstGeom>
          <a:solidFill>
            <a:schemeClr val="accent4"/>
          </a:solidFill>
        </p:spPr>
        <p:txBody>
          <a:bodyPr wrap="none" rtlCol="0">
            <a:spAutoFit/>
          </a:bodyPr>
          <a:lstStyle/>
          <a:p>
            <a:r>
              <a:rPr lang="fr-FR" dirty="0" smtClean="0"/>
              <a:t>Description De l’application</a:t>
            </a:r>
            <a:endParaRPr lang="en-US" dirty="0"/>
          </a:p>
        </p:txBody>
      </p:sp>
      <p:graphicFrame>
        <p:nvGraphicFramePr>
          <p:cNvPr id="24" name="Diagram 23"/>
          <p:cNvGraphicFramePr/>
          <p:nvPr>
            <p:extLst>
              <p:ext uri="{D42A27DB-BD31-4B8C-83A1-F6EECF244321}">
                <p14:modId xmlns:p14="http://schemas.microsoft.com/office/powerpoint/2010/main" val="2648948566"/>
              </p:ext>
            </p:extLst>
          </p:nvPr>
        </p:nvGraphicFramePr>
        <p:xfrm>
          <a:off x="1474839" y="1397674"/>
          <a:ext cx="10146890" cy="49146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35087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down)">
                                      <p:cBhvr>
                                        <p:cTn id="14" dur="580">
                                          <p:stCondLst>
                                            <p:cond delay="0"/>
                                          </p:stCondLst>
                                        </p:cTn>
                                        <p:tgtEl>
                                          <p:spTgt spid="24"/>
                                        </p:tgtEl>
                                      </p:cBhvr>
                                    </p:animEffect>
                                    <p:anim calcmode="lin" valueType="num">
                                      <p:cBhvr>
                                        <p:cTn id="15"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0" dur="26">
                                          <p:stCondLst>
                                            <p:cond delay="650"/>
                                          </p:stCondLst>
                                        </p:cTn>
                                        <p:tgtEl>
                                          <p:spTgt spid="24"/>
                                        </p:tgtEl>
                                      </p:cBhvr>
                                      <p:to x="100000" y="60000"/>
                                    </p:animScale>
                                    <p:animScale>
                                      <p:cBhvr>
                                        <p:cTn id="21" dur="166" decel="50000">
                                          <p:stCondLst>
                                            <p:cond delay="676"/>
                                          </p:stCondLst>
                                        </p:cTn>
                                        <p:tgtEl>
                                          <p:spTgt spid="24"/>
                                        </p:tgtEl>
                                      </p:cBhvr>
                                      <p:to x="100000" y="100000"/>
                                    </p:animScale>
                                    <p:animScale>
                                      <p:cBhvr>
                                        <p:cTn id="22" dur="26">
                                          <p:stCondLst>
                                            <p:cond delay="1312"/>
                                          </p:stCondLst>
                                        </p:cTn>
                                        <p:tgtEl>
                                          <p:spTgt spid="24"/>
                                        </p:tgtEl>
                                      </p:cBhvr>
                                      <p:to x="100000" y="80000"/>
                                    </p:animScale>
                                    <p:animScale>
                                      <p:cBhvr>
                                        <p:cTn id="23" dur="166" decel="50000">
                                          <p:stCondLst>
                                            <p:cond delay="1338"/>
                                          </p:stCondLst>
                                        </p:cTn>
                                        <p:tgtEl>
                                          <p:spTgt spid="24"/>
                                        </p:tgtEl>
                                      </p:cBhvr>
                                      <p:to x="100000" y="100000"/>
                                    </p:animScale>
                                    <p:animScale>
                                      <p:cBhvr>
                                        <p:cTn id="24" dur="26">
                                          <p:stCondLst>
                                            <p:cond delay="1642"/>
                                          </p:stCondLst>
                                        </p:cTn>
                                        <p:tgtEl>
                                          <p:spTgt spid="24"/>
                                        </p:tgtEl>
                                      </p:cBhvr>
                                      <p:to x="100000" y="90000"/>
                                    </p:animScale>
                                    <p:animScale>
                                      <p:cBhvr>
                                        <p:cTn id="25" dur="166" decel="50000">
                                          <p:stCondLst>
                                            <p:cond delay="1668"/>
                                          </p:stCondLst>
                                        </p:cTn>
                                        <p:tgtEl>
                                          <p:spTgt spid="24"/>
                                        </p:tgtEl>
                                      </p:cBhvr>
                                      <p:to x="100000" y="100000"/>
                                    </p:animScale>
                                    <p:animScale>
                                      <p:cBhvr>
                                        <p:cTn id="26" dur="26">
                                          <p:stCondLst>
                                            <p:cond delay="1808"/>
                                          </p:stCondLst>
                                        </p:cTn>
                                        <p:tgtEl>
                                          <p:spTgt spid="24"/>
                                        </p:tgtEl>
                                      </p:cBhvr>
                                      <p:to x="100000" y="95000"/>
                                    </p:animScale>
                                    <p:animScale>
                                      <p:cBhvr>
                                        <p:cTn id="27"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Graphic spid="2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20297" y="747319"/>
            <a:ext cx="5622052" cy="369332"/>
          </a:xfrm>
          <a:prstGeom prst="rect">
            <a:avLst/>
          </a:prstGeom>
          <a:solidFill>
            <a:schemeClr val="tx1"/>
          </a:solidFill>
          <a:ln>
            <a:solidFill>
              <a:schemeClr val="bg1"/>
            </a:solidFill>
          </a:ln>
          <a:effectLst>
            <a:outerShdw blurRad="50800" dist="38100" dir="13500000" algn="b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fr-FR" dirty="0"/>
              <a:t>Ch2:Modélisation et conception de l'application</a:t>
            </a:r>
            <a:endParaRPr lang="en-US" dirty="0"/>
          </a:p>
        </p:txBody>
      </p:sp>
      <p:sp>
        <p:nvSpPr>
          <p:cNvPr id="18" name="TextBox 17"/>
          <p:cNvSpPr txBox="1"/>
          <p:nvPr/>
        </p:nvSpPr>
        <p:spPr>
          <a:xfrm>
            <a:off x="3751384" y="1207477"/>
            <a:ext cx="3749744" cy="369332"/>
          </a:xfrm>
          <a:prstGeom prst="rect">
            <a:avLst/>
          </a:prstGeom>
          <a:noFill/>
        </p:spPr>
        <p:txBody>
          <a:bodyPr wrap="none" rtlCol="0">
            <a:spAutoFit/>
          </a:bodyPr>
          <a:lstStyle/>
          <a:p>
            <a:r>
              <a:rPr lang="fr-FR" dirty="0" smtClean="0"/>
              <a:t>Diagramme </a:t>
            </a:r>
            <a:r>
              <a:rPr lang="fr-FR" dirty="0" smtClean="0"/>
              <a:t>De Cas D’utilisation</a:t>
            </a:r>
            <a:endParaRPr lang="en-US" dirty="0"/>
          </a:p>
        </p:txBody>
      </p:sp>
      <p:sp>
        <p:nvSpPr>
          <p:cNvPr id="22" name="Cloud Callout 21"/>
          <p:cNvSpPr/>
          <p:nvPr/>
        </p:nvSpPr>
        <p:spPr>
          <a:xfrm>
            <a:off x="7721399" y="-11723"/>
            <a:ext cx="4470601" cy="1852356"/>
          </a:xfrm>
          <a:prstGeom prst="cloudCallout">
            <a:avLst>
              <a:gd name="adj1" fmla="val -30273"/>
              <a:gd name="adj2" fmla="val 1144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smtClean="0"/>
              <a:t>représente </a:t>
            </a:r>
            <a:r>
              <a:rPr lang="fr-FR" dirty="0"/>
              <a:t>une unité discrète d'interaction entre un utilisateur et Le système</a:t>
            </a:r>
            <a:endParaRPr lang="en-US" dirty="0"/>
          </a:p>
          <a:p>
            <a:pPr algn="ctr"/>
            <a:endParaRPr lang="en-US" dirty="0"/>
          </a:p>
        </p:txBody>
      </p:sp>
      <p:sp>
        <p:nvSpPr>
          <p:cNvPr id="23" name="Rectangle 22"/>
          <p:cNvSpPr/>
          <p:nvPr/>
        </p:nvSpPr>
        <p:spPr>
          <a:xfrm>
            <a:off x="9194848" y="2873660"/>
            <a:ext cx="2203639" cy="369332"/>
          </a:xfrm>
          <a:prstGeom prst="rect">
            <a:avLst/>
          </a:prstGeom>
        </p:spPr>
        <p:txBody>
          <a:bodyPr wrap="square">
            <a:spAutoFit/>
          </a:bodyPr>
          <a:lstStyle/>
          <a:p>
            <a:endParaRPr lang="fr-FR" dirty="0"/>
          </a:p>
        </p:txBody>
      </p:sp>
      <p:sp>
        <p:nvSpPr>
          <p:cNvPr id="24" name="Cloud Callout 23"/>
          <p:cNvSpPr/>
          <p:nvPr/>
        </p:nvSpPr>
        <p:spPr>
          <a:xfrm>
            <a:off x="9530862" y="2391616"/>
            <a:ext cx="2395164" cy="851375"/>
          </a:xfrm>
          <a:prstGeom prst="cloudCallout">
            <a:avLst>
              <a:gd name="adj1" fmla="val -122639"/>
              <a:gd name="adj2" fmla="val 110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Acteurs sont USER et ADMIN </a:t>
            </a:r>
          </a:p>
          <a:p>
            <a:pPr algn="ctr"/>
            <a:endParaRPr lang="en-US" dirty="0"/>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838632" y="2817303"/>
            <a:ext cx="7277592" cy="1754934"/>
          </a:xfrm>
          <a:prstGeom prst="rect">
            <a:avLst/>
          </a:prstGeom>
        </p:spPr>
      </p:pic>
    </p:spTree>
    <p:extLst>
      <p:ext uri="{BB962C8B-B14F-4D97-AF65-F5344CB8AC3E}">
        <p14:creationId xmlns:p14="http://schemas.microsoft.com/office/powerpoint/2010/main" val="41401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2"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079" y="694449"/>
            <a:ext cx="3221721" cy="454413"/>
          </a:xfrm>
          <a:solidFill>
            <a:schemeClr val="bg1"/>
          </a:solidFill>
          <a:effectLst>
            <a:outerShdw blurRad="50800" dist="38100" dir="2700000" algn="tl" rotWithShape="0">
              <a:prstClr val="black">
                <a:alpha val="40000"/>
              </a:prstClr>
            </a:outerShdw>
          </a:effectLst>
        </p:spPr>
        <p:txBody>
          <a:bodyPr>
            <a:normAutofit fontScale="90000"/>
          </a:bodyPr>
          <a:lstStyle/>
          <a:p>
            <a:r>
              <a:rPr lang="fr-FR" sz="2400" dirty="0" smtClean="0">
                <a:solidFill>
                  <a:schemeClr val="tx1">
                    <a:lumMod val="95000"/>
                    <a:lumOff val="5000"/>
                  </a:schemeClr>
                </a:solidFill>
              </a:rPr>
              <a:t>Diagramme De Class</a:t>
            </a:r>
            <a:endParaRPr lang="en-US" sz="2400" dirty="0">
              <a:solidFill>
                <a:schemeClr val="tx1">
                  <a:lumMod val="95000"/>
                  <a:lumOff val="5000"/>
                </a:schemeClr>
              </a:solidFill>
            </a:endParaRPr>
          </a:p>
        </p:txBody>
      </p:sp>
      <p:sp>
        <p:nvSpPr>
          <p:cNvPr id="4" name="Cloud Callout 3"/>
          <p:cNvSpPr/>
          <p:nvPr/>
        </p:nvSpPr>
        <p:spPr>
          <a:xfrm>
            <a:off x="5802923" y="140677"/>
            <a:ext cx="5369169" cy="1664677"/>
          </a:xfrm>
          <a:prstGeom prst="cloudCallout">
            <a:avLst>
              <a:gd name="adj1" fmla="val -15593"/>
              <a:gd name="adj2" fmla="val 787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Des Salon</a:t>
            </a:r>
          </a:p>
          <a:p>
            <a:pPr algn="ctr"/>
            <a:r>
              <a:rPr lang="fr-FR" dirty="0" smtClean="0"/>
              <a:t>-Gestion Des Clients</a:t>
            </a:r>
          </a:p>
          <a:p>
            <a:pPr algn="ctr"/>
            <a:r>
              <a:rPr lang="fr-FR" dirty="0" smtClean="0"/>
              <a:t>-Gestion Des </a:t>
            </a:r>
            <a:r>
              <a:rPr lang="fr-FR" dirty="0" smtClean="0"/>
              <a:t>Service</a:t>
            </a:r>
            <a:endParaRPr lang="fr-FR" dirty="0" smtClean="0"/>
          </a:p>
          <a:p>
            <a:pPr algn="ctr"/>
            <a:r>
              <a:rPr lang="fr-FR" dirty="0" smtClean="0"/>
              <a:t>-Gestion Des Rendez-vous</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467811" y="1618541"/>
            <a:ext cx="5562253" cy="4750435"/>
          </a:xfrm>
          <a:prstGeom prst="rect">
            <a:avLst/>
          </a:prstGeom>
        </p:spPr>
      </p:pic>
    </p:spTree>
    <p:extLst>
      <p:ext uri="{BB962C8B-B14F-4D97-AF65-F5344CB8AC3E}">
        <p14:creationId xmlns:p14="http://schemas.microsoft.com/office/powerpoint/2010/main" val="389773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185" y="706171"/>
            <a:ext cx="5730461" cy="641982"/>
          </a:xfrm>
        </p:spPr>
        <p:txBody>
          <a:bodyPr>
            <a:normAutofit/>
          </a:bodyPr>
          <a:lstStyle/>
          <a:p>
            <a:r>
              <a:rPr lang="fr-FR" sz="2000" dirty="0" smtClean="0">
                <a:solidFill>
                  <a:schemeClr val="tx1"/>
                </a:solidFill>
              </a:rPr>
              <a:t>Diagramme </a:t>
            </a:r>
            <a:r>
              <a:rPr lang="fr-FR" sz="2000" dirty="0" smtClean="0">
                <a:solidFill>
                  <a:schemeClr val="tx1"/>
                </a:solidFill>
              </a:rPr>
              <a:t>D’activité pour créer un compte </a:t>
            </a:r>
            <a:endParaRPr lang="en-US" sz="2000" dirty="0">
              <a:solidFill>
                <a:schemeClr val="tx1"/>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143432" y="1702115"/>
            <a:ext cx="5850193" cy="5077801"/>
          </a:xfrm>
          <a:prstGeom prst="rect">
            <a:avLst/>
          </a:prstGeom>
        </p:spPr>
      </p:pic>
    </p:spTree>
    <p:extLst>
      <p:ext uri="{BB962C8B-B14F-4D97-AF65-F5344CB8AC3E}">
        <p14:creationId xmlns:p14="http://schemas.microsoft.com/office/powerpoint/2010/main" val="123549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8186" y="788233"/>
            <a:ext cx="2632452" cy="338554"/>
          </a:xfrm>
          <a:prstGeom prst="rect">
            <a:avLst/>
          </a:prstGeom>
          <a:solidFill>
            <a:schemeClr val="tx1"/>
          </a:solidFill>
          <a:ln>
            <a:solidFill>
              <a:schemeClr val="bg1"/>
            </a:solidFill>
          </a:ln>
          <a:effectLst>
            <a:outerShdw blurRad="50800" dist="38100" dir="13500000" algn="b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fr-FR" sz="1600" dirty="0" smtClean="0"/>
              <a:t>Ch3: technologie utilisée</a:t>
            </a: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020" y="1294046"/>
            <a:ext cx="9167767" cy="4883092"/>
          </a:xfrm>
          <a:prstGeom prst="rect">
            <a:avLst/>
          </a:prstGeom>
        </p:spPr>
      </p:pic>
    </p:spTree>
    <p:extLst>
      <p:ext uri="{BB962C8B-B14F-4D97-AF65-F5344CB8AC3E}">
        <p14:creationId xmlns:p14="http://schemas.microsoft.com/office/powerpoint/2010/main" val="11464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804</TotalTime>
  <Words>736</Words>
  <Application>Microsoft Office PowerPoint</Application>
  <PresentationFormat>Widescreen</PresentationFormat>
  <Paragraphs>62</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Century Gothic</vt:lpstr>
      <vt:lpstr>Times New Roman</vt:lpstr>
      <vt:lpstr>Wingdings 3</vt:lpstr>
      <vt:lpstr>Wisp</vt:lpstr>
      <vt:lpstr>       JEE:GESTION SPA</vt:lpstr>
      <vt:lpstr>PowerPoint Presentation</vt:lpstr>
      <vt:lpstr>PowerPoint Presentation</vt:lpstr>
      <vt:lpstr>PowerPoint Presentation</vt:lpstr>
      <vt:lpstr>PowerPoint Presentation</vt:lpstr>
      <vt:lpstr>PowerPoint Presentation</vt:lpstr>
      <vt:lpstr>Diagramme De Class</vt:lpstr>
      <vt:lpstr>Diagramme D’activité pour créer un compte </vt:lpstr>
      <vt:lpstr>Ch3: technologie utilisée</vt:lpstr>
      <vt:lpstr>Ch3: Application architecture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younes</dc:creator>
  <cp:lastModifiedBy>pc</cp:lastModifiedBy>
  <cp:revision>61</cp:revision>
  <dcterms:created xsi:type="dcterms:W3CDTF">2021-08-03T16:23:58Z</dcterms:created>
  <dcterms:modified xsi:type="dcterms:W3CDTF">2023-01-17T12:58:52Z</dcterms:modified>
</cp:coreProperties>
</file>