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orient="horz" pos="324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5" roundtripDataSignature="AMtx7mgR7EKstwYf2sapj4coOLMiDDAi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/>
        <p:guide pos="32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4.xml"/><Relationship Id="rId32" Type="http://schemas.openxmlformats.org/officeDocument/2006/relationships/font" Target="fonts/RobotoLight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API/ImageData" TargetMode="External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drive/folders/1dSXuzrq88xzLoyGqnXm0WkmXpzP-eub8?usp=sharing" TargetMode="External"/><Relationship Id="rId4" Type="http://schemas.openxmlformats.org/officeDocument/2006/relationships/hyperlink" Target="https://drive.google.com/drive/folders/1dSXuzrq88xzLoyGqnXm0WkmXpzP-eub8?usp=sharing" TargetMode="External"/><Relationship Id="rId9" Type="http://schemas.openxmlformats.org/officeDocument/2006/relationships/hyperlink" Target="https://drive.google.com/drive/folders/1kvfSCt6oYnRg2bSDOoScKFUPg76rC1e9?usp=sharing" TargetMode="External"/><Relationship Id="rId5" Type="http://schemas.openxmlformats.org/officeDocument/2006/relationships/hyperlink" Target="https://drive.google.com/drive/folders/1dSXuzrq88xzLoyGqnXm0WkmXpzP-eub8?usp=sharing" TargetMode="External"/><Relationship Id="rId6" Type="http://schemas.openxmlformats.org/officeDocument/2006/relationships/hyperlink" Target="https://drive.google.com/drive/folders/1dSXuzrq88xzLoyGqnXm0WkmXpzP-eub8?usp=sharing" TargetMode="External"/><Relationship Id="rId7" Type="http://schemas.openxmlformats.org/officeDocument/2006/relationships/hyperlink" Target="https://drive.google.com/drive/folders/1dSXuzrq88xzLoyGqnXm0WkmXpzP-eub8?usp=sharing" TargetMode="External"/><Relationship Id="rId8" Type="http://schemas.openxmlformats.org/officeDocument/2006/relationships/hyperlink" Target="https://drive.google.com/drive/folders/1dSXuzrq88xzLoyGqnXm0WkmXpzP-eub8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es.wikipedia.org/wiki/Canvas_(HTML)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drive/folders/1dSXuzrq88xzLoyGqnXm0WkmXpzP-eub8?usp=sharing" TargetMode="External"/><Relationship Id="rId4" Type="http://schemas.openxmlformats.org/officeDocument/2006/relationships/hyperlink" Target="https://drive.google.com/drive/folders/1dSXuzrq88xzLoyGqnXm0WkmXpzP-eub8?usp=sharing" TargetMode="External"/><Relationship Id="rId9" Type="http://schemas.openxmlformats.org/officeDocument/2006/relationships/hyperlink" Target="https://drive.google.com/drive/folders/1kvfSCt6oYnRg2bSDOoScKFUPg76rC1e9?usp=sharing" TargetMode="External"/><Relationship Id="rId5" Type="http://schemas.openxmlformats.org/officeDocument/2006/relationships/hyperlink" Target="https://drive.google.com/drive/folders/1dSXuzrq88xzLoyGqnXm0WkmXpzP-eub8?usp=sharing" TargetMode="External"/><Relationship Id="rId6" Type="http://schemas.openxmlformats.org/officeDocument/2006/relationships/hyperlink" Target="https://drive.google.com/drive/folders/1dSXuzrq88xzLoyGqnXm0WkmXpzP-eub8?usp=sharing" TargetMode="External"/><Relationship Id="rId7" Type="http://schemas.openxmlformats.org/officeDocument/2006/relationships/hyperlink" Target="https://drive.google.com/drive/folders/1dSXuzrq88xzLoyGqnXm0WkmXpzP-eub8?usp=sharing" TargetMode="External"/><Relationship Id="rId8" Type="http://schemas.openxmlformats.org/officeDocument/2006/relationships/hyperlink" Target="https://drive.google.com/drive/folders/1dSXuzrq88xzLoyGqnXm0WkmXpzP-eub8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eloper.mozilla.org/es/docs/Web/HTML/Element/canvas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developer.mozilla.org/es/docs/Web/API/HTMLCanvasElement/getContex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hyperlink" Target="https://developer.mozilla.org/es/docs/Web/API/CanvasRenderingContext2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dSXuzrq88xzLoyGqnXm0WkmXpzP-eub8?usp=sharing" TargetMode="External"/><Relationship Id="rId4" Type="http://schemas.openxmlformats.org/officeDocument/2006/relationships/hyperlink" Target="https://drive.google.com/drive/folders/1dSXuzrq88xzLoyGqnXm0WkmXpzP-eub8?usp=sharing" TargetMode="External"/><Relationship Id="rId9" Type="http://schemas.openxmlformats.org/officeDocument/2006/relationships/hyperlink" Target="https://drive.google.com/drive/folders/1O1AElrVcDWAUEHbjuDFU2X-p3alSsQpc?usp=sharing" TargetMode="External"/><Relationship Id="rId5" Type="http://schemas.openxmlformats.org/officeDocument/2006/relationships/hyperlink" Target="https://drive.google.com/drive/folders/1dSXuzrq88xzLoyGqnXm0WkmXpzP-eub8?usp=sharing" TargetMode="External"/><Relationship Id="rId6" Type="http://schemas.openxmlformats.org/officeDocument/2006/relationships/hyperlink" Target="https://drive.google.com/drive/folders/1dSXuzrq88xzLoyGqnXm0WkmXpzP-eub8?usp=sharing" TargetMode="External"/><Relationship Id="rId7" Type="http://schemas.openxmlformats.org/officeDocument/2006/relationships/hyperlink" Target="https://drive.google.com/drive/folders/1dSXuzrq88xzLoyGqnXm0WkmXpzP-eub8?usp=sharing" TargetMode="External"/><Relationship Id="rId8" Type="http://schemas.openxmlformats.org/officeDocument/2006/relationships/hyperlink" Target="https://drive.google.com/drive/folders/1dSXuzrq88xzLoyGqnXm0WkmXpzP-eub8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503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14650" y="1836075"/>
            <a:ext cx="91440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&lt;/canvas&gt;</a:t>
            </a:r>
            <a:endParaRPr b="1" i="0" sz="6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26350" y="40650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UniCen / FCE / TUDAI </a:t>
            </a:r>
            <a:endParaRPr b="1" i="0" sz="18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I</a:t>
            </a:r>
            <a:r>
              <a:rPr b="0" i="0" lang="es" sz="1400" u="none" cap="none" strike="noStrike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NTERFACES DE USUARIO E INTERACCIÓN | TUDAI </a:t>
            </a:r>
            <a:endParaRPr b="0" i="0" sz="1400" u="none" cap="none" strike="noStrike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CCCC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605425" y="3759625"/>
            <a:ext cx="67272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500"/>
              <a:buFont typeface="Roboto"/>
              <a:buChar char="●"/>
            </a:pPr>
            <a:r>
              <a:rPr b="1" i="1" lang="es" sz="25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putImageData</a:t>
            </a:r>
            <a:r>
              <a:rPr b="1" i="1" lang="e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i="1" lang="es" sz="25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imageData</a:t>
            </a:r>
            <a:r>
              <a:rPr b="1" i="1" lang="e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1" i="1" lang="es" sz="25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x</a:t>
            </a:r>
            <a:r>
              <a:rPr b="1" i="1" lang="e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1" i="1" lang="es" sz="25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 y</a:t>
            </a:r>
            <a:r>
              <a:rPr b="1" i="1" lang="e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 ;</a:t>
            </a:r>
            <a:endParaRPr b="1" i="1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/* 	Es el método responsable de dibujar la información de píxeles en el lienzo. Si se proporciona un rectángulo solo se pintan los píxeles de ese rectángulo. */</a:t>
            </a:r>
            <a:endParaRPr b="0" i="0" sz="16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605425" y="1045375"/>
            <a:ext cx="64824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500"/>
              <a:buFont typeface="Roboto"/>
              <a:buChar char="●"/>
            </a:pPr>
            <a:r>
              <a:rPr b="1" i="1" lang="es" sz="2500" u="none" cap="none" strike="noStrike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createImageData</a:t>
            </a:r>
            <a:r>
              <a:rPr b="1" i="1" lang="e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i="1" lang="es" sz="25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width</a:t>
            </a:r>
            <a:r>
              <a:rPr b="1" i="1" lang="e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1" lang="es" sz="25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height</a:t>
            </a:r>
            <a:r>
              <a:rPr b="1" i="1" lang="e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); </a:t>
            </a:r>
            <a:endParaRPr b="1" i="1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/*	Crea un nuevo objeto </a:t>
            </a:r>
            <a:r>
              <a:rPr b="0" i="0" lang="es" sz="1600" u="none" cap="none" strike="noStrike">
                <a:solidFill>
                  <a:srgbClr val="B7B7B7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ImageData</a:t>
            </a:r>
            <a:r>
              <a:rPr b="0" i="0" lang="es" sz="16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en blanco con las dimensiones especificadas. Todos los píxeles del nuevo objeto son negros transparentes. */</a:t>
            </a:r>
            <a:endParaRPr b="0" i="0" sz="16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9270" y="207525"/>
            <a:ext cx="1461149" cy="11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>
            <p:ph type="title"/>
          </p:nvPr>
        </p:nvSpPr>
        <p:spPr>
          <a:xfrm>
            <a:off x="716625" y="131325"/>
            <a:ext cx="6615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ImageData / Métodos</a:t>
            </a:r>
            <a:endParaRPr i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605425" y="2381500"/>
            <a:ext cx="67755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500"/>
              <a:buFont typeface="Roboto"/>
              <a:buChar char="●"/>
            </a:pPr>
            <a:r>
              <a:rPr b="1" i="1" lang="es" sz="2500" u="none" cap="none" strike="noStrike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</a:rPr>
              <a:t>getImageData</a:t>
            </a:r>
            <a:r>
              <a:rPr b="1" i="1" lang="e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i="1" lang="es" sz="25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left</a:t>
            </a:r>
            <a:r>
              <a:rPr b="1" i="1" lang="e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1" lang="es" sz="25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top</a:t>
            </a:r>
            <a:r>
              <a:rPr b="1" i="1" lang="e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1" lang="es" sz="25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width</a:t>
            </a:r>
            <a:r>
              <a:rPr b="1" i="1" lang="e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1" lang="es" sz="25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height</a:t>
            </a:r>
            <a:r>
              <a:rPr b="1" i="1" lang="e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); </a:t>
            </a:r>
            <a:endParaRPr b="1" i="1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/*	Retorna un objeto ImageData que representa los datos de píxeles para el área del lienzo. Las coordenadas se especifican en unidades espaciales de coordenadas del lienzo. */</a:t>
            </a:r>
            <a:endParaRPr b="0" i="0" sz="24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/>
        </p:nvSpPr>
        <p:spPr>
          <a:xfrm>
            <a:off x="605425" y="1528950"/>
            <a:ext cx="69939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500"/>
              <a:buFont typeface="Roboto"/>
              <a:buChar char="●"/>
            </a:pPr>
            <a:r>
              <a:rPr b="1" i="1" lang="es" sz="25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ImageData.data</a:t>
            </a:r>
            <a:endParaRPr b="1" i="1" sz="2500" u="none" cap="none" strike="noStrik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/* 	Es un arreglo </a:t>
            </a:r>
            <a:r>
              <a:rPr b="0" i="1" lang="es" sz="16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(Uint8ClampedArray)</a:t>
            </a:r>
            <a:r>
              <a:rPr b="0" i="0" lang="es" sz="16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que representa una matriz unidimensional que contiene los datos RGBA, con valores enteros entre 0 y 255 (inclusive) */</a:t>
            </a:r>
            <a:endParaRPr b="0" i="0" sz="16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39525" y="1002500"/>
            <a:ext cx="590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1" lang="e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Solo lectura</a:t>
            </a:r>
            <a:endParaRPr b="0" i="0" sz="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1"/>
          <p:cNvCxnSpPr/>
          <p:nvPr/>
        </p:nvCxnSpPr>
        <p:spPr>
          <a:xfrm>
            <a:off x="828900" y="1508800"/>
            <a:ext cx="25326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" name="Google Shape;184;p11"/>
          <p:cNvSpPr txBox="1"/>
          <p:nvPr/>
        </p:nvSpPr>
        <p:spPr>
          <a:xfrm>
            <a:off x="605425" y="3841325"/>
            <a:ext cx="66699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500"/>
              <a:buFont typeface="Roboto"/>
              <a:buChar char="●"/>
            </a:pPr>
            <a:r>
              <a:rPr b="1" i="1" lang="es" sz="25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ImageData.width</a:t>
            </a:r>
            <a:endParaRPr b="1" i="1" sz="2500" u="none" cap="none" strike="noStrik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/* 	Es una longitud indefinida de la representación de la altura real, en píxeles del objeto ImageData */</a:t>
            </a:r>
            <a:endParaRPr b="0" i="0" sz="16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605425" y="2833500"/>
            <a:ext cx="65556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500"/>
              <a:buFont typeface="Roboto"/>
              <a:buChar char="●"/>
            </a:pPr>
            <a:r>
              <a:rPr b="1" i="1" lang="es" sz="25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ImageData.height</a:t>
            </a:r>
            <a:endParaRPr b="1" i="1" sz="2500" u="none" cap="none" strike="noStrike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/* 	Es una longitud indefinida de la representación de la altura real, en píxeles del objeto ImageData */</a:t>
            </a:r>
            <a:endParaRPr b="0" i="0" sz="16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9270" y="207525"/>
            <a:ext cx="1461149" cy="11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>
            <p:ph type="title"/>
          </p:nvPr>
        </p:nvSpPr>
        <p:spPr>
          <a:xfrm>
            <a:off x="716625" y="131325"/>
            <a:ext cx="6615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ImageData / Propiedades</a:t>
            </a:r>
            <a:endParaRPr i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" y="850200"/>
            <a:ext cx="7702751" cy="404990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/>
          <p:nvPr>
            <p:ph type="title"/>
          </p:nvPr>
        </p:nvSpPr>
        <p:spPr>
          <a:xfrm>
            <a:off x="716625" y="131325"/>
            <a:ext cx="6615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Crear una imagen desde cero</a:t>
            </a:r>
            <a:endParaRPr i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2"/>
          <p:cNvSpPr/>
          <p:nvPr/>
        </p:nvSpPr>
        <p:spPr>
          <a:xfrm>
            <a:off x="1870675" y="3479400"/>
            <a:ext cx="3015000" cy="2859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5522650" y="4117575"/>
            <a:ext cx="233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Convierte una imagen en un arreglo</a:t>
            </a:r>
            <a:endParaRPr b="0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2"/>
          <p:cNvCxnSpPr>
            <a:stCxn id="196" idx="3"/>
            <a:endCxn id="197" idx="1"/>
          </p:cNvCxnSpPr>
          <p:nvPr/>
        </p:nvCxnSpPr>
        <p:spPr>
          <a:xfrm>
            <a:off x="4885675" y="3622350"/>
            <a:ext cx="636900" cy="833700"/>
          </a:xfrm>
          <a:prstGeom prst="curvedConnector3">
            <a:avLst>
              <a:gd fmla="val 50006" name="adj1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99" name="Google Shape;19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5924" y="349500"/>
            <a:ext cx="833727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>
            <p:ph type="title"/>
          </p:nvPr>
        </p:nvSpPr>
        <p:spPr>
          <a:xfrm>
            <a:off x="716625" y="131325"/>
            <a:ext cx="6615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Cargar una imagen</a:t>
            </a:r>
            <a:endParaRPr i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447650" y="1134375"/>
            <a:ext cx="83880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500"/>
              <a:buFont typeface="Roboto"/>
              <a:buChar char="●"/>
            </a:pPr>
            <a:r>
              <a:rPr b="0" i="0" lang="es" sz="25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 carga de imágenes es asincrónica.</a:t>
            </a:r>
            <a:r>
              <a:rPr b="0" i="0" lang="es" sz="25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i="1" sz="2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0" y="1810650"/>
            <a:ext cx="91440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500"/>
              <a:buFont typeface="Roboto"/>
              <a:buChar char="●"/>
            </a:pPr>
            <a:r>
              <a:rPr b="0" i="0" lang="es" sz="25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El script se ejecuta secuencialmente línea por línea.</a:t>
            </a:r>
            <a:endParaRPr b="0" i="0" sz="25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-6550" y="2486925"/>
            <a:ext cx="79050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500"/>
              <a:buFont typeface="Roboto"/>
              <a:buChar char="●"/>
            </a:pPr>
            <a:r>
              <a:rPr b="0" i="0" lang="es" sz="25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El tiempo de demora depende del tamaño de la imagen y de la latencia del servidor que la tiene.</a:t>
            </a:r>
            <a:endParaRPr b="0" i="0" sz="25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300" y="3544200"/>
            <a:ext cx="3644825" cy="15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3"/>
          <p:cNvSpPr txBox="1"/>
          <p:nvPr/>
        </p:nvSpPr>
        <p:spPr>
          <a:xfrm>
            <a:off x="4953050" y="3830925"/>
            <a:ext cx="2323200" cy="831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¡Puede que la imagen no esté cargada en memoria al momento de dibujarla!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3"/>
          <p:cNvSpPr/>
          <p:nvPr/>
        </p:nvSpPr>
        <p:spPr>
          <a:xfrm>
            <a:off x="4133000" y="3830850"/>
            <a:ext cx="820200" cy="831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4285950" y="3960525"/>
            <a:ext cx="572100" cy="572100"/>
          </a:xfrm>
          <a:prstGeom prst="noSmoking">
            <a:avLst>
              <a:gd fmla="val 187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5924" y="349500"/>
            <a:ext cx="833727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 txBox="1"/>
          <p:nvPr>
            <p:ph type="title"/>
          </p:nvPr>
        </p:nvSpPr>
        <p:spPr>
          <a:xfrm>
            <a:off x="716625" y="131325"/>
            <a:ext cx="6615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Cargar una imagen al dibujarla</a:t>
            </a:r>
            <a:endParaRPr i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00" y="1267300"/>
            <a:ext cx="5567300" cy="37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5836975" y="1717275"/>
            <a:ext cx="233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Ubicación del recurso</a:t>
            </a:r>
            <a:endParaRPr b="0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14"/>
          <p:cNvCxnSpPr>
            <a:endCxn id="221" idx="1"/>
          </p:cNvCxnSpPr>
          <p:nvPr/>
        </p:nvCxnSpPr>
        <p:spPr>
          <a:xfrm>
            <a:off x="4418575" y="1756125"/>
            <a:ext cx="1418400" cy="176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23" name="Google Shape;223;p14"/>
          <p:cNvSpPr txBox="1"/>
          <p:nvPr/>
        </p:nvSpPr>
        <p:spPr>
          <a:xfrm>
            <a:off x="5836975" y="2745975"/>
            <a:ext cx="2332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Evento de finalización de la carga del recurso</a:t>
            </a:r>
            <a:endParaRPr b="0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14"/>
          <p:cNvCxnSpPr>
            <a:endCxn id="223" idx="1"/>
          </p:cNvCxnSpPr>
          <p:nvPr/>
        </p:nvCxnSpPr>
        <p:spPr>
          <a:xfrm>
            <a:off x="4418575" y="2907825"/>
            <a:ext cx="1418400" cy="176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25" name="Google Shape;225;p14"/>
          <p:cNvSpPr txBox="1"/>
          <p:nvPr/>
        </p:nvSpPr>
        <p:spPr>
          <a:xfrm>
            <a:off x="5836975" y="4069950"/>
            <a:ext cx="254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Dibujo la imagen usando el contexto de HTML5</a:t>
            </a:r>
            <a:endParaRPr b="0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p14"/>
          <p:cNvCxnSpPr>
            <a:endCxn id="225" idx="1"/>
          </p:cNvCxnSpPr>
          <p:nvPr/>
        </p:nvCxnSpPr>
        <p:spPr>
          <a:xfrm>
            <a:off x="4942675" y="4289100"/>
            <a:ext cx="894300" cy="119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FF00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227" name="Google Shape;2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5924" y="349500"/>
            <a:ext cx="833727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 txBox="1"/>
          <p:nvPr>
            <p:ph type="title"/>
          </p:nvPr>
        </p:nvSpPr>
        <p:spPr>
          <a:xfrm>
            <a:off x="716625" y="131325"/>
            <a:ext cx="6615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Usamos .onload()</a:t>
            </a:r>
            <a:endParaRPr i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900" y="1231500"/>
            <a:ext cx="6648543" cy="39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2525" y="1508575"/>
            <a:ext cx="2722800" cy="3377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95924" y="349500"/>
            <a:ext cx="833727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/>
        </p:nvSpPr>
        <p:spPr>
          <a:xfrm>
            <a:off x="454100" y="402400"/>
            <a:ext cx="80094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s" sz="3800" u="none" cap="none" strike="noStrike">
                <a:solidFill>
                  <a:srgbClr val="C27BA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let</a:t>
            </a:r>
            <a:r>
              <a:rPr b="1" i="0" lang="es" sz="3800" u="none" cap="none" strike="noStrike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i="0" lang="es" sz="3800" u="none" cap="none" strike="noStrike">
                <a:solidFill>
                  <a:srgbClr val="FFD96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task </a:t>
            </a:r>
            <a:r>
              <a:rPr b="1" i="0" lang="es" sz="3800" u="none" cap="none" strike="noStrike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=</a:t>
            </a:r>
            <a:r>
              <a:rPr b="1" i="0" lang="es" sz="3800" u="none" cap="none" strike="noStrike">
                <a:solidFill>
                  <a:srgbClr val="93C47D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“practicar”</a:t>
            </a:r>
            <a:r>
              <a:rPr b="1" i="0" lang="es" sz="3800" u="none" cap="none" strike="noStrike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;</a:t>
            </a:r>
            <a:endParaRPr b="1" i="0" sz="3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513450" y="1680025"/>
            <a:ext cx="7950000" cy="2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/* </a:t>
            </a:r>
            <a:endParaRPr b="0" i="0" sz="20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Roboto"/>
              <a:buChar char="●"/>
            </a:pPr>
            <a:r>
              <a:rPr b="0" i="0" lang="es" sz="19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Cargar una imagen almacenada en la PC  </a:t>
            </a:r>
            <a:endParaRPr b="0" i="0" sz="19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Roboto"/>
              <a:buChar char="●"/>
            </a:pPr>
            <a:r>
              <a:rPr b="0" i="0" lang="es" sz="19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Dibujar la imagen sobre el canvas usando ImageData</a:t>
            </a:r>
            <a:endParaRPr b="0" i="0" sz="19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Duración aproximada 40 minutos.</a:t>
            </a:r>
            <a:endParaRPr b="0" i="0" sz="15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*/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>
            <a:hlinkClick r:id="rId9"/>
          </p:cNvPr>
          <p:cNvSpPr txBox="1"/>
          <p:nvPr/>
        </p:nvSpPr>
        <p:spPr>
          <a:xfrm>
            <a:off x="3405600" y="4551675"/>
            <a:ext cx="2332800" cy="352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COMENZAR PRÁCTICA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454100" y="910525"/>
            <a:ext cx="7428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s" sz="38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student.</a:t>
            </a:r>
            <a:r>
              <a:rPr b="1" i="0" lang="es" sz="3800" u="none" cap="none" strike="noStrike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practice</a:t>
            </a:r>
            <a:r>
              <a:rPr b="1" i="0" lang="es" sz="3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i="0" lang="es" sz="38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slides</a:t>
            </a:r>
            <a:r>
              <a:rPr b="1" i="0" lang="es" sz="3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1" i="0" lang="es" sz="3800" u="none" cap="none" strike="noStrike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s" sz="38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theory</a:t>
            </a:r>
            <a:r>
              <a:rPr b="1" i="0" lang="es" sz="3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1" i="0" lang="es" sz="3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/>
          <p:nvPr/>
        </p:nvSpPr>
        <p:spPr>
          <a:xfrm>
            <a:off x="18200" y="3868875"/>
            <a:ext cx="9144000" cy="85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>
            <p:ph type="title"/>
          </p:nvPr>
        </p:nvSpPr>
        <p:spPr>
          <a:xfrm>
            <a:off x="716625" y="131325"/>
            <a:ext cx="6615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Acceder a los píxeles</a:t>
            </a:r>
            <a:endParaRPr b="1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716625" y="1422000"/>
            <a:ext cx="75312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Roboto"/>
              <a:buChar char="●"/>
            </a:pPr>
            <a:r>
              <a:rPr b="0" i="0" lang="es" sz="20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ImageData almacena los pixeles en un arreglo de 1D</a:t>
            </a:r>
            <a:endParaRPr b="0" i="0" sz="20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Roboto"/>
              <a:buChar char="●"/>
            </a:pPr>
            <a:r>
              <a:rPr b="0" i="0" lang="es" sz="20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El Contexto provee métodos para acceder a los pixeles que ya se dibujaron en el contexto.</a:t>
            </a:r>
            <a:endParaRPr b="0" i="0" sz="20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Font typeface="Roboto"/>
              <a:buChar char="●"/>
            </a:pPr>
            <a:r>
              <a:rPr b="0" i="0" lang="es" sz="20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No puedo acceder a los pixeles de una Imagen directamente.  </a:t>
            </a:r>
            <a:endParaRPr b="0" i="0" sz="20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1" sz="20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1828800" y="3924525"/>
            <a:ext cx="548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Entonces, para acceder a los pixeles de una imagen… ¡Primero tengo que dibujar la imagen!</a:t>
            </a:r>
            <a:endParaRPr b="1" i="0" sz="1800" u="none" cap="none" strike="noStrike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5924" y="349500"/>
            <a:ext cx="833727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02600"/>
            <a:ext cx="7677124" cy="396892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8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>
            <p:ph type="title"/>
          </p:nvPr>
        </p:nvSpPr>
        <p:spPr>
          <a:xfrm>
            <a:off x="716625" y="131325"/>
            <a:ext cx="71130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Acceder a los píxeles</a:t>
            </a:r>
            <a:endParaRPr i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5180750" y="1193400"/>
            <a:ext cx="2419308" cy="1552500"/>
          </a:xfrm>
          <a:prstGeom prst="cloud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5343525" y="1362438"/>
            <a:ext cx="2094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Por políticas de seguridad, Chrome </a:t>
            </a:r>
            <a:endParaRPr b="1" i="0" sz="1300" u="none" cap="none" strike="noStrike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NO permite acceder directamente a los </a:t>
            </a:r>
            <a:endParaRPr b="1" i="0" sz="1300" u="none" cap="none" strike="noStrike">
              <a:solidFill>
                <a:srgbClr val="282C3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" sz="1300" u="none" cap="none" strike="noStrike">
                <a:solidFill>
                  <a:srgbClr val="282C34"/>
                </a:solidFill>
                <a:latin typeface="Roboto"/>
                <a:ea typeface="Roboto"/>
                <a:cs typeface="Roboto"/>
                <a:sym typeface="Roboto"/>
              </a:rPr>
              <a:t>datos de la imagen.</a:t>
            </a:r>
            <a:endParaRPr b="0" i="0" sz="1400" u="none" cap="none" strike="noStrike">
              <a:solidFill>
                <a:srgbClr val="282C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1094525" y="2955525"/>
            <a:ext cx="6735000" cy="3429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5924" y="349500"/>
            <a:ext cx="833727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 txBox="1"/>
          <p:nvPr>
            <p:ph type="title"/>
          </p:nvPr>
        </p:nvSpPr>
        <p:spPr>
          <a:xfrm>
            <a:off x="716625" y="131325"/>
            <a:ext cx="6615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Acceder a los píxeles</a:t>
            </a:r>
            <a:endParaRPr b="1" sz="3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494400" y="981975"/>
            <a:ext cx="84462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700"/>
              <a:buFont typeface="Roboto"/>
              <a:buChar char="●"/>
            </a:pPr>
            <a:r>
              <a:rPr b="0" i="0" lang="es" sz="17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¿Cómo accedo a cada pixel?  </a:t>
            </a:r>
            <a:endParaRPr b="0" i="0" sz="17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700"/>
              <a:buFont typeface="Roboto"/>
              <a:buChar char="●"/>
            </a:pPr>
            <a:r>
              <a:rPr b="0" i="0" lang="es" sz="1700" u="none" cap="none" strike="noStrik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¿Cómo obtener las componentes R, G y B?</a:t>
            </a:r>
            <a:endParaRPr b="1" i="1" sz="1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3" name="Google Shape;2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25" y="2188125"/>
            <a:ext cx="4323450" cy="295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1650" y="1267850"/>
            <a:ext cx="3390900" cy="384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95924" y="349500"/>
            <a:ext cx="833727" cy="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-75" y="55100"/>
            <a:ext cx="91440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5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¿Qué es canvas?</a:t>
            </a:r>
            <a:endParaRPr b="1" sz="5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5" y="1258200"/>
            <a:ext cx="91440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1" lang="es" sz="2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el elemento donde se dibuja en HTML5</a:t>
            </a:r>
            <a:endParaRPr b="0" i="1" sz="2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302" y="2148100"/>
            <a:ext cx="2409000" cy="24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/>
        </p:nvSpPr>
        <p:spPr>
          <a:xfrm>
            <a:off x="3392650" y="2148100"/>
            <a:ext cx="50814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b="0" i="0" lang="es" sz="16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Permite la generación de gráficos dinámicamente por medio del scripting. </a:t>
            </a:r>
            <a:endParaRPr b="0" i="0" sz="1600" u="none" cap="none" strike="noStrike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b="0" i="0" lang="es" sz="16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Entre otras cosas, permite la renderización interpretada dinámica de gráficos 2D y mapas de bits, así como animaciones con estos gráficos.</a:t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-75" y="4785700"/>
            <a:ext cx="914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https://es.wikipedia.org/wiki/Canvas_(HTML)</a:t>
            </a:r>
            <a:endParaRPr b="0" i="0" sz="1200" u="none" cap="none" strike="noStrike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/>
        </p:nvSpPr>
        <p:spPr>
          <a:xfrm>
            <a:off x="454100" y="402400"/>
            <a:ext cx="80094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s" sz="3800" u="none" cap="none" strike="noStrike">
                <a:solidFill>
                  <a:srgbClr val="C27BA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let</a:t>
            </a:r>
            <a:r>
              <a:rPr b="1" i="0" lang="es" sz="3800" u="none" cap="none" strike="noStrike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i="0" lang="es" sz="3800" u="none" cap="none" strike="noStrike">
                <a:solidFill>
                  <a:srgbClr val="FFD96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challenge </a:t>
            </a:r>
            <a:r>
              <a:rPr b="1" i="0" lang="es" sz="3800" u="none" cap="none" strike="noStrike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=</a:t>
            </a:r>
            <a:r>
              <a:rPr b="1" i="0" lang="es" sz="3800" u="none" cap="none" strike="noStrike">
                <a:solidFill>
                  <a:srgbClr val="93C47D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“ad honorem”</a:t>
            </a:r>
            <a:r>
              <a:rPr b="1" i="0" lang="es" sz="3800" u="none" cap="none" strike="noStrike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;</a:t>
            </a:r>
            <a:endParaRPr b="1" i="0" sz="3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454100" y="1680025"/>
            <a:ext cx="7488900" cy="22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/* </a:t>
            </a:r>
            <a:endParaRPr b="0" i="0" sz="20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Roboto"/>
              <a:buChar char="●"/>
            </a:pPr>
            <a:r>
              <a:rPr b="0" i="0" lang="es" sz="19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Aplicar un filtro o efecto a una imagen accediendo a sus píxeles y modificando la información contenida.</a:t>
            </a:r>
            <a:endParaRPr b="0" i="0" sz="19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Duración aproximada 40 minutos.</a:t>
            </a:r>
            <a:endParaRPr b="0" i="0" sz="15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*/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>
            <a:hlinkClick r:id="rId9"/>
          </p:cNvPr>
          <p:cNvSpPr txBox="1"/>
          <p:nvPr/>
        </p:nvSpPr>
        <p:spPr>
          <a:xfrm>
            <a:off x="3405600" y="4551675"/>
            <a:ext cx="2332800" cy="352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COMENZAR DESAFÍO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454100" y="910525"/>
            <a:ext cx="7428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s" sz="38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student.</a:t>
            </a:r>
            <a:r>
              <a:rPr b="1" i="0" lang="es" sz="3800" u="none" cap="none" strike="noStrike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practice</a:t>
            </a:r>
            <a:r>
              <a:rPr b="1" i="0" lang="es" sz="3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i="0" lang="es" sz="38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slides</a:t>
            </a:r>
            <a:r>
              <a:rPr b="1" i="0" lang="es" sz="3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1" i="0" lang="es" sz="3800" u="none" cap="none" strike="noStrike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s" sz="38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theory</a:t>
            </a:r>
            <a:r>
              <a:rPr b="1" i="0" lang="es" sz="3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1" i="0" lang="es" sz="3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-75" y="-21100"/>
            <a:ext cx="91440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5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CanvasRenderingContext2D</a:t>
            </a:r>
            <a:endParaRPr b="1" sz="3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503300" y="912850"/>
            <a:ext cx="65667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b="0" i="1" lang="es" sz="17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Interfaz (API) que proporciona el contexto de renderizado 2D para la superficie de dibujo de un elemento</a:t>
            </a:r>
            <a:r>
              <a:rPr b="0" i="1" lang="es" sz="1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1" lang="es" sz="1700" u="none" cap="none" strike="noStrike">
                <a:solidFill>
                  <a:srgbClr val="66666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&lt;canvas&gt;</a:t>
            </a:r>
            <a:r>
              <a:rPr b="0" i="0" lang="es" sz="1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5" y="2825195"/>
            <a:ext cx="9144000" cy="23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1503300" y="1753475"/>
            <a:ext cx="7343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b="0" i="0" lang="es" sz="1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 obtener un objeto de esta interfaz, llama a </a:t>
            </a:r>
            <a:r>
              <a:rPr b="1" i="1" lang="es" sz="1700" u="none" cap="none" strike="noStrike">
                <a:solidFill>
                  <a:srgbClr val="66666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getContext()</a:t>
            </a:r>
            <a:r>
              <a:rPr b="1" i="1" lang="es" sz="1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s" sz="17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un &lt;canvas&gt;, proporcionando "2d" como argumento</a:t>
            </a:r>
            <a:endParaRPr b="0" i="0" sz="17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let canvas = /** @type { HTMLcanvasElement} */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374475" y="161175"/>
            <a:ext cx="9144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15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CanvasRenderingContext2D</a:t>
            </a:r>
            <a:endParaRPr b="1"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76" y="684975"/>
            <a:ext cx="2042800" cy="396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5700" y="1031228"/>
            <a:ext cx="2042800" cy="327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7425" y="761175"/>
            <a:ext cx="2103715" cy="3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91140" y="1031228"/>
            <a:ext cx="2194342" cy="3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-50" y="4781025"/>
            <a:ext cx="9144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https://developer.mozilla.org/es/docs/Web/API/CanvasRenderingContext2D</a:t>
            </a:r>
            <a:endParaRPr b="0" i="0" sz="1200" u="none" cap="none" strike="noStrike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0" y="462650"/>
            <a:ext cx="88323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0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5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5"/>
          <p:cNvSpPr txBox="1"/>
          <p:nvPr>
            <p:ph type="title"/>
          </p:nvPr>
        </p:nvSpPr>
        <p:spPr>
          <a:xfrm>
            <a:off x="-75" y="-21100"/>
            <a:ext cx="91440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500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Ejemplo de canvas</a:t>
            </a:r>
            <a:endParaRPr b="1" sz="3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" y="1064375"/>
            <a:ext cx="9143999" cy="301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9450" y="1380324"/>
            <a:ext cx="2382850" cy="238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/>
        </p:nvSpPr>
        <p:spPr>
          <a:xfrm>
            <a:off x="454100" y="402400"/>
            <a:ext cx="80094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es" sz="3800" u="none" cap="none" strike="noStrike">
                <a:solidFill>
                  <a:srgbClr val="C27BA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let</a:t>
            </a:r>
            <a:r>
              <a:rPr b="1" i="0" lang="es" sz="3800" u="none" cap="none" strike="noStrike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i="0" lang="es" sz="3800" u="none" cap="none" strike="noStrike">
                <a:solidFill>
                  <a:srgbClr val="FFD966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challenge </a:t>
            </a:r>
            <a:r>
              <a:rPr b="1" i="0" lang="es" sz="3800" u="none" cap="none" strike="noStrike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=</a:t>
            </a:r>
            <a:r>
              <a:rPr b="1" i="0" lang="es" sz="3800" u="none" cap="none" strike="noStrike">
                <a:solidFill>
                  <a:srgbClr val="93C47D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“punto extra”</a:t>
            </a:r>
            <a:r>
              <a:rPr b="1" i="0" lang="es" sz="3800" u="none" cap="none" strike="noStrike">
                <a:solidFill>
                  <a:srgbClr val="FF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;</a:t>
            </a:r>
            <a:endParaRPr b="1" i="0" sz="3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454100" y="1680025"/>
            <a:ext cx="81933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/* </a:t>
            </a:r>
            <a:endParaRPr b="0" i="0" sz="20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Roboto"/>
              <a:buChar char="●"/>
            </a:pPr>
            <a:r>
              <a:rPr b="0" i="0" lang="es" sz="19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Investigar sobre métodos y propiedades de la API </a:t>
            </a:r>
            <a:r>
              <a:rPr b="0" i="1" lang="es" sz="19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CanvasRenderingContext2D</a:t>
            </a:r>
            <a:r>
              <a:rPr b="0" i="0" lang="es" sz="19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b="0" i="0" sz="19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Roboto"/>
              <a:buChar char="●"/>
            </a:pPr>
            <a:r>
              <a:rPr b="0" i="0" lang="es" sz="19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Generar gráficos en pantalla implementando dicha interfaz.</a:t>
            </a:r>
            <a:endParaRPr b="0" i="0" sz="19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Font typeface="Roboto"/>
              <a:buChar char="●"/>
            </a:pPr>
            <a:r>
              <a:rPr b="0" i="0" lang="es" sz="19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Graficar en canvas un muñeco de nieve utilizando formas y color o buscando otras alternativas.</a:t>
            </a:r>
            <a:endParaRPr b="0" i="0" sz="19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Duración aproximada 40 minutos.</a:t>
            </a:r>
            <a:endParaRPr b="0" i="0" sz="15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*/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>
            <a:hlinkClick r:id="rId9"/>
          </p:cNvPr>
          <p:cNvSpPr txBox="1"/>
          <p:nvPr/>
        </p:nvSpPr>
        <p:spPr>
          <a:xfrm>
            <a:off x="3405600" y="4551675"/>
            <a:ext cx="2332800" cy="352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COMENZAR DESAFÍO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454100" y="910525"/>
            <a:ext cx="7428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38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student.</a:t>
            </a:r>
            <a:r>
              <a:rPr b="1" i="0" lang="es" sz="3800" u="none" cap="none" strike="noStrike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rPr>
              <a:t>practice</a:t>
            </a:r>
            <a:r>
              <a:rPr b="1" i="0" lang="es" sz="3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i="0" lang="es" sz="38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slides</a:t>
            </a:r>
            <a:r>
              <a:rPr b="1" i="0" lang="es" sz="3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1" i="0" lang="es" sz="3800" u="none" cap="none" strike="noStrike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s" sz="3800" u="none" cap="none" strike="noStrike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theory</a:t>
            </a:r>
            <a:r>
              <a:rPr b="1" i="0" lang="es" sz="3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1" i="0" lang="es" sz="3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503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/>
        </p:nvSpPr>
        <p:spPr>
          <a:xfrm>
            <a:off x="14650" y="3227450"/>
            <a:ext cx="91440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ImageData</a:t>
            </a:r>
            <a:endParaRPr b="1" i="0" sz="6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4900" y="837400"/>
            <a:ext cx="3074200" cy="23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-75" y="55100"/>
            <a:ext cx="91440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" sz="5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¿Qué es ImageData?</a:t>
            </a:r>
            <a:endParaRPr b="1" sz="5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" y="3525175"/>
            <a:ext cx="9144000" cy="17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 txBox="1"/>
          <p:nvPr/>
        </p:nvSpPr>
        <p:spPr>
          <a:xfrm>
            <a:off x="605425" y="1258200"/>
            <a:ext cx="83880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Roboto"/>
              <a:buChar char="●"/>
            </a:pPr>
            <a:r>
              <a:rPr b="0" i="0" lang="es" sz="25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 una interfaz de HTML5 representa los datos </a:t>
            </a:r>
            <a:endParaRPr b="0" i="0" sz="2500" u="none" cap="none" strike="noStrike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 píxeles subyacentes de un área de un </a:t>
            </a:r>
            <a:r>
              <a:rPr b="0" i="0" lang="es" sz="2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canvas</a:t>
            </a:r>
            <a:r>
              <a:rPr b="0" i="0" lang="es" sz="25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b="1" i="1" sz="2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605425" y="2179200"/>
            <a:ext cx="734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500"/>
              <a:buFont typeface="Roboto"/>
              <a:buChar char="●"/>
            </a:pPr>
            <a:r>
              <a:rPr b="0" i="0" lang="es" sz="2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 crea utilizando el constructor </a:t>
            </a:r>
            <a:r>
              <a:rPr b="1" i="1" lang="es" sz="25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ImageData()</a:t>
            </a:r>
            <a:endParaRPr b="1" i="1" sz="25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5100" y="2689900"/>
            <a:ext cx="2017574" cy="15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-75" y="-21100"/>
            <a:ext cx="91440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5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Imagen Digital</a:t>
            </a:r>
            <a:endParaRPr b="1" sz="3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4813700" y="1208300"/>
            <a:ext cx="38013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b="0" i="1" lang="es" sz="160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Una imagen Digital es una matriz 2D (ancho x alto) de pixels.</a:t>
            </a:r>
            <a:endParaRPr b="0" i="1" sz="1600" u="none" cap="none" strike="noStrike">
              <a:solidFill>
                <a:srgbClr val="66666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1" lang="e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pixel de color se representa </a:t>
            </a:r>
            <a:endParaRPr b="0" i="1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el modelo RGB con 4 bytes.</a:t>
            </a:r>
            <a:endParaRPr b="0" i="1" sz="16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675" y="926299"/>
            <a:ext cx="4419600" cy="393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6837" y="3439466"/>
            <a:ext cx="3355026" cy="1417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