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9144000"/>
  <p:notesSz cx="6858000" cy="9144000"/>
  <p:embeddedFontLst>
    <p:embeddedFont>
      <p:font typeface="Roboto"/>
      <p:regular r:id="rId40"/>
      <p:bold r:id="rId41"/>
      <p:italic r:id="rId42"/>
      <p:boldItalic r:id="rId43"/>
    </p:embeddedFont>
    <p:embeddedFont>
      <p:font typeface="Roboto Light"/>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8" roundtripDataSignature="AMtx7midrtO37iH5izodMP50umUPhJTq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44" Type="http://schemas.openxmlformats.org/officeDocument/2006/relationships/font" Target="fonts/RobotoLight-regular.fntdata"/><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46" Type="http://schemas.openxmlformats.org/officeDocument/2006/relationships/font" Target="fonts/RobotoLight-italic.fntdata"/><Relationship Id="rId23" Type="http://schemas.openxmlformats.org/officeDocument/2006/relationships/slide" Target="slides/slide18.xml"/><Relationship Id="rId45" Type="http://schemas.openxmlformats.org/officeDocument/2006/relationships/font" Target="fonts/Roboto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customschemas.google.com/relationships/presentationmetadata" Target="metadata"/><Relationship Id="rId25" Type="http://schemas.openxmlformats.org/officeDocument/2006/relationships/slide" Target="slides/slide20.xml"/><Relationship Id="rId47" Type="http://schemas.openxmlformats.org/officeDocument/2006/relationships/font" Target="fonts/RobotoLight-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37"/>
          <p:cNvGrpSpPr/>
          <p:nvPr/>
        </p:nvGrpSpPr>
        <p:grpSpPr>
          <a:xfrm>
            <a:off x="-8466" y="-8468"/>
            <a:ext cx="9169804" cy="6874935"/>
            <a:chOff x="-8466" y="-8468"/>
            <a:chExt cx="9169804" cy="6874935"/>
          </a:xfrm>
        </p:grpSpPr>
        <p:cxnSp>
          <p:nvCxnSpPr>
            <p:cNvPr id="24" name="Google Shape;24;p37"/>
            <p:cNvCxnSpPr/>
            <p:nvPr/>
          </p:nvCxnSpPr>
          <p:spPr>
            <a:xfrm flipH="1" rot="10800000">
              <a:off x="5130830" y="4175605"/>
              <a:ext cx="4022475" cy="2682396"/>
            </a:xfrm>
            <a:prstGeom prst="straightConnector1">
              <a:avLst/>
            </a:prstGeom>
            <a:noFill/>
            <a:ln cap="flat" cmpd="sng" w="9525">
              <a:solidFill>
                <a:srgbClr val="D8D8D8"/>
              </a:solidFill>
              <a:prstDash val="solid"/>
              <a:round/>
              <a:headEnd len="sm" w="sm" type="none"/>
              <a:tailEnd len="sm" w="sm" type="none"/>
            </a:ln>
          </p:spPr>
        </p:cxnSp>
        <p:cxnSp>
          <p:nvCxnSpPr>
            <p:cNvPr id="25" name="Google Shape;25;p37"/>
            <p:cNvCxnSpPr/>
            <p:nvPr/>
          </p:nvCxnSpPr>
          <p:spPr>
            <a:xfrm>
              <a:off x="7042707" y="0"/>
              <a:ext cx="1219200" cy="6858000"/>
            </a:xfrm>
            <a:prstGeom prst="straightConnector1">
              <a:avLst/>
            </a:prstGeom>
            <a:noFill/>
            <a:ln cap="flat" cmpd="sng" w="9525">
              <a:solidFill>
                <a:srgbClr val="BFBFBF"/>
              </a:solidFill>
              <a:prstDash val="solid"/>
              <a:round/>
              <a:headEnd len="sm" w="sm" type="none"/>
              <a:tailEnd len="sm" w="sm" type="none"/>
            </a:ln>
          </p:spPr>
        </p:cxnSp>
        <p:sp>
          <p:nvSpPr>
            <p:cNvPr id="26" name="Google Shape;26;p37"/>
            <p:cNvSpPr/>
            <p:nvPr/>
          </p:nvSpPr>
          <p:spPr>
            <a:xfrm>
              <a:off x="6891896" y="1"/>
              <a:ext cx="2269442" cy="6866466"/>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7"/>
            <p:cNvSpPr/>
            <p:nvPr/>
          </p:nvSpPr>
          <p:spPr>
            <a:xfrm>
              <a:off x="7205158" y="-8467"/>
              <a:ext cx="1948147" cy="6866467"/>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7"/>
            <p:cNvSpPr/>
            <p:nvPr/>
          </p:nvSpPr>
          <p:spPr>
            <a:xfrm>
              <a:off x="6637896" y="3920066"/>
              <a:ext cx="2513565" cy="2937933"/>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7"/>
            <p:cNvSpPr/>
            <p:nvPr/>
          </p:nvSpPr>
          <p:spPr>
            <a:xfrm>
              <a:off x="7010429" y="-8467"/>
              <a:ext cx="2142876" cy="6866467"/>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30" name="Google Shape;30;p37"/>
            <p:cNvSpPr/>
            <p:nvPr/>
          </p:nvSpPr>
          <p:spPr>
            <a:xfrm>
              <a:off x="8295776" y="-8467"/>
              <a:ext cx="857530" cy="6866467"/>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7"/>
            <p:cNvSpPr/>
            <p:nvPr/>
          </p:nvSpPr>
          <p:spPr>
            <a:xfrm>
              <a:off x="8077231" y="-8468"/>
              <a:ext cx="1066770" cy="6866467"/>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7"/>
            <p:cNvSpPr/>
            <p:nvPr/>
          </p:nvSpPr>
          <p:spPr>
            <a:xfrm>
              <a:off x="8060297" y="4893733"/>
              <a:ext cx="1094086" cy="1964267"/>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7"/>
            <p:cNvSpPr/>
            <p:nvPr/>
          </p:nvSpPr>
          <p:spPr>
            <a:xfrm>
              <a:off x="-8466" y="-8468"/>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84705"/>
              </a:schemeClr>
            </a:solidFill>
            <a:ln>
              <a:noFill/>
            </a:ln>
          </p:spPr>
        </p:sp>
      </p:grpSp>
      <p:sp>
        <p:nvSpPr>
          <p:cNvPr id="34" name="Google Shape;34;p37"/>
          <p:cNvSpPr txBox="1"/>
          <p:nvPr>
            <p:ph type="ctrTitle"/>
          </p:nvPr>
        </p:nvSpPr>
        <p:spPr>
          <a:xfrm>
            <a:off x="1130595" y="2404534"/>
            <a:ext cx="5826719"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Roboto"/>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7"/>
          <p:cNvSpPr txBox="1"/>
          <p:nvPr>
            <p:ph idx="1" type="subTitle"/>
          </p:nvPr>
        </p:nvSpPr>
        <p:spPr>
          <a:xfrm>
            <a:off x="1130595" y="4050834"/>
            <a:ext cx="5826719"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37"/>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7"/>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7"/>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46"/>
          <p:cNvSpPr txBox="1"/>
          <p:nvPr>
            <p:ph type="title"/>
          </p:nvPr>
        </p:nvSpPr>
        <p:spPr>
          <a:xfrm>
            <a:off x="609600" y="609600"/>
            <a:ext cx="6347714"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Roboto"/>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6"/>
          <p:cNvSpPr txBox="1"/>
          <p:nvPr>
            <p:ph idx="1" type="body"/>
          </p:nvPr>
        </p:nvSpPr>
        <p:spPr>
          <a:xfrm>
            <a:off x="609600" y="4470400"/>
            <a:ext cx="6347714"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46"/>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6"/>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6"/>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47"/>
          <p:cNvSpPr txBox="1"/>
          <p:nvPr>
            <p:ph type="title"/>
          </p:nvPr>
        </p:nvSpPr>
        <p:spPr>
          <a:xfrm>
            <a:off x="774885" y="609600"/>
            <a:ext cx="6072182"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Roboto"/>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7"/>
          <p:cNvSpPr txBox="1"/>
          <p:nvPr>
            <p:ph idx="1" type="body"/>
          </p:nvPr>
        </p:nvSpPr>
        <p:spPr>
          <a:xfrm>
            <a:off x="1101074" y="3632200"/>
            <a:ext cx="541980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Roboto Light"/>
              <a:buNone/>
              <a:defRPr sz="1600">
                <a:solidFill>
                  <a:srgbClr val="7F7F7F"/>
                </a:solidFill>
              </a:defRPr>
            </a:lvl1pPr>
            <a:lvl2pPr indent="-228600" lvl="1" marL="914400" algn="l">
              <a:spcBef>
                <a:spcPts val="1000"/>
              </a:spcBef>
              <a:spcAft>
                <a:spcPts val="0"/>
              </a:spcAft>
              <a:buSzPts val="1280"/>
              <a:buFont typeface="Roboto Light"/>
              <a:buNone/>
              <a:defRPr/>
            </a:lvl2pPr>
            <a:lvl3pPr indent="-228600" lvl="2" marL="1371600" algn="l">
              <a:spcBef>
                <a:spcPts val="1000"/>
              </a:spcBef>
              <a:spcAft>
                <a:spcPts val="0"/>
              </a:spcAft>
              <a:buSzPts val="1120"/>
              <a:buFont typeface="Roboto Light"/>
              <a:buNone/>
              <a:defRPr/>
            </a:lvl3pPr>
            <a:lvl4pPr indent="-228600" lvl="3" marL="1828800" algn="l">
              <a:spcBef>
                <a:spcPts val="1000"/>
              </a:spcBef>
              <a:spcAft>
                <a:spcPts val="0"/>
              </a:spcAft>
              <a:buSzPts val="960"/>
              <a:buFont typeface="Roboto Light"/>
              <a:buNone/>
              <a:defRPr/>
            </a:lvl4pPr>
            <a:lvl5pPr indent="-228600" lvl="4" marL="2286000" algn="l">
              <a:spcBef>
                <a:spcPts val="1000"/>
              </a:spcBef>
              <a:spcAft>
                <a:spcPts val="0"/>
              </a:spcAft>
              <a:buSzPts val="960"/>
              <a:buFont typeface="Roboto Light"/>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47"/>
          <p:cNvSpPr txBox="1"/>
          <p:nvPr>
            <p:ph idx="2" type="body"/>
          </p:nvPr>
        </p:nvSpPr>
        <p:spPr>
          <a:xfrm>
            <a:off x="609598" y="4470400"/>
            <a:ext cx="6347715"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47"/>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7"/>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7"/>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47"/>
          <p:cNvSpPr txBox="1"/>
          <p:nvPr/>
        </p:nvSpPr>
        <p:spPr>
          <a:xfrm>
            <a:off x="482711" y="790378"/>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04" name="Google Shape;104;p47"/>
          <p:cNvSpPr txBox="1"/>
          <p:nvPr/>
        </p:nvSpPr>
        <p:spPr>
          <a:xfrm>
            <a:off x="6747699" y="2886556"/>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48"/>
          <p:cNvSpPr txBox="1"/>
          <p:nvPr>
            <p:ph type="title"/>
          </p:nvPr>
        </p:nvSpPr>
        <p:spPr>
          <a:xfrm>
            <a:off x="609598" y="1931988"/>
            <a:ext cx="6347715"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Roboto"/>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8"/>
          <p:cNvSpPr txBox="1"/>
          <p:nvPr>
            <p:ph idx="1" type="body"/>
          </p:nvPr>
        </p:nvSpPr>
        <p:spPr>
          <a:xfrm>
            <a:off x="609598" y="4527448"/>
            <a:ext cx="6347715"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48"/>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8"/>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8"/>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49"/>
          <p:cNvSpPr txBox="1"/>
          <p:nvPr>
            <p:ph type="title"/>
          </p:nvPr>
        </p:nvSpPr>
        <p:spPr>
          <a:xfrm>
            <a:off x="774885" y="609600"/>
            <a:ext cx="6072182"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Roboto"/>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9"/>
          <p:cNvSpPr txBox="1"/>
          <p:nvPr>
            <p:ph idx="1" type="body"/>
          </p:nvPr>
        </p:nvSpPr>
        <p:spPr>
          <a:xfrm>
            <a:off x="609597" y="4013200"/>
            <a:ext cx="6347716"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Roboto Light"/>
              <a:buNone/>
              <a:defRPr sz="2400">
                <a:solidFill>
                  <a:srgbClr val="3F3F3F"/>
                </a:solidFill>
              </a:defRPr>
            </a:lvl1pPr>
            <a:lvl2pPr indent="-228600" lvl="1" marL="914400" algn="l">
              <a:spcBef>
                <a:spcPts val="1000"/>
              </a:spcBef>
              <a:spcAft>
                <a:spcPts val="0"/>
              </a:spcAft>
              <a:buSzPts val="1280"/>
              <a:buFont typeface="Roboto Light"/>
              <a:buNone/>
              <a:defRPr/>
            </a:lvl2pPr>
            <a:lvl3pPr indent="-228600" lvl="2" marL="1371600" algn="l">
              <a:spcBef>
                <a:spcPts val="1000"/>
              </a:spcBef>
              <a:spcAft>
                <a:spcPts val="0"/>
              </a:spcAft>
              <a:buSzPts val="1120"/>
              <a:buFont typeface="Roboto Light"/>
              <a:buNone/>
              <a:defRPr/>
            </a:lvl3pPr>
            <a:lvl4pPr indent="-228600" lvl="3" marL="1828800" algn="l">
              <a:spcBef>
                <a:spcPts val="1000"/>
              </a:spcBef>
              <a:spcAft>
                <a:spcPts val="0"/>
              </a:spcAft>
              <a:buSzPts val="960"/>
              <a:buFont typeface="Roboto Light"/>
              <a:buNone/>
              <a:defRPr/>
            </a:lvl4pPr>
            <a:lvl5pPr indent="-228600" lvl="4" marL="2286000" algn="l">
              <a:spcBef>
                <a:spcPts val="1000"/>
              </a:spcBef>
              <a:spcAft>
                <a:spcPts val="0"/>
              </a:spcAft>
              <a:buSzPts val="960"/>
              <a:buFont typeface="Roboto Light"/>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49"/>
          <p:cNvSpPr txBox="1"/>
          <p:nvPr>
            <p:ph idx="2" type="body"/>
          </p:nvPr>
        </p:nvSpPr>
        <p:spPr>
          <a:xfrm>
            <a:off x="609598" y="4527448"/>
            <a:ext cx="6347715"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49"/>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9"/>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9"/>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49"/>
          <p:cNvSpPr txBox="1"/>
          <p:nvPr/>
        </p:nvSpPr>
        <p:spPr>
          <a:xfrm>
            <a:off x="482711" y="790378"/>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19" name="Google Shape;119;p49"/>
          <p:cNvSpPr txBox="1"/>
          <p:nvPr/>
        </p:nvSpPr>
        <p:spPr>
          <a:xfrm>
            <a:off x="6747699" y="2886556"/>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50"/>
          <p:cNvSpPr txBox="1"/>
          <p:nvPr>
            <p:ph type="title"/>
          </p:nvPr>
        </p:nvSpPr>
        <p:spPr>
          <a:xfrm>
            <a:off x="615848" y="609600"/>
            <a:ext cx="6341465"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Roboto"/>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50"/>
          <p:cNvSpPr txBox="1"/>
          <p:nvPr>
            <p:ph idx="1" type="body"/>
          </p:nvPr>
        </p:nvSpPr>
        <p:spPr>
          <a:xfrm>
            <a:off x="609597" y="4013200"/>
            <a:ext cx="6347716"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Roboto Light"/>
              <a:buNone/>
              <a:defRPr sz="2400">
                <a:solidFill>
                  <a:schemeClr val="accent1"/>
                </a:solidFill>
              </a:defRPr>
            </a:lvl1pPr>
            <a:lvl2pPr indent="-228600" lvl="1" marL="914400" algn="l">
              <a:spcBef>
                <a:spcPts val="1000"/>
              </a:spcBef>
              <a:spcAft>
                <a:spcPts val="0"/>
              </a:spcAft>
              <a:buSzPts val="1280"/>
              <a:buFont typeface="Roboto Light"/>
              <a:buNone/>
              <a:defRPr/>
            </a:lvl2pPr>
            <a:lvl3pPr indent="-228600" lvl="2" marL="1371600" algn="l">
              <a:spcBef>
                <a:spcPts val="1000"/>
              </a:spcBef>
              <a:spcAft>
                <a:spcPts val="0"/>
              </a:spcAft>
              <a:buSzPts val="1120"/>
              <a:buFont typeface="Roboto Light"/>
              <a:buNone/>
              <a:defRPr/>
            </a:lvl3pPr>
            <a:lvl4pPr indent="-228600" lvl="3" marL="1828800" algn="l">
              <a:spcBef>
                <a:spcPts val="1000"/>
              </a:spcBef>
              <a:spcAft>
                <a:spcPts val="0"/>
              </a:spcAft>
              <a:buSzPts val="960"/>
              <a:buFont typeface="Roboto Light"/>
              <a:buNone/>
              <a:defRPr/>
            </a:lvl4pPr>
            <a:lvl5pPr indent="-228600" lvl="4" marL="2286000" algn="l">
              <a:spcBef>
                <a:spcPts val="1000"/>
              </a:spcBef>
              <a:spcAft>
                <a:spcPts val="0"/>
              </a:spcAft>
              <a:buSzPts val="960"/>
              <a:buFont typeface="Roboto Light"/>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50"/>
          <p:cNvSpPr txBox="1"/>
          <p:nvPr>
            <p:ph idx="2" type="body"/>
          </p:nvPr>
        </p:nvSpPr>
        <p:spPr>
          <a:xfrm>
            <a:off x="609598" y="4527448"/>
            <a:ext cx="6347715"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50"/>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50"/>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50"/>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51"/>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51"/>
          <p:cNvSpPr txBox="1"/>
          <p:nvPr>
            <p:ph idx="1" type="body"/>
          </p:nvPr>
        </p:nvSpPr>
        <p:spPr>
          <a:xfrm rot="5400000">
            <a:off x="1843070" y="927120"/>
            <a:ext cx="3880773" cy="6347714"/>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51"/>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1"/>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1"/>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52"/>
          <p:cNvSpPr txBox="1"/>
          <p:nvPr>
            <p:ph type="title"/>
          </p:nvPr>
        </p:nvSpPr>
        <p:spPr>
          <a:xfrm rot="5400000">
            <a:off x="3840993" y="2745919"/>
            <a:ext cx="5251451" cy="97881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52"/>
          <p:cNvSpPr txBox="1"/>
          <p:nvPr>
            <p:ph idx="1" type="body"/>
          </p:nvPr>
        </p:nvSpPr>
        <p:spPr>
          <a:xfrm rot="5400000">
            <a:off x="581386" y="637812"/>
            <a:ext cx="5251451" cy="5195026"/>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52"/>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52"/>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52"/>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8"/>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8"/>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8"/>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8"/>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8"/>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39"/>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9"/>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9"/>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40"/>
          <p:cNvSpPr txBox="1"/>
          <p:nvPr>
            <p:ph type="title"/>
          </p:nvPr>
        </p:nvSpPr>
        <p:spPr>
          <a:xfrm>
            <a:off x="609598" y="2700868"/>
            <a:ext cx="6347715"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Roboto"/>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0"/>
          <p:cNvSpPr txBox="1"/>
          <p:nvPr>
            <p:ph idx="1" type="body"/>
          </p:nvPr>
        </p:nvSpPr>
        <p:spPr>
          <a:xfrm>
            <a:off x="609598" y="4527448"/>
            <a:ext cx="6347715"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40"/>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0"/>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0"/>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41"/>
          <p:cNvSpPr txBox="1"/>
          <p:nvPr>
            <p:ph type="title"/>
          </p:nvPr>
        </p:nvSpPr>
        <p:spPr>
          <a:xfrm>
            <a:off x="609600" y="609600"/>
            <a:ext cx="6347714"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1"/>
          <p:cNvSpPr txBox="1"/>
          <p:nvPr>
            <p:ph idx="1" type="body"/>
          </p:nvPr>
        </p:nvSpPr>
        <p:spPr>
          <a:xfrm>
            <a:off x="609600" y="2160589"/>
            <a:ext cx="3088109"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8" name="Google Shape;58;p41"/>
          <p:cNvSpPr txBox="1"/>
          <p:nvPr>
            <p:ph idx="2" type="body"/>
          </p:nvPr>
        </p:nvSpPr>
        <p:spPr>
          <a:xfrm>
            <a:off x="3869204" y="2160590"/>
            <a:ext cx="3088110"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9" name="Google Shape;59;p41"/>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1"/>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1"/>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42"/>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Roboto"/>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2"/>
          <p:cNvSpPr txBox="1"/>
          <p:nvPr>
            <p:ph idx="1" type="body"/>
          </p:nvPr>
        </p:nvSpPr>
        <p:spPr>
          <a:xfrm>
            <a:off x="609599" y="2160983"/>
            <a:ext cx="309067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42"/>
          <p:cNvSpPr txBox="1"/>
          <p:nvPr>
            <p:ph idx="2" type="body"/>
          </p:nvPr>
        </p:nvSpPr>
        <p:spPr>
          <a:xfrm>
            <a:off x="609599" y="2737246"/>
            <a:ext cx="3090672"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42"/>
          <p:cNvSpPr txBox="1"/>
          <p:nvPr>
            <p:ph idx="3" type="body"/>
          </p:nvPr>
        </p:nvSpPr>
        <p:spPr>
          <a:xfrm>
            <a:off x="3866640" y="2160983"/>
            <a:ext cx="309067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42"/>
          <p:cNvSpPr txBox="1"/>
          <p:nvPr>
            <p:ph idx="4" type="body"/>
          </p:nvPr>
        </p:nvSpPr>
        <p:spPr>
          <a:xfrm>
            <a:off x="3866640" y="2737246"/>
            <a:ext cx="3090672"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42"/>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2"/>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2"/>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43"/>
          <p:cNvSpPr txBox="1"/>
          <p:nvPr>
            <p:ph type="title"/>
          </p:nvPr>
        </p:nvSpPr>
        <p:spPr>
          <a:xfrm>
            <a:off x="609599" y="609600"/>
            <a:ext cx="6347714"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3"/>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3"/>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3"/>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44"/>
          <p:cNvSpPr txBox="1"/>
          <p:nvPr>
            <p:ph type="title"/>
          </p:nvPr>
        </p:nvSpPr>
        <p:spPr>
          <a:xfrm>
            <a:off x="609599" y="1498604"/>
            <a:ext cx="2790182"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Roboto"/>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4"/>
          <p:cNvSpPr txBox="1"/>
          <p:nvPr>
            <p:ph idx="1" type="body"/>
          </p:nvPr>
        </p:nvSpPr>
        <p:spPr>
          <a:xfrm>
            <a:off x="3571275" y="514925"/>
            <a:ext cx="3386037"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44"/>
          <p:cNvSpPr txBox="1"/>
          <p:nvPr>
            <p:ph idx="2" type="body"/>
          </p:nvPr>
        </p:nvSpPr>
        <p:spPr>
          <a:xfrm>
            <a:off x="609599" y="2777069"/>
            <a:ext cx="2790182"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840"/>
              <a:buNone/>
              <a:defRPr sz="1050"/>
            </a:lvl2pPr>
            <a:lvl3pPr indent="-228600" lvl="2" marL="1371600" algn="l">
              <a:spcBef>
                <a:spcPts val="1000"/>
              </a:spcBef>
              <a:spcAft>
                <a:spcPts val="0"/>
              </a:spcAft>
              <a:buSzPts val="720"/>
              <a:buNone/>
              <a:defRPr sz="900"/>
            </a:lvl3pPr>
            <a:lvl4pPr indent="-228600" lvl="3" marL="1828800" algn="l">
              <a:spcBef>
                <a:spcPts val="1000"/>
              </a:spcBef>
              <a:spcAft>
                <a:spcPts val="0"/>
              </a:spcAft>
              <a:buSzPts val="600"/>
              <a:buNone/>
              <a:defRPr sz="750"/>
            </a:lvl4pPr>
            <a:lvl5pPr indent="-228600" lvl="4" marL="2286000" algn="l">
              <a:spcBef>
                <a:spcPts val="1000"/>
              </a:spcBef>
              <a:spcAft>
                <a:spcPts val="0"/>
              </a:spcAft>
              <a:buSzPts val="600"/>
              <a:buNone/>
              <a:defRPr sz="750"/>
            </a:lvl5pPr>
            <a:lvl6pPr indent="-228600" lvl="5" marL="2743200" algn="l">
              <a:spcBef>
                <a:spcPts val="1000"/>
              </a:spcBef>
              <a:spcAft>
                <a:spcPts val="0"/>
              </a:spcAft>
              <a:buSzPts val="600"/>
              <a:buNone/>
              <a:defRPr sz="750"/>
            </a:lvl6pPr>
            <a:lvl7pPr indent="-228600" lvl="6" marL="3200400" algn="l">
              <a:spcBef>
                <a:spcPts val="1000"/>
              </a:spcBef>
              <a:spcAft>
                <a:spcPts val="0"/>
              </a:spcAft>
              <a:buSzPts val="600"/>
              <a:buNone/>
              <a:defRPr sz="750"/>
            </a:lvl7pPr>
            <a:lvl8pPr indent="-228600" lvl="7" marL="3657600" algn="l">
              <a:spcBef>
                <a:spcPts val="1000"/>
              </a:spcBef>
              <a:spcAft>
                <a:spcPts val="0"/>
              </a:spcAft>
              <a:buSzPts val="600"/>
              <a:buNone/>
              <a:defRPr sz="750"/>
            </a:lvl8pPr>
            <a:lvl9pPr indent="-228600" lvl="8" marL="4114800" algn="l">
              <a:spcBef>
                <a:spcPts val="1000"/>
              </a:spcBef>
              <a:spcAft>
                <a:spcPts val="0"/>
              </a:spcAft>
              <a:buSzPts val="600"/>
              <a:buNone/>
              <a:defRPr sz="750"/>
            </a:lvl9pPr>
          </a:lstStyle>
          <a:p/>
        </p:txBody>
      </p:sp>
      <p:sp>
        <p:nvSpPr>
          <p:cNvPr id="80" name="Google Shape;80;p44"/>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4"/>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4"/>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45"/>
          <p:cNvSpPr txBox="1"/>
          <p:nvPr>
            <p:ph type="title"/>
          </p:nvPr>
        </p:nvSpPr>
        <p:spPr>
          <a:xfrm>
            <a:off x="609599" y="4800600"/>
            <a:ext cx="6347714"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Roboto"/>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5"/>
          <p:cNvSpPr/>
          <p:nvPr>
            <p:ph idx="2" type="pic"/>
          </p:nvPr>
        </p:nvSpPr>
        <p:spPr>
          <a:xfrm>
            <a:off x="609599" y="609600"/>
            <a:ext cx="6347714"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Roboto Light"/>
                <a:ea typeface="Roboto Light"/>
                <a:cs typeface="Roboto Light"/>
                <a:sym typeface="Roboto Light"/>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Roboto Light"/>
                <a:ea typeface="Roboto Light"/>
                <a:cs typeface="Roboto Light"/>
                <a:sym typeface="Roboto Light"/>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Roboto Light"/>
                <a:ea typeface="Roboto Light"/>
                <a:cs typeface="Roboto Light"/>
                <a:sym typeface="Roboto Light"/>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Roboto Light"/>
                <a:ea typeface="Roboto Light"/>
                <a:cs typeface="Roboto Light"/>
                <a:sym typeface="Roboto Light"/>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Roboto Light"/>
                <a:ea typeface="Roboto Light"/>
                <a:cs typeface="Roboto Light"/>
                <a:sym typeface="Roboto Light"/>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Roboto Light"/>
                <a:ea typeface="Roboto Light"/>
                <a:cs typeface="Roboto Light"/>
                <a:sym typeface="Roboto Light"/>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Roboto Light"/>
                <a:ea typeface="Roboto Light"/>
                <a:cs typeface="Roboto Light"/>
                <a:sym typeface="Roboto Light"/>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Roboto Light"/>
                <a:ea typeface="Roboto Light"/>
                <a:cs typeface="Roboto Light"/>
                <a:sym typeface="Roboto Light"/>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Roboto Light"/>
                <a:ea typeface="Roboto Light"/>
                <a:cs typeface="Roboto Light"/>
                <a:sym typeface="Roboto Light"/>
              </a:defRPr>
            </a:lvl9pPr>
          </a:lstStyle>
          <a:p/>
        </p:txBody>
      </p:sp>
      <p:sp>
        <p:nvSpPr>
          <p:cNvPr id="86" name="Google Shape;86;p45"/>
          <p:cNvSpPr txBox="1"/>
          <p:nvPr>
            <p:ph idx="1" type="body"/>
          </p:nvPr>
        </p:nvSpPr>
        <p:spPr>
          <a:xfrm>
            <a:off x="609599" y="5367338"/>
            <a:ext cx="6347714"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45"/>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5"/>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5"/>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36"/>
          <p:cNvGrpSpPr/>
          <p:nvPr/>
        </p:nvGrpSpPr>
        <p:grpSpPr>
          <a:xfrm>
            <a:off x="-8467" y="-8468"/>
            <a:ext cx="9169805" cy="6874935"/>
            <a:chOff x="-8467" y="-8468"/>
            <a:chExt cx="9169805" cy="6874935"/>
          </a:xfrm>
        </p:grpSpPr>
        <p:sp>
          <p:nvSpPr>
            <p:cNvPr id="7" name="Google Shape;7;p36"/>
            <p:cNvSpPr/>
            <p:nvPr/>
          </p:nvSpPr>
          <p:spPr>
            <a:xfrm>
              <a:off x="-8467" y="4013200"/>
              <a:ext cx="457200" cy="2853267"/>
            </a:xfrm>
            <a:custGeom>
              <a:rect b="b" l="l" r="r" t="t"/>
              <a:pathLst>
                <a:path extrusionOk="0" h="2853267" w="457200">
                  <a:moveTo>
                    <a:pt x="0" y="0"/>
                  </a:moveTo>
                  <a:lnTo>
                    <a:pt x="457200" y="2853267"/>
                  </a:lnTo>
                  <a:lnTo>
                    <a:pt x="0" y="2844800"/>
                  </a:lnTo>
                  <a:cubicBezTo>
                    <a:pt x="2822" y="1905000"/>
                    <a:pt x="5645" y="965200"/>
                    <a:pt x="0" y="0"/>
                  </a:cubicBezTo>
                  <a:close/>
                </a:path>
              </a:pathLst>
            </a:cu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 name="Google Shape;8;p36"/>
            <p:cNvCxnSpPr/>
            <p:nvPr/>
          </p:nvCxnSpPr>
          <p:spPr>
            <a:xfrm flipH="1" rot="10800000">
              <a:off x="5130830" y="4175605"/>
              <a:ext cx="4022475" cy="2682396"/>
            </a:xfrm>
            <a:prstGeom prst="straightConnector1">
              <a:avLst/>
            </a:prstGeom>
            <a:noFill/>
            <a:ln cap="flat" cmpd="sng" w="9525">
              <a:solidFill>
                <a:srgbClr val="D8D8D8"/>
              </a:solidFill>
              <a:prstDash val="solid"/>
              <a:round/>
              <a:headEnd len="sm" w="sm" type="none"/>
              <a:tailEnd len="sm" w="sm" type="none"/>
            </a:ln>
          </p:spPr>
        </p:cxnSp>
        <p:cxnSp>
          <p:nvCxnSpPr>
            <p:cNvPr id="9" name="Google Shape;9;p36"/>
            <p:cNvCxnSpPr/>
            <p:nvPr/>
          </p:nvCxnSpPr>
          <p:spPr>
            <a:xfrm>
              <a:off x="7042707" y="0"/>
              <a:ext cx="1219200" cy="6858000"/>
            </a:xfrm>
            <a:prstGeom prst="straightConnector1">
              <a:avLst/>
            </a:prstGeom>
            <a:noFill/>
            <a:ln cap="flat" cmpd="sng" w="9525">
              <a:solidFill>
                <a:srgbClr val="BFBFBF"/>
              </a:solidFill>
              <a:prstDash val="solid"/>
              <a:round/>
              <a:headEnd len="sm" w="sm" type="none"/>
              <a:tailEnd len="sm" w="sm" type="none"/>
            </a:ln>
          </p:spPr>
        </p:cxnSp>
        <p:sp>
          <p:nvSpPr>
            <p:cNvPr id="10" name="Google Shape;10;p36"/>
            <p:cNvSpPr/>
            <p:nvPr/>
          </p:nvSpPr>
          <p:spPr>
            <a:xfrm>
              <a:off x="6891896" y="1"/>
              <a:ext cx="2269442" cy="6866466"/>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36"/>
            <p:cNvSpPr/>
            <p:nvPr/>
          </p:nvSpPr>
          <p:spPr>
            <a:xfrm>
              <a:off x="7205158" y="-8467"/>
              <a:ext cx="1948147" cy="6866467"/>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6"/>
            <p:cNvSpPr/>
            <p:nvPr/>
          </p:nvSpPr>
          <p:spPr>
            <a:xfrm>
              <a:off x="6637896" y="3920066"/>
              <a:ext cx="2513565" cy="2937933"/>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6"/>
            <p:cNvSpPr/>
            <p:nvPr/>
          </p:nvSpPr>
          <p:spPr>
            <a:xfrm>
              <a:off x="7010429" y="-8467"/>
              <a:ext cx="2142876" cy="6866467"/>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14" name="Google Shape;14;p36"/>
            <p:cNvSpPr/>
            <p:nvPr/>
          </p:nvSpPr>
          <p:spPr>
            <a:xfrm>
              <a:off x="8295776" y="-8467"/>
              <a:ext cx="857530" cy="6866467"/>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6"/>
            <p:cNvSpPr/>
            <p:nvPr/>
          </p:nvSpPr>
          <p:spPr>
            <a:xfrm>
              <a:off x="8077231" y="-8468"/>
              <a:ext cx="1066770" cy="6866467"/>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6"/>
            <p:cNvSpPr/>
            <p:nvPr/>
          </p:nvSpPr>
          <p:spPr>
            <a:xfrm>
              <a:off x="8060297" y="4893733"/>
              <a:ext cx="1094086" cy="1964267"/>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36"/>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Roboto"/>
              <a:buNone/>
              <a:defRPr b="0" i="0" sz="3600" u="none" cap="none" strike="noStrike">
                <a:solidFill>
                  <a:schemeClr val="accent1"/>
                </a:solidFill>
                <a:latin typeface="Roboto"/>
                <a:ea typeface="Roboto"/>
                <a:cs typeface="Roboto"/>
                <a:sym typeface="Roboto"/>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36"/>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Roboto Light"/>
                <a:ea typeface="Roboto Light"/>
                <a:cs typeface="Roboto Light"/>
                <a:sym typeface="Roboto Light"/>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Roboto Light"/>
                <a:ea typeface="Roboto Light"/>
                <a:cs typeface="Roboto Light"/>
                <a:sym typeface="Roboto Light"/>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Roboto Light"/>
                <a:ea typeface="Roboto Light"/>
                <a:cs typeface="Roboto Light"/>
                <a:sym typeface="Roboto Light"/>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Roboto Light"/>
                <a:ea typeface="Roboto Light"/>
                <a:cs typeface="Roboto Light"/>
                <a:sym typeface="Roboto Light"/>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Roboto Light"/>
                <a:ea typeface="Roboto Light"/>
                <a:cs typeface="Roboto Light"/>
                <a:sym typeface="Roboto Light"/>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Roboto Light"/>
                <a:ea typeface="Roboto Light"/>
                <a:cs typeface="Roboto Light"/>
                <a:sym typeface="Roboto Light"/>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Roboto Light"/>
                <a:ea typeface="Roboto Light"/>
                <a:cs typeface="Roboto Light"/>
                <a:sym typeface="Roboto Light"/>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Roboto Light"/>
                <a:ea typeface="Roboto Light"/>
                <a:cs typeface="Roboto Light"/>
                <a:sym typeface="Roboto Light"/>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Roboto Light"/>
                <a:ea typeface="Roboto Light"/>
                <a:cs typeface="Roboto Light"/>
                <a:sym typeface="Roboto Light"/>
              </a:defRPr>
            </a:lvl9pPr>
          </a:lstStyle>
          <a:p/>
        </p:txBody>
      </p:sp>
      <p:sp>
        <p:nvSpPr>
          <p:cNvPr id="19" name="Google Shape;19;p36"/>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Roboto Light"/>
                <a:ea typeface="Roboto Light"/>
                <a:cs typeface="Roboto Light"/>
                <a:sym typeface="Roboto Light"/>
              </a:defRPr>
            </a:lvl1pPr>
            <a:lvl2pPr lvl="1" marR="0" rtl="0" algn="l">
              <a:spcBef>
                <a:spcPts val="0"/>
              </a:spcBef>
              <a:spcAft>
                <a:spcPts val="0"/>
              </a:spcAft>
              <a:buSzPts val="1400"/>
              <a:buNone/>
              <a:defRPr b="0" i="0" sz="1800" u="none" cap="none" strike="noStrike">
                <a:solidFill>
                  <a:schemeClr val="dk1"/>
                </a:solidFill>
                <a:latin typeface="Roboto Light"/>
                <a:ea typeface="Roboto Light"/>
                <a:cs typeface="Roboto Light"/>
                <a:sym typeface="Roboto Light"/>
              </a:defRPr>
            </a:lvl2pPr>
            <a:lvl3pPr lvl="2" marR="0" rtl="0" algn="l">
              <a:spcBef>
                <a:spcPts val="0"/>
              </a:spcBef>
              <a:spcAft>
                <a:spcPts val="0"/>
              </a:spcAft>
              <a:buSzPts val="1400"/>
              <a:buNone/>
              <a:defRPr b="0" i="0" sz="1800" u="none" cap="none" strike="noStrike">
                <a:solidFill>
                  <a:schemeClr val="dk1"/>
                </a:solidFill>
                <a:latin typeface="Roboto Light"/>
                <a:ea typeface="Roboto Light"/>
                <a:cs typeface="Roboto Light"/>
                <a:sym typeface="Roboto Light"/>
              </a:defRPr>
            </a:lvl3pPr>
            <a:lvl4pPr lvl="3" marR="0" rtl="0" algn="l">
              <a:spcBef>
                <a:spcPts val="0"/>
              </a:spcBef>
              <a:spcAft>
                <a:spcPts val="0"/>
              </a:spcAft>
              <a:buSzPts val="1400"/>
              <a:buNone/>
              <a:defRPr b="0" i="0" sz="1800" u="none" cap="none" strike="noStrike">
                <a:solidFill>
                  <a:schemeClr val="dk1"/>
                </a:solidFill>
                <a:latin typeface="Roboto Light"/>
                <a:ea typeface="Roboto Light"/>
                <a:cs typeface="Roboto Light"/>
                <a:sym typeface="Roboto Light"/>
              </a:defRPr>
            </a:lvl4pPr>
            <a:lvl5pPr lvl="4" marR="0" rtl="0" algn="l">
              <a:spcBef>
                <a:spcPts val="0"/>
              </a:spcBef>
              <a:spcAft>
                <a:spcPts val="0"/>
              </a:spcAft>
              <a:buSzPts val="1400"/>
              <a:buNone/>
              <a:defRPr b="0" i="0" sz="1800" u="none" cap="none" strike="noStrike">
                <a:solidFill>
                  <a:schemeClr val="dk1"/>
                </a:solidFill>
                <a:latin typeface="Roboto Light"/>
                <a:ea typeface="Roboto Light"/>
                <a:cs typeface="Roboto Light"/>
                <a:sym typeface="Roboto Light"/>
              </a:defRPr>
            </a:lvl5pPr>
            <a:lvl6pPr lvl="5" marR="0" rtl="0" algn="l">
              <a:spcBef>
                <a:spcPts val="0"/>
              </a:spcBef>
              <a:spcAft>
                <a:spcPts val="0"/>
              </a:spcAft>
              <a:buSzPts val="1400"/>
              <a:buNone/>
              <a:defRPr b="0" i="0" sz="1800" u="none" cap="none" strike="noStrike">
                <a:solidFill>
                  <a:schemeClr val="dk1"/>
                </a:solidFill>
                <a:latin typeface="Roboto Light"/>
                <a:ea typeface="Roboto Light"/>
                <a:cs typeface="Roboto Light"/>
                <a:sym typeface="Roboto Light"/>
              </a:defRPr>
            </a:lvl6pPr>
            <a:lvl7pPr lvl="6" marR="0" rtl="0" algn="l">
              <a:spcBef>
                <a:spcPts val="0"/>
              </a:spcBef>
              <a:spcAft>
                <a:spcPts val="0"/>
              </a:spcAft>
              <a:buSzPts val="1400"/>
              <a:buNone/>
              <a:defRPr b="0" i="0" sz="1800" u="none" cap="none" strike="noStrike">
                <a:solidFill>
                  <a:schemeClr val="dk1"/>
                </a:solidFill>
                <a:latin typeface="Roboto Light"/>
                <a:ea typeface="Roboto Light"/>
                <a:cs typeface="Roboto Light"/>
                <a:sym typeface="Roboto Light"/>
              </a:defRPr>
            </a:lvl7pPr>
            <a:lvl8pPr lvl="7" marR="0" rtl="0" algn="l">
              <a:spcBef>
                <a:spcPts val="0"/>
              </a:spcBef>
              <a:spcAft>
                <a:spcPts val="0"/>
              </a:spcAft>
              <a:buSzPts val="1400"/>
              <a:buNone/>
              <a:defRPr b="0" i="0" sz="1800" u="none" cap="none" strike="noStrike">
                <a:solidFill>
                  <a:schemeClr val="dk1"/>
                </a:solidFill>
                <a:latin typeface="Roboto Light"/>
                <a:ea typeface="Roboto Light"/>
                <a:cs typeface="Roboto Light"/>
                <a:sym typeface="Roboto Light"/>
              </a:defRPr>
            </a:lvl8pPr>
            <a:lvl9pPr lvl="8" marR="0" rtl="0" algn="l">
              <a:spcBef>
                <a:spcPts val="0"/>
              </a:spcBef>
              <a:spcAft>
                <a:spcPts val="0"/>
              </a:spcAft>
              <a:buSzPts val="1400"/>
              <a:buNone/>
              <a:defRPr b="0" i="0" sz="1800" u="none" cap="none" strike="noStrike">
                <a:solidFill>
                  <a:schemeClr val="dk1"/>
                </a:solidFill>
                <a:latin typeface="Roboto Light"/>
                <a:ea typeface="Roboto Light"/>
                <a:cs typeface="Roboto Light"/>
                <a:sym typeface="Roboto Light"/>
              </a:defRPr>
            </a:lvl9pPr>
          </a:lstStyle>
          <a:p/>
        </p:txBody>
      </p:sp>
      <p:sp>
        <p:nvSpPr>
          <p:cNvPr id="20" name="Google Shape;20;p36"/>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Roboto Light"/>
                <a:ea typeface="Roboto Light"/>
                <a:cs typeface="Roboto Light"/>
                <a:sym typeface="Roboto Light"/>
              </a:defRPr>
            </a:lvl1pPr>
            <a:lvl2pPr lvl="1" marR="0" rtl="0" algn="l">
              <a:spcBef>
                <a:spcPts val="0"/>
              </a:spcBef>
              <a:spcAft>
                <a:spcPts val="0"/>
              </a:spcAft>
              <a:buSzPts val="1400"/>
              <a:buNone/>
              <a:defRPr b="0" i="0" sz="1800" u="none" cap="none" strike="noStrike">
                <a:solidFill>
                  <a:schemeClr val="dk1"/>
                </a:solidFill>
                <a:latin typeface="Roboto Light"/>
                <a:ea typeface="Roboto Light"/>
                <a:cs typeface="Roboto Light"/>
                <a:sym typeface="Roboto Light"/>
              </a:defRPr>
            </a:lvl2pPr>
            <a:lvl3pPr lvl="2" marR="0" rtl="0" algn="l">
              <a:spcBef>
                <a:spcPts val="0"/>
              </a:spcBef>
              <a:spcAft>
                <a:spcPts val="0"/>
              </a:spcAft>
              <a:buSzPts val="1400"/>
              <a:buNone/>
              <a:defRPr b="0" i="0" sz="1800" u="none" cap="none" strike="noStrike">
                <a:solidFill>
                  <a:schemeClr val="dk1"/>
                </a:solidFill>
                <a:latin typeface="Roboto Light"/>
                <a:ea typeface="Roboto Light"/>
                <a:cs typeface="Roboto Light"/>
                <a:sym typeface="Roboto Light"/>
              </a:defRPr>
            </a:lvl3pPr>
            <a:lvl4pPr lvl="3" marR="0" rtl="0" algn="l">
              <a:spcBef>
                <a:spcPts val="0"/>
              </a:spcBef>
              <a:spcAft>
                <a:spcPts val="0"/>
              </a:spcAft>
              <a:buSzPts val="1400"/>
              <a:buNone/>
              <a:defRPr b="0" i="0" sz="1800" u="none" cap="none" strike="noStrike">
                <a:solidFill>
                  <a:schemeClr val="dk1"/>
                </a:solidFill>
                <a:latin typeface="Roboto Light"/>
                <a:ea typeface="Roboto Light"/>
                <a:cs typeface="Roboto Light"/>
                <a:sym typeface="Roboto Light"/>
              </a:defRPr>
            </a:lvl4pPr>
            <a:lvl5pPr lvl="4" marR="0" rtl="0" algn="l">
              <a:spcBef>
                <a:spcPts val="0"/>
              </a:spcBef>
              <a:spcAft>
                <a:spcPts val="0"/>
              </a:spcAft>
              <a:buSzPts val="1400"/>
              <a:buNone/>
              <a:defRPr b="0" i="0" sz="1800" u="none" cap="none" strike="noStrike">
                <a:solidFill>
                  <a:schemeClr val="dk1"/>
                </a:solidFill>
                <a:latin typeface="Roboto Light"/>
                <a:ea typeface="Roboto Light"/>
                <a:cs typeface="Roboto Light"/>
                <a:sym typeface="Roboto Light"/>
              </a:defRPr>
            </a:lvl5pPr>
            <a:lvl6pPr lvl="5" marR="0" rtl="0" algn="l">
              <a:spcBef>
                <a:spcPts val="0"/>
              </a:spcBef>
              <a:spcAft>
                <a:spcPts val="0"/>
              </a:spcAft>
              <a:buSzPts val="1400"/>
              <a:buNone/>
              <a:defRPr b="0" i="0" sz="1800" u="none" cap="none" strike="noStrike">
                <a:solidFill>
                  <a:schemeClr val="dk1"/>
                </a:solidFill>
                <a:latin typeface="Roboto Light"/>
                <a:ea typeface="Roboto Light"/>
                <a:cs typeface="Roboto Light"/>
                <a:sym typeface="Roboto Light"/>
              </a:defRPr>
            </a:lvl6pPr>
            <a:lvl7pPr lvl="6" marR="0" rtl="0" algn="l">
              <a:spcBef>
                <a:spcPts val="0"/>
              </a:spcBef>
              <a:spcAft>
                <a:spcPts val="0"/>
              </a:spcAft>
              <a:buSzPts val="1400"/>
              <a:buNone/>
              <a:defRPr b="0" i="0" sz="1800" u="none" cap="none" strike="noStrike">
                <a:solidFill>
                  <a:schemeClr val="dk1"/>
                </a:solidFill>
                <a:latin typeface="Roboto Light"/>
                <a:ea typeface="Roboto Light"/>
                <a:cs typeface="Roboto Light"/>
                <a:sym typeface="Roboto Light"/>
              </a:defRPr>
            </a:lvl7pPr>
            <a:lvl8pPr lvl="7" marR="0" rtl="0" algn="l">
              <a:spcBef>
                <a:spcPts val="0"/>
              </a:spcBef>
              <a:spcAft>
                <a:spcPts val="0"/>
              </a:spcAft>
              <a:buSzPts val="1400"/>
              <a:buNone/>
              <a:defRPr b="0" i="0" sz="1800" u="none" cap="none" strike="noStrike">
                <a:solidFill>
                  <a:schemeClr val="dk1"/>
                </a:solidFill>
                <a:latin typeface="Roboto Light"/>
                <a:ea typeface="Roboto Light"/>
                <a:cs typeface="Roboto Light"/>
                <a:sym typeface="Roboto Light"/>
              </a:defRPr>
            </a:lvl8pPr>
            <a:lvl9pPr lvl="8" marR="0" rtl="0" algn="l">
              <a:spcBef>
                <a:spcPts val="0"/>
              </a:spcBef>
              <a:spcAft>
                <a:spcPts val="0"/>
              </a:spcAft>
              <a:buSzPts val="1400"/>
              <a:buNone/>
              <a:defRPr b="0" i="0" sz="1800" u="none" cap="none" strike="noStrike">
                <a:solidFill>
                  <a:schemeClr val="dk1"/>
                </a:solidFill>
                <a:latin typeface="Roboto Light"/>
                <a:ea typeface="Roboto Light"/>
                <a:cs typeface="Roboto Light"/>
                <a:sym typeface="Roboto Light"/>
              </a:defRPr>
            </a:lvl9pPr>
          </a:lstStyle>
          <a:p/>
        </p:txBody>
      </p:sp>
      <p:sp>
        <p:nvSpPr>
          <p:cNvPr id="21" name="Google Shape;21;p36"/>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Roboto Light"/>
                <a:ea typeface="Roboto Light"/>
                <a:cs typeface="Roboto Light"/>
                <a:sym typeface="Roboto Light"/>
              </a:defRPr>
            </a:lvl1pPr>
            <a:lvl2pPr indent="0" lvl="1" marL="0" marR="0" rtl="0" algn="r">
              <a:spcBef>
                <a:spcPts val="0"/>
              </a:spcBef>
              <a:buNone/>
              <a:defRPr b="0" i="0" sz="900" u="none" cap="none" strike="noStrike">
                <a:solidFill>
                  <a:schemeClr val="accent1"/>
                </a:solidFill>
                <a:latin typeface="Roboto Light"/>
                <a:ea typeface="Roboto Light"/>
                <a:cs typeface="Roboto Light"/>
                <a:sym typeface="Roboto Light"/>
              </a:defRPr>
            </a:lvl2pPr>
            <a:lvl3pPr indent="0" lvl="2" marL="0" marR="0" rtl="0" algn="r">
              <a:spcBef>
                <a:spcPts val="0"/>
              </a:spcBef>
              <a:buNone/>
              <a:defRPr b="0" i="0" sz="900" u="none" cap="none" strike="noStrike">
                <a:solidFill>
                  <a:schemeClr val="accent1"/>
                </a:solidFill>
                <a:latin typeface="Roboto Light"/>
                <a:ea typeface="Roboto Light"/>
                <a:cs typeface="Roboto Light"/>
                <a:sym typeface="Roboto Light"/>
              </a:defRPr>
            </a:lvl3pPr>
            <a:lvl4pPr indent="0" lvl="3" marL="0" marR="0" rtl="0" algn="r">
              <a:spcBef>
                <a:spcPts val="0"/>
              </a:spcBef>
              <a:buNone/>
              <a:defRPr b="0" i="0" sz="900" u="none" cap="none" strike="noStrike">
                <a:solidFill>
                  <a:schemeClr val="accent1"/>
                </a:solidFill>
                <a:latin typeface="Roboto Light"/>
                <a:ea typeface="Roboto Light"/>
                <a:cs typeface="Roboto Light"/>
                <a:sym typeface="Roboto Light"/>
              </a:defRPr>
            </a:lvl4pPr>
            <a:lvl5pPr indent="0" lvl="4" marL="0" marR="0" rtl="0" algn="r">
              <a:spcBef>
                <a:spcPts val="0"/>
              </a:spcBef>
              <a:buNone/>
              <a:defRPr b="0" i="0" sz="900" u="none" cap="none" strike="noStrike">
                <a:solidFill>
                  <a:schemeClr val="accent1"/>
                </a:solidFill>
                <a:latin typeface="Roboto Light"/>
                <a:ea typeface="Roboto Light"/>
                <a:cs typeface="Roboto Light"/>
                <a:sym typeface="Roboto Light"/>
              </a:defRPr>
            </a:lvl5pPr>
            <a:lvl6pPr indent="0" lvl="5" marL="0" marR="0" rtl="0" algn="r">
              <a:spcBef>
                <a:spcPts val="0"/>
              </a:spcBef>
              <a:buNone/>
              <a:defRPr b="0" i="0" sz="900" u="none" cap="none" strike="noStrike">
                <a:solidFill>
                  <a:schemeClr val="accent1"/>
                </a:solidFill>
                <a:latin typeface="Roboto Light"/>
                <a:ea typeface="Roboto Light"/>
                <a:cs typeface="Roboto Light"/>
                <a:sym typeface="Roboto Light"/>
              </a:defRPr>
            </a:lvl6pPr>
            <a:lvl7pPr indent="0" lvl="6" marL="0" marR="0" rtl="0" algn="r">
              <a:spcBef>
                <a:spcPts val="0"/>
              </a:spcBef>
              <a:buNone/>
              <a:defRPr b="0" i="0" sz="900" u="none" cap="none" strike="noStrike">
                <a:solidFill>
                  <a:schemeClr val="accent1"/>
                </a:solidFill>
                <a:latin typeface="Roboto Light"/>
                <a:ea typeface="Roboto Light"/>
                <a:cs typeface="Roboto Light"/>
                <a:sym typeface="Roboto Light"/>
              </a:defRPr>
            </a:lvl7pPr>
            <a:lvl8pPr indent="0" lvl="7" marL="0" marR="0" rtl="0" algn="r">
              <a:spcBef>
                <a:spcPts val="0"/>
              </a:spcBef>
              <a:buNone/>
              <a:defRPr b="0" i="0" sz="900" u="none" cap="none" strike="noStrike">
                <a:solidFill>
                  <a:schemeClr val="accent1"/>
                </a:solidFill>
                <a:latin typeface="Roboto Light"/>
                <a:ea typeface="Roboto Light"/>
                <a:cs typeface="Roboto Light"/>
                <a:sym typeface="Roboto Light"/>
              </a:defRPr>
            </a:lvl8pPr>
            <a:lvl9pPr indent="0" lvl="8" marL="0" marR="0" rtl="0" algn="r">
              <a:spcBef>
                <a:spcPts val="0"/>
              </a:spcBef>
              <a:buNone/>
              <a:defRPr b="0" i="0" sz="900" u="none" cap="none" strike="noStrike">
                <a:solidFill>
                  <a:schemeClr val="accent1"/>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w3schools.com/cssref/css_selectors.asp" TargetMode="Externa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es.wikipedia.org/wiki/HTML" TargetMode="External"/><Relationship Id="rId4" Type="http://schemas.openxmlformats.org/officeDocument/2006/relationships/hyperlink" Target="http://es.wikipedia.org/wiki/X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houldiprefix.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xitrus.es/utilidades/Filtros_para_imagene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leaverou.github.com/animatabl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es.wikipedia.org/wiki/Tipo_de_letra"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6.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adamschwartz.co/magic-of-cs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295400" y="2438400"/>
            <a:ext cx="5826719" cy="164630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95959"/>
              </a:buClr>
              <a:buSzPts val="5400"/>
              <a:buFont typeface="Roboto"/>
              <a:buNone/>
            </a:pPr>
            <a:r>
              <a:rPr b="0" lang="en-US" cap="none">
                <a:solidFill>
                  <a:srgbClr val="595959"/>
                </a:solidFill>
              </a:rPr>
              <a:t>HTML</a:t>
            </a:r>
            <a:r>
              <a:rPr b="0" lang="en-US" cap="none">
                <a:solidFill>
                  <a:srgbClr val="6C911C"/>
                </a:solidFill>
              </a:rPr>
              <a:t>+</a:t>
            </a:r>
            <a:r>
              <a:rPr b="0" lang="en-US" cap="none">
                <a:solidFill>
                  <a:srgbClr val="595959"/>
                </a:solidFill>
              </a:rPr>
              <a:t>CSS</a:t>
            </a:r>
            <a:r>
              <a:rPr b="0" baseline="30000" lang="en-US" sz="4800" cap="none">
                <a:solidFill>
                  <a:srgbClr val="6C911C"/>
                </a:solidFill>
              </a:rPr>
              <a:t>3</a:t>
            </a:r>
            <a:endParaRPr b="0" baseline="30000" sz="4800" cap="none">
              <a:solidFill>
                <a:srgbClr val="6C911C"/>
              </a:solidFill>
            </a:endParaRPr>
          </a:p>
        </p:txBody>
      </p:sp>
      <p:sp>
        <p:nvSpPr>
          <p:cNvPr id="144" name="Google Shape;144;p1"/>
          <p:cNvSpPr txBox="1"/>
          <p:nvPr>
            <p:ph idx="1" type="subTitle"/>
          </p:nvPr>
        </p:nvSpPr>
        <p:spPr>
          <a:xfrm>
            <a:off x="1130595" y="4050834"/>
            <a:ext cx="5826719"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0"/>
          <p:cNvSpPr/>
          <p:nvPr/>
        </p:nvSpPr>
        <p:spPr>
          <a:xfrm>
            <a:off x="3530559" y="228600"/>
            <a:ext cx="3252815" cy="132343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4000" u="none" cap="none" strike="noStrike">
                <a:solidFill>
                  <a:srgbClr val="7F7F7F"/>
                </a:solidFill>
                <a:latin typeface="Roboto"/>
                <a:ea typeface="Roboto"/>
                <a:cs typeface="Roboto"/>
                <a:sym typeface="Roboto"/>
              </a:rPr>
              <a:t>CSS</a:t>
            </a:r>
            <a:endParaRPr/>
          </a:p>
          <a:p>
            <a:pPr indent="0" lvl="0" marL="0" marR="0" rtl="0" algn="r">
              <a:spcBef>
                <a:spcPts val="0"/>
              </a:spcBef>
              <a:spcAft>
                <a:spcPts val="0"/>
              </a:spcAft>
              <a:buNone/>
            </a:pPr>
            <a:r>
              <a:rPr b="0" i="0" lang="en-US" sz="4000" u="none" cap="none" strike="noStrike">
                <a:solidFill>
                  <a:srgbClr val="BFBFBF"/>
                </a:solidFill>
                <a:latin typeface="Roboto"/>
                <a:ea typeface="Roboto"/>
                <a:cs typeface="Roboto"/>
                <a:sym typeface="Roboto"/>
              </a:rPr>
              <a:t>SELECTORES</a:t>
            </a:r>
            <a:endParaRPr b="0" i="0" sz="4000" u="none" cap="none" strike="noStrike">
              <a:solidFill>
                <a:srgbClr val="BFBFBF"/>
              </a:solidFill>
              <a:latin typeface="Roboto"/>
              <a:ea typeface="Roboto"/>
              <a:cs typeface="Roboto"/>
              <a:sym typeface="Roboto"/>
            </a:endParaRPr>
          </a:p>
        </p:txBody>
      </p:sp>
      <p:sp>
        <p:nvSpPr>
          <p:cNvPr id="199" name="Google Shape;199;p10"/>
          <p:cNvSpPr/>
          <p:nvPr/>
        </p:nvSpPr>
        <p:spPr>
          <a:xfrm>
            <a:off x="0" y="6096000"/>
            <a:ext cx="9144000" cy="762000"/>
          </a:xfrm>
          <a:prstGeom prst="rect">
            <a:avLst/>
          </a:prstGeom>
          <a:solidFill>
            <a:schemeClr val="lt1">
              <a:alpha val="6666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1800" u="none" cap="none" strike="noStrike">
                <a:solidFill>
                  <a:schemeClr val="dk1"/>
                </a:solidFill>
                <a:latin typeface="Roboto Light"/>
                <a:ea typeface="Roboto Light"/>
                <a:cs typeface="Roboto Light"/>
                <a:sym typeface="Roboto Light"/>
              </a:rPr>
              <a:t>Ver más en: </a:t>
            </a:r>
            <a:r>
              <a:rPr b="1" i="1" lang="en-US" sz="1800" u="sng" cap="none" strike="noStrike">
                <a:solidFill>
                  <a:schemeClr val="dk1"/>
                </a:solidFill>
                <a:latin typeface="Roboto Light"/>
                <a:ea typeface="Roboto Light"/>
                <a:cs typeface="Roboto Light"/>
                <a:sym typeface="Roboto Light"/>
                <a:hlinkClick r:id="rId3">
                  <a:extLst>
                    <a:ext uri="{A12FA001-AC4F-418D-AE19-62706E023703}">
                      <ahyp:hlinkClr val="tx"/>
                    </a:ext>
                  </a:extLst>
                </a:hlinkClick>
              </a:rPr>
              <a:t>http://www.w3schools.com/cssref/css_selectors.asp</a:t>
            </a:r>
            <a:endParaRPr b="1" i="1" sz="1800" u="none" cap="none" strike="noStrike">
              <a:solidFill>
                <a:schemeClr val="dk1"/>
              </a:solidFill>
              <a:latin typeface="Roboto Light"/>
              <a:ea typeface="Roboto Light"/>
              <a:cs typeface="Roboto Light"/>
              <a:sym typeface="Roboto Light"/>
            </a:endParaRPr>
          </a:p>
        </p:txBody>
      </p:sp>
      <p:sp>
        <p:nvSpPr>
          <p:cNvPr id="200" name="Google Shape;200;p10"/>
          <p:cNvSpPr/>
          <p:nvPr/>
        </p:nvSpPr>
        <p:spPr>
          <a:xfrm>
            <a:off x="-459742" y="1828800"/>
            <a:ext cx="2920959" cy="230832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2400" u="none" cap="none" strike="noStrike">
                <a:solidFill>
                  <a:srgbClr val="000000"/>
                </a:solidFill>
                <a:latin typeface="Roboto Light"/>
                <a:ea typeface="Roboto Light"/>
                <a:cs typeface="Roboto Light"/>
                <a:sym typeface="Roboto Light"/>
              </a:rPr>
              <a:t>En CSS, los selectores son patrones usados ​​para seleccionar el elemento (s).</a:t>
            </a:r>
            <a:endParaRPr b="0" i="0" sz="2400" u="none" cap="none" strike="noStrike">
              <a:solidFill>
                <a:srgbClr val="000000"/>
              </a:solidFill>
              <a:latin typeface="Roboto Light"/>
              <a:ea typeface="Roboto Light"/>
              <a:cs typeface="Roboto Light"/>
              <a:sym typeface="Roboto Light"/>
            </a:endParaRPr>
          </a:p>
        </p:txBody>
      </p:sp>
      <p:pic>
        <p:nvPicPr>
          <p:cNvPr descr="C:\Users\Fabri\AppData\Local\Temp\SNAGHTML2fe737d9.PNG" id="201" name="Google Shape;201;p10"/>
          <p:cNvPicPr preferRelativeResize="0"/>
          <p:nvPr/>
        </p:nvPicPr>
        <p:blipFill rotWithShape="1">
          <a:blip r:embed="rId4">
            <a:alphaModFix/>
          </a:blip>
          <a:srcRect b="0" l="0" r="0" t="0"/>
          <a:stretch/>
        </p:blipFill>
        <p:spPr>
          <a:xfrm>
            <a:off x="2461217" y="1752600"/>
            <a:ext cx="6833119" cy="403324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p:nvPr/>
        </p:nvSpPr>
        <p:spPr>
          <a:xfrm>
            <a:off x="3695669" y="228600"/>
            <a:ext cx="3087705" cy="132343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4000" u="none" cap="none" strike="noStrike">
                <a:solidFill>
                  <a:srgbClr val="7F7F7F"/>
                </a:solidFill>
                <a:latin typeface="Roboto"/>
                <a:ea typeface="Roboto"/>
                <a:cs typeface="Roboto"/>
                <a:sym typeface="Roboto"/>
              </a:rPr>
              <a:t>CSS</a:t>
            </a:r>
            <a:endParaRPr/>
          </a:p>
          <a:p>
            <a:pPr indent="0" lvl="0" marL="0" marR="0" rtl="0" algn="r">
              <a:spcBef>
                <a:spcPts val="0"/>
              </a:spcBef>
              <a:spcAft>
                <a:spcPts val="0"/>
              </a:spcAft>
              <a:buNone/>
            </a:pPr>
            <a:r>
              <a:rPr b="0" i="0" lang="en-US" sz="4000" u="none" cap="none" strike="noStrike">
                <a:solidFill>
                  <a:srgbClr val="BFBFBF"/>
                </a:solidFill>
                <a:latin typeface="Roboto"/>
                <a:ea typeface="Roboto"/>
                <a:cs typeface="Roboto"/>
                <a:sym typeface="Roboto"/>
              </a:rPr>
              <a:t>SPECIFICITY</a:t>
            </a:r>
            <a:endParaRPr b="0" i="0" sz="4000" u="none" cap="none" strike="noStrike">
              <a:solidFill>
                <a:srgbClr val="BFBFBF"/>
              </a:solidFill>
              <a:latin typeface="Roboto"/>
              <a:ea typeface="Roboto"/>
              <a:cs typeface="Roboto"/>
              <a:sym typeface="Roboto"/>
            </a:endParaRPr>
          </a:p>
        </p:txBody>
      </p:sp>
      <p:pic>
        <p:nvPicPr>
          <p:cNvPr id="207" name="Google Shape;207;p11"/>
          <p:cNvPicPr preferRelativeResize="0"/>
          <p:nvPr/>
        </p:nvPicPr>
        <p:blipFill rotWithShape="1">
          <a:blip r:embed="rId3">
            <a:alphaModFix/>
          </a:blip>
          <a:srcRect b="0" l="0" r="22440" t="0"/>
          <a:stretch/>
        </p:blipFill>
        <p:spPr>
          <a:xfrm>
            <a:off x="0" y="1523464"/>
            <a:ext cx="5562601" cy="4724400"/>
          </a:xfrm>
          <a:prstGeom prst="rect">
            <a:avLst/>
          </a:prstGeom>
          <a:noFill/>
          <a:ln>
            <a:noFill/>
          </a:ln>
        </p:spPr>
      </p:pic>
      <p:sp>
        <p:nvSpPr>
          <p:cNvPr id="208" name="Google Shape;208;p11"/>
          <p:cNvSpPr/>
          <p:nvPr/>
        </p:nvSpPr>
        <p:spPr>
          <a:xfrm>
            <a:off x="0" y="6096000"/>
            <a:ext cx="9144000" cy="762000"/>
          </a:xfrm>
          <a:prstGeom prst="rect">
            <a:avLst/>
          </a:prstGeom>
          <a:solidFill>
            <a:schemeClr val="lt1">
              <a:alpha val="6666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1800" u="none" cap="none" strike="noStrike">
                <a:solidFill>
                  <a:schemeClr val="dk1"/>
                </a:solidFill>
                <a:latin typeface="Roboto Light"/>
                <a:ea typeface="Roboto Light"/>
                <a:cs typeface="Roboto Light"/>
                <a:sym typeface="Roboto Light"/>
              </a:rPr>
              <a:t>http://www.w3schools.com/cssref/css_selectors.asp</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2" name="Shape 212"/>
        <p:cNvGrpSpPr/>
        <p:nvPr/>
      </p:nvGrpSpPr>
      <p:grpSpPr>
        <a:xfrm>
          <a:off x="0" y="0"/>
          <a:ext cx="0" cy="0"/>
          <a:chOff x="0" y="0"/>
          <a:chExt cx="0" cy="0"/>
        </a:xfrm>
      </p:grpSpPr>
      <p:sp>
        <p:nvSpPr>
          <p:cNvPr id="213" name="Google Shape;213;p12"/>
          <p:cNvSpPr/>
          <p:nvPr/>
        </p:nvSpPr>
        <p:spPr>
          <a:xfrm>
            <a:off x="3695669" y="228600"/>
            <a:ext cx="3087705" cy="132343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4000" u="none" cap="none" strike="noStrike">
                <a:solidFill>
                  <a:srgbClr val="7F7F7F"/>
                </a:solidFill>
                <a:latin typeface="Roboto"/>
                <a:ea typeface="Roboto"/>
                <a:cs typeface="Roboto"/>
                <a:sym typeface="Roboto"/>
              </a:rPr>
              <a:t>CSS</a:t>
            </a:r>
            <a:endParaRPr/>
          </a:p>
          <a:p>
            <a:pPr indent="0" lvl="0" marL="0" marR="0" rtl="0" algn="r">
              <a:spcBef>
                <a:spcPts val="0"/>
              </a:spcBef>
              <a:spcAft>
                <a:spcPts val="0"/>
              </a:spcAft>
              <a:buNone/>
            </a:pPr>
            <a:r>
              <a:rPr b="0" i="0" lang="en-US" sz="4000" u="none" cap="none" strike="noStrike">
                <a:solidFill>
                  <a:srgbClr val="BFBFBF"/>
                </a:solidFill>
                <a:latin typeface="Roboto"/>
                <a:ea typeface="Roboto"/>
                <a:cs typeface="Roboto"/>
                <a:sym typeface="Roboto"/>
              </a:rPr>
              <a:t>SPECIFICITY</a:t>
            </a:r>
            <a:endParaRPr b="0" i="0" sz="4000" u="none" cap="none" strike="noStrike">
              <a:solidFill>
                <a:srgbClr val="BFBFBF"/>
              </a:solidFill>
              <a:latin typeface="Roboto"/>
              <a:ea typeface="Roboto"/>
              <a:cs typeface="Roboto"/>
              <a:sym typeface="Roboto"/>
            </a:endParaRPr>
          </a:p>
        </p:txBody>
      </p:sp>
      <p:pic>
        <p:nvPicPr>
          <p:cNvPr id="214" name="Google Shape;214;p12"/>
          <p:cNvPicPr preferRelativeResize="0"/>
          <p:nvPr/>
        </p:nvPicPr>
        <p:blipFill rotWithShape="1">
          <a:blip r:embed="rId3">
            <a:alphaModFix/>
          </a:blip>
          <a:srcRect b="0" l="0" r="0" t="0"/>
          <a:stretch/>
        </p:blipFill>
        <p:spPr>
          <a:xfrm>
            <a:off x="298024" y="2563823"/>
            <a:ext cx="8547952" cy="173035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8" name="Shape 218"/>
        <p:cNvGrpSpPr/>
        <p:nvPr/>
      </p:nvGrpSpPr>
      <p:grpSpPr>
        <a:xfrm>
          <a:off x="0" y="0"/>
          <a:ext cx="0" cy="0"/>
          <a:chOff x="0" y="0"/>
          <a:chExt cx="0" cy="0"/>
        </a:xfrm>
      </p:grpSpPr>
      <p:sp>
        <p:nvSpPr>
          <p:cNvPr id="219" name="Google Shape;219;p13"/>
          <p:cNvSpPr/>
          <p:nvPr/>
        </p:nvSpPr>
        <p:spPr>
          <a:xfrm>
            <a:off x="3695669" y="228600"/>
            <a:ext cx="3087705" cy="132343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4000" u="none" cap="none" strike="noStrike">
                <a:solidFill>
                  <a:srgbClr val="7F7F7F"/>
                </a:solidFill>
                <a:latin typeface="Roboto"/>
                <a:ea typeface="Roboto"/>
                <a:cs typeface="Roboto"/>
                <a:sym typeface="Roboto"/>
              </a:rPr>
              <a:t>CSS</a:t>
            </a:r>
            <a:endParaRPr/>
          </a:p>
          <a:p>
            <a:pPr indent="0" lvl="0" marL="0" marR="0" rtl="0" algn="r">
              <a:spcBef>
                <a:spcPts val="0"/>
              </a:spcBef>
              <a:spcAft>
                <a:spcPts val="0"/>
              </a:spcAft>
              <a:buNone/>
            </a:pPr>
            <a:r>
              <a:rPr b="0" i="0" lang="en-US" sz="4000" u="none" cap="none" strike="noStrike">
                <a:solidFill>
                  <a:srgbClr val="BFBFBF"/>
                </a:solidFill>
                <a:latin typeface="Roboto"/>
                <a:ea typeface="Roboto"/>
                <a:cs typeface="Roboto"/>
                <a:sym typeface="Roboto"/>
              </a:rPr>
              <a:t>SPECIFICITY</a:t>
            </a:r>
            <a:endParaRPr b="0" i="0" sz="4000" u="none" cap="none" strike="noStrike">
              <a:solidFill>
                <a:srgbClr val="BFBFBF"/>
              </a:solidFill>
              <a:latin typeface="Roboto"/>
              <a:ea typeface="Roboto"/>
              <a:cs typeface="Roboto"/>
              <a:sym typeface="Roboto"/>
            </a:endParaRPr>
          </a:p>
        </p:txBody>
      </p:sp>
      <p:pic>
        <p:nvPicPr>
          <p:cNvPr id="220" name="Google Shape;220;p13"/>
          <p:cNvPicPr preferRelativeResize="0"/>
          <p:nvPr/>
        </p:nvPicPr>
        <p:blipFill rotWithShape="1">
          <a:blip r:embed="rId3">
            <a:alphaModFix/>
          </a:blip>
          <a:srcRect b="0" l="0" r="0" t="0"/>
          <a:stretch/>
        </p:blipFill>
        <p:spPr>
          <a:xfrm>
            <a:off x="298024" y="2554149"/>
            <a:ext cx="8547952" cy="174970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4" name="Shape 224"/>
        <p:cNvGrpSpPr/>
        <p:nvPr/>
      </p:nvGrpSpPr>
      <p:grpSpPr>
        <a:xfrm>
          <a:off x="0" y="0"/>
          <a:ext cx="0" cy="0"/>
          <a:chOff x="0" y="0"/>
          <a:chExt cx="0" cy="0"/>
        </a:xfrm>
      </p:grpSpPr>
      <p:sp>
        <p:nvSpPr>
          <p:cNvPr id="225" name="Google Shape;225;p14"/>
          <p:cNvSpPr/>
          <p:nvPr/>
        </p:nvSpPr>
        <p:spPr>
          <a:xfrm>
            <a:off x="3695669" y="228600"/>
            <a:ext cx="3087705" cy="132343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4000" u="none" cap="none" strike="noStrike">
                <a:solidFill>
                  <a:srgbClr val="7F7F7F"/>
                </a:solidFill>
                <a:latin typeface="Roboto"/>
                <a:ea typeface="Roboto"/>
                <a:cs typeface="Roboto"/>
                <a:sym typeface="Roboto"/>
              </a:rPr>
              <a:t>CSS</a:t>
            </a:r>
            <a:endParaRPr/>
          </a:p>
          <a:p>
            <a:pPr indent="0" lvl="0" marL="0" marR="0" rtl="0" algn="r">
              <a:spcBef>
                <a:spcPts val="0"/>
              </a:spcBef>
              <a:spcAft>
                <a:spcPts val="0"/>
              </a:spcAft>
              <a:buNone/>
            </a:pPr>
            <a:r>
              <a:rPr b="0" i="0" lang="en-US" sz="4000" u="none" cap="none" strike="noStrike">
                <a:solidFill>
                  <a:srgbClr val="BFBFBF"/>
                </a:solidFill>
                <a:latin typeface="Roboto"/>
                <a:ea typeface="Roboto"/>
                <a:cs typeface="Roboto"/>
                <a:sym typeface="Roboto"/>
              </a:rPr>
              <a:t>SPECIFICITY</a:t>
            </a:r>
            <a:endParaRPr b="0" i="0" sz="4000" u="none" cap="none" strike="noStrike">
              <a:solidFill>
                <a:srgbClr val="BFBFBF"/>
              </a:solidFill>
              <a:latin typeface="Roboto"/>
              <a:ea typeface="Roboto"/>
              <a:cs typeface="Roboto"/>
              <a:sym typeface="Roboto"/>
            </a:endParaRPr>
          </a:p>
        </p:txBody>
      </p:sp>
      <p:pic>
        <p:nvPicPr>
          <p:cNvPr id="226" name="Google Shape;226;p14"/>
          <p:cNvPicPr preferRelativeResize="0"/>
          <p:nvPr/>
        </p:nvPicPr>
        <p:blipFill rotWithShape="1">
          <a:blip r:embed="rId3">
            <a:alphaModFix/>
          </a:blip>
          <a:srcRect b="0" l="0" r="0" t="0"/>
          <a:stretch/>
        </p:blipFill>
        <p:spPr>
          <a:xfrm>
            <a:off x="298024" y="2561065"/>
            <a:ext cx="8547952" cy="173587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0" name="Shape 230"/>
        <p:cNvGrpSpPr/>
        <p:nvPr/>
      </p:nvGrpSpPr>
      <p:grpSpPr>
        <a:xfrm>
          <a:off x="0" y="0"/>
          <a:ext cx="0" cy="0"/>
          <a:chOff x="0" y="0"/>
          <a:chExt cx="0" cy="0"/>
        </a:xfrm>
      </p:grpSpPr>
      <p:sp>
        <p:nvSpPr>
          <p:cNvPr id="231" name="Google Shape;231;p15"/>
          <p:cNvSpPr/>
          <p:nvPr/>
        </p:nvSpPr>
        <p:spPr>
          <a:xfrm>
            <a:off x="3695669" y="228600"/>
            <a:ext cx="3087705" cy="132343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4000" u="none" cap="none" strike="noStrike">
                <a:solidFill>
                  <a:srgbClr val="7F7F7F"/>
                </a:solidFill>
                <a:latin typeface="Roboto"/>
                <a:ea typeface="Roboto"/>
                <a:cs typeface="Roboto"/>
                <a:sym typeface="Roboto"/>
              </a:rPr>
              <a:t>CSS</a:t>
            </a:r>
            <a:endParaRPr/>
          </a:p>
          <a:p>
            <a:pPr indent="0" lvl="0" marL="0" marR="0" rtl="0" algn="r">
              <a:spcBef>
                <a:spcPts val="0"/>
              </a:spcBef>
              <a:spcAft>
                <a:spcPts val="0"/>
              </a:spcAft>
              <a:buNone/>
            </a:pPr>
            <a:r>
              <a:rPr b="0" i="0" lang="en-US" sz="4000" u="none" cap="none" strike="noStrike">
                <a:solidFill>
                  <a:srgbClr val="BFBFBF"/>
                </a:solidFill>
                <a:latin typeface="Roboto"/>
                <a:ea typeface="Roboto"/>
                <a:cs typeface="Roboto"/>
                <a:sym typeface="Roboto"/>
              </a:rPr>
              <a:t>SPECIFICITY</a:t>
            </a:r>
            <a:endParaRPr b="0" i="0" sz="4000" u="none" cap="none" strike="noStrike">
              <a:solidFill>
                <a:srgbClr val="BFBFBF"/>
              </a:solidFill>
              <a:latin typeface="Roboto"/>
              <a:ea typeface="Roboto"/>
              <a:cs typeface="Roboto"/>
              <a:sym typeface="Roboto"/>
            </a:endParaRPr>
          </a:p>
        </p:txBody>
      </p:sp>
      <p:pic>
        <p:nvPicPr>
          <p:cNvPr id="232" name="Google Shape;232;p15"/>
          <p:cNvPicPr preferRelativeResize="0"/>
          <p:nvPr/>
        </p:nvPicPr>
        <p:blipFill rotWithShape="1">
          <a:blip r:embed="rId3">
            <a:alphaModFix/>
          </a:blip>
          <a:srcRect b="0" l="0" r="0" t="0"/>
          <a:stretch/>
        </p:blipFill>
        <p:spPr>
          <a:xfrm>
            <a:off x="298024" y="2561767"/>
            <a:ext cx="8547952" cy="173446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6" name="Shape 236"/>
        <p:cNvGrpSpPr/>
        <p:nvPr/>
      </p:nvGrpSpPr>
      <p:grpSpPr>
        <a:xfrm>
          <a:off x="0" y="0"/>
          <a:ext cx="0" cy="0"/>
          <a:chOff x="0" y="0"/>
          <a:chExt cx="0" cy="0"/>
        </a:xfrm>
      </p:grpSpPr>
      <p:sp>
        <p:nvSpPr>
          <p:cNvPr id="237" name="Google Shape;237;p16"/>
          <p:cNvSpPr/>
          <p:nvPr/>
        </p:nvSpPr>
        <p:spPr>
          <a:xfrm>
            <a:off x="3695669" y="228600"/>
            <a:ext cx="3087705" cy="132343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4000" u="none" cap="none" strike="noStrike">
                <a:solidFill>
                  <a:srgbClr val="7F7F7F"/>
                </a:solidFill>
                <a:latin typeface="Roboto"/>
                <a:ea typeface="Roboto"/>
                <a:cs typeface="Roboto"/>
                <a:sym typeface="Roboto"/>
              </a:rPr>
              <a:t>CSS</a:t>
            </a:r>
            <a:endParaRPr/>
          </a:p>
          <a:p>
            <a:pPr indent="0" lvl="0" marL="0" marR="0" rtl="0" algn="r">
              <a:spcBef>
                <a:spcPts val="0"/>
              </a:spcBef>
              <a:spcAft>
                <a:spcPts val="0"/>
              </a:spcAft>
              <a:buNone/>
            </a:pPr>
            <a:r>
              <a:rPr b="0" i="0" lang="en-US" sz="4000" u="none" cap="none" strike="noStrike">
                <a:solidFill>
                  <a:srgbClr val="BFBFBF"/>
                </a:solidFill>
                <a:latin typeface="Roboto"/>
                <a:ea typeface="Roboto"/>
                <a:cs typeface="Roboto"/>
                <a:sym typeface="Roboto"/>
              </a:rPr>
              <a:t>SPECIFICITY</a:t>
            </a:r>
            <a:endParaRPr b="0" i="0" sz="4000" u="none" cap="none" strike="noStrike">
              <a:solidFill>
                <a:srgbClr val="BFBFBF"/>
              </a:solidFill>
              <a:latin typeface="Roboto"/>
              <a:ea typeface="Roboto"/>
              <a:cs typeface="Roboto"/>
              <a:sym typeface="Roboto"/>
            </a:endParaRPr>
          </a:p>
        </p:txBody>
      </p:sp>
      <p:pic>
        <p:nvPicPr>
          <p:cNvPr id="238" name="Google Shape;238;p16"/>
          <p:cNvPicPr preferRelativeResize="0"/>
          <p:nvPr/>
        </p:nvPicPr>
        <p:blipFill rotWithShape="1">
          <a:blip r:embed="rId3">
            <a:alphaModFix/>
          </a:blip>
          <a:srcRect b="0" l="0" r="0" t="0"/>
          <a:stretch/>
        </p:blipFill>
        <p:spPr>
          <a:xfrm>
            <a:off x="298024" y="2561767"/>
            <a:ext cx="8547952" cy="173446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7"/>
          <p:cNvSpPr txBox="1"/>
          <p:nvPr>
            <p:ph idx="4294967295" type="body"/>
          </p:nvPr>
        </p:nvSpPr>
        <p:spPr>
          <a:xfrm>
            <a:off x="609600" y="1905000"/>
            <a:ext cx="6781800" cy="144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None/>
            </a:pPr>
            <a:r>
              <a:rPr i="1" lang="en-US"/>
              <a:t>Todos los elementos son considerados como </a:t>
            </a:r>
            <a:r>
              <a:rPr b="1" i="1" lang="en-US"/>
              <a:t>cajas</a:t>
            </a:r>
            <a:r>
              <a:rPr i="1" lang="en-US"/>
              <a:t>.</a:t>
            </a:r>
            <a:endParaRPr/>
          </a:p>
          <a:p>
            <a:pPr indent="0" lvl="0" marL="0" rtl="0" algn="l">
              <a:spcBef>
                <a:spcPts val="1000"/>
              </a:spcBef>
              <a:spcAft>
                <a:spcPts val="0"/>
              </a:spcAft>
              <a:buSzPts val="1440"/>
              <a:buNone/>
            </a:pPr>
            <a:r>
              <a:rPr i="1" lang="en-US"/>
              <a:t>Una caja envuelve cada elemento HTML. Cada caja se compone de: márgenes, bordes, el relleno y el contenido real</a:t>
            </a:r>
            <a:endParaRPr i="1"/>
          </a:p>
        </p:txBody>
      </p:sp>
      <p:pic>
        <p:nvPicPr>
          <p:cNvPr id="244" name="Google Shape;244;p17"/>
          <p:cNvPicPr preferRelativeResize="0"/>
          <p:nvPr/>
        </p:nvPicPr>
        <p:blipFill rotWithShape="1">
          <a:blip r:embed="rId3">
            <a:alphaModFix/>
          </a:blip>
          <a:srcRect b="0" l="0" r="0" t="0"/>
          <a:stretch/>
        </p:blipFill>
        <p:spPr>
          <a:xfrm>
            <a:off x="990600" y="3657600"/>
            <a:ext cx="5374397" cy="2938462"/>
          </a:xfrm>
          <a:prstGeom prst="rect">
            <a:avLst/>
          </a:prstGeom>
          <a:noFill/>
          <a:ln>
            <a:noFill/>
          </a:ln>
        </p:spPr>
      </p:pic>
      <p:sp>
        <p:nvSpPr>
          <p:cNvPr id="245" name="Google Shape;245;p17"/>
          <p:cNvSpPr/>
          <p:nvPr/>
        </p:nvSpPr>
        <p:spPr>
          <a:xfrm>
            <a:off x="2068622" y="228600"/>
            <a:ext cx="4714752" cy="132343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4000" u="none" cap="none" strike="noStrike">
                <a:solidFill>
                  <a:srgbClr val="7F7F7F"/>
                </a:solidFill>
                <a:latin typeface="Roboto"/>
                <a:ea typeface="Roboto"/>
                <a:cs typeface="Roboto"/>
                <a:sym typeface="Roboto"/>
              </a:rPr>
              <a:t>BOX MODEL</a:t>
            </a:r>
            <a:endParaRPr/>
          </a:p>
          <a:p>
            <a:pPr indent="0" lvl="0" marL="0" marR="0" rtl="0" algn="r">
              <a:spcBef>
                <a:spcPts val="0"/>
              </a:spcBef>
              <a:spcAft>
                <a:spcPts val="0"/>
              </a:spcAft>
              <a:buNone/>
            </a:pPr>
            <a:r>
              <a:rPr b="0" i="0" lang="en-US" sz="4000" u="none" cap="none" strike="noStrike">
                <a:solidFill>
                  <a:srgbClr val="BFBFBF"/>
                </a:solidFill>
                <a:latin typeface="Roboto"/>
                <a:ea typeface="Roboto"/>
                <a:cs typeface="Roboto"/>
                <a:sym typeface="Roboto"/>
              </a:rPr>
              <a:t>MODELO DE CAJAS</a:t>
            </a:r>
            <a:endParaRPr b="0" i="0" sz="4000" u="none" cap="none" strike="noStrike">
              <a:solidFill>
                <a:srgbClr val="BFBFBF"/>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500"/>
                                        <p:tgtEl>
                                          <p:spTgt spid="2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Effect filter="fade" transition="in">
                                      <p:cBhvr>
                                        <p:cTn dur="500"/>
                                        <p:tgtEl>
                                          <p:spTgt spid="2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18"/>
          <p:cNvPicPr preferRelativeResize="0"/>
          <p:nvPr/>
        </p:nvPicPr>
        <p:blipFill rotWithShape="1">
          <a:blip r:embed="rId3">
            <a:alphaModFix/>
          </a:blip>
          <a:srcRect b="0" l="0" r="0" t="0"/>
          <a:stretch/>
        </p:blipFill>
        <p:spPr>
          <a:xfrm>
            <a:off x="4876800" y="1931488"/>
            <a:ext cx="3978519" cy="2175263"/>
          </a:xfrm>
          <a:prstGeom prst="rect">
            <a:avLst/>
          </a:prstGeom>
          <a:noFill/>
          <a:ln>
            <a:noFill/>
          </a:ln>
        </p:spPr>
      </p:pic>
      <p:sp>
        <p:nvSpPr>
          <p:cNvPr id="251" name="Google Shape;251;p18"/>
          <p:cNvSpPr/>
          <p:nvPr/>
        </p:nvSpPr>
        <p:spPr>
          <a:xfrm>
            <a:off x="0" y="2167759"/>
            <a:ext cx="4495800" cy="1938992"/>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0" lang="en-US" sz="2000" u="none" cap="none" strike="noStrike">
                <a:solidFill>
                  <a:schemeClr val="dk1"/>
                </a:solidFill>
                <a:latin typeface="Roboto Light"/>
                <a:ea typeface="Roboto Light"/>
                <a:cs typeface="Roboto Light"/>
                <a:sym typeface="Roboto Light"/>
              </a:rPr>
              <a:t>Margin</a:t>
            </a:r>
            <a:r>
              <a:rPr b="0" i="0" lang="en-US" sz="2000" u="none" cap="none" strike="noStrike">
                <a:solidFill>
                  <a:schemeClr val="dk1"/>
                </a:solidFill>
                <a:latin typeface="Roboto Light"/>
                <a:ea typeface="Roboto Light"/>
                <a:cs typeface="Roboto Light"/>
                <a:sym typeface="Roboto Light"/>
              </a:rPr>
              <a:t>: El margen no tiene color de fondo.</a:t>
            </a:r>
            <a:endParaRPr/>
          </a:p>
          <a:p>
            <a:pPr indent="0" lvl="1" marL="457200" marR="0" rtl="0" algn="l">
              <a:spcBef>
                <a:spcPts val="0"/>
              </a:spcBef>
              <a:spcAft>
                <a:spcPts val="0"/>
              </a:spcAft>
              <a:buNone/>
            </a:pPr>
            <a:r>
              <a:t/>
            </a:r>
            <a:endParaRPr b="0" i="0" sz="2000" u="none" cap="none" strike="noStrike">
              <a:solidFill>
                <a:schemeClr val="dk1"/>
              </a:solidFill>
              <a:latin typeface="Roboto Light"/>
              <a:ea typeface="Roboto Light"/>
              <a:cs typeface="Roboto Light"/>
              <a:sym typeface="Roboto Light"/>
            </a:endParaRPr>
          </a:p>
          <a:p>
            <a:pPr indent="0" lvl="1" marL="457200" marR="0" rtl="0" algn="l">
              <a:spcBef>
                <a:spcPts val="0"/>
              </a:spcBef>
              <a:spcAft>
                <a:spcPts val="0"/>
              </a:spcAft>
              <a:buNone/>
            </a:pPr>
            <a:r>
              <a:rPr b="1" i="0" lang="en-US" sz="2000" u="none" cap="none" strike="noStrike">
                <a:solidFill>
                  <a:schemeClr val="dk1"/>
                </a:solidFill>
                <a:latin typeface="Roboto Light"/>
                <a:ea typeface="Roboto Light"/>
                <a:cs typeface="Roboto Light"/>
                <a:sym typeface="Roboto Light"/>
              </a:rPr>
              <a:t>Border</a:t>
            </a:r>
            <a:r>
              <a:rPr b="0" i="0" lang="en-US" sz="2000" u="none" cap="none" strike="noStrike">
                <a:solidFill>
                  <a:schemeClr val="dk1"/>
                </a:solidFill>
                <a:latin typeface="Roboto Light"/>
                <a:ea typeface="Roboto Light"/>
                <a:cs typeface="Roboto Light"/>
                <a:sym typeface="Roboto Light"/>
              </a:rPr>
              <a:t>: El borde está alrededor del padding y content. Es afectado por el color de fondo de la caja.</a:t>
            </a:r>
            <a:endParaRPr/>
          </a:p>
        </p:txBody>
      </p:sp>
      <p:sp>
        <p:nvSpPr>
          <p:cNvPr id="252" name="Google Shape;252;p18"/>
          <p:cNvSpPr/>
          <p:nvPr/>
        </p:nvSpPr>
        <p:spPr>
          <a:xfrm>
            <a:off x="5255" y="4511831"/>
            <a:ext cx="7543800" cy="1323439"/>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0" lang="en-US" sz="2000" u="none" cap="none" strike="noStrike">
                <a:solidFill>
                  <a:schemeClr val="dk1"/>
                </a:solidFill>
                <a:latin typeface="Roboto Light"/>
                <a:ea typeface="Roboto Light"/>
                <a:cs typeface="Roboto Light"/>
                <a:sym typeface="Roboto Light"/>
              </a:rPr>
              <a:t>Padding</a:t>
            </a:r>
            <a:r>
              <a:rPr b="0" i="0" lang="en-US" sz="2000" u="none" cap="none" strike="noStrike">
                <a:solidFill>
                  <a:schemeClr val="dk1"/>
                </a:solidFill>
                <a:latin typeface="Roboto Light"/>
                <a:ea typeface="Roboto Light"/>
                <a:cs typeface="Roboto Light"/>
                <a:sym typeface="Roboto Light"/>
              </a:rPr>
              <a:t>: Área vacia alrededor del content. Es afectado por el color de fondo de la caja.</a:t>
            </a:r>
            <a:endParaRPr/>
          </a:p>
          <a:p>
            <a:pPr indent="0" lvl="1" marL="457200" marR="0" rtl="0" algn="l">
              <a:spcBef>
                <a:spcPts val="0"/>
              </a:spcBef>
              <a:spcAft>
                <a:spcPts val="0"/>
              </a:spcAft>
              <a:buNone/>
            </a:pPr>
            <a:r>
              <a:t/>
            </a:r>
            <a:endParaRPr b="0" i="0" sz="2000" u="none" cap="none" strike="noStrike">
              <a:solidFill>
                <a:schemeClr val="dk1"/>
              </a:solidFill>
              <a:latin typeface="Roboto Light"/>
              <a:ea typeface="Roboto Light"/>
              <a:cs typeface="Roboto Light"/>
              <a:sym typeface="Roboto Light"/>
            </a:endParaRPr>
          </a:p>
          <a:p>
            <a:pPr indent="0" lvl="1" marL="457200" marR="0" rtl="0" algn="l">
              <a:spcBef>
                <a:spcPts val="0"/>
              </a:spcBef>
              <a:spcAft>
                <a:spcPts val="0"/>
              </a:spcAft>
              <a:buNone/>
            </a:pPr>
            <a:r>
              <a:rPr b="1" i="0" lang="en-US" sz="2000" u="none" cap="none" strike="noStrike">
                <a:solidFill>
                  <a:schemeClr val="dk1"/>
                </a:solidFill>
                <a:latin typeface="Roboto Light"/>
                <a:ea typeface="Roboto Light"/>
                <a:cs typeface="Roboto Light"/>
                <a:sym typeface="Roboto Light"/>
              </a:rPr>
              <a:t>Content</a:t>
            </a:r>
            <a:r>
              <a:rPr b="0" i="0" lang="en-US" sz="2000" u="none" cap="none" strike="noStrike">
                <a:solidFill>
                  <a:schemeClr val="dk1"/>
                </a:solidFill>
                <a:latin typeface="Roboto Light"/>
                <a:ea typeface="Roboto Light"/>
                <a:cs typeface="Roboto Light"/>
                <a:sym typeface="Roboto Light"/>
              </a:rPr>
              <a:t>: El contenido de la caja, donde aparece texto e imágenes.</a:t>
            </a:r>
            <a:endParaRPr/>
          </a:p>
        </p:txBody>
      </p:sp>
      <p:sp>
        <p:nvSpPr>
          <p:cNvPr id="253" name="Google Shape;253;p18"/>
          <p:cNvSpPr/>
          <p:nvPr/>
        </p:nvSpPr>
        <p:spPr>
          <a:xfrm>
            <a:off x="2068622" y="228600"/>
            <a:ext cx="4714752" cy="132343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4000" u="none" cap="none" strike="noStrike">
                <a:solidFill>
                  <a:srgbClr val="7F7F7F"/>
                </a:solidFill>
                <a:latin typeface="Roboto"/>
                <a:ea typeface="Roboto"/>
                <a:cs typeface="Roboto"/>
                <a:sym typeface="Roboto"/>
              </a:rPr>
              <a:t>BOX MODEL</a:t>
            </a:r>
            <a:endParaRPr/>
          </a:p>
          <a:p>
            <a:pPr indent="0" lvl="0" marL="0" marR="0" rtl="0" algn="r">
              <a:spcBef>
                <a:spcPts val="0"/>
              </a:spcBef>
              <a:spcAft>
                <a:spcPts val="0"/>
              </a:spcAft>
              <a:buNone/>
            </a:pPr>
            <a:r>
              <a:rPr b="0" i="0" lang="en-US" sz="4000" u="none" cap="none" strike="noStrike">
                <a:solidFill>
                  <a:srgbClr val="BFBFBF"/>
                </a:solidFill>
                <a:latin typeface="Roboto"/>
                <a:ea typeface="Roboto"/>
                <a:cs typeface="Roboto"/>
                <a:sym typeface="Roboto"/>
              </a:rPr>
              <a:t>MODELO DE CAJAS</a:t>
            </a:r>
            <a:endParaRPr b="0" i="0" sz="4000" u="none" cap="none" strike="noStrike">
              <a:solidFill>
                <a:srgbClr val="BFBFBF"/>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9"/>
          <p:cNvSpPr txBox="1"/>
          <p:nvPr>
            <p:ph idx="4294967295" type="body"/>
          </p:nvPr>
        </p:nvSpPr>
        <p:spPr>
          <a:xfrm>
            <a:off x="228600" y="914400"/>
            <a:ext cx="7086600" cy="5715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Static: por defecto, se coloca de acuerdo al flujo normal del sitio.</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Fijo</a:t>
            </a:r>
            <a:r>
              <a:rPr lang="en-US" sz="2000"/>
              <a:t>: </a:t>
            </a:r>
            <a:r>
              <a:rPr lang="en-US"/>
              <a:t>posición fija sin importar el scrolling. Se posiciona relativamente a la ventana.</a:t>
            </a:r>
            <a:endParaRPr/>
          </a:p>
          <a:p>
            <a:pPr indent="-228600" lvl="2" marL="1143000" rtl="0" algn="l">
              <a:lnSpc>
                <a:spcPct val="140000"/>
              </a:lnSpc>
              <a:spcBef>
                <a:spcPts val="0"/>
              </a:spcBef>
              <a:spcAft>
                <a:spcPts val="0"/>
              </a:spcAft>
              <a:buSzPts val="1440"/>
              <a:buNone/>
            </a:pPr>
            <a:r>
              <a:rPr b="1" lang="en-US" sz="1800">
                <a:latin typeface="Consolas"/>
                <a:ea typeface="Consolas"/>
                <a:cs typeface="Consolas"/>
                <a:sym typeface="Consolas"/>
              </a:rPr>
              <a:t>p.pos_fixed {</a:t>
            </a:r>
            <a:endParaRPr/>
          </a:p>
          <a:p>
            <a:pPr indent="-228600" lvl="2" marL="1143000" rtl="0" algn="l">
              <a:lnSpc>
                <a:spcPct val="140000"/>
              </a:lnSpc>
              <a:spcBef>
                <a:spcPts val="0"/>
              </a:spcBef>
              <a:spcAft>
                <a:spcPts val="0"/>
              </a:spcAft>
              <a:buSzPts val="1440"/>
              <a:buNone/>
            </a:pPr>
            <a:r>
              <a:rPr b="1" lang="en-US" sz="1800">
                <a:latin typeface="Consolas"/>
                <a:ea typeface="Consolas"/>
                <a:cs typeface="Consolas"/>
                <a:sym typeface="Consolas"/>
              </a:rPr>
              <a:t>	position:fixed;</a:t>
            </a:r>
            <a:endParaRPr/>
          </a:p>
          <a:p>
            <a:pPr indent="-228600" lvl="2" marL="1143000" rtl="0" algn="l">
              <a:lnSpc>
                <a:spcPct val="140000"/>
              </a:lnSpc>
              <a:spcBef>
                <a:spcPts val="0"/>
              </a:spcBef>
              <a:spcAft>
                <a:spcPts val="0"/>
              </a:spcAft>
              <a:buSzPts val="1440"/>
              <a:buNone/>
            </a:pPr>
            <a:r>
              <a:rPr b="1" lang="en-US" sz="1800">
                <a:latin typeface="Consolas"/>
                <a:ea typeface="Consolas"/>
                <a:cs typeface="Consolas"/>
                <a:sym typeface="Consolas"/>
              </a:rPr>
              <a:t>	top:30px;</a:t>
            </a:r>
            <a:endParaRPr/>
          </a:p>
          <a:p>
            <a:pPr indent="-228600" lvl="2" marL="1143000" rtl="0" algn="l">
              <a:lnSpc>
                <a:spcPct val="140000"/>
              </a:lnSpc>
              <a:spcBef>
                <a:spcPts val="0"/>
              </a:spcBef>
              <a:spcAft>
                <a:spcPts val="0"/>
              </a:spcAft>
              <a:buSzPts val="1440"/>
              <a:buNone/>
            </a:pPr>
            <a:r>
              <a:rPr b="1" lang="en-US" sz="1800">
                <a:latin typeface="Consolas"/>
                <a:ea typeface="Consolas"/>
                <a:cs typeface="Consolas"/>
                <a:sym typeface="Consolas"/>
              </a:rPr>
              <a:t>	right:5px;</a:t>
            </a:r>
            <a:endParaRPr/>
          </a:p>
          <a:p>
            <a:pPr indent="-228600" lvl="2" marL="1143000" rtl="0" algn="l">
              <a:lnSpc>
                <a:spcPct val="140000"/>
              </a:lnSpc>
              <a:spcBef>
                <a:spcPts val="0"/>
              </a:spcBef>
              <a:spcAft>
                <a:spcPts val="0"/>
              </a:spcAft>
              <a:buSzPts val="1440"/>
              <a:buNone/>
            </a:pPr>
            <a:r>
              <a:rPr b="1" lang="en-US" sz="1800">
                <a:latin typeface="Consolas"/>
                <a:ea typeface="Consolas"/>
                <a:cs typeface="Consolas"/>
                <a:sym typeface="Consolas"/>
              </a:rPr>
              <a:t>}</a:t>
            </a:r>
            <a:endParaRPr/>
          </a:p>
          <a:p>
            <a:pPr indent="-228600" lvl="2" marL="1143000" rtl="0" algn="l">
              <a:lnSpc>
                <a:spcPct val="140000"/>
              </a:lnSpc>
              <a:spcBef>
                <a:spcPts val="0"/>
              </a:spcBef>
              <a:spcAft>
                <a:spcPts val="0"/>
              </a:spcAft>
              <a:buSzPts val="1440"/>
              <a:buNone/>
            </a:pPr>
            <a:r>
              <a:t/>
            </a:r>
            <a:endParaRPr b="1" sz="1800">
              <a:latin typeface="Consolas"/>
              <a:ea typeface="Consolas"/>
              <a:cs typeface="Consolas"/>
              <a:sym typeface="Consolas"/>
            </a:endParaRPr>
          </a:p>
          <a:p>
            <a:pPr indent="-342900" lvl="0" marL="342900" rtl="0" algn="l">
              <a:spcBef>
                <a:spcPts val="1000"/>
              </a:spcBef>
              <a:spcAft>
                <a:spcPts val="0"/>
              </a:spcAft>
              <a:buSzPts val="1440"/>
              <a:buChar char="►"/>
            </a:pPr>
            <a:r>
              <a:rPr lang="en-US"/>
              <a:t>Relativo</a:t>
            </a:r>
            <a:r>
              <a:rPr lang="en-US" sz="2000"/>
              <a:t>: </a:t>
            </a:r>
            <a:r>
              <a:rPr lang="en-US"/>
              <a:t>posición relativa a la posición normal del elemento</a:t>
            </a:r>
            <a:endParaRPr/>
          </a:p>
          <a:p>
            <a:pPr indent="-228600" lvl="2" marL="1143000" rtl="0" algn="l">
              <a:lnSpc>
                <a:spcPct val="140000"/>
              </a:lnSpc>
              <a:spcBef>
                <a:spcPts val="0"/>
              </a:spcBef>
              <a:spcAft>
                <a:spcPts val="0"/>
              </a:spcAft>
              <a:buSzPts val="1440"/>
              <a:buNone/>
            </a:pPr>
            <a:r>
              <a:rPr b="1" lang="en-US" sz="1800">
                <a:latin typeface="Consolas"/>
                <a:ea typeface="Consolas"/>
                <a:cs typeface="Consolas"/>
                <a:sym typeface="Consolas"/>
              </a:rPr>
              <a:t>p.pos_relative {</a:t>
            </a:r>
            <a:endParaRPr/>
          </a:p>
          <a:p>
            <a:pPr indent="-228600" lvl="2" marL="1143000" rtl="0" algn="l">
              <a:lnSpc>
                <a:spcPct val="140000"/>
              </a:lnSpc>
              <a:spcBef>
                <a:spcPts val="0"/>
              </a:spcBef>
              <a:spcAft>
                <a:spcPts val="0"/>
              </a:spcAft>
              <a:buSzPts val="1440"/>
              <a:buNone/>
            </a:pPr>
            <a:r>
              <a:rPr b="1" lang="en-US" sz="1800">
                <a:latin typeface="Consolas"/>
                <a:ea typeface="Consolas"/>
                <a:cs typeface="Consolas"/>
                <a:sym typeface="Consolas"/>
              </a:rPr>
              <a:t>	position:relative;</a:t>
            </a:r>
            <a:br>
              <a:rPr b="1" lang="en-US" sz="1800">
                <a:latin typeface="Consolas"/>
                <a:ea typeface="Consolas"/>
                <a:cs typeface="Consolas"/>
                <a:sym typeface="Consolas"/>
              </a:rPr>
            </a:br>
            <a:r>
              <a:rPr b="1" lang="en-US" sz="1800">
                <a:latin typeface="Consolas"/>
                <a:ea typeface="Consolas"/>
                <a:cs typeface="Consolas"/>
                <a:sym typeface="Consolas"/>
              </a:rPr>
              <a:t>left:20px;</a:t>
            </a:r>
            <a:endParaRPr/>
          </a:p>
          <a:p>
            <a:pPr indent="-228600" lvl="2" marL="1143000" rtl="0" algn="l">
              <a:lnSpc>
                <a:spcPct val="140000"/>
              </a:lnSpc>
              <a:spcBef>
                <a:spcPts val="0"/>
              </a:spcBef>
              <a:spcAft>
                <a:spcPts val="0"/>
              </a:spcAft>
              <a:buSzPts val="1440"/>
              <a:buNone/>
            </a:pPr>
            <a:r>
              <a:rPr b="1" lang="en-US" sz="1800">
                <a:latin typeface="Consolas"/>
                <a:ea typeface="Consolas"/>
                <a:cs typeface="Consolas"/>
                <a:sym typeface="Consolas"/>
              </a:rPr>
              <a:t>}</a:t>
            </a:r>
            <a:endParaRPr/>
          </a:p>
        </p:txBody>
      </p:sp>
      <p:sp>
        <p:nvSpPr>
          <p:cNvPr id="259" name="Google Shape;259;p19"/>
          <p:cNvSpPr/>
          <p:nvPr/>
        </p:nvSpPr>
        <p:spPr>
          <a:xfrm>
            <a:off x="4287178" y="228600"/>
            <a:ext cx="2496196"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4000" u="none" cap="none" strike="noStrike">
                <a:solidFill>
                  <a:srgbClr val="7F7F7F"/>
                </a:solidFill>
                <a:latin typeface="Roboto"/>
                <a:ea typeface="Roboto"/>
                <a:cs typeface="Roboto"/>
                <a:sym typeface="Roboto"/>
              </a:rPr>
              <a:t>POSICIÓN</a:t>
            </a:r>
            <a:endParaRPr b="0" i="0" sz="4000" u="none" cap="none" strike="noStrike">
              <a:solidFill>
                <a:srgbClr val="BFBFBF"/>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493059" y="304800"/>
            <a:ext cx="6347713" cy="1320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595959"/>
              </a:buClr>
              <a:buSzPts val="5400"/>
              <a:buFont typeface="Roboto"/>
              <a:buNone/>
            </a:pPr>
            <a:r>
              <a:rPr lang="en-US" sz="5400">
                <a:solidFill>
                  <a:srgbClr val="595959"/>
                </a:solidFill>
              </a:rPr>
              <a:t>CSS</a:t>
            </a:r>
            <a:endParaRPr/>
          </a:p>
        </p:txBody>
      </p:sp>
      <p:sp>
        <p:nvSpPr>
          <p:cNvPr id="150" name="Google Shape;150;p2"/>
          <p:cNvSpPr txBox="1"/>
          <p:nvPr>
            <p:ph idx="1" type="body"/>
          </p:nvPr>
        </p:nvSpPr>
        <p:spPr>
          <a:xfrm>
            <a:off x="454959" y="2197100"/>
            <a:ext cx="6781800" cy="1828800"/>
          </a:xfrm>
          <a:prstGeom prst="rect">
            <a:avLst/>
          </a:prstGeom>
          <a:noFill/>
          <a:ln>
            <a:noFill/>
          </a:ln>
        </p:spPr>
        <p:txBody>
          <a:bodyPr anchorCtr="0" anchor="t" bIns="0" lIns="0" spcFirstLastPara="1" rIns="0" wrap="square" tIns="0">
            <a:normAutofit/>
          </a:bodyPr>
          <a:lstStyle/>
          <a:p>
            <a:pPr indent="-342900" lvl="0" marL="342900" rtl="0" algn="l">
              <a:spcBef>
                <a:spcPts val="0"/>
              </a:spcBef>
              <a:spcAft>
                <a:spcPts val="0"/>
              </a:spcAft>
              <a:buSzPts val="1920"/>
              <a:buNone/>
            </a:pPr>
            <a:r>
              <a:rPr lang="en-US" sz="2400"/>
              <a:t>Es la presentación de un documento estructurado escrito en </a:t>
            </a:r>
            <a:r>
              <a:rPr lang="en-US" sz="2400" u="sng">
                <a:solidFill>
                  <a:schemeClr val="hlink"/>
                </a:solidFill>
                <a:hlinkClick r:id="rId3"/>
              </a:rPr>
              <a:t>HTML</a:t>
            </a:r>
            <a:r>
              <a:rPr lang="en-US" sz="2400"/>
              <a:t> o </a:t>
            </a:r>
            <a:r>
              <a:rPr lang="en-US" sz="2400" u="sng">
                <a:solidFill>
                  <a:schemeClr val="hlink"/>
                </a:solidFill>
                <a:hlinkClick r:id="rId4"/>
              </a:rPr>
              <a:t>XML</a:t>
            </a:r>
            <a:endParaRPr sz="2400"/>
          </a:p>
          <a:p>
            <a:pPr indent="-342900" lvl="0" marL="342900" rtl="0" algn="l">
              <a:spcBef>
                <a:spcPts val="1000"/>
              </a:spcBef>
              <a:spcAft>
                <a:spcPts val="0"/>
              </a:spcAft>
              <a:buSzPts val="1920"/>
              <a:buNone/>
            </a:pPr>
            <a:r>
              <a:rPr lang="en-US" sz="2400"/>
              <a:t>Separa la </a:t>
            </a:r>
            <a:r>
              <a:rPr b="1" i="1" lang="en-US" sz="2400"/>
              <a:t>estructura</a:t>
            </a:r>
            <a:r>
              <a:rPr lang="en-US" sz="2400"/>
              <a:t> de un documento de su </a:t>
            </a:r>
            <a:r>
              <a:rPr b="1" i="1" lang="en-US" sz="2400"/>
              <a:t>presentación</a:t>
            </a:r>
            <a:endParaRPr b="1" sz="2400"/>
          </a:p>
          <a:p>
            <a:pPr indent="-342900" lvl="0" marL="342900" rtl="0" algn="l">
              <a:spcBef>
                <a:spcPts val="1000"/>
              </a:spcBef>
              <a:spcAft>
                <a:spcPts val="0"/>
              </a:spcAft>
              <a:buSzPts val="1920"/>
              <a:buNone/>
            </a:pPr>
            <a:r>
              <a:t/>
            </a:r>
            <a:endParaRPr sz="2400"/>
          </a:p>
          <a:p>
            <a:pPr indent="-220980" lvl="0" marL="342900" rtl="0" algn="l">
              <a:spcBef>
                <a:spcPts val="1000"/>
              </a:spcBef>
              <a:spcAft>
                <a:spcPts val="0"/>
              </a:spcAft>
              <a:buSzPts val="1920"/>
              <a:buNone/>
            </a:pPr>
            <a:r>
              <a:t/>
            </a:r>
            <a:endParaRPr sz="2400"/>
          </a:p>
        </p:txBody>
      </p:sp>
      <p:sp>
        <p:nvSpPr>
          <p:cNvPr id="151" name="Google Shape;151;p2"/>
          <p:cNvSpPr/>
          <p:nvPr/>
        </p:nvSpPr>
        <p:spPr>
          <a:xfrm>
            <a:off x="1219200" y="4648200"/>
            <a:ext cx="2057400" cy="16002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lt1"/>
                </a:solidFill>
                <a:latin typeface="Roboto Light"/>
                <a:ea typeface="Roboto Light"/>
                <a:cs typeface="Roboto Light"/>
                <a:sym typeface="Roboto Light"/>
              </a:rPr>
              <a:t>HTML</a:t>
            </a:r>
            <a:endParaRPr/>
          </a:p>
          <a:p>
            <a:pPr indent="0" lvl="0" marL="0" marR="0" rtl="0" algn="ctr">
              <a:spcBef>
                <a:spcPts val="0"/>
              </a:spcBef>
              <a:spcAft>
                <a:spcPts val="0"/>
              </a:spcAft>
              <a:buNone/>
            </a:pPr>
            <a:r>
              <a:rPr b="1" i="0" lang="en-US" sz="1800" u="none" cap="none" strike="noStrike">
                <a:solidFill>
                  <a:schemeClr val="lt1"/>
                </a:solidFill>
                <a:latin typeface="Roboto Light"/>
                <a:ea typeface="Roboto Light"/>
                <a:cs typeface="Roboto Light"/>
                <a:sym typeface="Roboto Light"/>
              </a:rPr>
              <a:t>estructura</a:t>
            </a:r>
            <a:endParaRPr b="1" i="0" sz="1050" u="none" cap="none" strike="noStrike">
              <a:solidFill>
                <a:schemeClr val="lt1"/>
              </a:solidFill>
              <a:latin typeface="Roboto Light"/>
              <a:ea typeface="Roboto Light"/>
              <a:cs typeface="Roboto Light"/>
              <a:sym typeface="Roboto Light"/>
            </a:endParaRPr>
          </a:p>
        </p:txBody>
      </p:sp>
      <p:sp>
        <p:nvSpPr>
          <p:cNvPr id="152" name="Google Shape;152;p2"/>
          <p:cNvSpPr/>
          <p:nvPr/>
        </p:nvSpPr>
        <p:spPr>
          <a:xfrm>
            <a:off x="3886200" y="4648200"/>
            <a:ext cx="2057400" cy="16002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lt1"/>
                </a:solidFill>
                <a:latin typeface="Roboto Light"/>
                <a:ea typeface="Roboto Light"/>
                <a:cs typeface="Roboto Light"/>
                <a:sym typeface="Roboto Light"/>
              </a:rPr>
              <a:t>CSS</a:t>
            </a:r>
            <a:endParaRPr b="1" i="0" sz="1800" u="none" cap="none" strike="noStrike">
              <a:solidFill>
                <a:schemeClr val="lt1"/>
              </a:solidFill>
              <a:latin typeface="Roboto Light"/>
              <a:ea typeface="Roboto Light"/>
              <a:cs typeface="Roboto Light"/>
              <a:sym typeface="Roboto Light"/>
            </a:endParaRPr>
          </a:p>
          <a:p>
            <a:pPr indent="0" lvl="0" marL="0" marR="0" rtl="0" algn="ctr">
              <a:spcBef>
                <a:spcPts val="0"/>
              </a:spcBef>
              <a:spcAft>
                <a:spcPts val="0"/>
              </a:spcAft>
              <a:buNone/>
            </a:pPr>
            <a:r>
              <a:rPr b="0" i="0" lang="en-US" sz="1800" u="none" cap="none" strike="noStrike">
                <a:solidFill>
                  <a:schemeClr val="lt1"/>
                </a:solidFill>
                <a:latin typeface="Roboto Light"/>
                <a:ea typeface="Roboto Light"/>
                <a:cs typeface="Roboto Light"/>
                <a:sym typeface="Roboto Light"/>
              </a:rPr>
              <a:t>presentación</a:t>
            </a:r>
            <a:endParaRPr b="0" i="0" sz="1800" u="none" cap="none" strike="noStrike">
              <a:solidFill>
                <a:schemeClr val="lt1"/>
              </a:solidFill>
              <a:latin typeface="Roboto Light"/>
              <a:ea typeface="Roboto Light"/>
              <a:cs typeface="Roboto Light"/>
              <a:sym typeface="Roboto Light"/>
            </a:endParaRPr>
          </a:p>
        </p:txBody>
      </p:sp>
      <p:sp>
        <p:nvSpPr>
          <p:cNvPr id="153" name="Google Shape;153;p2"/>
          <p:cNvSpPr txBox="1"/>
          <p:nvPr/>
        </p:nvSpPr>
        <p:spPr>
          <a:xfrm>
            <a:off x="3048000" y="1143001"/>
            <a:ext cx="3792772" cy="533399"/>
          </a:xfrm>
          <a:prstGeom prst="rect">
            <a:avLst/>
          </a:prstGeom>
          <a:noFill/>
          <a:ln>
            <a:noFill/>
          </a:ln>
        </p:spPr>
        <p:txBody>
          <a:bodyPr anchorCtr="0" anchor="t" bIns="0" lIns="0" spcFirstLastPara="1" rIns="0" wrap="square" tIns="0">
            <a:normAutofit/>
          </a:bodyPr>
          <a:lstStyle/>
          <a:p>
            <a:pPr indent="-342900" lvl="0" marL="342900" marR="0" rtl="0" algn="r">
              <a:spcBef>
                <a:spcPts val="0"/>
              </a:spcBef>
              <a:spcAft>
                <a:spcPts val="0"/>
              </a:spcAft>
              <a:buClr>
                <a:schemeClr val="accent1"/>
              </a:buClr>
              <a:buSzPts val="1920"/>
              <a:buFont typeface="Noto Sans Symbols"/>
              <a:buNone/>
            </a:pPr>
            <a:r>
              <a:rPr b="0" i="0" lang="en-US" sz="2400" u="none" cap="none" strike="noStrike">
                <a:solidFill>
                  <a:srgbClr val="6C911C"/>
                </a:solidFill>
                <a:latin typeface="Roboto Light"/>
                <a:ea typeface="Roboto Light"/>
                <a:cs typeface="Roboto Light"/>
                <a:sym typeface="Roboto Light"/>
              </a:rPr>
              <a:t>CASCADING STYLE SHEET</a:t>
            </a:r>
            <a:endParaRPr/>
          </a:p>
          <a:p>
            <a:pPr indent="-342900" lvl="0" marL="342900" marR="0" rtl="0" algn="l">
              <a:spcBef>
                <a:spcPts val="1000"/>
              </a:spcBef>
              <a:spcAft>
                <a:spcPts val="0"/>
              </a:spcAft>
              <a:buClr>
                <a:schemeClr val="accent1"/>
              </a:buClr>
              <a:buSzPts val="1920"/>
              <a:buFont typeface="Noto Sans Symbols"/>
              <a:buNone/>
            </a:pPr>
            <a:r>
              <a:t/>
            </a:r>
            <a:endParaRPr b="0" i="0" sz="2400" u="none" cap="none" strike="noStrike">
              <a:solidFill>
                <a:srgbClr val="3F3F3F"/>
              </a:solidFill>
              <a:latin typeface="Roboto Light"/>
              <a:ea typeface="Roboto Light"/>
              <a:cs typeface="Roboto Light"/>
              <a:sym typeface="Roboto Light"/>
            </a:endParaRPr>
          </a:p>
          <a:p>
            <a:pPr indent="-220980" lvl="0" marL="342900" marR="0" rtl="0" algn="l">
              <a:spcBef>
                <a:spcPts val="1000"/>
              </a:spcBef>
              <a:spcAft>
                <a:spcPts val="0"/>
              </a:spcAft>
              <a:buClr>
                <a:schemeClr val="accent1"/>
              </a:buClr>
              <a:buSzPts val="1920"/>
              <a:buFont typeface="Noto Sans Symbols"/>
              <a:buNone/>
            </a:pPr>
            <a:r>
              <a:t/>
            </a:r>
            <a:endParaRPr b="0" i="0" sz="2400" u="none" cap="none" strike="noStrike">
              <a:solidFill>
                <a:srgbClr val="3F3F3F"/>
              </a:solidFill>
              <a:latin typeface="Roboto Light"/>
              <a:ea typeface="Roboto Light"/>
              <a:cs typeface="Roboto Light"/>
              <a:sym typeface="Roboto Light"/>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0"/>
          <p:cNvSpPr txBox="1"/>
          <p:nvPr>
            <p:ph idx="4294967295" type="body"/>
          </p:nvPr>
        </p:nvSpPr>
        <p:spPr>
          <a:xfrm>
            <a:off x="457200" y="914400"/>
            <a:ext cx="7315200" cy="5715000"/>
          </a:xfrm>
          <a:prstGeom prst="rect">
            <a:avLst/>
          </a:prstGeom>
          <a:noFill/>
          <a:ln>
            <a:noFill/>
          </a:ln>
        </p:spPr>
        <p:txBody>
          <a:bodyPr anchorCtr="0" anchor="ctr" bIns="0" lIns="0" spcFirstLastPara="1" rIns="0" wrap="square" tIns="0">
            <a:noAutofit/>
          </a:bodyPr>
          <a:lstStyle/>
          <a:p>
            <a:pPr indent="-342900" lvl="0" marL="342900" rtl="0" algn="l">
              <a:spcBef>
                <a:spcPts val="0"/>
              </a:spcBef>
              <a:spcAft>
                <a:spcPts val="0"/>
              </a:spcAft>
              <a:buSzPts val="1440"/>
              <a:buChar char="►"/>
            </a:pPr>
            <a:r>
              <a:rPr lang="en-US"/>
              <a:t>Absoluto: posición relativa a la esquina sup. izq. del elemento</a:t>
            </a:r>
            <a:endParaRPr/>
          </a:p>
          <a:p>
            <a:pPr indent="0" lvl="0" marL="0" rtl="0" algn="l">
              <a:spcBef>
                <a:spcPts val="1000"/>
              </a:spcBef>
              <a:spcAft>
                <a:spcPts val="0"/>
              </a:spcAft>
              <a:buSzPts val="1440"/>
              <a:buNone/>
            </a:pPr>
            <a:r>
              <a:rPr lang="en-US"/>
              <a:t>padre que no tenga posición estática</a:t>
            </a:r>
            <a:endParaRPr/>
          </a:p>
          <a:p>
            <a:pPr indent="-228600" lvl="2" marL="1143000" rtl="0" algn="l">
              <a:lnSpc>
                <a:spcPct val="120000"/>
              </a:lnSpc>
              <a:spcBef>
                <a:spcPts val="0"/>
              </a:spcBef>
              <a:spcAft>
                <a:spcPts val="0"/>
              </a:spcAft>
              <a:buSzPts val="1440"/>
              <a:buNone/>
            </a:pPr>
            <a:r>
              <a:rPr b="1" lang="en-US" sz="1800">
                <a:latin typeface="Consolas"/>
                <a:ea typeface="Consolas"/>
                <a:cs typeface="Consolas"/>
                <a:sym typeface="Consolas"/>
              </a:rPr>
              <a:t>p.pos_absolute {</a:t>
            </a:r>
            <a:endParaRPr/>
          </a:p>
          <a:p>
            <a:pPr indent="-228600" lvl="2" marL="1143000" rtl="0" algn="l">
              <a:lnSpc>
                <a:spcPct val="120000"/>
              </a:lnSpc>
              <a:spcBef>
                <a:spcPts val="0"/>
              </a:spcBef>
              <a:spcAft>
                <a:spcPts val="0"/>
              </a:spcAft>
              <a:buSzPts val="1440"/>
              <a:buNone/>
            </a:pPr>
            <a:r>
              <a:rPr b="1" lang="en-US" sz="1800">
                <a:latin typeface="Consolas"/>
                <a:ea typeface="Consolas"/>
                <a:cs typeface="Consolas"/>
                <a:sym typeface="Consolas"/>
              </a:rPr>
              <a:t>	position:absolute;</a:t>
            </a:r>
            <a:endParaRPr/>
          </a:p>
          <a:p>
            <a:pPr indent="-228600" lvl="2" marL="1143000" rtl="0" algn="l">
              <a:lnSpc>
                <a:spcPct val="120000"/>
              </a:lnSpc>
              <a:spcBef>
                <a:spcPts val="0"/>
              </a:spcBef>
              <a:spcAft>
                <a:spcPts val="0"/>
              </a:spcAft>
              <a:buSzPts val="1440"/>
              <a:buNone/>
            </a:pPr>
            <a:r>
              <a:rPr b="1" lang="en-US" sz="1800">
                <a:latin typeface="Consolas"/>
                <a:ea typeface="Consolas"/>
                <a:cs typeface="Consolas"/>
                <a:sym typeface="Consolas"/>
              </a:rPr>
              <a:t>	left:20px;</a:t>
            </a:r>
            <a:endParaRPr/>
          </a:p>
          <a:p>
            <a:pPr indent="-228600" lvl="2" marL="1143000" rtl="0" algn="l">
              <a:lnSpc>
                <a:spcPct val="120000"/>
              </a:lnSpc>
              <a:spcBef>
                <a:spcPts val="0"/>
              </a:spcBef>
              <a:spcAft>
                <a:spcPts val="0"/>
              </a:spcAft>
              <a:buSzPts val="1440"/>
              <a:buNone/>
            </a:pPr>
            <a:r>
              <a:rPr b="1" lang="en-US" sz="1800">
                <a:latin typeface="Consolas"/>
                <a:ea typeface="Consolas"/>
                <a:cs typeface="Consolas"/>
                <a:sym typeface="Consolas"/>
              </a:rPr>
              <a:t>	top:20px;</a:t>
            </a:r>
            <a:endParaRPr/>
          </a:p>
          <a:p>
            <a:pPr indent="-228600" lvl="2" marL="1143000" rtl="0" algn="l">
              <a:lnSpc>
                <a:spcPct val="120000"/>
              </a:lnSpc>
              <a:spcBef>
                <a:spcPts val="0"/>
              </a:spcBef>
              <a:spcAft>
                <a:spcPts val="0"/>
              </a:spcAft>
              <a:buSzPts val="1440"/>
              <a:buNone/>
            </a:pPr>
            <a:r>
              <a:rPr b="1" lang="en-US" sz="1800">
                <a:latin typeface="Consolas"/>
                <a:ea typeface="Consolas"/>
                <a:cs typeface="Consolas"/>
                <a:sym typeface="Consolas"/>
              </a:rPr>
              <a:t>}</a:t>
            </a:r>
            <a:endParaRPr/>
          </a:p>
          <a:p>
            <a:pPr indent="-342900" lvl="0" marL="342900" rtl="0" algn="l">
              <a:spcBef>
                <a:spcPts val="1000"/>
              </a:spcBef>
              <a:spcAft>
                <a:spcPts val="0"/>
              </a:spcAft>
              <a:buSzPts val="1440"/>
              <a:buChar char="►"/>
            </a:pPr>
            <a:r>
              <a:rPr lang="en-US"/>
              <a:t>Overlapping: superponer elementos. Importante tener en cuenta el orden</a:t>
            </a:r>
            <a:endParaRPr/>
          </a:p>
          <a:p>
            <a:pPr indent="-228600" lvl="2" marL="1143000" rtl="0" algn="l">
              <a:lnSpc>
                <a:spcPct val="120000"/>
              </a:lnSpc>
              <a:spcBef>
                <a:spcPts val="0"/>
              </a:spcBef>
              <a:spcAft>
                <a:spcPts val="0"/>
              </a:spcAft>
              <a:buSzPts val="1440"/>
              <a:buNone/>
            </a:pPr>
            <a:r>
              <a:rPr b="1" lang="en-US" sz="1800">
                <a:latin typeface="Consolas"/>
                <a:ea typeface="Consolas"/>
                <a:cs typeface="Consolas"/>
                <a:sym typeface="Consolas"/>
              </a:rPr>
              <a:t>img {</a:t>
            </a:r>
            <a:endParaRPr/>
          </a:p>
          <a:p>
            <a:pPr indent="-228600" lvl="2" marL="1143000" rtl="0" algn="l">
              <a:lnSpc>
                <a:spcPct val="120000"/>
              </a:lnSpc>
              <a:spcBef>
                <a:spcPts val="0"/>
              </a:spcBef>
              <a:spcAft>
                <a:spcPts val="0"/>
              </a:spcAft>
              <a:buSzPts val="1440"/>
              <a:buNone/>
            </a:pPr>
            <a:r>
              <a:rPr b="1" lang="en-US" sz="1800">
                <a:latin typeface="Consolas"/>
                <a:ea typeface="Consolas"/>
                <a:cs typeface="Consolas"/>
                <a:sym typeface="Consolas"/>
              </a:rPr>
              <a:t>	position:absolute;</a:t>
            </a:r>
            <a:endParaRPr/>
          </a:p>
          <a:p>
            <a:pPr indent="-228600" lvl="2" marL="1143000" rtl="0" algn="l">
              <a:lnSpc>
                <a:spcPct val="120000"/>
              </a:lnSpc>
              <a:spcBef>
                <a:spcPts val="0"/>
              </a:spcBef>
              <a:spcAft>
                <a:spcPts val="0"/>
              </a:spcAft>
              <a:buSzPts val="1440"/>
              <a:buNone/>
            </a:pPr>
            <a:r>
              <a:rPr b="1" lang="en-US" sz="1800">
                <a:latin typeface="Consolas"/>
                <a:ea typeface="Consolas"/>
                <a:cs typeface="Consolas"/>
                <a:sym typeface="Consolas"/>
              </a:rPr>
              <a:t>	left:20px;</a:t>
            </a:r>
            <a:endParaRPr/>
          </a:p>
          <a:p>
            <a:pPr indent="-228600" lvl="2" marL="1143000" rtl="0" algn="l">
              <a:lnSpc>
                <a:spcPct val="120000"/>
              </a:lnSpc>
              <a:spcBef>
                <a:spcPts val="0"/>
              </a:spcBef>
              <a:spcAft>
                <a:spcPts val="0"/>
              </a:spcAft>
              <a:buSzPts val="1440"/>
              <a:buNone/>
            </a:pPr>
            <a:r>
              <a:rPr b="1" lang="en-US" sz="1800">
                <a:latin typeface="Consolas"/>
                <a:ea typeface="Consolas"/>
                <a:cs typeface="Consolas"/>
                <a:sym typeface="Consolas"/>
              </a:rPr>
              <a:t>	top:20px;</a:t>
            </a:r>
            <a:endParaRPr/>
          </a:p>
          <a:p>
            <a:pPr indent="-228600" lvl="2" marL="1143000" rtl="0" algn="l">
              <a:lnSpc>
                <a:spcPct val="120000"/>
              </a:lnSpc>
              <a:spcBef>
                <a:spcPts val="0"/>
              </a:spcBef>
              <a:spcAft>
                <a:spcPts val="0"/>
              </a:spcAft>
              <a:buSzPts val="1440"/>
              <a:buNone/>
            </a:pPr>
            <a:r>
              <a:rPr b="1" lang="en-US" sz="1800">
                <a:latin typeface="Consolas"/>
                <a:ea typeface="Consolas"/>
                <a:cs typeface="Consolas"/>
                <a:sym typeface="Consolas"/>
              </a:rPr>
              <a:t>	z-index:-1;</a:t>
            </a:r>
            <a:endParaRPr/>
          </a:p>
          <a:p>
            <a:pPr indent="-228600" lvl="2" marL="1143000" rtl="0" algn="l">
              <a:lnSpc>
                <a:spcPct val="120000"/>
              </a:lnSpc>
              <a:spcBef>
                <a:spcPts val="0"/>
              </a:spcBef>
              <a:spcAft>
                <a:spcPts val="0"/>
              </a:spcAft>
              <a:buSzPts val="1440"/>
              <a:buNone/>
            </a:pPr>
            <a:r>
              <a:rPr b="1" lang="en-US" sz="1800">
                <a:latin typeface="Consolas"/>
                <a:ea typeface="Consolas"/>
                <a:cs typeface="Consolas"/>
                <a:sym typeface="Consolas"/>
              </a:rPr>
              <a:t>}</a:t>
            </a:r>
            <a:endParaRPr b="1" sz="1800">
              <a:latin typeface="Consolas"/>
              <a:ea typeface="Consolas"/>
              <a:cs typeface="Consolas"/>
              <a:sym typeface="Consolas"/>
            </a:endParaRPr>
          </a:p>
        </p:txBody>
      </p:sp>
      <p:sp>
        <p:nvSpPr>
          <p:cNvPr id="265" name="Google Shape;265;p20"/>
          <p:cNvSpPr/>
          <p:nvPr/>
        </p:nvSpPr>
        <p:spPr>
          <a:xfrm>
            <a:off x="4287178" y="228600"/>
            <a:ext cx="2496196"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4000" u="none" cap="none" strike="noStrike">
                <a:solidFill>
                  <a:srgbClr val="7F7F7F"/>
                </a:solidFill>
                <a:latin typeface="Roboto"/>
                <a:ea typeface="Roboto"/>
                <a:cs typeface="Roboto"/>
                <a:sym typeface="Roboto"/>
              </a:rPr>
              <a:t>POSICIÓN</a:t>
            </a:r>
            <a:endParaRPr b="0" i="0" sz="4000" u="none" cap="none" strike="noStrike">
              <a:solidFill>
                <a:srgbClr val="BFBFBF"/>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1"/>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float:left</a:t>
            </a:r>
            <a:endParaRPr b="1"/>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b="1" lang="en-US"/>
              <a:t>float:right</a:t>
            </a:r>
            <a:endParaRPr b="1"/>
          </a:p>
        </p:txBody>
      </p:sp>
      <p:pic>
        <p:nvPicPr>
          <p:cNvPr id="271" name="Google Shape;271;p21"/>
          <p:cNvPicPr preferRelativeResize="0"/>
          <p:nvPr/>
        </p:nvPicPr>
        <p:blipFill rotWithShape="1">
          <a:blip r:embed="rId3">
            <a:alphaModFix/>
          </a:blip>
          <a:srcRect b="0" l="0" r="0" t="0"/>
          <a:stretch/>
        </p:blipFill>
        <p:spPr>
          <a:xfrm>
            <a:off x="1371600" y="4543425"/>
            <a:ext cx="6619875" cy="1400175"/>
          </a:xfrm>
          <a:prstGeom prst="rect">
            <a:avLst/>
          </a:prstGeom>
          <a:noFill/>
          <a:ln>
            <a:noFill/>
          </a:ln>
        </p:spPr>
      </p:pic>
      <p:pic>
        <p:nvPicPr>
          <p:cNvPr id="272" name="Google Shape;272;p21"/>
          <p:cNvPicPr preferRelativeResize="0"/>
          <p:nvPr/>
        </p:nvPicPr>
        <p:blipFill rotWithShape="1">
          <a:blip r:embed="rId4">
            <a:alphaModFix/>
          </a:blip>
          <a:srcRect b="0" l="0" r="0" t="0"/>
          <a:stretch/>
        </p:blipFill>
        <p:spPr>
          <a:xfrm>
            <a:off x="2895600" y="1828800"/>
            <a:ext cx="5419725" cy="1833687"/>
          </a:xfrm>
          <a:prstGeom prst="rect">
            <a:avLst/>
          </a:prstGeom>
          <a:noFill/>
          <a:ln>
            <a:noFill/>
          </a:ln>
        </p:spPr>
      </p:pic>
      <p:sp>
        <p:nvSpPr>
          <p:cNvPr id="273" name="Google Shape;273;p21"/>
          <p:cNvSpPr/>
          <p:nvPr/>
        </p:nvSpPr>
        <p:spPr>
          <a:xfrm>
            <a:off x="4190997" y="228600"/>
            <a:ext cx="2592377"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4000" u="none" cap="none" strike="noStrike">
                <a:solidFill>
                  <a:srgbClr val="7F7F7F"/>
                </a:solidFill>
                <a:latin typeface="Roboto"/>
                <a:ea typeface="Roboto"/>
                <a:cs typeface="Roboto"/>
                <a:sym typeface="Roboto"/>
              </a:rPr>
              <a:t>FLOATING</a:t>
            </a:r>
            <a:endParaRPr b="0" i="0" sz="4000" u="none" cap="none" strike="noStrike">
              <a:solidFill>
                <a:srgbClr val="BFBFBF"/>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2"/>
          <p:cNvSpPr txBox="1"/>
          <p:nvPr>
            <p:ph idx="4294967295" type="body"/>
          </p:nvPr>
        </p:nvSpPr>
        <p:spPr>
          <a:xfrm>
            <a:off x="685800" y="1600200"/>
            <a:ext cx="6594489" cy="3581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None/>
            </a:pPr>
            <a:r>
              <a:rPr lang="en-US" sz="2400"/>
              <a:t>Se puede asignar como fondo:</a:t>
            </a:r>
            <a:endParaRPr/>
          </a:p>
          <a:p>
            <a:pPr indent="-342900" lvl="0" marL="342900" rtl="0" algn="l">
              <a:spcBef>
                <a:spcPts val="1000"/>
              </a:spcBef>
              <a:spcAft>
                <a:spcPts val="0"/>
              </a:spcAft>
              <a:buSzPts val="1920"/>
              <a:buNone/>
            </a:pPr>
            <a:r>
              <a:t/>
            </a:r>
            <a:endParaRPr sz="2400"/>
          </a:p>
          <a:p>
            <a:pPr indent="-285750" lvl="1" marL="742950" rtl="0" algn="l">
              <a:spcBef>
                <a:spcPts val="1000"/>
              </a:spcBef>
              <a:spcAft>
                <a:spcPts val="0"/>
              </a:spcAft>
              <a:buSzPts val="2240"/>
              <a:buChar char="►"/>
            </a:pPr>
            <a:r>
              <a:rPr b="1" lang="en-US" sz="2800"/>
              <a:t>Color:</a:t>
            </a:r>
            <a:r>
              <a:rPr lang="en-US" sz="2800"/>
              <a:t>    </a:t>
            </a:r>
            <a:endParaRPr/>
          </a:p>
          <a:p>
            <a:pPr indent="0" lvl="1" marL="457200" rtl="0" algn="l">
              <a:spcBef>
                <a:spcPts val="1000"/>
              </a:spcBef>
              <a:spcAft>
                <a:spcPts val="0"/>
              </a:spcAft>
              <a:buSzPts val="1920"/>
              <a:buNone/>
            </a:pPr>
            <a:r>
              <a:rPr lang="en-US" sz="2400">
                <a:latin typeface="Consolas"/>
                <a:ea typeface="Consolas"/>
                <a:cs typeface="Consolas"/>
                <a:sym typeface="Consolas"/>
              </a:rPr>
              <a:t>background-color:’red’;</a:t>
            </a:r>
            <a:endParaRPr/>
          </a:p>
          <a:p>
            <a:pPr indent="0" lvl="1" marL="457200" rtl="0" algn="l">
              <a:spcBef>
                <a:spcPts val="1000"/>
              </a:spcBef>
              <a:spcAft>
                <a:spcPts val="0"/>
              </a:spcAft>
              <a:buSzPts val="1920"/>
              <a:buNone/>
            </a:pPr>
            <a:r>
              <a:rPr lang="en-US" sz="2400">
                <a:latin typeface="Consolas"/>
                <a:ea typeface="Consolas"/>
                <a:cs typeface="Consolas"/>
                <a:sym typeface="Consolas"/>
              </a:rPr>
              <a:t>background-color:’rgb(255,0,0)’;</a:t>
            </a:r>
            <a:endParaRPr/>
          </a:p>
          <a:p>
            <a:pPr indent="0" lvl="1" marL="457200" rtl="0" algn="l">
              <a:spcBef>
                <a:spcPts val="1000"/>
              </a:spcBef>
              <a:spcAft>
                <a:spcPts val="0"/>
              </a:spcAft>
              <a:buSzPts val="1920"/>
              <a:buNone/>
            </a:pPr>
            <a:r>
              <a:rPr lang="en-US" sz="2400">
                <a:latin typeface="Consolas"/>
                <a:ea typeface="Consolas"/>
                <a:cs typeface="Consolas"/>
                <a:sym typeface="Consolas"/>
              </a:rPr>
              <a:t>background-color: #FF0000;</a:t>
            </a:r>
            <a:endParaRPr/>
          </a:p>
        </p:txBody>
      </p:sp>
      <p:sp>
        <p:nvSpPr>
          <p:cNvPr id="279" name="Google Shape;279;p22"/>
          <p:cNvSpPr/>
          <p:nvPr/>
        </p:nvSpPr>
        <p:spPr>
          <a:xfrm>
            <a:off x="3235607" y="228600"/>
            <a:ext cx="3547767"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4000" u="none" cap="none" strike="noStrike">
                <a:solidFill>
                  <a:srgbClr val="7F7F7F"/>
                </a:solidFill>
                <a:latin typeface="Roboto"/>
                <a:ea typeface="Roboto"/>
                <a:cs typeface="Roboto"/>
                <a:sym typeface="Roboto"/>
              </a:rPr>
              <a:t>BACKGROUND</a:t>
            </a:r>
            <a:endParaRPr b="0" i="0" sz="4000" u="none" cap="none" strike="noStrike">
              <a:solidFill>
                <a:srgbClr val="BFBFBF"/>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3"/>
          <p:cNvSpPr txBox="1"/>
          <p:nvPr>
            <p:ph idx="4294967295" type="body"/>
          </p:nvPr>
        </p:nvSpPr>
        <p:spPr>
          <a:xfrm>
            <a:off x="228600" y="1066800"/>
            <a:ext cx="8915400" cy="5791200"/>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SzPts val="800"/>
              <a:buNone/>
            </a:pPr>
            <a:r>
              <a:t/>
            </a:r>
            <a:endParaRPr sz="1000">
              <a:latin typeface="Consolas"/>
              <a:ea typeface="Consolas"/>
              <a:cs typeface="Consolas"/>
              <a:sym typeface="Consolas"/>
            </a:endParaRPr>
          </a:p>
          <a:p>
            <a:pPr indent="-285750" lvl="1" marL="742950" rtl="0" algn="l">
              <a:spcBef>
                <a:spcPts val="1000"/>
              </a:spcBef>
              <a:spcAft>
                <a:spcPts val="0"/>
              </a:spcAft>
              <a:buSzPts val="2240"/>
              <a:buChar char="►"/>
            </a:pPr>
            <a:r>
              <a:rPr b="1" lang="en-US" sz="2800"/>
              <a:t>Gradiente: </a:t>
            </a:r>
            <a:endParaRPr/>
          </a:p>
          <a:p>
            <a:pPr indent="-234950" lvl="1" marL="742950" rtl="0" algn="l">
              <a:spcBef>
                <a:spcPts val="1000"/>
              </a:spcBef>
              <a:spcAft>
                <a:spcPts val="0"/>
              </a:spcAft>
              <a:buSzPts val="800"/>
              <a:buNone/>
            </a:pPr>
            <a:r>
              <a:t/>
            </a:r>
            <a:endParaRPr sz="1000">
              <a:latin typeface="Consolas"/>
              <a:ea typeface="Consolas"/>
              <a:cs typeface="Consolas"/>
              <a:sym typeface="Consolas"/>
            </a:endParaRPr>
          </a:p>
          <a:p>
            <a:pPr indent="0" lvl="0" marL="0" rtl="0" algn="l">
              <a:spcBef>
                <a:spcPts val="1000"/>
              </a:spcBef>
              <a:spcAft>
                <a:spcPts val="0"/>
              </a:spcAft>
              <a:buSzPts val="1440"/>
              <a:buNone/>
            </a:pPr>
            <a:r>
              <a:rPr lang="en-US"/>
              <a:t>background: linear-gradient(</a:t>
            </a:r>
            <a:r>
              <a:rPr i="1" lang="en-US"/>
              <a:t>direction</a:t>
            </a:r>
            <a:r>
              <a:rPr lang="en-US"/>
              <a:t>, </a:t>
            </a:r>
            <a:r>
              <a:rPr i="1" lang="en-US"/>
              <a:t>color-stop1</a:t>
            </a:r>
            <a:r>
              <a:rPr lang="en-US"/>
              <a:t>, </a:t>
            </a:r>
            <a:r>
              <a:rPr i="1" lang="en-US"/>
              <a:t>color-stop2, ...</a:t>
            </a:r>
            <a:r>
              <a:rPr lang="en-US"/>
              <a:t>);</a:t>
            </a:r>
            <a:endParaRPr/>
          </a:p>
          <a:p>
            <a:pPr indent="0" lvl="0" marL="0" rtl="0" algn="l">
              <a:spcBef>
                <a:spcPts val="1000"/>
              </a:spcBef>
              <a:spcAft>
                <a:spcPts val="0"/>
              </a:spcAft>
              <a:buSzPts val="1520"/>
              <a:buNone/>
            </a:pPr>
            <a:r>
              <a:t/>
            </a:r>
            <a:endParaRPr sz="1900">
              <a:latin typeface="Consolas"/>
              <a:ea typeface="Consolas"/>
              <a:cs typeface="Consolas"/>
              <a:sym typeface="Consolas"/>
            </a:endParaRPr>
          </a:p>
          <a:p>
            <a:pPr indent="0" lvl="0" marL="0" rtl="0" algn="l">
              <a:spcBef>
                <a:spcPts val="0"/>
              </a:spcBef>
              <a:spcAft>
                <a:spcPts val="0"/>
              </a:spcAft>
              <a:buSzPts val="1440"/>
              <a:buNone/>
            </a:pPr>
            <a:r>
              <a:rPr lang="en-US">
                <a:latin typeface="Consolas"/>
                <a:ea typeface="Consolas"/>
                <a:cs typeface="Consolas"/>
                <a:sym typeface="Consolas"/>
              </a:rPr>
              <a:t>background-color: -moz-linear-gradient(top, #1e5799 0%, </a:t>
            </a:r>
            <a:endParaRPr/>
          </a:p>
          <a:p>
            <a:pPr indent="0" lvl="0" marL="0" rtl="0" algn="l">
              <a:spcBef>
                <a:spcPts val="0"/>
              </a:spcBef>
              <a:spcAft>
                <a:spcPts val="0"/>
              </a:spcAft>
              <a:buSzPts val="1440"/>
              <a:buNone/>
            </a:pPr>
            <a:r>
              <a:rPr lang="en-US">
                <a:latin typeface="Consolas"/>
                <a:ea typeface="Consolas"/>
                <a:cs typeface="Consolas"/>
                <a:sym typeface="Consolas"/>
              </a:rPr>
              <a:t>#2989d8 11%, #207cca 71%, #7db9e8 100%); /*FF3.6+*/</a:t>
            </a:r>
            <a:endParaRPr/>
          </a:p>
          <a:p>
            <a:pPr indent="0" lvl="0" marL="0" rtl="0" algn="l">
              <a:spcBef>
                <a:spcPts val="0"/>
              </a:spcBef>
              <a:spcAft>
                <a:spcPts val="0"/>
              </a:spcAft>
              <a:buSzPts val="1440"/>
              <a:buNone/>
            </a:pPr>
            <a:r>
              <a:t/>
            </a:r>
            <a:endParaRPr>
              <a:latin typeface="Consolas"/>
              <a:ea typeface="Consolas"/>
              <a:cs typeface="Consolas"/>
              <a:sym typeface="Consolas"/>
            </a:endParaRPr>
          </a:p>
          <a:p>
            <a:pPr indent="0" lvl="0" marL="0" rtl="0" algn="l">
              <a:spcBef>
                <a:spcPts val="0"/>
              </a:spcBef>
              <a:spcAft>
                <a:spcPts val="0"/>
              </a:spcAft>
              <a:buSzPts val="1440"/>
              <a:buNone/>
            </a:pPr>
            <a:r>
              <a:rPr lang="en-US">
                <a:latin typeface="Consolas"/>
                <a:ea typeface="Consolas"/>
                <a:cs typeface="Consolas"/>
                <a:sym typeface="Consolas"/>
              </a:rPr>
              <a:t>background-color : -webkit-gradient(linear, left top, left </a:t>
            </a:r>
            <a:endParaRPr/>
          </a:p>
          <a:p>
            <a:pPr indent="0" lvl="0" marL="0" rtl="0" algn="l">
              <a:spcBef>
                <a:spcPts val="0"/>
              </a:spcBef>
              <a:spcAft>
                <a:spcPts val="0"/>
              </a:spcAft>
              <a:buSzPts val="1440"/>
              <a:buNone/>
            </a:pPr>
            <a:r>
              <a:rPr lang="en-US">
                <a:latin typeface="Consolas"/>
                <a:ea typeface="Consolas"/>
                <a:cs typeface="Consolas"/>
                <a:sym typeface="Consolas"/>
              </a:rPr>
              <a:t>bottom, color-stop(0%,#1e5799), color-stop(11%,#2989d8),</a:t>
            </a:r>
            <a:endParaRPr/>
          </a:p>
          <a:p>
            <a:pPr indent="0" lvl="0" marL="0" rtl="0" algn="l">
              <a:spcBef>
                <a:spcPts val="0"/>
              </a:spcBef>
              <a:spcAft>
                <a:spcPts val="0"/>
              </a:spcAft>
              <a:buSzPts val="1440"/>
              <a:buNone/>
            </a:pPr>
            <a:r>
              <a:rPr lang="en-US">
                <a:latin typeface="Consolas"/>
                <a:ea typeface="Consolas"/>
                <a:cs typeface="Consolas"/>
                <a:sym typeface="Consolas"/>
              </a:rPr>
              <a:t>color-stop(71%,#207cca), color-stop(100%,#7db9e8)); /*Chrome,Safari4+*/</a:t>
            </a:r>
            <a:endParaRPr/>
          </a:p>
          <a:p>
            <a:pPr indent="0" lvl="0" marL="0" rtl="0" algn="l">
              <a:spcBef>
                <a:spcPts val="0"/>
              </a:spcBef>
              <a:spcAft>
                <a:spcPts val="0"/>
              </a:spcAft>
              <a:buSzPts val="1440"/>
              <a:buNone/>
            </a:pPr>
            <a:r>
              <a:t/>
            </a:r>
            <a:endParaRPr>
              <a:latin typeface="Consolas"/>
              <a:ea typeface="Consolas"/>
              <a:cs typeface="Consolas"/>
              <a:sym typeface="Consolas"/>
            </a:endParaRPr>
          </a:p>
          <a:p>
            <a:pPr indent="0" lvl="0" marL="0" rtl="0" algn="l">
              <a:spcBef>
                <a:spcPts val="0"/>
              </a:spcBef>
              <a:spcAft>
                <a:spcPts val="0"/>
              </a:spcAft>
              <a:buSzPts val="1440"/>
              <a:buNone/>
            </a:pPr>
            <a:r>
              <a:rPr lang="en-US">
                <a:latin typeface="Consolas"/>
                <a:ea typeface="Consolas"/>
                <a:cs typeface="Consolas"/>
                <a:sym typeface="Consolas"/>
              </a:rPr>
              <a:t>background-color : -webkit-linear-gradient(top, #1e5799 0%,</a:t>
            </a:r>
            <a:endParaRPr/>
          </a:p>
          <a:p>
            <a:pPr indent="0" lvl="0" marL="0" rtl="0" algn="l">
              <a:spcBef>
                <a:spcPts val="0"/>
              </a:spcBef>
              <a:spcAft>
                <a:spcPts val="0"/>
              </a:spcAft>
              <a:buSzPts val="1440"/>
              <a:buNone/>
            </a:pPr>
            <a:r>
              <a:rPr lang="en-US">
                <a:latin typeface="Consolas"/>
                <a:ea typeface="Consolas"/>
                <a:cs typeface="Consolas"/>
                <a:sym typeface="Consolas"/>
              </a:rPr>
              <a:t>#2989d8 11%,#207cca 71%,#7db9e8 100%);/*Chrome10+,Safari5.1+*/</a:t>
            </a:r>
            <a:endParaRPr/>
          </a:p>
          <a:p>
            <a:pPr indent="0" lvl="0" marL="0" rtl="0" algn="l">
              <a:spcBef>
                <a:spcPts val="0"/>
              </a:spcBef>
              <a:spcAft>
                <a:spcPts val="0"/>
              </a:spcAft>
              <a:buSzPts val="1440"/>
              <a:buNone/>
            </a:pPr>
            <a:r>
              <a:t/>
            </a:r>
            <a:endParaRPr>
              <a:latin typeface="Consolas"/>
              <a:ea typeface="Consolas"/>
              <a:cs typeface="Consolas"/>
              <a:sym typeface="Consolas"/>
            </a:endParaRPr>
          </a:p>
          <a:p>
            <a:pPr indent="0" lvl="0" marL="0" rtl="0" algn="l">
              <a:spcBef>
                <a:spcPts val="0"/>
              </a:spcBef>
              <a:spcAft>
                <a:spcPts val="0"/>
              </a:spcAft>
              <a:buSzPts val="1440"/>
              <a:buNone/>
            </a:pPr>
            <a:r>
              <a:rPr lang="en-US">
                <a:latin typeface="Consolas"/>
                <a:ea typeface="Consolas"/>
                <a:cs typeface="Consolas"/>
                <a:sym typeface="Consolas"/>
              </a:rPr>
              <a:t>background-color : -o-linear-gradient(top, #1e5799 0%,#2989d8 11%,#207cca 71%,#7db9e8 100%); /*Opera 11.10+*/</a:t>
            </a:r>
            <a:endParaRPr/>
          </a:p>
          <a:p>
            <a:pPr indent="-342900" lvl="0" marL="342900" rtl="0" algn="l">
              <a:spcBef>
                <a:spcPts val="1000"/>
              </a:spcBef>
              <a:spcAft>
                <a:spcPts val="0"/>
              </a:spcAft>
              <a:buSzPts val="1520"/>
              <a:buNone/>
            </a:pPr>
            <a:r>
              <a:t/>
            </a:r>
            <a:endParaRPr sz="1900">
              <a:latin typeface="Consolas"/>
              <a:ea typeface="Consolas"/>
              <a:cs typeface="Consolas"/>
              <a:sym typeface="Consolas"/>
            </a:endParaRPr>
          </a:p>
          <a:p>
            <a:pPr indent="0" lvl="1" marL="457200" rtl="0" algn="l">
              <a:spcBef>
                <a:spcPts val="1000"/>
              </a:spcBef>
              <a:spcAft>
                <a:spcPts val="0"/>
              </a:spcAft>
              <a:buSzPts val="1600"/>
              <a:buNone/>
            </a:pPr>
            <a:r>
              <a:t/>
            </a:r>
            <a:endParaRPr sz="2000">
              <a:latin typeface="Consolas"/>
              <a:ea typeface="Consolas"/>
              <a:cs typeface="Consolas"/>
              <a:sym typeface="Consolas"/>
            </a:endParaRPr>
          </a:p>
          <a:p>
            <a:pPr indent="-342900" lvl="0" marL="342900" rtl="0" algn="l">
              <a:spcBef>
                <a:spcPts val="1000"/>
              </a:spcBef>
              <a:spcAft>
                <a:spcPts val="0"/>
              </a:spcAft>
              <a:buSzPts val="1440"/>
              <a:buNone/>
            </a:pPr>
            <a:r>
              <a:t/>
            </a:r>
            <a:endParaRPr/>
          </a:p>
        </p:txBody>
      </p:sp>
      <p:sp>
        <p:nvSpPr>
          <p:cNvPr id="285" name="Google Shape;285;p23"/>
          <p:cNvSpPr/>
          <p:nvPr/>
        </p:nvSpPr>
        <p:spPr>
          <a:xfrm>
            <a:off x="3235607" y="228600"/>
            <a:ext cx="3547767"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4000" u="none" cap="none" strike="noStrike">
                <a:solidFill>
                  <a:srgbClr val="7F7F7F"/>
                </a:solidFill>
                <a:latin typeface="Roboto"/>
                <a:ea typeface="Roboto"/>
                <a:cs typeface="Roboto"/>
                <a:sym typeface="Roboto"/>
              </a:rPr>
              <a:t>BACKGROUND</a:t>
            </a:r>
            <a:endParaRPr b="0" i="0" sz="4000" u="none" cap="none" strike="noStrike">
              <a:solidFill>
                <a:srgbClr val="BFBFBF"/>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4"/>
          <p:cNvSpPr/>
          <p:nvPr/>
        </p:nvSpPr>
        <p:spPr>
          <a:xfrm>
            <a:off x="0" y="0"/>
            <a:ext cx="9144000" cy="6858000"/>
          </a:xfrm>
          <a:prstGeom prst="rect">
            <a:avLst/>
          </a:prstGeom>
          <a:solidFill>
            <a:srgbClr val="486112">
              <a:alpha val="90980"/>
            </a:srgbClr>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Roboto Light"/>
                <a:ea typeface="Roboto Light"/>
                <a:cs typeface="Roboto Light"/>
                <a:sym typeface="Roboto Light"/>
              </a:rPr>
              <a:t>Cada browser tiene </a:t>
            </a:r>
            <a:r>
              <a:rPr b="1" i="1" lang="en-US" sz="3200" u="none" cap="none" strike="noStrike">
                <a:solidFill>
                  <a:schemeClr val="lt1"/>
                </a:solidFill>
                <a:latin typeface="Roboto Light"/>
                <a:ea typeface="Roboto Light"/>
                <a:cs typeface="Roboto Light"/>
                <a:sym typeface="Roboto Light"/>
              </a:rPr>
              <a:t>SU IMPLEMENTACIÓN DE CSS</a:t>
            </a:r>
            <a:endParaRPr/>
          </a:p>
          <a:p>
            <a:pPr indent="0" lvl="0" marL="0" marR="0" rtl="0" algn="ctr">
              <a:spcBef>
                <a:spcPts val="0"/>
              </a:spcBef>
              <a:spcAft>
                <a:spcPts val="0"/>
              </a:spcAft>
              <a:buNone/>
            </a:pPr>
            <a:r>
              <a:t/>
            </a:r>
            <a:endParaRPr b="1" i="0" sz="2800" u="none" cap="none" strike="noStrike">
              <a:solidFill>
                <a:schemeClr val="lt1"/>
              </a:solidFill>
              <a:latin typeface="Roboto Light"/>
              <a:ea typeface="Roboto Light"/>
              <a:cs typeface="Roboto Light"/>
              <a:sym typeface="Roboto Light"/>
            </a:endParaRPr>
          </a:p>
          <a:p>
            <a:pPr indent="0" lvl="0" marL="0" marR="0" rtl="0" algn="ctr">
              <a:spcBef>
                <a:spcPts val="0"/>
              </a:spcBef>
              <a:spcAft>
                <a:spcPts val="0"/>
              </a:spcAft>
              <a:buNone/>
            </a:pPr>
            <a:r>
              <a:rPr b="1" i="0" lang="en-US" sz="2800" u="none" cap="none" strike="noStrike">
                <a:solidFill>
                  <a:schemeClr val="lt1"/>
                </a:solidFill>
                <a:latin typeface="Roboto Light"/>
                <a:ea typeface="Roboto Light"/>
                <a:cs typeface="Roboto Light"/>
                <a:sym typeface="Roboto Light"/>
              </a:rPr>
              <a:t>No toda la funcionalidad está presente en cada browser</a:t>
            </a:r>
            <a:endParaRPr/>
          </a:p>
          <a:p>
            <a:pPr indent="0" lvl="0" marL="0" marR="0" rtl="0" algn="ctr">
              <a:spcBef>
                <a:spcPts val="0"/>
              </a:spcBef>
              <a:spcAft>
                <a:spcPts val="0"/>
              </a:spcAft>
              <a:buNone/>
            </a:pPr>
            <a:r>
              <a:t/>
            </a:r>
            <a:endParaRPr b="1" i="0" sz="2800" u="none" cap="none" strike="noStrike">
              <a:solidFill>
                <a:schemeClr val="lt1"/>
              </a:solidFill>
              <a:latin typeface="Roboto Light"/>
              <a:ea typeface="Roboto Light"/>
              <a:cs typeface="Roboto Light"/>
              <a:sym typeface="Roboto Light"/>
            </a:endParaRPr>
          </a:p>
          <a:p>
            <a:pPr indent="0" lvl="0" marL="0" marR="0" rtl="0" algn="ctr">
              <a:spcBef>
                <a:spcPts val="0"/>
              </a:spcBef>
              <a:spcAft>
                <a:spcPts val="0"/>
              </a:spcAft>
              <a:buNone/>
            </a:pPr>
            <a:r>
              <a:rPr b="1" i="0" lang="en-US" sz="2800" u="none" cap="none" strike="noStrike">
                <a:solidFill>
                  <a:schemeClr val="lt1"/>
                </a:solidFill>
                <a:latin typeface="Roboto Light"/>
                <a:ea typeface="Roboto Light"/>
                <a:cs typeface="Roboto Light"/>
                <a:sym typeface="Roboto Light"/>
              </a:rPr>
              <a:t>Y la sintáxis de las funciones puede variar !!!</a:t>
            </a:r>
            <a:endParaRPr/>
          </a:p>
          <a:p>
            <a:pPr indent="0" lvl="0" marL="0" marR="0" rtl="0" algn="ctr">
              <a:spcBef>
                <a:spcPts val="0"/>
              </a:spcBef>
              <a:spcAft>
                <a:spcPts val="0"/>
              </a:spcAft>
              <a:buNone/>
            </a:pPr>
            <a:r>
              <a:t/>
            </a:r>
            <a:endParaRPr b="1" i="0" sz="2800" u="none" cap="none" strike="noStrike">
              <a:solidFill>
                <a:schemeClr val="lt1"/>
              </a:solidFill>
              <a:latin typeface="Roboto Light"/>
              <a:ea typeface="Roboto Light"/>
              <a:cs typeface="Roboto Light"/>
              <a:sym typeface="Roboto Light"/>
            </a:endParaRPr>
          </a:p>
          <a:p>
            <a:pPr indent="0" lvl="0" marL="0" marR="0" rtl="0" algn="ctr">
              <a:spcBef>
                <a:spcPts val="0"/>
              </a:spcBef>
              <a:spcAft>
                <a:spcPts val="0"/>
              </a:spcAft>
              <a:buNone/>
            </a:pPr>
            <a:r>
              <a:rPr b="0" i="0" lang="en-US" sz="2800" u="sng" cap="none" strike="noStrike">
                <a:solidFill>
                  <a:schemeClr val="lt1"/>
                </a:solidFill>
                <a:latin typeface="Roboto Light"/>
                <a:ea typeface="Roboto Light"/>
                <a:cs typeface="Roboto Light"/>
                <a:sym typeface="Roboto Light"/>
                <a:hlinkClick r:id="rId3">
                  <a:extLst>
                    <a:ext uri="{A12FA001-AC4F-418D-AE19-62706E023703}">
                      <ahyp:hlinkClr val="tx"/>
                    </a:ext>
                  </a:extLst>
                </a:hlinkClick>
              </a:rPr>
              <a:t>http://shouldiprefix.com/</a:t>
            </a:r>
            <a:endParaRPr b="0" i="0" sz="2800" u="none" cap="none" strike="noStrike">
              <a:solidFill>
                <a:schemeClr val="lt1"/>
              </a:solidFill>
              <a:latin typeface="Roboto Light"/>
              <a:ea typeface="Roboto Light"/>
              <a:cs typeface="Roboto Light"/>
              <a:sym typeface="Roboto Light"/>
            </a:endParaRPr>
          </a:p>
          <a:p>
            <a:pPr indent="0" lvl="0" marL="0" marR="0" rtl="0" algn="ctr">
              <a:spcBef>
                <a:spcPts val="0"/>
              </a:spcBef>
              <a:spcAft>
                <a:spcPts val="0"/>
              </a:spcAft>
              <a:buNone/>
            </a:pPr>
            <a:r>
              <a:t/>
            </a:r>
            <a:endParaRPr b="1" i="0" sz="2800" u="none" cap="none" strike="noStrike">
              <a:solidFill>
                <a:schemeClr val="lt1"/>
              </a:solidFill>
              <a:latin typeface="Roboto Light"/>
              <a:ea typeface="Roboto Light"/>
              <a:cs typeface="Roboto Light"/>
              <a:sym typeface="Roboto 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5"/>
          <p:cNvSpPr txBox="1"/>
          <p:nvPr>
            <p:ph idx="4294967295" type="body"/>
          </p:nvPr>
        </p:nvSpPr>
        <p:spPr>
          <a:xfrm>
            <a:off x="228600" y="1295400"/>
            <a:ext cx="8915400" cy="3505200"/>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SzPts val="2240"/>
              <a:buChar char="►"/>
            </a:pPr>
            <a:r>
              <a:rPr b="1" lang="en-US" sz="2800"/>
              <a:t>Imagen</a:t>
            </a:r>
            <a:r>
              <a:rPr b="1" lang="en-US" sz="2000"/>
              <a:t>:</a:t>
            </a:r>
            <a:endParaRPr/>
          </a:p>
          <a:p>
            <a:pPr indent="0" lvl="1" marL="457200" rtl="0" algn="l">
              <a:spcBef>
                <a:spcPts val="1000"/>
              </a:spcBef>
              <a:spcAft>
                <a:spcPts val="0"/>
              </a:spcAft>
              <a:buSzPts val="1600"/>
              <a:buNone/>
            </a:pPr>
            <a:r>
              <a:t/>
            </a:r>
            <a:endParaRPr b="1" sz="2000"/>
          </a:p>
          <a:p>
            <a:pPr indent="-228600" lvl="2" marL="1143000" rtl="0" algn="l">
              <a:spcBef>
                <a:spcPts val="0"/>
              </a:spcBef>
              <a:spcAft>
                <a:spcPts val="0"/>
              </a:spcAft>
              <a:buSzPts val="1600"/>
              <a:buNone/>
            </a:pPr>
            <a:r>
              <a:rPr lang="en-US" sz="2000">
                <a:latin typeface="Consolas"/>
                <a:ea typeface="Consolas"/>
                <a:cs typeface="Consolas"/>
                <a:sym typeface="Consolas"/>
              </a:rPr>
              <a:t>background-image:url('img_tree.png'); </a:t>
            </a:r>
            <a:endParaRPr/>
          </a:p>
          <a:p>
            <a:pPr indent="-228600" lvl="2" marL="1143000" rtl="0" algn="l">
              <a:spcBef>
                <a:spcPts val="0"/>
              </a:spcBef>
              <a:spcAft>
                <a:spcPts val="0"/>
              </a:spcAft>
              <a:buSzPts val="1600"/>
              <a:buNone/>
            </a:pPr>
            <a:r>
              <a:rPr lang="en-US" sz="2000">
                <a:latin typeface="Consolas"/>
                <a:ea typeface="Consolas"/>
                <a:cs typeface="Consolas"/>
                <a:sym typeface="Consolas"/>
              </a:rPr>
              <a:t>    </a:t>
            </a:r>
            <a:endParaRPr/>
          </a:p>
          <a:p>
            <a:pPr indent="-228600" lvl="2" marL="1143000" rtl="0" algn="l">
              <a:spcBef>
                <a:spcPts val="0"/>
              </a:spcBef>
              <a:spcAft>
                <a:spcPts val="0"/>
              </a:spcAft>
              <a:buSzPts val="1600"/>
              <a:buNone/>
            </a:pPr>
            <a:r>
              <a:rPr lang="en-US" sz="2000">
                <a:solidFill>
                  <a:srgbClr val="FF0000"/>
                </a:solidFill>
                <a:latin typeface="Consolas"/>
                <a:ea typeface="Consolas"/>
                <a:cs typeface="Consolas"/>
                <a:sym typeface="Consolas"/>
              </a:rPr>
              <a:t>//se pueden cargar varias imágenes</a:t>
            </a:r>
            <a:endParaRPr sz="2000">
              <a:solidFill>
                <a:srgbClr val="FF0000"/>
              </a:solidFill>
              <a:latin typeface="Consolas"/>
              <a:ea typeface="Consolas"/>
              <a:cs typeface="Consolas"/>
              <a:sym typeface="Consolas"/>
            </a:endParaRPr>
          </a:p>
          <a:p>
            <a:pPr indent="-228600" lvl="2" marL="1143000" rtl="0" algn="l">
              <a:spcBef>
                <a:spcPts val="0"/>
              </a:spcBef>
              <a:spcAft>
                <a:spcPts val="0"/>
              </a:spcAft>
              <a:buSzPts val="1600"/>
              <a:buNone/>
            </a:pPr>
            <a:r>
              <a:rPr lang="en-US" sz="2000">
                <a:solidFill>
                  <a:srgbClr val="FF0000"/>
                </a:solidFill>
                <a:latin typeface="Consolas"/>
                <a:ea typeface="Consolas"/>
                <a:cs typeface="Consolas"/>
                <a:sym typeface="Consolas"/>
              </a:rPr>
              <a:t>//y que se solapen</a:t>
            </a:r>
            <a:endParaRPr sz="2000">
              <a:solidFill>
                <a:srgbClr val="FF0000"/>
              </a:solidFill>
              <a:latin typeface="Consolas"/>
              <a:ea typeface="Consolas"/>
              <a:cs typeface="Consolas"/>
              <a:sym typeface="Consolas"/>
            </a:endParaRPr>
          </a:p>
          <a:p>
            <a:pPr indent="-228600" lvl="2" marL="1143000" rtl="0" algn="l">
              <a:spcBef>
                <a:spcPts val="0"/>
              </a:spcBef>
              <a:spcAft>
                <a:spcPts val="0"/>
              </a:spcAft>
              <a:buSzPts val="1600"/>
              <a:buNone/>
            </a:pPr>
            <a:r>
              <a:t/>
            </a:r>
            <a:endParaRPr sz="2000">
              <a:latin typeface="Consolas"/>
              <a:ea typeface="Consolas"/>
              <a:cs typeface="Consolas"/>
              <a:sym typeface="Consolas"/>
            </a:endParaRPr>
          </a:p>
          <a:p>
            <a:pPr indent="-228600" lvl="2" marL="1143000" rtl="0" algn="l">
              <a:spcBef>
                <a:spcPts val="0"/>
              </a:spcBef>
              <a:spcAft>
                <a:spcPts val="0"/>
              </a:spcAft>
              <a:buSzPts val="1600"/>
              <a:buNone/>
            </a:pPr>
            <a:r>
              <a:rPr lang="en-US" sz="2000">
                <a:latin typeface="Consolas"/>
                <a:ea typeface="Consolas"/>
                <a:cs typeface="Consolas"/>
                <a:sym typeface="Consolas"/>
              </a:rPr>
              <a:t>background-repeat:no-repeat;</a:t>
            </a:r>
            <a:endParaRPr/>
          </a:p>
          <a:p>
            <a:pPr indent="-228600" lvl="2" marL="1143000" rtl="0" algn="l">
              <a:spcBef>
                <a:spcPts val="0"/>
              </a:spcBef>
              <a:spcAft>
                <a:spcPts val="0"/>
              </a:spcAft>
              <a:buSzPts val="1600"/>
              <a:buNone/>
            </a:pPr>
            <a:r>
              <a:rPr lang="en-US" sz="2000">
                <a:latin typeface="Consolas"/>
                <a:ea typeface="Consolas"/>
                <a:cs typeface="Consolas"/>
                <a:sym typeface="Consolas"/>
              </a:rPr>
              <a:t>background-position:right top;</a:t>
            </a:r>
            <a:endParaRPr sz="2000">
              <a:latin typeface="Consolas"/>
              <a:ea typeface="Consolas"/>
              <a:cs typeface="Consolas"/>
              <a:sym typeface="Consolas"/>
            </a:endParaRPr>
          </a:p>
          <a:p>
            <a:pPr indent="-41909" lvl="1" marL="742950" rtl="0" algn="l">
              <a:spcBef>
                <a:spcPts val="1000"/>
              </a:spcBef>
              <a:spcAft>
                <a:spcPts val="0"/>
              </a:spcAft>
              <a:buSzPts val="3840"/>
              <a:buNone/>
            </a:pPr>
            <a:r>
              <a:t/>
            </a:r>
            <a:endParaRPr sz="4800">
              <a:latin typeface="Consolas"/>
              <a:ea typeface="Consolas"/>
              <a:cs typeface="Consolas"/>
              <a:sym typeface="Consolas"/>
            </a:endParaRPr>
          </a:p>
          <a:p>
            <a:pPr indent="-342900" lvl="0" marL="342900" rtl="0" algn="l">
              <a:spcBef>
                <a:spcPts val="1000"/>
              </a:spcBef>
              <a:spcAft>
                <a:spcPts val="0"/>
              </a:spcAft>
              <a:buSzPts val="1440"/>
              <a:buNone/>
            </a:pPr>
            <a:r>
              <a:t/>
            </a:r>
            <a:endParaRPr/>
          </a:p>
        </p:txBody>
      </p:sp>
      <p:sp>
        <p:nvSpPr>
          <p:cNvPr id="296" name="Google Shape;296;p25"/>
          <p:cNvSpPr/>
          <p:nvPr/>
        </p:nvSpPr>
        <p:spPr>
          <a:xfrm>
            <a:off x="3235607" y="228600"/>
            <a:ext cx="3547767"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4000" u="none" cap="none" strike="noStrike">
                <a:solidFill>
                  <a:srgbClr val="7F7F7F"/>
                </a:solidFill>
                <a:latin typeface="Roboto"/>
                <a:ea typeface="Roboto"/>
                <a:cs typeface="Roboto"/>
                <a:sym typeface="Roboto"/>
              </a:rPr>
              <a:t>BACKGROUND</a:t>
            </a:r>
            <a:endParaRPr b="0" i="0" sz="4000" u="none" cap="none" strike="noStrike">
              <a:solidFill>
                <a:srgbClr val="BFBFBF"/>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6"/>
          <p:cNvSpPr txBox="1"/>
          <p:nvPr>
            <p:ph idx="1" type="body"/>
          </p:nvPr>
        </p:nvSpPr>
        <p:spPr>
          <a:xfrm>
            <a:off x="304800" y="1371600"/>
            <a:ext cx="6705600" cy="4402666"/>
          </a:xfrm>
          <a:prstGeom prst="rect">
            <a:avLst/>
          </a:prstGeom>
          <a:noFill/>
          <a:ln>
            <a:noFill/>
          </a:ln>
        </p:spPr>
        <p:txBody>
          <a:bodyPr anchorCtr="0" anchor="t" bIns="0" lIns="0" spcFirstLastPara="1" rIns="0" wrap="square" tIns="0">
            <a:noAutofit/>
          </a:bodyPr>
          <a:lstStyle/>
          <a:p>
            <a:pPr indent="-342900" lvl="0" marL="342900" rtl="0" algn="just">
              <a:spcBef>
                <a:spcPts val="0"/>
              </a:spcBef>
              <a:spcAft>
                <a:spcPts val="0"/>
              </a:spcAft>
              <a:buSzPts val="1440"/>
              <a:buNone/>
            </a:pPr>
            <a:r>
              <a:rPr b="1" i="1" lang="en-US"/>
              <a:t>Negativo, Brillo, Contraste, Blur, Rotación de colores, </a:t>
            </a:r>
            <a:endParaRPr/>
          </a:p>
          <a:p>
            <a:pPr indent="-342900" lvl="0" marL="342900" rtl="0" algn="just">
              <a:spcBef>
                <a:spcPts val="1000"/>
              </a:spcBef>
              <a:spcAft>
                <a:spcPts val="0"/>
              </a:spcAft>
              <a:buSzPts val="1440"/>
              <a:buNone/>
            </a:pPr>
            <a:r>
              <a:rPr b="1" i="1" lang="en-US"/>
              <a:t>Opacidad, Saturación</a:t>
            </a:r>
            <a:r>
              <a:rPr lang="en-US"/>
              <a:t>…</a:t>
            </a:r>
            <a:endParaRPr/>
          </a:p>
          <a:p>
            <a:pPr indent="-342900" lvl="0" marL="342900" rtl="0" algn="l">
              <a:spcBef>
                <a:spcPts val="1000"/>
              </a:spcBef>
              <a:spcAft>
                <a:spcPts val="0"/>
              </a:spcAft>
              <a:buSzPts val="1440"/>
              <a:buNone/>
            </a:pPr>
            <a:r>
              <a:t/>
            </a:r>
            <a:endParaRPr/>
          </a:p>
          <a:p>
            <a:pPr indent="0" lvl="0" marL="0" rtl="0" algn="l">
              <a:spcBef>
                <a:spcPts val="0"/>
              </a:spcBef>
              <a:spcAft>
                <a:spcPts val="0"/>
              </a:spcAft>
              <a:buSzPts val="1440"/>
              <a:buNone/>
            </a:pPr>
            <a:r>
              <a:rPr lang="en-US"/>
              <a:t>En el estilo de la imagen:</a:t>
            </a:r>
            <a:endParaRPr/>
          </a:p>
          <a:p>
            <a:pPr indent="-285750" lvl="1" marL="742950" rtl="0" algn="l">
              <a:spcBef>
                <a:spcPts val="1000"/>
              </a:spcBef>
              <a:spcAft>
                <a:spcPts val="0"/>
              </a:spcAft>
              <a:buSzPts val="1280"/>
              <a:buNone/>
            </a:pPr>
            <a:r>
              <a:rPr lang="en-US" sz="1600">
                <a:latin typeface="Consolas"/>
                <a:ea typeface="Consolas"/>
                <a:cs typeface="Consolas"/>
                <a:sym typeface="Consolas"/>
              </a:rPr>
              <a:t>-webkit-filter: </a:t>
            </a:r>
            <a:r>
              <a:rPr b="1" lang="en-US" sz="1600">
                <a:latin typeface="Consolas"/>
                <a:ea typeface="Consolas"/>
                <a:cs typeface="Consolas"/>
                <a:sym typeface="Consolas"/>
              </a:rPr>
              <a:t>[Filtro] [Filtro] … </a:t>
            </a:r>
            <a:endParaRPr/>
          </a:p>
          <a:p>
            <a:pPr indent="-285750" lvl="1" marL="742950" rtl="0" algn="l">
              <a:spcBef>
                <a:spcPts val="1000"/>
              </a:spcBef>
              <a:spcAft>
                <a:spcPts val="0"/>
              </a:spcAft>
              <a:buSzPts val="1280"/>
              <a:buNone/>
            </a:pPr>
            <a:r>
              <a:rPr b="1" lang="en-US">
                <a:solidFill>
                  <a:schemeClr val="accent5"/>
                </a:solidFill>
                <a:latin typeface="Consolas"/>
                <a:ea typeface="Consolas"/>
                <a:cs typeface="Consolas"/>
                <a:sym typeface="Consolas"/>
              </a:rPr>
              <a:t>//Ejemplo para Chrome</a:t>
            </a:r>
            <a:endParaRPr/>
          </a:p>
          <a:p>
            <a:pPr indent="-285750" lvl="1" marL="742950" rtl="0" algn="l">
              <a:spcBef>
                <a:spcPts val="1000"/>
              </a:spcBef>
              <a:spcAft>
                <a:spcPts val="0"/>
              </a:spcAft>
              <a:buSzPts val="1280"/>
              <a:buNone/>
            </a:pPr>
            <a:r>
              <a:rPr b="1" lang="en-US">
                <a:solidFill>
                  <a:schemeClr val="accent5"/>
                </a:solidFill>
                <a:latin typeface="Consolas"/>
                <a:ea typeface="Consolas"/>
                <a:cs typeface="Consolas"/>
                <a:sym typeface="Consolas"/>
              </a:rPr>
              <a:t>//cuidado con los tiempos de procesamiento!</a:t>
            </a:r>
            <a:endParaRPr/>
          </a:p>
          <a:p>
            <a:pPr indent="-285750" lvl="1" marL="742950" rtl="0" algn="l">
              <a:spcBef>
                <a:spcPts val="1000"/>
              </a:spcBef>
              <a:spcAft>
                <a:spcPts val="0"/>
              </a:spcAft>
              <a:buSzPts val="1280"/>
              <a:buNone/>
            </a:pPr>
            <a:r>
              <a:t/>
            </a:r>
            <a:endParaRPr b="1" sz="1600">
              <a:solidFill>
                <a:schemeClr val="accent4"/>
              </a:solidFill>
              <a:latin typeface="Consolas"/>
              <a:ea typeface="Consolas"/>
              <a:cs typeface="Consolas"/>
              <a:sym typeface="Consolas"/>
            </a:endParaRPr>
          </a:p>
          <a:p>
            <a:pPr indent="-342900" lvl="0" marL="342900" rtl="0" algn="l">
              <a:spcBef>
                <a:spcPts val="1000"/>
              </a:spcBef>
              <a:spcAft>
                <a:spcPts val="0"/>
              </a:spcAft>
              <a:buSzPts val="1440"/>
              <a:buNone/>
            </a:pPr>
            <a:r>
              <a:rPr lang="en-US"/>
              <a:t>Ejemplo:</a:t>
            </a:r>
            <a:endParaRPr/>
          </a:p>
          <a:p>
            <a:pPr indent="-285750" lvl="1" marL="742950" rtl="0" algn="l">
              <a:spcBef>
                <a:spcPts val="1000"/>
              </a:spcBef>
              <a:spcAft>
                <a:spcPts val="0"/>
              </a:spcAft>
              <a:buSzPts val="1280"/>
              <a:buNone/>
            </a:pPr>
            <a:r>
              <a:rPr lang="en-US" sz="1600">
                <a:latin typeface="Consolas"/>
                <a:ea typeface="Consolas"/>
                <a:cs typeface="Consolas"/>
                <a:sym typeface="Consolas"/>
              </a:rPr>
              <a:t>-webkit-filter: blur(5px);</a:t>
            </a:r>
            <a:endParaRPr/>
          </a:p>
          <a:p>
            <a:pPr indent="-285750" lvl="1" marL="742950" rtl="0" algn="l">
              <a:spcBef>
                <a:spcPts val="1000"/>
              </a:spcBef>
              <a:spcAft>
                <a:spcPts val="0"/>
              </a:spcAft>
              <a:buSzPts val="1280"/>
              <a:buNone/>
            </a:pPr>
            <a:r>
              <a:t/>
            </a:r>
            <a:endParaRPr sz="1600">
              <a:latin typeface="Consolas"/>
              <a:ea typeface="Consolas"/>
              <a:cs typeface="Consolas"/>
              <a:sym typeface="Consolas"/>
            </a:endParaRPr>
          </a:p>
          <a:p>
            <a:pPr indent="-342900" lvl="0" marL="342900" rtl="0" algn="l">
              <a:spcBef>
                <a:spcPts val="1000"/>
              </a:spcBef>
              <a:spcAft>
                <a:spcPts val="0"/>
              </a:spcAft>
              <a:buSzPts val="1440"/>
              <a:buNone/>
            </a:pPr>
            <a:r>
              <a:rPr lang="en-US"/>
              <a:t>Más ejemplos: </a:t>
            </a:r>
            <a:r>
              <a:rPr lang="en-US" sz="1600" u="sng">
                <a:solidFill>
                  <a:schemeClr val="hlink"/>
                </a:solidFill>
                <a:hlinkClick r:id="rId3"/>
              </a:rPr>
              <a:t>http://xitrus.es/utilidades/Filtros_para_imagenes</a:t>
            </a:r>
            <a:endParaRPr sz="1600">
              <a:latin typeface="Consolas"/>
              <a:ea typeface="Consolas"/>
              <a:cs typeface="Consolas"/>
              <a:sym typeface="Consolas"/>
            </a:endParaRPr>
          </a:p>
        </p:txBody>
      </p:sp>
      <p:sp>
        <p:nvSpPr>
          <p:cNvPr id="302" name="Google Shape;302;p26"/>
          <p:cNvSpPr/>
          <p:nvPr/>
        </p:nvSpPr>
        <p:spPr>
          <a:xfrm>
            <a:off x="532944" y="228600"/>
            <a:ext cx="6250430"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4000" u="none" cap="none" strike="noStrike">
                <a:solidFill>
                  <a:srgbClr val="7F7F7F"/>
                </a:solidFill>
                <a:latin typeface="Roboto"/>
                <a:ea typeface="Roboto"/>
                <a:cs typeface="Roboto"/>
                <a:sym typeface="Roboto"/>
              </a:rPr>
              <a:t>FILTROS PARA IMÁGENES</a:t>
            </a:r>
            <a:endParaRPr b="0" i="0" sz="4000" u="none" cap="none" strike="noStrike">
              <a:solidFill>
                <a:srgbClr val="BFBFBF"/>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7"/>
          <p:cNvSpPr/>
          <p:nvPr/>
        </p:nvSpPr>
        <p:spPr>
          <a:xfrm>
            <a:off x="533400" y="1582578"/>
            <a:ext cx="6594450"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400" u="none" cap="none" strike="noStrike">
                <a:solidFill>
                  <a:schemeClr val="dk1"/>
                </a:solidFill>
                <a:latin typeface="Roboto Light"/>
                <a:ea typeface="Roboto Light"/>
                <a:cs typeface="Roboto Light"/>
                <a:sym typeface="Roboto Light"/>
              </a:rPr>
              <a:t>Permiten realizar cambios en los valores de una propiedad durante un determinado tiempo de manera progresiva</a:t>
            </a:r>
            <a:endParaRPr/>
          </a:p>
        </p:txBody>
      </p:sp>
      <p:sp>
        <p:nvSpPr>
          <p:cNvPr id="308" name="Google Shape;308;p27"/>
          <p:cNvSpPr/>
          <p:nvPr/>
        </p:nvSpPr>
        <p:spPr>
          <a:xfrm>
            <a:off x="533400" y="3414710"/>
            <a:ext cx="70104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u="none" cap="none" strike="noStrike">
                <a:solidFill>
                  <a:schemeClr val="dk1"/>
                </a:solidFill>
                <a:latin typeface="Consolas"/>
                <a:ea typeface="Consolas"/>
                <a:cs typeface="Consolas"/>
                <a:sym typeface="Consolas"/>
              </a:rPr>
              <a:t>Sintáxis:</a:t>
            </a:r>
            <a:endParaRPr/>
          </a:p>
          <a:p>
            <a:pPr indent="0" lvl="0" marL="0" marR="0" rtl="0" algn="l">
              <a:spcBef>
                <a:spcPts val="0"/>
              </a:spcBef>
              <a:spcAft>
                <a:spcPts val="0"/>
              </a:spcAft>
              <a:buNone/>
            </a:pPr>
            <a:r>
              <a:rPr lang="en-US" sz="2400">
                <a:solidFill>
                  <a:schemeClr val="dk1"/>
                </a:solidFill>
                <a:latin typeface="Consolas"/>
                <a:ea typeface="Consolas"/>
                <a:cs typeface="Consolas"/>
                <a:sym typeface="Consolas"/>
              </a:rPr>
              <a:t>transition: [property] [time] [effect];</a:t>
            </a:r>
            <a:endParaRPr sz="2400">
              <a:solidFill>
                <a:schemeClr val="dk1"/>
              </a:solidFill>
              <a:latin typeface="Roboto Light"/>
              <a:ea typeface="Roboto Light"/>
              <a:cs typeface="Roboto Light"/>
              <a:sym typeface="Roboto Light"/>
            </a:endParaRPr>
          </a:p>
        </p:txBody>
      </p:sp>
      <p:sp>
        <p:nvSpPr>
          <p:cNvPr id="309" name="Google Shape;309;p27"/>
          <p:cNvSpPr/>
          <p:nvPr/>
        </p:nvSpPr>
        <p:spPr>
          <a:xfrm>
            <a:off x="3044850" y="228600"/>
            <a:ext cx="3738524"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7F7F7F"/>
                </a:solidFill>
                <a:latin typeface="Roboto"/>
                <a:ea typeface="Roboto"/>
                <a:cs typeface="Roboto"/>
                <a:sym typeface="Roboto"/>
              </a:rPr>
              <a:t>TRANSICIONES</a:t>
            </a:r>
            <a:endParaRPr sz="4000">
              <a:solidFill>
                <a:srgbClr val="BFBFBF"/>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8"/>
          <p:cNvSpPr/>
          <p:nvPr/>
        </p:nvSpPr>
        <p:spPr>
          <a:xfrm>
            <a:off x="394356" y="2794377"/>
            <a:ext cx="26670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a {</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    color: #06C;</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a:t>
            </a:r>
            <a:endParaRPr/>
          </a:p>
          <a:p>
            <a:pPr indent="0" lvl="0" marL="0" marR="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a:hover {</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    color: #C00;</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315" name="Google Shape;315;p28"/>
          <p:cNvSpPr/>
          <p:nvPr/>
        </p:nvSpPr>
        <p:spPr>
          <a:xfrm>
            <a:off x="4075877" y="2679790"/>
            <a:ext cx="4647513"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nsolas"/>
                <a:ea typeface="Consolas"/>
                <a:cs typeface="Consolas"/>
                <a:sym typeface="Consolas"/>
              </a:rPr>
              <a:t>a {</a:t>
            </a:r>
            <a:endParaRPr/>
          </a:p>
          <a:p>
            <a:pPr indent="0" lvl="0" marL="0" marR="0" rtl="0" algn="l">
              <a:spcBef>
                <a:spcPts val="0"/>
              </a:spcBef>
              <a:spcAft>
                <a:spcPts val="0"/>
              </a:spcAft>
              <a:buNone/>
            </a:pPr>
            <a:r>
              <a:rPr lang="en-US" sz="1400">
                <a:solidFill>
                  <a:schemeClr val="dk1"/>
                </a:solidFill>
                <a:latin typeface="Consolas"/>
                <a:ea typeface="Consolas"/>
                <a:cs typeface="Consolas"/>
                <a:sym typeface="Consolas"/>
              </a:rPr>
              <a:t>    color: #06C;   </a:t>
            </a:r>
            <a:endParaRPr/>
          </a:p>
          <a:p>
            <a:pPr indent="0" lvl="0" marL="0" marR="0" rtl="0" algn="l">
              <a:spcBef>
                <a:spcPts val="0"/>
              </a:spcBef>
              <a:spcAft>
                <a:spcPts val="0"/>
              </a:spcAft>
              <a:buNone/>
            </a:pPr>
            <a:r>
              <a:rPr lang="en-US" sz="1400">
                <a:solidFill>
                  <a:schemeClr val="dk1"/>
                </a:solidFill>
                <a:latin typeface="Consolas"/>
                <a:ea typeface="Consolas"/>
                <a:cs typeface="Consolas"/>
                <a:sym typeface="Consolas"/>
              </a:rPr>
              <a:t>   </a:t>
            </a:r>
            <a:r>
              <a:rPr i="1" lang="en-US" sz="1400">
                <a:solidFill>
                  <a:schemeClr val="dk1"/>
                </a:solidFill>
                <a:latin typeface="Consolas"/>
                <a:ea typeface="Consolas"/>
                <a:cs typeface="Consolas"/>
                <a:sym typeface="Consolas"/>
              </a:rPr>
              <a:t> -webkit-transition: color .35s ease-out; </a:t>
            </a:r>
            <a:endParaRPr/>
          </a:p>
          <a:p>
            <a:pPr indent="0" lvl="0" marL="0" marR="0" rtl="0" algn="l">
              <a:spcBef>
                <a:spcPts val="0"/>
              </a:spcBef>
              <a:spcAft>
                <a:spcPts val="0"/>
              </a:spcAft>
              <a:buNone/>
            </a:pPr>
            <a:r>
              <a:rPr i="1" lang="en-US" sz="1400">
                <a:solidFill>
                  <a:schemeClr val="dk1"/>
                </a:solidFill>
                <a:latin typeface="Consolas"/>
                <a:ea typeface="Consolas"/>
                <a:cs typeface="Consolas"/>
                <a:sym typeface="Consolas"/>
              </a:rPr>
              <a:t>    -moz-transition: color .35s ease-out; </a:t>
            </a:r>
            <a:endParaRPr/>
          </a:p>
          <a:p>
            <a:pPr indent="0" lvl="0" marL="0" marR="0" rtl="0" algn="l">
              <a:spcBef>
                <a:spcPts val="0"/>
              </a:spcBef>
              <a:spcAft>
                <a:spcPts val="0"/>
              </a:spcAft>
              <a:buNone/>
            </a:pPr>
            <a:r>
              <a:rPr i="1" lang="en-US" sz="1400">
                <a:solidFill>
                  <a:schemeClr val="dk1"/>
                </a:solidFill>
                <a:latin typeface="Consolas"/>
                <a:ea typeface="Consolas"/>
                <a:cs typeface="Consolas"/>
                <a:sym typeface="Consolas"/>
              </a:rPr>
              <a:t>    -o-transition: color .35s ease-out;</a:t>
            </a:r>
            <a:endParaRPr/>
          </a:p>
          <a:p>
            <a:pPr indent="0" lvl="0" marL="0" marR="0" rtl="0" algn="l">
              <a:spcBef>
                <a:spcPts val="0"/>
              </a:spcBef>
              <a:spcAft>
                <a:spcPts val="0"/>
              </a:spcAft>
              <a:buNone/>
            </a:pPr>
            <a:r>
              <a:rPr i="1" lang="en-US" sz="1400">
                <a:solidFill>
                  <a:schemeClr val="dk1"/>
                </a:solidFill>
                <a:latin typeface="Consolas"/>
                <a:ea typeface="Consolas"/>
                <a:cs typeface="Consolas"/>
                <a:sym typeface="Consolas"/>
              </a:rPr>
              <a:t>    transition: color .35s ease-out;</a:t>
            </a:r>
            <a:endParaRPr/>
          </a:p>
          <a:p>
            <a:pPr indent="0" lvl="0" marL="0" marR="0" rtl="0" algn="l">
              <a:spcBef>
                <a:spcPts val="0"/>
              </a:spcBef>
              <a:spcAft>
                <a:spcPts val="0"/>
              </a:spcAft>
              <a:buNone/>
            </a:pPr>
            <a:r>
              <a:rPr lang="en-US" sz="1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US" sz="1400">
                <a:solidFill>
                  <a:schemeClr val="dk1"/>
                </a:solidFill>
                <a:latin typeface="Consolas"/>
                <a:ea typeface="Consolas"/>
                <a:cs typeface="Consolas"/>
                <a:sym typeface="Consolas"/>
              </a:rPr>
              <a:t>a:hover {</a:t>
            </a:r>
            <a:endParaRPr/>
          </a:p>
          <a:p>
            <a:pPr indent="0" lvl="0" marL="0" marR="0" rtl="0" algn="l">
              <a:spcBef>
                <a:spcPts val="0"/>
              </a:spcBef>
              <a:spcAft>
                <a:spcPts val="0"/>
              </a:spcAft>
              <a:buNone/>
            </a:pPr>
            <a:r>
              <a:rPr lang="en-US" sz="1400">
                <a:solidFill>
                  <a:schemeClr val="dk1"/>
                </a:solidFill>
                <a:latin typeface="Consolas"/>
                <a:ea typeface="Consolas"/>
                <a:cs typeface="Consolas"/>
                <a:sym typeface="Consolas"/>
              </a:rPr>
              <a:t>    color: #C00;</a:t>
            </a:r>
            <a:endParaRPr/>
          </a:p>
          <a:p>
            <a:pPr indent="0" lvl="0" marL="0" marR="0" rtl="0" algn="l">
              <a:spcBef>
                <a:spcPts val="0"/>
              </a:spcBef>
              <a:spcAft>
                <a:spcPts val="0"/>
              </a:spcAft>
              <a:buNone/>
            </a:pPr>
            <a:r>
              <a:rPr lang="en-US" sz="1400">
                <a:solidFill>
                  <a:schemeClr val="dk1"/>
                </a:solidFill>
                <a:latin typeface="Consolas"/>
                <a:ea typeface="Consolas"/>
                <a:cs typeface="Consolas"/>
                <a:sym typeface="Consolas"/>
              </a:rPr>
              <a:t>   </a:t>
            </a:r>
            <a:r>
              <a:rPr i="1" lang="en-US" sz="1400">
                <a:solidFill>
                  <a:schemeClr val="dk1"/>
                </a:solidFill>
                <a:latin typeface="Consolas"/>
                <a:ea typeface="Consolas"/>
                <a:cs typeface="Consolas"/>
                <a:sym typeface="Consolas"/>
              </a:rPr>
              <a:t> -webkit-transition: color .35s ease-in; </a:t>
            </a:r>
            <a:endParaRPr/>
          </a:p>
          <a:p>
            <a:pPr indent="0" lvl="0" marL="0" marR="0" rtl="0" algn="l">
              <a:spcBef>
                <a:spcPts val="0"/>
              </a:spcBef>
              <a:spcAft>
                <a:spcPts val="0"/>
              </a:spcAft>
              <a:buNone/>
            </a:pPr>
            <a:r>
              <a:rPr i="1" lang="en-US" sz="1400">
                <a:solidFill>
                  <a:schemeClr val="dk1"/>
                </a:solidFill>
                <a:latin typeface="Consolas"/>
                <a:ea typeface="Consolas"/>
                <a:cs typeface="Consolas"/>
                <a:sym typeface="Consolas"/>
              </a:rPr>
              <a:t>    -moz-transition: color .35s ease-in; </a:t>
            </a:r>
            <a:endParaRPr/>
          </a:p>
          <a:p>
            <a:pPr indent="0" lvl="0" marL="0" marR="0" rtl="0" algn="l">
              <a:spcBef>
                <a:spcPts val="0"/>
              </a:spcBef>
              <a:spcAft>
                <a:spcPts val="0"/>
              </a:spcAft>
              <a:buNone/>
            </a:pPr>
            <a:r>
              <a:rPr i="1" lang="en-US" sz="1400">
                <a:solidFill>
                  <a:schemeClr val="dk1"/>
                </a:solidFill>
                <a:latin typeface="Consolas"/>
                <a:ea typeface="Consolas"/>
                <a:cs typeface="Consolas"/>
                <a:sym typeface="Consolas"/>
              </a:rPr>
              <a:t>    -o-transition: color .35s ease-in;</a:t>
            </a:r>
            <a:endParaRPr/>
          </a:p>
          <a:p>
            <a:pPr indent="0" lvl="0" marL="0" marR="0" rtl="0" algn="l">
              <a:spcBef>
                <a:spcPts val="0"/>
              </a:spcBef>
              <a:spcAft>
                <a:spcPts val="0"/>
              </a:spcAft>
              <a:buNone/>
            </a:pPr>
            <a:r>
              <a:rPr i="1" lang="en-US" sz="1400">
                <a:solidFill>
                  <a:schemeClr val="dk1"/>
                </a:solidFill>
                <a:latin typeface="Consolas"/>
                <a:ea typeface="Consolas"/>
                <a:cs typeface="Consolas"/>
                <a:sym typeface="Consolas"/>
              </a:rPr>
              <a:t>    transition: color .35s ease-in;</a:t>
            </a:r>
            <a:endParaRPr/>
          </a:p>
          <a:p>
            <a:pPr indent="0" lvl="0" marL="0" marR="0" rtl="0" algn="l">
              <a:spcBef>
                <a:spcPts val="0"/>
              </a:spcBef>
              <a:spcAft>
                <a:spcPts val="0"/>
              </a:spcAft>
              <a:buNone/>
            </a:pPr>
            <a:r>
              <a:rPr lang="en-US" sz="1400">
                <a:solidFill>
                  <a:schemeClr val="dk1"/>
                </a:solidFill>
                <a:latin typeface="Consolas"/>
                <a:ea typeface="Consolas"/>
                <a:cs typeface="Consolas"/>
                <a:sym typeface="Consolas"/>
              </a:rPr>
              <a:t>}</a:t>
            </a:r>
            <a:endParaRPr/>
          </a:p>
        </p:txBody>
      </p:sp>
      <p:sp>
        <p:nvSpPr>
          <p:cNvPr id="316" name="Google Shape;316;p28"/>
          <p:cNvSpPr/>
          <p:nvPr/>
        </p:nvSpPr>
        <p:spPr>
          <a:xfrm>
            <a:off x="394356" y="1177876"/>
            <a:ext cx="3145350" cy="12605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Roboto Light"/>
                <a:ea typeface="Roboto Light"/>
                <a:cs typeface="Roboto Light"/>
                <a:sym typeface="Roboto Light"/>
              </a:rPr>
              <a:t>Sin transición</a:t>
            </a:r>
            <a:endParaRPr b="1" sz="3600">
              <a:solidFill>
                <a:schemeClr val="lt1"/>
              </a:solidFill>
              <a:latin typeface="Roboto Light"/>
              <a:ea typeface="Roboto Light"/>
              <a:cs typeface="Roboto Light"/>
              <a:sym typeface="Roboto Light"/>
            </a:endParaRPr>
          </a:p>
        </p:txBody>
      </p:sp>
      <p:sp>
        <p:nvSpPr>
          <p:cNvPr id="317" name="Google Shape;317;p28"/>
          <p:cNvSpPr/>
          <p:nvPr/>
        </p:nvSpPr>
        <p:spPr>
          <a:xfrm>
            <a:off x="4080640" y="1177876"/>
            <a:ext cx="3151855" cy="12605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Roboto Light"/>
                <a:ea typeface="Roboto Light"/>
                <a:cs typeface="Roboto Light"/>
                <a:sym typeface="Roboto Light"/>
              </a:rPr>
              <a:t>Con transición</a:t>
            </a:r>
            <a:endParaRPr b="1" sz="3600">
              <a:solidFill>
                <a:schemeClr val="lt1"/>
              </a:solidFill>
              <a:latin typeface="Roboto Light"/>
              <a:ea typeface="Roboto Light"/>
              <a:cs typeface="Roboto Light"/>
              <a:sym typeface="Roboto Light"/>
            </a:endParaRPr>
          </a:p>
        </p:txBody>
      </p:sp>
      <p:sp>
        <p:nvSpPr>
          <p:cNvPr id="318" name="Google Shape;318;p28"/>
          <p:cNvSpPr/>
          <p:nvPr/>
        </p:nvSpPr>
        <p:spPr>
          <a:xfrm>
            <a:off x="-76200" y="6105487"/>
            <a:ext cx="9372600" cy="338554"/>
          </a:xfrm>
          <a:prstGeom prst="rect">
            <a:avLst/>
          </a:prstGeom>
          <a:solidFill>
            <a:schemeClr val="lt2">
              <a:alpha val="55686"/>
            </a:schemeClr>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u="sng">
                <a:solidFill>
                  <a:schemeClr val="dk1"/>
                </a:solidFill>
                <a:latin typeface="Roboto Light"/>
                <a:ea typeface="Roboto Light"/>
                <a:cs typeface="Roboto Light"/>
                <a:sym typeface="Roboto Light"/>
                <a:hlinkClick r:id="rId3">
                  <a:extLst>
                    <a:ext uri="{A12FA001-AC4F-418D-AE19-62706E023703}">
                      <ahyp:hlinkClr val="tx"/>
                    </a:ext>
                  </a:extLst>
                </a:hlinkClick>
              </a:rPr>
              <a:t>http://leaverou.github.com/animatable/</a:t>
            </a:r>
            <a:endParaRPr sz="1600">
              <a:solidFill>
                <a:schemeClr val="dk1"/>
              </a:solidFill>
              <a:latin typeface="Roboto Light"/>
              <a:ea typeface="Roboto Light"/>
              <a:cs typeface="Roboto Light"/>
              <a:sym typeface="Roboto Light"/>
            </a:endParaRPr>
          </a:p>
        </p:txBody>
      </p:sp>
      <p:sp>
        <p:nvSpPr>
          <p:cNvPr id="319" name="Google Shape;319;p28"/>
          <p:cNvSpPr/>
          <p:nvPr/>
        </p:nvSpPr>
        <p:spPr>
          <a:xfrm>
            <a:off x="3044850" y="228600"/>
            <a:ext cx="3738524"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7F7F7F"/>
                </a:solidFill>
                <a:latin typeface="Roboto"/>
                <a:ea typeface="Roboto"/>
                <a:cs typeface="Roboto"/>
                <a:sym typeface="Roboto"/>
              </a:rPr>
              <a:t>TRANSICIONES</a:t>
            </a:r>
            <a:endParaRPr sz="4000">
              <a:solidFill>
                <a:srgbClr val="BFBFBF"/>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9"/>
          <p:cNvSpPr/>
          <p:nvPr/>
        </p:nvSpPr>
        <p:spPr>
          <a:xfrm>
            <a:off x="528637" y="838200"/>
            <a:ext cx="6254737"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400">
                <a:solidFill>
                  <a:srgbClr val="B0B0B0"/>
                </a:solidFill>
                <a:latin typeface="Roboto Light"/>
                <a:ea typeface="Roboto Light"/>
                <a:cs typeface="Roboto Light"/>
                <a:sym typeface="Roboto Light"/>
              </a:rPr>
              <a:t>SHORTHAND</a:t>
            </a:r>
            <a:endParaRPr/>
          </a:p>
          <a:p>
            <a:pPr indent="0" lvl="0" marL="0" marR="0" rtl="0" algn="r">
              <a:spcBef>
                <a:spcPts val="0"/>
              </a:spcBef>
              <a:spcAft>
                <a:spcPts val="0"/>
              </a:spcAft>
              <a:buNone/>
            </a:pPr>
            <a:r>
              <a:t/>
            </a:r>
            <a:endParaRPr sz="2400">
              <a:solidFill>
                <a:schemeClr val="dk1"/>
              </a:solidFill>
              <a:latin typeface="Roboto Light"/>
              <a:ea typeface="Roboto Light"/>
              <a:cs typeface="Roboto Light"/>
              <a:sym typeface="Roboto Light"/>
            </a:endParaRPr>
          </a:p>
        </p:txBody>
      </p:sp>
      <p:sp>
        <p:nvSpPr>
          <p:cNvPr id="325" name="Google Shape;325;p29"/>
          <p:cNvSpPr/>
          <p:nvPr/>
        </p:nvSpPr>
        <p:spPr>
          <a:xfrm>
            <a:off x="5524695" y="228600"/>
            <a:ext cx="1258679"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7F7F7F"/>
                </a:solidFill>
                <a:latin typeface="Roboto"/>
                <a:ea typeface="Roboto"/>
                <a:cs typeface="Roboto"/>
                <a:sym typeface="Roboto"/>
              </a:rPr>
              <a:t>TIPS</a:t>
            </a:r>
            <a:endParaRPr sz="4000">
              <a:solidFill>
                <a:srgbClr val="BFBFBF"/>
              </a:solidFill>
              <a:latin typeface="Roboto"/>
              <a:ea typeface="Roboto"/>
              <a:cs typeface="Roboto"/>
              <a:sym typeface="Roboto"/>
            </a:endParaRPr>
          </a:p>
        </p:txBody>
      </p:sp>
      <p:sp>
        <p:nvSpPr>
          <p:cNvPr id="326" name="Google Shape;326;p29"/>
          <p:cNvSpPr/>
          <p:nvPr/>
        </p:nvSpPr>
        <p:spPr>
          <a:xfrm>
            <a:off x="304800" y="1828800"/>
            <a:ext cx="7162800" cy="1477328"/>
          </a:xfrm>
          <a:prstGeom prst="rect">
            <a:avLst/>
          </a:prstGeom>
          <a:solidFill>
            <a:srgbClr val="FADFC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Lucida Sans"/>
              <a:buNone/>
            </a:pPr>
            <a:r>
              <a:rPr b="0" i="0" lang="en-US" sz="1600" u="none" cap="none" strike="noStrike">
                <a:solidFill>
                  <a:srgbClr val="000000"/>
                </a:solidFill>
                <a:latin typeface="Lucida Sans"/>
                <a:ea typeface="Lucida Sans"/>
                <a:cs typeface="Lucida Sans"/>
                <a:sym typeface="Lucida Sans"/>
              </a:rPr>
              <a:t>.header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600"/>
              <a:buFont typeface="Lucida Sans"/>
              <a:buNone/>
            </a:pPr>
            <a:r>
              <a:rPr b="0" i="0" lang="en-US" sz="1600" u="none" cap="none" strike="noStrike">
                <a:solidFill>
                  <a:srgbClr val="333333"/>
                </a:solidFill>
                <a:latin typeface="Lucida Sans"/>
                <a:ea typeface="Lucida Sans"/>
                <a:cs typeface="Lucida Sans"/>
                <a:sym typeface="Lucida Sans"/>
              </a:rPr>
              <a:t>      </a:t>
            </a:r>
            <a:r>
              <a:rPr b="1" i="0" lang="en-US" sz="1600" u="none" cap="none" strike="noStrike">
                <a:solidFill>
                  <a:srgbClr val="006699"/>
                </a:solidFill>
                <a:latin typeface="Lucida Sans"/>
                <a:ea typeface="Lucida Sans"/>
                <a:cs typeface="Lucida Sans"/>
                <a:sym typeface="Lucida Sans"/>
              </a:rPr>
              <a:t>background-color</a:t>
            </a:r>
            <a:r>
              <a:rPr b="0" i="0" lang="en-US" sz="1600" u="none" cap="none" strike="noStrike">
                <a:solidFill>
                  <a:srgbClr val="000000"/>
                </a:solidFill>
                <a:latin typeface="Lucida Sans"/>
                <a:ea typeface="Lucida Sans"/>
                <a:cs typeface="Lucida Sans"/>
                <a:sym typeface="Lucida Sans"/>
              </a:rPr>
              <a:t>: </a:t>
            </a:r>
            <a:r>
              <a:rPr b="0" i="0" lang="en-US" sz="1600" u="none" cap="none" strike="noStrike">
                <a:solidFill>
                  <a:srgbClr val="009900"/>
                </a:solidFill>
                <a:latin typeface="Lucida Sans"/>
                <a:ea typeface="Lucida Sans"/>
                <a:cs typeface="Lucida Sans"/>
                <a:sym typeface="Lucida Sans"/>
              </a:rPr>
              <a:t>#fff</a:t>
            </a:r>
            <a:r>
              <a:rPr b="0" i="0" lang="en-US" sz="1600" u="none" cap="none" strike="noStrike">
                <a:solidFill>
                  <a:srgbClr val="000000"/>
                </a:solidFill>
                <a:latin typeface="Lucida Sans"/>
                <a:ea typeface="Lucida Sans"/>
                <a:cs typeface="Lucida Sans"/>
                <a:sym typeface="Lucida Sans"/>
              </a:rPr>
              <a: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600"/>
              <a:buFont typeface="Lucida Sans"/>
              <a:buNone/>
            </a:pPr>
            <a:r>
              <a:rPr b="0" i="0" lang="en-US" sz="1600" u="none" cap="none" strike="noStrike">
                <a:solidFill>
                  <a:srgbClr val="333333"/>
                </a:solidFill>
                <a:latin typeface="Lucida Sans"/>
                <a:ea typeface="Lucida Sans"/>
                <a:cs typeface="Lucida Sans"/>
                <a:sym typeface="Lucida Sans"/>
              </a:rPr>
              <a:t>      </a:t>
            </a:r>
            <a:r>
              <a:rPr b="1" i="0" lang="en-US" sz="1600" u="none" cap="none" strike="noStrike">
                <a:solidFill>
                  <a:srgbClr val="006699"/>
                </a:solidFill>
                <a:latin typeface="Lucida Sans"/>
                <a:ea typeface="Lucida Sans"/>
                <a:cs typeface="Lucida Sans"/>
                <a:sym typeface="Lucida Sans"/>
              </a:rPr>
              <a:t>background-image</a:t>
            </a:r>
            <a:r>
              <a:rPr b="0" i="0" lang="en-US" sz="1600" u="none" cap="none" strike="noStrike">
                <a:solidFill>
                  <a:srgbClr val="000000"/>
                </a:solidFill>
                <a:latin typeface="Lucida Sans"/>
                <a:ea typeface="Lucida Sans"/>
                <a:cs typeface="Lucida Sans"/>
                <a:sym typeface="Lucida Sans"/>
              </a:rPr>
              <a:t>: </a:t>
            </a:r>
            <a:r>
              <a:rPr b="0" i="0" lang="en-US" sz="1600" u="none" cap="none" strike="noStrike">
                <a:solidFill>
                  <a:srgbClr val="009900"/>
                </a:solidFill>
                <a:latin typeface="Lucida Sans"/>
                <a:ea typeface="Lucida Sans"/>
                <a:cs typeface="Lucida Sans"/>
                <a:sym typeface="Lucida Sans"/>
              </a:rPr>
              <a:t>url</a:t>
            </a:r>
            <a:r>
              <a:rPr b="0" i="0" lang="en-US" sz="1600" u="none" cap="none" strike="noStrike">
                <a:solidFill>
                  <a:srgbClr val="000000"/>
                </a:solidFill>
                <a:latin typeface="Lucida Sans"/>
                <a:ea typeface="Lucida Sans"/>
                <a:cs typeface="Lucida Sans"/>
                <a:sym typeface="Lucida Sans"/>
              </a:rPr>
              <a:t>(image.gif);</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600"/>
              <a:buFont typeface="Lucida Sans"/>
              <a:buNone/>
            </a:pPr>
            <a:r>
              <a:rPr b="0" i="0" lang="en-US" sz="1600" u="none" cap="none" strike="noStrike">
                <a:solidFill>
                  <a:srgbClr val="333333"/>
                </a:solidFill>
                <a:latin typeface="Lucida Sans"/>
                <a:ea typeface="Lucida Sans"/>
                <a:cs typeface="Lucida Sans"/>
                <a:sym typeface="Lucida Sans"/>
              </a:rPr>
              <a:t>      </a:t>
            </a:r>
            <a:r>
              <a:rPr b="1" i="0" lang="en-US" sz="1600" u="none" cap="none" strike="noStrike">
                <a:solidFill>
                  <a:srgbClr val="006699"/>
                </a:solidFill>
                <a:latin typeface="Lucida Sans"/>
                <a:ea typeface="Lucida Sans"/>
                <a:cs typeface="Lucida Sans"/>
                <a:sym typeface="Lucida Sans"/>
              </a:rPr>
              <a:t>background-repeat</a:t>
            </a:r>
            <a:r>
              <a:rPr b="0" i="0" lang="en-US" sz="1600" u="none" cap="none" strike="noStrike">
                <a:solidFill>
                  <a:srgbClr val="000000"/>
                </a:solidFill>
                <a:latin typeface="Lucida Sans"/>
                <a:ea typeface="Lucida Sans"/>
                <a:cs typeface="Lucida Sans"/>
                <a:sym typeface="Lucida Sans"/>
              </a:rPr>
              <a:t>: </a:t>
            </a:r>
            <a:r>
              <a:rPr b="0" i="0" lang="en-US" sz="1600" u="none" cap="none" strike="noStrike">
                <a:solidFill>
                  <a:srgbClr val="009900"/>
                </a:solidFill>
                <a:latin typeface="Lucida Sans"/>
                <a:ea typeface="Lucida Sans"/>
                <a:cs typeface="Lucida Sans"/>
                <a:sym typeface="Lucida Sans"/>
              </a:rPr>
              <a:t>no-repeat</a:t>
            </a:r>
            <a:r>
              <a:rPr b="0" i="0" lang="en-US" sz="1600" u="none" cap="none" strike="noStrike">
                <a:solidFill>
                  <a:srgbClr val="000000"/>
                </a:solidFill>
                <a:latin typeface="Lucida Sans"/>
                <a:ea typeface="Lucida Sans"/>
                <a:cs typeface="Lucida Sans"/>
                <a:sym typeface="Lucida Sans"/>
              </a:rPr>
              <a: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600"/>
              <a:buFont typeface="Lucida Sans"/>
              <a:buNone/>
            </a:pPr>
            <a:r>
              <a:rPr b="0" i="0" lang="en-US" sz="1600" u="none" cap="none" strike="noStrike">
                <a:solidFill>
                  <a:srgbClr val="333333"/>
                </a:solidFill>
                <a:latin typeface="Lucida Sans"/>
                <a:ea typeface="Lucida Sans"/>
                <a:cs typeface="Lucida Sans"/>
                <a:sym typeface="Lucida Sans"/>
              </a:rPr>
              <a:t>      </a:t>
            </a:r>
            <a:r>
              <a:rPr b="1" i="0" lang="en-US" sz="1600" u="none" cap="none" strike="noStrike">
                <a:solidFill>
                  <a:srgbClr val="006699"/>
                </a:solidFill>
                <a:latin typeface="Lucida Sans"/>
                <a:ea typeface="Lucida Sans"/>
                <a:cs typeface="Lucida Sans"/>
                <a:sym typeface="Lucida Sans"/>
              </a:rPr>
              <a:t>background-position</a:t>
            </a:r>
            <a:r>
              <a:rPr b="0" i="0" lang="en-US" sz="1600" u="none" cap="none" strike="noStrike">
                <a:solidFill>
                  <a:srgbClr val="000000"/>
                </a:solidFill>
                <a:latin typeface="Lucida Sans"/>
                <a:ea typeface="Lucida Sans"/>
                <a:cs typeface="Lucida Sans"/>
                <a:sym typeface="Lucida Sans"/>
              </a:rPr>
              <a:t>: </a:t>
            </a:r>
            <a:r>
              <a:rPr b="0" i="0" lang="en-US" sz="1600" u="none" cap="none" strike="noStrike">
                <a:solidFill>
                  <a:srgbClr val="009900"/>
                </a:solidFill>
                <a:latin typeface="Lucida Sans"/>
                <a:ea typeface="Lucida Sans"/>
                <a:cs typeface="Lucida Sans"/>
                <a:sym typeface="Lucida Sans"/>
              </a:rPr>
              <a:t>top</a:t>
            </a:r>
            <a:r>
              <a:rPr b="0" i="0" lang="en-US" sz="1600" u="none" cap="none" strike="noStrike">
                <a:solidFill>
                  <a:srgbClr val="333333"/>
                </a:solidFill>
                <a:latin typeface="Lucida Sans"/>
                <a:ea typeface="Lucida Sans"/>
                <a:cs typeface="Lucida Sans"/>
                <a:sym typeface="Lucida Sans"/>
              </a:rPr>
              <a:t> </a:t>
            </a:r>
            <a:r>
              <a:rPr b="0" i="0" lang="en-US" sz="1600" u="none" cap="none" strike="noStrike">
                <a:solidFill>
                  <a:srgbClr val="009900"/>
                </a:solidFill>
                <a:latin typeface="Lucida Sans"/>
                <a:ea typeface="Lucida Sans"/>
                <a:cs typeface="Lucida Sans"/>
                <a:sym typeface="Lucida Sans"/>
              </a:rPr>
              <a:t>left</a:t>
            </a:r>
            <a:r>
              <a:rPr b="0" i="0" lang="en-US" sz="1600" u="none" cap="none" strike="noStrike">
                <a:solidFill>
                  <a:srgbClr val="000000"/>
                </a:solidFill>
                <a:latin typeface="Lucida Sans"/>
                <a:ea typeface="Lucida Sans"/>
                <a:cs typeface="Lucida Sans"/>
                <a:sym typeface="Lucida Sans"/>
              </a:rPr>
              <a: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600"/>
              <a:buFont typeface="Lucida Sans"/>
              <a:buNone/>
            </a:pPr>
            <a:r>
              <a:rPr b="0" i="0" lang="en-US" sz="1600" u="none" cap="none" strike="noStrike">
                <a:solidFill>
                  <a:srgbClr val="333333"/>
                </a:solidFill>
                <a:latin typeface="Lucida Sans"/>
                <a:ea typeface="Lucida Sans"/>
                <a:cs typeface="Lucida Sans"/>
                <a:sym typeface="Lucida Sans"/>
              </a:rPr>
              <a:t>    </a:t>
            </a:r>
            <a:r>
              <a:rPr b="0" i="0" lang="en-US" sz="1600" u="none" cap="none" strike="noStrike">
                <a:solidFill>
                  <a:srgbClr val="000000"/>
                </a:solidFill>
                <a:latin typeface="Lucida Sans"/>
                <a:ea typeface="Lucida Sans"/>
                <a:cs typeface="Lucida Sans"/>
                <a:sym typeface="Lucida Sans"/>
              </a:rPr>
              <a:t>}</a:t>
            </a:r>
            <a:endParaRPr b="0" i="0" sz="3600" u="none" cap="none" strike="noStrike">
              <a:solidFill>
                <a:schemeClr val="dk1"/>
              </a:solidFill>
              <a:latin typeface="Arial"/>
              <a:ea typeface="Arial"/>
              <a:cs typeface="Arial"/>
              <a:sym typeface="Arial"/>
            </a:endParaRPr>
          </a:p>
        </p:txBody>
      </p:sp>
      <p:sp>
        <p:nvSpPr>
          <p:cNvPr id="327" name="Google Shape;327;p29"/>
          <p:cNvSpPr/>
          <p:nvPr/>
        </p:nvSpPr>
        <p:spPr>
          <a:xfrm>
            <a:off x="304800" y="3840123"/>
            <a:ext cx="7162800" cy="738664"/>
          </a:xfrm>
          <a:prstGeom prst="rect">
            <a:avLst/>
          </a:prstGeom>
          <a:solidFill>
            <a:srgbClr val="D9F4C9"/>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Lucida Sans"/>
              <a:buNone/>
            </a:pPr>
            <a:r>
              <a:rPr b="0" i="0" lang="en-US" sz="1600" u="none" cap="none" strike="noStrike">
                <a:solidFill>
                  <a:srgbClr val="000000"/>
                </a:solidFill>
                <a:latin typeface="Lucida Sans"/>
                <a:ea typeface="Lucida Sans"/>
                <a:cs typeface="Lucida Sans"/>
                <a:sym typeface="Lucida Sans"/>
              </a:rPr>
              <a:t>.header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600"/>
              <a:buFont typeface="Lucida Sans"/>
              <a:buNone/>
            </a:pPr>
            <a:r>
              <a:rPr b="0" i="0" lang="en-US" sz="1600" u="none" cap="none" strike="noStrike">
                <a:solidFill>
                  <a:srgbClr val="333333"/>
                </a:solidFill>
                <a:latin typeface="Lucida Sans"/>
                <a:ea typeface="Lucida Sans"/>
                <a:cs typeface="Lucida Sans"/>
                <a:sym typeface="Lucida Sans"/>
              </a:rPr>
              <a:t>      </a:t>
            </a:r>
            <a:r>
              <a:rPr b="1" i="0" lang="en-US" sz="1600" u="none" cap="none" strike="noStrike">
                <a:solidFill>
                  <a:srgbClr val="006699"/>
                </a:solidFill>
                <a:latin typeface="Lucida Sans"/>
                <a:ea typeface="Lucida Sans"/>
                <a:cs typeface="Lucida Sans"/>
                <a:sym typeface="Lucida Sans"/>
              </a:rPr>
              <a:t>background</a:t>
            </a:r>
            <a:r>
              <a:rPr b="0" i="0" lang="en-US" sz="1600" u="none" cap="none" strike="noStrike">
                <a:solidFill>
                  <a:srgbClr val="000000"/>
                </a:solidFill>
                <a:latin typeface="Lucida Sans"/>
                <a:ea typeface="Lucida Sans"/>
                <a:cs typeface="Lucida Sans"/>
                <a:sym typeface="Lucida Sans"/>
              </a:rPr>
              <a:t>: </a:t>
            </a:r>
            <a:r>
              <a:rPr b="0" i="0" lang="en-US" sz="1600" u="none" cap="none" strike="noStrike">
                <a:solidFill>
                  <a:srgbClr val="009900"/>
                </a:solidFill>
                <a:latin typeface="Lucida Sans"/>
                <a:ea typeface="Lucida Sans"/>
                <a:cs typeface="Lucida Sans"/>
                <a:sym typeface="Lucida Sans"/>
              </a:rPr>
              <a:t>#fff</a:t>
            </a:r>
            <a:r>
              <a:rPr b="0" i="0" lang="en-US" sz="1600" u="none" cap="none" strike="noStrike">
                <a:solidFill>
                  <a:srgbClr val="333333"/>
                </a:solidFill>
                <a:latin typeface="Lucida Sans"/>
                <a:ea typeface="Lucida Sans"/>
                <a:cs typeface="Lucida Sans"/>
                <a:sym typeface="Lucida Sans"/>
              </a:rPr>
              <a:t> </a:t>
            </a:r>
            <a:r>
              <a:rPr b="0" i="0" lang="en-US" sz="1600" u="none" cap="none" strike="noStrike">
                <a:solidFill>
                  <a:srgbClr val="009900"/>
                </a:solidFill>
                <a:latin typeface="Lucida Sans"/>
                <a:ea typeface="Lucida Sans"/>
                <a:cs typeface="Lucida Sans"/>
                <a:sym typeface="Lucida Sans"/>
              </a:rPr>
              <a:t>url</a:t>
            </a:r>
            <a:r>
              <a:rPr b="0" i="0" lang="en-US" sz="1600" u="none" cap="none" strike="noStrike">
                <a:solidFill>
                  <a:srgbClr val="000000"/>
                </a:solidFill>
                <a:latin typeface="Lucida Sans"/>
                <a:ea typeface="Lucida Sans"/>
                <a:cs typeface="Lucida Sans"/>
                <a:sym typeface="Lucida Sans"/>
              </a:rPr>
              <a:t>(image.gif) </a:t>
            </a:r>
            <a:r>
              <a:rPr b="0" i="0" lang="en-US" sz="1600" u="none" cap="none" strike="noStrike">
                <a:solidFill>
                  <a:srgbClr val="009900"/>
                </a:solidFill>
                <a:latin typeface="Lucida Sans"/>
                <a:ea typeface="Lucida Sans"/>
                <a:cs typeface="Lucida Sans"/>
                <a:sym typeface="Lucida Sans"/>
              </a:rPr>
              <a:t>no-repeat</a:t>
            </a:r>
            <a:r>
              <a:rPr b="0" i="0" lang="en-US" sz="1600" u="none" cap="none" strike="noStrike">
                <a:solidFill>
                  <a:srgbClr val="333333"/>
                </a:solidFill>
                <a:latin typeface="Lucida Sans"/>
                <a:ea typeface="Lucida Sans"/>
                <a:cs typeface="Lucida Sans"/>
                <a:sym typeface="Lucida Sans"/>
              </a:rPr>
              <a:t> </a:t>
            </a:r>
            <a:r>
              <a:rPr b="0" i="0" lang="en-US" sz="1600" u="none" cap="none" strike="noStrike">
                <a:solidFill>
                  <a:srgbClr val="009900"/>
                </a:solidFill>
                <a:latin typeface="Lucida Sans"/>
                <a:ea typeface="Lucida Sans"/>
                <a:cs typeface="Lucida Sans"/>
                <a:sym typeface="Lucida Sans"/>
              </a:rPr>
              <a:t>top</a:t>
            </a:r>
            <a:r>
              <a:rPr b="0" i="0" lang="en-US" sz="1600" u="none" cap="none" strike="noStrike">
                <a:solidFill>
                  <a:srgbClr val="333333"/>
                </a:solidFill>
                <a:latin typeface="Lucida Sans"/>
                <a:ea typeface="Lucida Sans"/>
                <a:cs typeface="Lucida Sans"/>
                <a:sym typeface="Lucida Sans"/>
              </a:rPr>
              <a:t> </a:t>
            </a:r>
            <a:r>
              <a:rPr b="0" i="0" lang="en-US" sz="1600" u="none" cap="none" strike="noStrike">
                <a:solidFill>
                  <a:srgbClr val="009900"/>
                </a:solidFill>
                <a:latin typeface="Lucida Sans"/>
                <a:ea typeface="Lucida Sans"/>
                <a:cs typeface="Lucida Sans"/>
                <a:sym typeface="Lucida Sans"/>
              </a:rPr>
              <a:t>left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600"/>
              <a:buFont typeface="Lucida Sans"/>
              <a:buNone/>
            </a:pPr>
            <a:r>
              <a:rPr b="0" i="0" lang="en-US" sz="1600" u="none" cap="none" strike="noStrike">
                <a:solidFill>
                  <a:srgbClr val="333333"/>
                </a:solidFill>
                <a:latin typeface="Lucida Sans"/>
                <a:ea typeface="Lucida Sans"/>
                <a:cs typeface="Lucida Sans"/>
                <a:sym typeface="Lucida Sans"/>
              </a:rPr>
              <a:t>    </a:t>
            </a:r>
            <a:r>
              <a:rPr b="0" i="0" lang="en-US" sz="1600" u="none" cap="none" strike="noStrike">
                <a:solidFill>
                  <a:srgbClr val="000000"/>
                </a:solidFill>
                <a:latin typeface="Lucida Sans"/>
                <a:ea typeface="Lucida Sans"/>
                <a:cs typeface="Lucida Sans"/>
                <a:sym typeface="Lucida Sans"/>
              </a:rPr>
              <a:t>}</a:t>
            </a:r>
            <a:endParaRPr b="0" i="0" sz="3600" u="none" cap="none" strike="noStrike">
              <a:solidFill>
                <a:schemeClr val="dk1"/>
              </a:solidFill>
              <a:latin typeface="Arial"/>
              <a:ea typeface="Arial"/>
              <a:cs typeface="Arial"/>
              <a:sym typeface="Arial"/>
            </a:endParaRPr>
          </a:p>
        </p:txBody>
      </p:sp>
      <p:sp>
        <p:nvSpPr>
          <p:cNvPr id="328" name="Google Shape;328;p29"/>
          <p:cNvSpPr txBox="1"/>
          <p:nvPr/>
        </p:nvSpPr>
        <p:spPr>
          <a:xfrm>
            <a:off x="838200" y="214312"/>
            <a:ext cx="3352800" cy="49859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1800">
                <a:solidFill>
                  <a:srgbClr val="FF0000"/>
                </a:solidFill>
                <a:latin typeface="Roboto Light"/>
                <a:ea typeface="Roboto Light"/>
                <a:cs typeface="Roboto Light"/>
                <a:sym typeface="Roboto Light"/>
              </a:rPr>
              <a:t>🗴</a:t>
            </a:r>
            <a:endParaRPr sz="31800">
              <a:solidFill>
                <a:srgbClr val="FF0000"/>
              </a:solidFill>
              <a:latin typeface="Roboto Light"/>
              <a:ea typeface="Roboto Light"/>
              <a:cs typeface="Roboto Light"/>
              <a:sym typeface="Roboto Light"/>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3"/>
          <p:cNvSpPr txBox="1"/>
          <p:nvPr>
            <p:ph idx="1" type="body"/>
          </p:nvPr>
        </p:nvSpPr>
        <p:spPr>
          <a:xfrm>
            <a:off x="762000" y="609600"/>
            <a:ext cx="6858000" cy="5638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240"/>
              <a:buNone/>
            </a:pPr>
            <a:r>
              <a:rPr b="1" lang="en-US" sz="2800"/>
              <a:t>CSS 1.0</a:t>
            </a:r>
            <a:endParaRPr sz="2800"/>
          </a:p>
          <a:p>
            <a:pPr indent="-285750" lvl="1" marL="742950" rtl="0" algn="l">
              <a:spcBef>
                <a:spcPts val="1000"/>
              </a:spcBef>
              <a:spcAft>
                <a:spcPts val="0"/>
              </a:spcAft>
              <a:buSzPts val="1920"/>
              <a:buChar char="►"/>
            </a:pPr>
            <a:r>
              <a:rPr lang="en-US" sz="2400"/>
              <a:t>propiedades de las </a:t>
            </a:r>
            <a:r>
              <a:rPr lang="en-US" sz="2400" u="sng">
                <a:solidFill>
                  <a:schemeClr val="hlink"/>
                </a:solidFill>
                <a:hlinkClick r:id="rId3"/>
              </a:rPr>
              <a:t>Fuente</a:t>
            </a:r>
            <a:r>
              <a:rPr lang="en-US" sz="2400"/>
              <a:t>, como tipo, tamaño, énfasis...</a:t>
            </a:r>
            <a:endParaRPr/>
          </a:p>
          <a:p>
            <a:pPr indent="-285750" lvl="1" marL="742950" rtl="0" algn="l">
              <a:spcBef>
                <a:spcPts val="1000"/>
              </a:spcBef>
              <a:spcAft>
                <a:spcPts val="0"/>
              </a:spcAft>
              <a:buSzPts val="1920"/>
              <a:buChar char="►"/>
            </a:pPr>
            <a:r>
              <a:rPr lang="en-US" sz="2400"/>
              <a:t>color de texto, fondos, bordes u otros elementos.</a:t>
            </a:r>
            <a:endParaRPr/>
          </a:p>
          <a:p>
            <a:pPr indent="-285750" lvl="1" marL="742950" rtl="0" algn="l">
              <a:spcBef>
                <a:spcPts val="1000"/>
              </a:spcBef>
              <a:spcAft>
                <a:spcPts val="0"/>
              </a:spcAft>
              <a:buSzPts val="1920"/>
              <a:buChar char="►"/>
            </a:pPr>
            <a:r>
              <a:rPr lang="en-US" sz="2400"/>
              <a:t>atributos del texto, como espaciado entre palabras, letras, líneas, etcétera.</a:t>
            </a:r>
            <a:endParaRPr/>
          </a:p>
          <a:p>
            <a:pPr indent="-285750" lvl="1" marL="742950" rtl="0" algn="l">
              <a:spcBef>
                <a:spcPts val="1000"/>
              </a:spcBef>
              <a:spcAft>
                <a:spcPts val="0"/>
              </a:spcAft>
              <a:buSzPts val="1920"/>
              <a:buChar char="►"/>
            </a:pPr>
            <a:r>
              <a:rPr lang="en-US" sz="2400"/>
              <a:t>alineación de textos, imágenes, tablas u otros.</a:t>
            </a:r>
            <a:endParaRPr/>
          </a:p>
          <a:p>
            <a:pPr indent="-285750" lvl="1" marL="742950" rtl="0" algn="l">
              <a:spcBef>
                <a:spcPts val="1000"/>
              </a:spcBef>
              <a:spcAft>
                <a:spcPts val="0"/>
              </a:spcAft>
              <a:buSzPts val="1920"/>
              <a:buChar char="►"/>
            </a:pPr>
            <a:r>
              <a:rPr lang="en-US" sz="2400"/>
              <a:t>propiedades de caja, como margen, borde, relleno o espaciado.</a:t>
            </a:r>
            <a:endParaRPr/>
          </a:p>
          <a:p>
            <a:pPr indent="-285750" lvl="1" marL="742950" rtl="0" algn="l">
              <a:spcBef>
                <a:spcPts val="1000"/>
              </a:spcBef>
              <a:spcAft>
                <a:spcPts val="0"/>
              </a:spcAft>
              <a:buSzPts val="1920"/>
              <a:buChar char="►"/>
            </a:pPr>
            <a:r>
              <a:rPr lang="en-US" sz="2400"/>
              <a:t>propiedades de identificación y presentación de listas.</a:t>
            </a:r>
            <a:endParaRPr/>
          </a:p>
          <a:p>
            <a:pPr indent="-200660" lvl="0" marL="342900" rtl="0" algn="l">
              <a:spcBef>
                <a:spcPts val="1000"/>
              </a:spcBef>
              <a:spcAft>
                <a:spcPts val="0"/>
              </a:spcAft>
              <a:buSzPts val="2240"/>
              <a:buNone/>
            </a:pPr>
            <a:r>
              <a:t/>
            </a:r>
            <a:endParaRPr sz="2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0"/>
          <p:cNvSpPr/>
          <p:nvPr/>
        </p:nvSpPr>
        <p:spPr>
          <a:xfrm>
            <a:off x="528637" y="838200"/>
            <a:ext cx="6254737"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400">
                <a:solidFill>
                  <a:srgbClr val="B0B0B0"/>
                </a:solidFill>
                <a:latin typeface="Roboto Light"/>
                <a:ea typeface="Roboto Light"/>
                <a:cs typeface="Roboto Light"/>
                <a:sym typeface="Roboto Light"/>
              </a:rPr>
              <a:t>ID vs CLASS</a:t>
            </a:r>
            <a:endParaRPr/>
          </a:p>
          <a:p>
            <a:pPr indent="0" lvl="0" marL="0" marR="0" rtl="0" algn="r">
              <a:spcBef>
                <a:spcPts val="0"/>
              </a:spcBef>
              <a:spcAft>
                <a:spcPts val="0"/>
              </a:spcAft>
              <a:buNone/>
            </a:pPr>
            <a:r>
              <a:t/>
            </a:r>
            <a:endParaRPr sz="2400">
              <a:solidFill>
                <a:schemeClr val="dk1"/>
              </a:solidFill>
              <a:latin typeface="Roboto Light"/>
              <a:ea typeface="Roboto Light"/>
              <a:cs typeface="Roboto Light"/>
              <a:sym typeface="Roboto Light"/>
            </a:endParaRPr>
          </a:p>
        </p:txBody>
      </p:sp>
      <p:sp>
        <p:nvSpPr>
          <p:cNvPr id="334" name="Google Shape;334;p30"/>
          <p:cNvSpPr/>
          <p:nvPr/>
        </p:nvSpPr>
        <p:spPr>
          <a:xfrm>
            <a:off x="5524695" y="228600"/>
            <a:ext cx="1258679"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7F7F7F"/>
                </a:solidFill>
                <a:latin typeface="Roboto"/>
                <a:ea typeface="Roboto"/>
                <a:cs typeface="Roboto"/>
                <a:sym typeface="Roboto"/>
              </a:rPr>
              <a:t>TIPS</a:t>
            </a:r>
            <a:endParaRPr sz="4000">
              <a:solidFill>
                <a:srgbClr val="BFBFBF"/>
              </a:solidFill>
              <a:latin typeface="Roboto"/>
              <a:ea typeface="Roboto"/>
              <a:cs typeface="Roboto"/>
              <a:sym typeface="Roboto"/>
            </a:endParaRPr>
          </a:p>
        </p:txBody>
      </p:sp>
      <p:sp>
        <p:nvSpPr>
          <p:cNvPr id="335" name="Google Shape;335;p30"/>
          <p:cNvSpPr/>
          <p:nvPr/>
        </p:nvSpPr>
        <p:spPr>
          <a:xfrm>
            <a:off x="762000" y="1371600"/>
            <a:ext cx="6329363" cy="51398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1A1A1A"/>
                </a:solidFill>
                <a:latin typeface="Roboto Light"/>
                <a:ea typeface="Roboto Light"/>
                <a:cs typeface="Roboto Light"/>
                <a:sym typeface="Roboto Light"/>
              </a:rPr>
              <a:t>ID es para un elemento </a:t>
            </a:r>
            <a:r>
              <a:rPr b="1" lang="en-US" sz="2000">
                <a:solidFill>
                  <a:srgbClr val="1A1A1A"/>
                </a:solidFill>
                <a:latin typeface="Roboto Light"/>
                <a:ea typeface="Roboto Light"/>
                <a:cs typeface="Roboto Light"/>
                <a:sym typeface="Roboto Light"/>
              </a:rPr>
              <a:t>único.</a:t>
            </a:r>
            <a:endParaRPr sz="2000">
              <a:solidFill>
                <a:srgbClr val="1A1A1A"/>
              </a:solidFill>
              <a:latin typeface="Roboto Light"/>
              <a:ea typeface="Roboto Light"/>
              <a:cs typeface="Roboto Light"/>
              <a:sym typeface="Roboto Light"/>
            </a:endParaRPr>
          </a:p>
          <a:p>
            <a:pPr indent="0" lvl="0" marL="0" marR="0" rtl="0" algn="l">
              <a:spcBef>
                <a:spcPts val="0"/>
              </a:spcBef>
              <a:spcAft>
                <a:spcPts val="0"/>
              </a:spcAft>
              <a:buNone/>
            </a:pPr>
            <a:r>
              <a:rPr lang="en-US" sz="2000">
                <a:solidFill>
                  <a:srgbClr val="1A1A1A"/>
                </a:solidFill>
                <a:latin typeface="Roboto Light"/>
                <a:ea typeface="Roboto Light"/>
                <a:cs typeface="Roboto Light"/>
                <a:sym typeface="Roboto Light"/>
              </a:rPr>
              <a:t>Si se colocan a varios elementos el mismo id, el validador arrojará un error diciendo que el ancla ya esta definida, sin embargo, el sitio funciona con normalidad. PERO, esto puede traer complicaciones cuando introducimos js.</a:t>
            </a:r>
            <a:br>
              <a:rPr lang="en-US" sz="2000">
                <a:solidFill>
                  <a:schemeClr val="dk1"/>
                </a:solidFill>
                <a:latin typeface="Roboto Light"/>
                <a:ea typeface="Roboto Light"/>
                <a:cs typeface="Roboto Light"/>
                <a:sym typeface="Roboto Light"/>
              </a:rPr>
            </a:br>
            <a:br>
              <a:rPr lang="en-US" sz="2000">
                <a:solidFill>
                  <a:schemeClr val="dk1"/>
                </a:solidFill>
                <a:latin typeface="Roboto Light"/>
                <a:ea typeface="Roboto Light"/>
                <a:cs typeface="Roboto Light"/>
                <a:sym typeface="Roboto Light"/>
              </a:rPr>
            </a:br>
            <a:r>
              <a:rPr lang="en-US" sz="2000">
                <a:solidFill>
                  <a:srgbClr val="1A1A1A"/>
                </a:solidFill>
                <a:latin typeface="Roboto Light"/>
                <a:ea typeface="Roboto Light"/>
                <a:cs typeface="Roboto Light"/>
                <a:sym typeface="Roboto Light"/>
              </a:rPr>
              <a:t>ID se usa para identificar un elemento único en el documento HTML</a:t>
            </a:r>
            <a:endParaRPr/>
          </a:p>
          <a:p>
            <a:pPr indent="0" lvl="0" marL="0" marR="0" rtl="0" algn="l">
              <a:spcBef>
                <a:spcPts val="0"/>
              </a:spcBef>
              <a:spcAft>
                <a:spcPts val="0"/>
              </a:spcAft>
              <a:buNone/>
            </a:pPr>
            <a:br>
              <a:rPr lang="en-US" sz="2000">
                <a:solidFill>
                  <a:schemeClr val="dk1"/>
                </a:solidFill>
                <a:latin typeface="Roboto Light"/>
                <a:ea typeface="Roboto Light"/>
                <a:cs typeface="Roboto Light"/>
                <a:sym typeface="Roboto Light"/>
              </a:rPr>
            </a:br>
            <a:r>
              <a:rPr lang="en-US" sz="2000">
                <a:solidFill>
                  <a:srgbClr val="1A1A1A"/>
                </a:solidFill>
                <a:latin typeface="Roboto Light"/>
                <a:ea typeface="Roboto Light"/>
                <a:cs typeface="Roboto Light"/>
                <a:sym typeface="Roboto Light"/>
              </a:rPr>
              <a:t>CLASS se usa para aplicar estilos a varios elementos HTML, o sea, una clase es una serie de estilos definidos que se pueden usar muchas veces en cualquier etiqueta HTML.</a:t>
            </a:r>
            <a:endParaRPr/>
          </a:p>
          <a:p>
            <a:pPr indent="0" lvl="0" marL="0" marR="0" rtl="0" algn="l">
              <a:spcBef>
                <a:spcPts val="0"/>
              </a:spcBef>
              <a:spcAft>
                <a:spcPts val="0"/>
              </a:spcAft>
              <a:buNone/>
            </a:pPr>
            <a:r>
              <a:t/>
            </a:r>
            <a:endParaRPr sz="2000">
              <a:solidFill>
                <a:srgbClr val="1A1A1A"/>
              </a:solidFill>
              <a:latin typeface="Roboto Light"/>
              <a:ea typeface="Roboto Light"/>
              <a:cs typeface="Roboto Light"/>
              <a:sym typeface="Roboto Light"/>
            </a:endParaRPr>
          </a:p>
          <a:p>
            <a:pPr indent="0" lvl="0" marL="0" marR="0" rtl="0" algn="l">
              <a:spcBef>
                <a:spcPts val="0"/>
              </a:spcBef>
              <a:spcAft>
                <a:spcPts val="0"/>
              </a:spcAft>
              <a:buNone/>
            </a:pPr>
            <a:r>
              <a:rPr b="1" lang="en-US" sz="2800">
                <a:solidFill>
                  <a:srgbClr val="1A1A1A"/>
                </a:solidFill>
                <a:latin typeface="Roboto Light"/>
                <a:ea typeface="Roboto Light"/>
                <a:cs typeface="Roboto Light"/>
                <a:sym typeface="Roboto Light"/>
              </a:rPr>
              <a:t>PUEDEN SER COMBINADOS!!!!!</a:t>
            </a:r>
            <a:endParaRPr b="1" sz="2800">
              <a:solidFill>
                <a:schemeClr val="dk1"/>
              </a:solidFill>
              <a:latin typeface="Roboto Light"/>
              <a:ea typeface="Roboto Light"/>
              <a:cs typeface="Roboto Light"/>
              <a:sym typeface="Roboto 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1"/>
          <p:cNvSpPr/>
          <p:nvPr/>
        </p:nvSpPr>
        <p:spPr>
          <a:xfrm>
            <a:off x="528637" y="838200"/>
            <a:ext cx="6254737"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400">
                <a:solidFill>
                  <a:srgbClr val="B0B0B0"/>
                </a:solidFill>
                <a:latin typeface="Roboto Light"/>
                <a:ea typeface="Roboto Light"/>
                <a:cs typeface="Roboto Light"/>
                <a:sym typeface="Roboto Light"/>
              </a:rPr>
              <a:t>LI, LI y mas LI</a:t>
            </a:r>
            <a:endParaRPr/>
          </a:p>
          <a:p>
            <a:pPr indent="0" lvl="0" marL="0" marR="0" rtl="0" algn="r">
              <a:spcBef>
                <a:spcPts val="0"/>
              </a:spcBef>
              <a:spcAft>
                <a:spcPts val="0"/>
              </a:spcAft>
              <a:buNone/>
            </a:pPr>
            <a:r>
              <a:t/>
            </a:r>
            <a:endParaRPr sz="2400">
              <a:solidFill>
                <a:schemeClr val="dk1"/>
              </a:solidFill>
              <a:latin typeface="Roboto Light"/>
              <a:ea typeface="Roboto Light"/>
              <a:cs typeface="Roboto Light"/>
              <a:sym typeface="Roboto Light"/>
            </a:endParaRPr>
          </a:p>
        </p:txBody>
      </p:sp>
      <p:sp>
        <p:nvSpPr>
          <p:cNvPr id="341" name="Google Shape;341;p31"/>
          <p:cNvSpPr/>
          <p:nvPr/>
        </p:nvSpPr>
        <p:spPr>
          <a:xfrm>
            <a:off x="5524695" y="228600"/>
            <a:ext cx="1258679"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7F7F7F"/>
                </a:solidFill>
                <a:latin typeface="Roboto"/>
                <a:ea typeface="Roboto"/>
                <a:cs typeface="Roboto"/>
                <a:sym typeface="Roboto"/>
              </a:rPr>
              <a:t>TIPS</a:t>
            </a:r>
            <a:endParaRPr sz="4000">
              <a:solidFill>
                <a:srgbClr val="BFBFBF"/>
              </a:solidFill>
              <a:latin typeface="Roboto"/>
              <a:ea typeface="Roboto"/>
              <a:cs typeface="Roboto"/>
              <a:sym typeface="Roboto"/>
            </a:endParaRPr>
          </a:p>
        </p:txBody>
      </p:sp>
      <p:sp>
        <p:nvSpPr>
          <p:cNvPr id="342" name="Google Shape;342;p31"/>
          <p:cNvSpPr/>
          <p:nvPr/>
        </p:nvSpPr>
        <p:spPr>
          <a:xfrm>
            <a:off x="1143000" y="2438400"/>
            <a:ext cx="5867400"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Roboto Light"/>
                <a:ea typeface="Roboto Light"/>
                <a:cs typeface="Roboto Light"/>
                <a:sym typeface="Roboto Light"/>
              </a:rPr>
              <a:t>&lt;li&gt; listas, es muy útil cuando se utilizan correctamente, con &lt;ol&gt; o &lt;ul&gt;, sobre todo, aplicable a menú de navegación.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2"/>
          <p:cNvSpPr/>
          <p:nvPr/>
        </p:nvSpPr>
        <p:spPr>
          <a:xfrm>
            <a:off x="528637" y="838200"/>
            <a:ext cx="6254737"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400">
                <a:solidFill>
                  <a:srgbClr val="B0B0B0"/>
                </a:solidFill>
                <a:latin typeface="Roboto Light"/>
                <a:ea typeface="Roboto Light"/>
                <a:cs typeface="Roboto Light"/>
                <a:sym typeface="Roboto Light"/>
              </a:rPr>
              <a:t>ERROR COMUN: FLOAT &amp; OVERFLOW</a:t>
            </a:r>
            <a:endParaRPr/>
          </a:p>
          <a:p>
            <a:pPr indent="0" lvl="0" marL="0" marR="0" rtl="0" algn="r">
              <a:spcBef>
                <a:spcPts val="0"/>
              </a:spcBef>
              <a:spcAft>
                <a:spcPts val="0"/>
              </a:spcAft>
              <a:buNone/>
            </a:pPr>
            <a:r>
              <a:t/>
            </a:r>
            <a:endParaRPr sz="2400">
              <a:solidFill>
                <a:schemeClr val="dk1"/>
              </a:solidFill>
              <a:latin typeface="Roboto Light"/>
              <a:ea typeface="Roboto Light"/>
              <a:cs typeface="Roboto Light"/>
              <a:sym typeface="Roboto Light"/>
            </a:endParaRPr>
          </a:p>
        </p:txBody>
      </p:sp>
      <p:sp>
        <p:nvSpPr>
          <p:cNvPr id="348" name="Google Shape;348;p32"/>
          <p:cNvSpPr/>
          <p:nvPr/>
        </p:nvSpPr>
        <p:spPr>
          <a:xfrm>
            <a:off x="5524695" y="228600"/>
            <a:ext cx="1258679"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7F7F7F"/>
                </a:solidFill>
                <a:latin typeface="Roboto"/>
                <a:ea typeface="Roboto"/>
                <a:cs typeface="Roboto"/>
                <a:sym typeface="Roboto"/>
              </a:rPr>
              <a:t>TIPS</a:t>
            </a:r>
            <a:endParaRPr sz="4000">
              <a:solidFill>
                <a:srgbClr val="BFBFBF"/>
              </a:solidFill>
              <a:latin typeface="Roboto"/>
              <a:ea typeface="Roboto"/>
              <a:cs typeface="Roboto"/>
              <a:sym typeface="Roboto"/>
            </a:endParaRPr>
          </a:p>
        </p:txBody>
      </p:sp>
      <p:pic>
        <p:nvPicPr>
          <p:cNvPr id="349" name="Google Shape;349;p32"/>
          <p:cNvPicPr preferRelativeResize="0"/>
          <p:nvPr/>
        </p:nvPicPr>
        <p:blipFill rotWithShape="1">
          <a:blip r:embed="rId3">
            <a:alphaModFix/>
          </a:blip>
          <a:srcRect b="0" l="0" r="0" t="0"/>
          <a:stretch/>
        </p:blipFill>
        <p:spPr>
          <a:xfrm>
            <a:off x="523874" y="1512748"/>
            <a:ext cx="6573660" cy="2414495"/>
          </a:xfrm>
          <a:prstGeom prst="rect">
            <a:avLst/>
          </a:prstGeom>
          <a:noFill/>
          <a:ln>
            <a:noFill/>
          </a:ln>
        </p:spPr>
      </p:pic>
      <p:pic>
        <p:nvPicPr>
          <p:cNvPr id="350" name="Google Shape;350;p32"/>
          <p:cNvPicPr preferRelativeResize="0"/>
          <p:nvPr/>
        </p:nvPicPr>
        <p:blipFill rotWithShape="1">
          <a:blip r:embed="rId4">
            <a:alphaModFix/>
          </a:blip>
          <a:srcRect b="0" l="0" r="0" t="0"/>
          <a:stretch/>
        </p:blipFill>
        <p:spPr>
          <a:xfrm>
            <a:off x="562169" y="4495800"/>
            <a:ext cx="5772151" cy="193885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3"/>
          <p:cNvSpPr/>
          <p:nvPr/>
        </p:nvSpPr>
        <p:spPr>
          <a:xfrm>
            <a:off x="528637" y="838200"/>
            <a:ext cx="6254737"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400">
                <a:solidFill>
                  <a:srgbClr val="B0B0B0"/>
                </a:solidFill>
                <a:latin typeface="Roboto Light"/>
                <a:ea typeface="Roboto Light"/>
                <a:cs typeface="Roboto Light"/>
                <a:sym typeface="Roboto Light"/>
              </a:rPr>
              <a:t>ERROR COMUN: FLOAT &amp; OVERFLOW</a:t>
            </a:r>
            <a:endParaRPr/>
          </a:p>
          <a:p>
            <a:pPr indent="0" lvl="0" marL="0" marR="0" rtl="0" algn="r">
              <a:spcBef>
                <a:spcPts val="0"/>
              </a:spcBef>
              <a:spcAft>
                <a:spcPts val="0"/>
              </a:spcAft>
              <a:buNone/>
            </a:pPr>
            <a:r>
              <a:t/>
            </a:r>
            <a:endParaRPr sz="2400">
              <a:solidFill>
                <a:schemeClr val="dk1"/>
              </a:solidFill>
              <a:latin typeface="Roboto Light"/>
              <a:ea typeface="Roboto Light"/>
              <a:cs typeface="Roboto Light"/>
              <a:sym typeface="Roboto Light"/>
            </a:endParaRPr>
          </a:p>
        </p:txBody>
      </p:sp>
      <p:sp>
        <p:nvSpPr>
          <p:cNvPr id="356" name="Google Shape;356;p33"/>
          <p:cNvSpPr/>
          <p:nvPr/>
        </p:nvSpPr>
        <p:spPr>
          <a:xfrm>
            <a:off x="5524695" y="228600"/>
            <a:ext cx="1258679"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7F7F7F"/>
                </a:solidFill>
                <a:latin typeface="Roboto"/>
                <a:ea typeface="Roboto"/>
                <a:cs typeface="Roboto"/>
                <a:sym typeface="Roboto"/>
              </a:rPr>
              <a:t>TIPS</a:t>
            </a:r>
            <a:endParaRPr sz="4000">
              <a:solidFill>
                <a:srgbClr val="BFBFBF"/>
              </a:solidFill>
              <a:latin typeface="Roboto"/>
              <a:ea typeface="Roboto"/>
              <a:cs typeface="Roboto"/>
              <a:sym typeface="Roboto"/>
            </a:endParaRPr>
          </a:p>
        </p:txBody>
      </p:sp>
      <p:pic>
        <p:nvPicPr>
          <p:cNvPr id="357" name="Google Shape;357;p33"/>
          <p:cNvPicPr preferRelativeResize="0"/>
          <p:nvPr/>
        </p:nvPicPr>
        <p:blipFill rotWithShape="1">
          <a:blip r:embed="rId3">
            <a:alphaModFix/>
          </a:blip>
          <a:srcRect b="0" l="0" r="0" t="0"/>
          <a:stretch/>
        </p:blipFill>
        <p:spPr>
          <a:xfrm>
            <a:off x="549158" y="4267200"/>
            <a:ext cx="6234216" cy="2062086"/>
          </a:xfrm>
          <a:prstGeom prst="rect">
            <a:avLst/>
          </a:prstGeom>
          <a:noFill/>
          <a:ln>
            <a:noFill/>
          </a:ln>
        </p:spPr>
      </p:pic>
      <p:pic>
        <p:nvPicPr>
          <p:cNvPr id="358" name="Google Shape;358;p33"/>
          <p:cNvPicPr preferRelativeResize="0"/>
          <p:nvPr/>
        </p:nvPicPr>
        <p:blipFill rotWithShape="1">
          <a:blip r:embed="rId4">
            <a:alphaModFix/>
          </a:blip>
          <a:srcRect b="0" l="0" r="0" t="0"/>
          <a:stretch/>
        </p:blipFill>
        <p:spPr>
          <a:xfrm>
            <a:off x="304800" y="1522273"/>
            <a:ext cx="6773264" cy="232400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4"/>
          <p:cNvSpPr/>
          <p:nvPr/>
        </p:nvSpPr>
        <p:spPr>
          <a:xfrm>
            <a:off x="528637" y="838200"/>
            <a:ext cx="6254737"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400">
                <a:solidFill>
                  <a:srgbClr val="B0B0B0"/>
                </a:solidFill>
                <a:latin typeface="Roboto Light"/>
                <a:ea typeface="Roboto Light"/>
                <a:cs typeface="Roboto Light"/>
                <a:sym typeface="Roboto Light"/>
              </a:rPr>
              <a:t>GOOGLE!</a:t>
            </a:r>
            <a:endParaRPr/>
          </a:p>
          <a:p>
            <a:pPr indent="0" lvl="0" marL="0" marR="0" rtl="0" algn="r">
              <a:spcBef>
                <a:spcPts val="0"/>
              </a:spcBef>
              <a:spcAft>
                <a:spcPts val="0"/>
              </a:spcAft>
              <a:buNone/>
            </a:pPr>
            <a:r>
              <a:t/>
            </a:r>
            <a:endParaRPr sz="2400">
              <a:solidFill>
                <a:schemeClr val="dk1"/>
              </a:solidFill>
              <a:latin typeface="Roboto Light"/>
              <a:ea typeface="Roboto Light"/>
              <a:cs typeface="Roboto Light"/>
              <a:sym typeface="Roboto Light"/>
            </a:endParaRPr>
          </a:p>
        </p:txBody>
      </p:sp>
      <p:sp>
        <p:nvSpPr>
          <p:cNvPr id="364" name="Google Shape;364;p34"/>
          <p:cNvSpPr/>
          <p:nvPr/>
        </p:nvSpPr>
        <p:spPr>
          <a:xfrm>
            <a:off x="5524695" y="228600"/>
            <a:ext cx="1258679"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7F7F7F"/>
                </a:solidFill>
                <a:latin typeface="Roboto"/>
                <a:ea typeface="Roboto"/>
                <a:cs typeface="Roboto"/>
                <a:sym typeface="Roboto"/>
              </a:rPr>
              <a:t>TIPS</a:t>
            </a:r>
            <a:endParaRPr sz="4000">
              <a:solidFill>
                <a:srgbClr val="BFBFBF"/>
              </a:solidFill>
              <a:latin typeface="Roboto"/>
              <a:ea typeface="Roboto"/>
              <a:cs typeface="Roboto"/>
              <a:sym typeface="Roboto"/>
            </a:endParaRPr>
          </a:p>
        </p:txBody>
      </p:sp>
      <p:sp>
        <p:nvSpPr>
          <p:cNvPr id="365" name="Google Shape;365;p34"/>
          <p:cNvSpPr/>
          <p:nvPr/>
        </p:nvSpPr>
        <p:spPr>
          <a:xfrm>
            <a:off x="990600" y="2971800"/>
            <a:ext cx="6481763"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Roboto Light"/>
                <a:ea typeface="Roboto Light"/>
                <a:cs typeface="Roboto Light"/>
                <a:sym typeface="Roboto Light"/>
              </a:rPr>
              <a:t>Web recomendada:</a:t>
            </a:r>
            <a:endParaRPr/>
          </a:p>
          <a:p>
            <a:pPr indent="0" lvl="0" marL="0" marR="0" rtl="0" algn="l">
              <a:spcBef>
                <a:spcPts val="0"/>
              </a:spcBef>
              <a:spcAft>
                <a:spcPts val="0"/>
              </a:spcAft>
              <a:buNone/>
            </a:pPr>
            <a:r>
              <a:rPr lang="en-US" sz="2800" u="sng">
                <a:solidFill>
                  <a:schemeClr val="dk1"/>
                </a:solidFill>
                <a:latin typeface="Roboto Light"/>
                <a:ea typeface="Roboto Light"/>
                <a:cs typeface="Roboto Light"/>
                <a:sym typeface="Roboto Light"/>
                <a:hlinkClick r:id="rId3">
                  <a:extLst>
                    <a:ext uri="{A12FA001-AC4F-418D-AE19-62706E023703}">
                      <ahyp:hlinkClr val="tx"/>
                    </a:ext>
                  </a:extLst>
                </a:hlinkClick>
              </a:rPr>
              <a:t>http://adamschwartz.co/magic-of-css/</a:t>
            </a:r>
            <a:endParaRPr sz="2800">
              <a:solidFill>
                <a:schemeClr val="dk1"/>
              </a:solidFill>
              <a:latin typeface="Roboto Light"/>
              <a:ea typeface="Roboto Light"/>
              <a:cs typeface="Roboto Light"/>
              <a:sym typeface="Roboto 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txBox="1"/>
          <p:nvPr>
            <p:ph idx="1" type="body"/>
          </p:nvPr>
        </p:nvSpPr>
        <p:spPr>
          <a:xfrm>
            <a:off x="762000" y="1371600"/>
            <a:ext cx="6172200" cy="4038600"/>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SzPts val="2240"/>
              <a:buNone/>
            </a:pPr>
            <a:r>
              <a:rPr b="1" lang="en-US" sz="2800"/>
              <a:t>CSS 2.0</a:t>
            </a:r>
            <a:endParaRPr/>
          </a:p>
          <a:p>
            <a:pPr indent="-285750" lvl="1" marL="742950" rtl="0" algn="l">
              <a:spcBef>
                <a:spcPts val="1000"/>
              </a:spcBef>
              <a:spcAft>
                <a:spcPts val="0"/>
              </a:spcAft>
              <a:buSzPts val="1920"/>
              <a:buChar char="►"/>
            </a:pPr>
            <a:r>
              <a:rPr lang="en-US" sz="2400"/>
              <a:t>las  funcionalidades propias de las capas (&lt;div&gt;) como de posicionamiento relativo/absoluto/fijo, niveles (z-index), etc.</a:t>
            </a:r>
            <a:endParaRPr sz="2400"/>
          </a:p>
          <a:p>
            <a:pPr indent="-285750" lvl="1" marL="742950" rtl="0" algn="l">
              <a:spcBef>
                <a:spcPts val="1000"/>
              </a:spcBef>
              <a:spcAft>
                <a:spcPts val="0"/>
              </a:spcAft>
              <a:buSzPts val="1920"/>
              <a:buChar char="►"/>
            </a:pPr>
            <a:r>
              <a:rPr lang="en-US" sz="2400"/>
              <a:t>el concepto de "media types",</a:t>
            </a:r>
            <a:endParaRPr/>
          </a:p>
          <a:p>
            <a:pPr indent="-285750" lvl="1" marL="742950" rtl="0" algn="l">
              <a:spcBef>
                <a:spcPts val="1000"/>
              </a:spcBef>
              <a:spcAft>
                <a:spcPts val="0"/>
              </a:spcAft>
              <a:buSzPts val="1920"/>
              <a:buChar char="►"/>
            </a:pPr>
            <a:r>
              <a:rPr lang="en-US" sz="2400"/>
              <a:t>soporte para las hojas de estilo auditivas</a:t>
            </a:r>
            <a:endParaRPr/>
          </a:p>
          <a:p>
            <a:pPr indent="-285750" lvl="1" marL="742950" rtl="0" algn="l">
              <a:spcBef>
                <a:spcPts val="1000"/>
              </a:spcBef>
              <a:spcAft>
                <a:spcPts val="0"/>
              </a:spcAft>
              <a:buSzPts val="1920"/>
              <a:buChar char="►"/>
            </a:pPr>
            <a:r>
              <a:rPr lang="en-US" sz="2400"/>
              <a:t>texto bidireccional, sombras, etcétera.</a:t>
            </a:r>
            <a:endParaRPr/>
          </a:p>
          <a:p>
            <a:pPr indent="-200660" lvl="0" marL="342900" rtl="0" algn="l">
              <a:spcBef>
                <a:spcPts val="1000"/>
              </a:spcBef>
              <a:spcAft>
                <a:spcPts val="0"/>
              </a:spcAft>
              <a:buSzPts val="2240"/>
              <a:buNone/>
            </a:pPr>
            <a:r>
              <a:t/>
            </a:r>
            <a:endParaRPr sz="2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idx="1" type="body"/>
          </p:nvPr>
        </p:nvSpPr>
        <p:spPr>
          <a:xfrm>
            <a:off x="762000" y="1485900"/>
            <a:ext cx="4648200" cy="3886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240"/>
              <a:buNone/>
            </a:pPr>
            <a:r>
              <a:rPr b="1" lang="en-US" sz="2800"/>
              <a:t>CSS 3.0</a:t>
            </a:r>
            <a:endParaRPr/>
          </a:p>
          <a:p>
            <a:pPr indent="-285750" lvl="1" marL="742950" rtl="0" algn="l">
              <a:spcBef>
                <a:spcPts val="1000"/>
              </a:spcBef>
              <a:spcAft>
                <a:spcPts val="0"/>
              </a:spcAft>
              <a:buSzPts val="1920"/>
              <a:buChar char="►"/>
            </a:pPr>
            <a:r>
              <a:rPr lang="en-US" sz="2400"/>
              <a:t>Separación en módulos</a:t>
            </a:r>
            <a:endParaRPr/>
          </a:p>
          <a:p>
            <a:pPr indent="-285750" lvl="1" marL="742950" rtl="0" algn="l">
              <a:spcBef>
                <a:spcPts val="1000"/>
              </a:spcBef>
              <a:spcAft>
                <a:spcPts val="0"/>
              </a:spcAft>
              <a:buSzPts val="1920"/>
              <a:buChar char="►"/>
            </a:pPr>
            <a:r>
              <a:rPr lang="en-US" sz="2400"/>
              <a:t>2D/3D Transformations</a:t>
            </a:r>
            <a:endParaRPr sz="2400"/>
          </a:p>
          <a:p>
            <a:pPr indent="-285750" lvl="1" marL="742950" rtl="0" algn="l">
              <a:spcBef>
                <a:spcPts val="1000"/>
              </a:spcBef>
              <a:spcAft>
                <a:spcPts val="0"/>
              </a:spcAft>
              <a:buSzPts val="1920"/>
              <a:buChar char="►"/>
            </a:pPr>
            <a:r>
              <a:rPr lang="en-US" sz="2400"/>
              <a:t>Animations</a:t>
            </a:r>
            <a:endParaRPr sz="2400"/>
          </a:p>
          <a:p>
            <a:pPr indent="-285750" lvl="1" marL="742950" rtl="0" algn="l">
              <a:spcBef>
                <a:spcPts val="1000"/>
              </a:spcBef>
              <a:spcAft>
                <a:spcPts val="0"/>
              </a:spcAft>
              <a:buSzPts val="1920"/>
              <a:buChar char="►"/>
            </a:pPr>
            <a:r>
              <a:rPr lang="en-US" sz="2400"/>
              <a:t>User interfaces</a:t>
            </a:r>
            <a:endParaRPr/>
          </a:p>
          <a:p>
            <a:pPr indent="-285750" lvl="1" marL="742950" rtl="0" algn="l">
              <a:spcBef>
                <a:spcPts val="1000"/>
              </a:spcBef>
              <a:spcAft>
                <a:spcPts val="0"/>
              </a:spcAft>
              <a:buSzPts val="1920"/>
              <a:buChar char="►"/>
            </a:pPr>
            <a:r>
              <a:rPr lang="en-US" sz="2400"/>
              <a:t>Entre otros</a:t>
            </a:r>
            <a:endParaRPr/>
          </a:p>
          <a:p>
            <a:pPr indent="-285750" lvl="1" marL="742950" rtl="0" algn="l">
              <a:spcBef>
                <a:spcPts val="1000"/>
              </a:spcBef>
              <a:spcAft>
                <a:spcPts val="0"/>
              </a:spcAft>
              <a:buSzPts val="1920"/>
              <a:buChar char="►"/>
            </a:pPr>
            <a:r>
              <a:rPr b="1" lang="en-US" sz="2400"/>
              <a:t>Web dinámicas</a:t>
            </a:r>
            <a:endParaRPr/>
          </a:p>
          <a:p>
            <a:pPr indent="-342900" lvl="0" marL="342900" rtl="0" algn="l">
              <a:spcBef>
                <a:spcPts val="1000"/>
              </a:spcBef>
              <a:spcAft>
                <a:spcPts val="0"/>
              </a:spcAft>
              <a:buSzPts val="2240"/>
              <a:buNone/>
            </a:pPr>
            <a:r>
              <a:t/>
            </a:r>
            <a:endParaRPr sz="2800"/>
          </a:p>
          <a:p>
            <a:pPr indent="-200660" lvl="0" marL="342900" rtl="0" algn="l">
              <a:spcBef>
                <a:spcPts val="1000"/>
              </a:spcBef>
              <a:spcAft>
                <a:spcPts val="0"/>
              </a:spcAft>
              <a:buSzPts val="2240"/>
              <a:buNone/>
            </a:pPr>
            <a:r>
              <a:t/>
            </a:r>
            <a:endParaRPr sz="2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6"/>
          <p:cNvPicPr preferRelativeResize="0"/>
          <p:nvPr/>
        </p:nvPicPr>
        <p:blipFill rotWithShape="1">
          <a:blip r:embed="rId3">
            <a:alphaModFix/>
          </a:blip>
          <a:srcRect b="0" l="0" r="0" t="0"/>
          <a:stretch/>
        </p:blipFill>
        <p:spPr>
          <a:xfrm>
            <a:off x="609600" y="2362200"/>
            <a:ext cx="6737865" cy="2005317"/>
          </a:xfrm>
          <a:prstGeom prst="rect">
            <a:avLst/>
          </a:prstGeom>
          <a:noFill/>
          <a:ln>
            <a:noFill/>
          </a:ln>
        </p:spPr>
      </p:pic>
      <p:sp>
        <p:nvSpPr>
          <p:cNvPr id="174" name="Google Shape;174;p6"/>
          <p:cNvSpPr/>
          <p:nvPr/>
        </p:nvSpPr>
        <p:spPr>
          <a:xfrm>
            <a:off x="3352800" y="304800"/>
            <a:ext cx="3435556"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rgbClr val="7F7F7F"/>
                </a:solidFill>
                <a:latin typeface="Roboto"/>
                <a:ea typeface="Roboto"/>
                <a:cs typeface="Roboto"/>
                <a:sym typeface="Roboto"/>
              </a:rPr>
              <a:t>TIPOS DE CSS</a:t>
            </a:r>
            <a:endParaRPr/>
          </a:p>
          <a:p>
            <a:pPr indent="0" lvl="0" marL="0" marR="0" rtl="0" algn="r">
              <a:spcBef>
                <a:spcPts val="0"/>
              </a:spcBef>
              <a:spcAft>
                <a:spcPts val="0"/>
              </a:spcAft>
              <a:buNone/>
            </a:pPr>
            <a:r>
              <a:rPr b="0" i="0" lang="en-US" sz="4000" u="none" cap="none" strike="noStrike">
                <a:solidFill>
                  <a:srgbClr val="BFBFBF"/>
                </a:solidFill>
                <a:latin typeface="Roboto"/>
                <a:ea typeface="Roboto"/>
                <a:cs typeface="Roboto"/>
                <a:sym typeface="Roboto"/>
              </a:rPr>
              <a:t>INLINE</a:t>
            </a:r>
            <a:endParaRPr b="0" i="0" sz="4000" u="none" cap="none" strike="noStrike">
              <a:solidFill>
                <a:srgbClr val="BFBFBF"/>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7"/>
          <p:cNvPicPr preferRelativeResize="0"/>
          <p:nvPr/>
        </p:nvPicPr>
        <p:blipFill rotWithShape="1">
          <a:blip r:embed="rId3">
            <a:alphaModFix/>
          </a:blip>
          <a:srcRect b="0" l="0" r="0" t="0"/>
          <a:stretch/>
        </p:blipFill>
        <p:spPr>
          <a:xfrm>
            <a:off x="1143000" y="1905000"/>
            <a:ext cx="5562600" cy="3172891"/>
          </a:xfrm>
          <a:prstGeom prst="rect">
            <a:avLst/>
          </a:prstGeom>
          <a:noFill/>
          <a:ln>
            <a:noFill/>
          </a:ln>
        </p:spPr>
      </p:pic>
      <p:sp>
        <p:nvSpPr>
          <p:cNvPr id="180" name="Google Shape;180;p7"/>
          <p:cNvSpPr/>
          <p:nvPr/>
        </p:nvSpPr>
        <p:spPr>
          <a:xfrm>
            <a:off x="3270044" y="304800"/>
            <a:ext cx="3435556"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rgbClr val="7F7F7F"/>
                </a:solidFill>
                <a:latin typeface="Roboto"/>
                <a:ea typeface="Roboto"/>
                <a:cs typeface="Roboto"/>
                <a:sym typeface="Roboto"/>
              </a:rPr>
              <a:t>TIPOS DE CSS</a:t>
            </a:r>
            <a:endParaRPr/>
          </a:p>
          <a:p>
            <a:pPr indent="0" lvl="0" marL="0" marR="0" rtl="0" algn="r">
              <a:spcBef>
                <a:spcPts val="0"/>
              </a:spcBef>
              <a:spcAft>
                <a:spcPts val="0"/>
              </a:spcAft>
              <a:buNone/>
            </a:pPr>
            <a:r>
              <a:rPr b="0" i="0" lang="en-US" sz="4000" u="none" cap="none" strike="noStrike">
                <a:solidFill>
                  <a:srgbClr val="BFBFBF"/>
                </a:solidFill>
                <a:latin typeface="Roboto"/>
                <a:ea typeface="Roboto"/>
                <a:cs typeface="Roboto"/>
                <a:sym typeface="Roboto"/>
              </a:rPr>
              <a:t>BLOQUE</a:t>
            </a:r>
            <a:endParaRPr b="0" i="0" sz="4000" u="none" cap="none" strike="noStrike">
              <a:solidFill>
                <a:srgbClr val="BFBFBF"/>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8"/>
          <p:cNvPicPr preferRelativeResize="0"/>
          <p:nvPr/>
        </p:nvPicPr>
        <p:blipFill rotWithShape="1">
          <a:blip r:embed="rId3">
            <a:alphaModFix/>
          </a:blip>
          <a:srcRect b="0" l="0" r="0" t="0"/>
          <a:stretch/>
        </p:blipFill>
        <p:spPr>
          <a:xfrm>
            <a:off x="0" y="2362200"/>
            <a:ext cx="9220200" cy="2868080"/>
          </a:xfrm>
          <a:prstGeom prst="rect">
            <a:avLst/>
          </a:prstGeom>
          <a:noFill/>
          <a:ln>
            <a:noFill/>
          </a:ln>
        </p:spPr>
      </p:pic>
      <p:sp>
        <p:nvSpPr>
          <p:cNvPr id="186" name="Google Shape;186;p8"/>
          <p:cNvSpPr/>
          <p:nvPr/>
        </p:nvSpPr>
        <p:spPr>
          <a:xfrm>
            <a:off x="2057400" y="228600"/>
            <a:ext cx="4725974" cy="132343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4000" u="none" cap="none" strike="noStrike">
                <a:solidFill>
                  <a:srgbClr val="7F7F7F"/>
                </a:solidFill>
                <a:latin typeface="Roboto"/>
                <a:ea typeface="Roboto"/>
                <a:cs typeface="Roboto"/>
                <a:sym typeface="Roboto"/>
              </a:rPr>
              <a:t>TIPOS DE CSS</a:t>
            </a:r>
            <a:endParaRPr/>
          </a:p>
          <a:p>
            <a:pPr indent="0" lvl="0" marL="0" marR="0" rtl="0" algn="r">
              <a:spcBef>
                <a:spcPts val="0"/>
              </a:spcBef>
              <a:spcAft>
                <a:spcPts val="0"/>
              </a:spcAft>
              <a:buNone/>
            </a:pPr>
            <a:r>
              <a:rPr b="0" i="0" lang="en-US" sz="4000" u="none" cap="none" strike="noStrike">
                <a:solidFill>
                  <a:srgbClr val="BFBFBF"/>
                </a:solidFill>
                <a:latin typeface="Roboto"/>
                <a:ea typeface="Roboto"/>
                <a:cs typeface="Roboto"/>
                <a:sym typeface="Roboto"/>
              </a:rPr>
              <a:t>ARCHIVO EXTERNO</a:t>
            </a:r>
            <a:endParaRPr b="0" i="0" sz="4000" u="none" cap="none" strike="noStrike">
              <a:solidFill>
                <a:srgbClr val="BFBFBF"/>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9"/>
          <p:cNvPicPr preferRelativeResize="0"/>
          <p:nvPr/>
        </p:nvPicPr>
        <p:blipFill rotWithShape="1">
          <a:blip r:embed="rId3">
            <a:alphaModFix/>
          </a:blip>
          <a:srcRect b="0" l="0" r="0" t="0"/>
          <a:stretch/>
        </p:blipFill>
        <p:spPr>
          <a:xfrm>
            <a:off x="0" y="2362200"/>
            <a:ext cx="9220200" cy="2868080"/>
          </a:xfrm>
          <a:prstGeom prst="rect">
            <a:avLst/>
          </a:prstGeom>
          <a:noFill/>
          <a:ln>
            <a:noFill/>
          </a:ln>
        </p:spPr>
      </p:pic>
      <p:sp>
        <p:nvSpPr>
          <p:cNvPr id="192" name="Google Shape;192;p9"/>
          <p:cNvSpPr/>
          <p:nvPr/>
        </p:nvSpPr>
        <p:spPr>
          <a:xfrm>
            <a:off x="2057400" y="228600"/>
            <a:ext cx="4725974" cy="132343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4000" u="none" cap="none" strike="noStrike">
                <a:solidFill>
                  <a:srgbClr val="7F7F7F"/>
                </a:solidFill>
                <a:latin typeface="Roboto"/>
                <a:ea typeface="Roboto"/>
                <a:cs typeface="Roboto"/>
                <a:sym typeface="Roboto"/>
              </a:rPr>
              <a:t>TIPOS DE CSS</a:t>
            </a:r>
            <a:endParaRPr/>
          </a:p>
          <a:p>
            <a:pPr indent="0" lvl="0" marL="0" marR="0" rtl="0" algn="r">
              <a:spcBef>
                <a:spcPts val="0"/>
              </a:spcBef>
              <a:spcAft>
                <a:spcPts val="0"/>
              </a:spcAft>
              <a:buNone/>
            </a:pPr>
            <a:r>
              <a:rPr b="0" i="0" lang="en-US" sz="4000" u="none" cap="none" strike="noStrike">
                <a:solidFill>
                  <a:srgbClr val="BFBFBF"/>
                </a:solidFill>
                <a:latin typeface="Roboto"/>
                <a:ea typeface="Roboto"/>
                <a:cs typeface="Roboto"/>
                <a:sym typeface="Roboto"/>
              </a:rPr>
              <a:t>ARCHIVO EXTERNO</a:t>
            </a:r>
            <a:endParaRPr b="0" i="0" sz="4000" u="none" cap="none" strike="noStrike">
              <a:solidFill>
                <a:srgbClr val="BFBFBF"/>
              </a:solidFill>
              <a:latin typeface="Roboto"/>
              <a:ea typeface="Roboto"/>
              <a:cs typeface="Roboto"/>
              <a:sym typeface="Roboto"/>
            </a:endParaRPr>
          </a:p>
        </p:txBody>
      </p:sp>
      <p:sp>
        <p:nvSpPr>
          <p:cNvPr id="193" name="Google Shape;193;p9"/>
          <p:cNvSpPr/>
          <p:nvPr/>
        </p:nvSpPr>
        <p:spPr>
          <a:xfrm>
            <a:off x="-2458" y="0"/>
            <a:ext cx="9202266" cy="6858000"/>
          </a:xfrm>
          <a:prstGeom prst="rect">
            <a:avLst/>
          </a:prstGeom>
          <a:solidFill>
            <a:srgbClr val="486112">
              <a:alpha val="90980"/>
            </a:srgbClr>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lt1"/>
                </a:solidFill>
                <a:latin typeface="Roboto Light"/>
                <a:ea typeface="Roboto Light"/>
                <a:cs typeface="Roboto Light"/>
                <a:sym typeface="Roboto Light"/>
              </a:rPr>
              <a:t>RECOMENDADO: CSS externo permite </a:t>
            </a:r>
            <a:endParaRPr b="0" i="0" sz="2800" u="none" cap="none" strike="noStrike">
              <a:solidFill>
                <a:schemeClr val="lt1"/>
              </a:solidFill>
              <a:latin typeface="Roboto Light"/>
              <a:ea typeface="Roboto Light"/>
              <a:cs typeface="Roboto Light"/>
              <a:sym typeface="Roboto Light"/>
            </a:endParaRPr>
          </a:p>
          <a:p>
            <a:pPr indent="0" lvl="0" marL="0" marR="0" rtl="0" algn="ctr">
              <a:spcBef>
                <a:spcPts val="0"/>
              </a:spcBef>
              <a:spcAft>
                <a:spcPts val="0"/>
              </a:spcAft>
              <a:buNone/>
            </a:pPr>
            <a:r>
              <a:rPr b="0" i="0" lang="en-US" sz="2800" u="none" cap="none" strike="noStrike">
                <a:solidFill>
                  <a:schemeClr val="lt1"/>
                </a:solidFill>
                <a:latin typeface="Roboto Light"/>
                <a:ea typeface="Roboto Light"/>
                <a:cs typeface="Roboto Light"/>
                <a:sym typeface="Roboto Light"/>
              </a:rPr>
              <a:t>cambiar la	apariencia y layout del todo el</a:t>
            </a:r>
            <a:endParaRPr/>
          </a:p>
          <a:p>
            <a:pPr indent="0" lvl="0" marL="0" marR="0" rtl="0" algn="ctr">
              <a:spcBef>
                <a:spcPts val="0"/>
              </a:spcBef>
              <a:spcAft>
                <a:spcPts val="0"/>
              </a:spcAft>
              <a:buNone/>
            </a:pPr>
            <a:r>
              <a:rPr b="0" i="0" lang="en-US" sz="2800" u="none" cap="none" strike="noStrike">
                <a:solidFill>
                  <a:schemeClr val="lt1"/>
                </a:solidFill>
                <a:latin typeface="Roboto Light"/>
                <a:ea typeface="Roboto Light"/>
                <a:cs typeface="Roboto Light"/>
                <a:sym typeface="Roboto Light"/>
              </a:rPr>
              <a:t>Website solo editando un archivo .css!</a:t>
            </a:r>
            <a:endParaRPr b="0" i="0" sz="2800" u="none" cap="none" strike="noStrike">
              <a:solidFill>
                <a:schemeClr val="lt1"/>
              </a:solidFill>
              <a:latin typeface="Roboto Light"/>
              <a:ea typeface="Roboto Light"/>
              <a:cs typeface="Roboto Light"/>
              <a:sym typeface="Roboto 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Marcos</dc:creator>
</cp:coreProperties>
</file>