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4BF234C-8E06-43C6-A863-338359EA46D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BEE46AC-8BD8-46B9-AFE9-F8191FEEE43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18080A1-1EBA-4BA1-89D5-667EFDCF15A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78B330C-AA59-42C6-A45B-243B7857B95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EF4F49A-9204-4FA2-B793-CE934164D64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F74FC8E-D2DB-4B71-AC4F-0A9A921078B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56C0947-D49E-45B3-8DC4-C648738F5A4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8F448A3-15F8-4151-9BE0-F096B143BE0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6EC22FB-06CA-42AA-A9EE-0361BE97CA0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9D8D2C5-A1B5-46E0-AD9A-4B00924C6B8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D7D066D-D76E-41D6-98FB-6D9867F7E00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A0F7603-1578-48B0-AAF6-62DA1553739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flipH="1" flipV="1">
            <a:off x="-720" y="4499280"/>
            <a:ext cx="10079280" cy="116928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360000" y="5220000"/>
            <a:ext cx="23392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" name=""/>
          <p:cNvSpPr/>
          <p:nvPr/>
        </p:nvSpPr>
        <p:spPr>
          <a:xfrm>
            <a:off x="3420000" y="5220000"/>
            <a:ext cx="32392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" name=""/>
          <p:cNvSpPr/>
          <p:nvPr/>
        </p:nvSpPr>
        <p:spPr>
          <a:xfrm>
            <a:off x="7380000" y="5220000"/>
            <a:ext cx="23392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  <a:buNone/>
            </a:pPr>
            <a:fld id="{9033B7A8-6CF2-48A4-817A-C7AEFD0B1E29}" type="slidenum"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10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>
            <a:off x="0" y="0"/>
            <a:ext cx="10076040" cy="71928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" name=""/>
          <p:cNvSpPr/>
          <p:nvPr/>
        </p:nvSpPr>
        <p:spPr>
          <a:xfrm>
            <a:off x="3240" y="5040000"/>
            <a:ext cx="10076040" cy="63072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4" name="PlaceHolder 1"/>
          <p:cNvSpPr>
            <a:spLocks noGrp="1"/>
          </p:cNvSpPr>
          <p:nvPr>
            <p:ph type="ftr" idx="1"/>
          </p:nvPr>
        </p:nvSpPr>
        <p:spPr>
          <a:xfrm>
            <a:off x="3420000" y="5220000"/>
            <a:ext cx="3239280" cy="3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ldNum" idx="2"/>
          </p:nvPr>
        </p:nvSpPr>
        <p:spPr>
          <a:xfrm>
            <a:off x="7380000" y="5220000"/>
            <a:ext cx="2339280" cy="3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21DB62A-48F1-43A0-BF73-184727F42C77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3"/>
          </p:nvPr>
        </p:nvSpPr>
        <p:spPr>
          <a:xfrm>
            <a:off x="360000" y="5220000"/>
            <a:ext cx="2339280" cy="3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www.nber.org/reporter/2016number4/what-can-housing-markets-teach-us-about-economics" TargetMode="External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8999280" cy="10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dd4100"/>
                </a:solidFill>
                <a:latin typeface="Arial"/>
              </a:rPr>
              <a:t>Predict Housing Prices in California</a:t>
            </a:r>
            <a:endParaRPr b="0" lang="en-US" sz="3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280" cy="47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Expected Benefits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360000" y="1143000"/>
            <a:ext cx="935928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Houses are a large part of wealth in the economy.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Houses have a large effect on the greater economy.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Estimate house prices with more accuracy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Understand how coefficients relate to the house price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200000"/>
              </a:lnSpc>
              <a:buNone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  <a:ea typeface="LM Sans 10"/>
              </a:rPr>
              <a:t>(What Can Housing Markets Teach Us about Economics?, n.d.)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60"/>
              </a:spcBef>
              <a:buNone/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B91BAFE-A4CB-4B26-91F3-68EEAFEE380C}" type="slidenum">
              <a:t>10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42C5EA9E-DBEF-4F1C-BB76-7E814605F13D}" type="datetime1">
              <a:rPr lang="en-US"/>
              <a:t>05/27/2024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280" cy="47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Citations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241200" y="1200600"/>
            <a:ext cx="935928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1060"/>
              </a:spcBef>
              <a:buNone/>
            </a:pP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What Can Housing Markets Teach Us about Economics? (n.d.). NBER</a:t>
            </a:r>
            <a:r>
              <a:rPr b="0" lang="en-US" sz="1000" spc="-1" strike="noStrike">
                <a:latin typeface="Liberation Mono;Courier New"/>
                <a:ea typeface="LM Sans 10"/>
              </a:rPr>
              <a:t>.</a:t>
            </a:r>
            <a:endParaRPr b="0" lang="en-US" sz="1000" spc="-1" strike="noStrike">
              <a:latin typeface="Arial"/>
            </a:endParaRPr>
          </a:p>
          <a:p>
            <a:pPr marL="432000" indent="-324000">
              <a:lnSpc>
                <a:spcPct val="108000"/>
              </a:lnSpc>
              <a:spcAft>
                <a:spcPts val="1414"/>
              </a:spcAft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 u="sng">
                <a:solidFill>
                  <a:srgbClr val="0000ff"/>
                </a:solidFill>
                <a:uFillTx/>
                <a:latin typeface="Arial"/>
                <a:ea typeface="LM Sans 10"/>
                <a:hlinkClick r:id="rId1"/>
              </a:rPr>
              <a:t>https://www.nber.org/reporter/2016number4/what-can-housing-markets-teach-us-about-economics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DDF053A-5CC9-4E59-8D67-986A2E4B3097}" type="slidenum">
              <a:t>11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8C949A24-8960-4EDE-B642-3D0F26ADEFCD}" type="datetime1">
              <a:rPr lang="en-US"/>
              <a:t>05/27/2024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280" cy="47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Introduction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28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Darrell Friday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Software Engineer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W.G.U Data Analytics Master’s Degree Program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49E9EB6-C17D-49CD-A43D-AE9F46AD5815}" type="slidenum">
              <a:t>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FF94D05D-F51A-4CD5-9DEA-04456E6A52D9}" type="datetime1">
              <a:rPr lang="en-US"/>
              <a:t>05/27/2024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280" cy="47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Problem and Hypothesis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28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Houses are a large part of the economy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House values are hard to appraise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What causes a house to increase in value?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Research data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A MLR model can be constructed on the research data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200000"/>
              </a:lnSpc>
              <a:buNone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  <a:ea typeface="LM Sans 10"/>
              </a:rPr>
              <a:t>(What Can Housing Markets Teach Us about Economics?, n.d.)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60"/>
              </a:spcBef>
              <a:buNone/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B89DB8A-92E5-4527-A64F-EA756AD3A8AD}" type="slidenum">
              <a:t>3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BDFC3BCA-A67E-423F-9280-9AA52A14468C}" type="datetime1">
              <a:rPr lang="en-US"/>
              <a:t>05/27/2024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280" cy="47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Data Analysis Summary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28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Collect Data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Clean Data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Prepare Data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Construct MLR model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Test MLR model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489B3D2-DD93-4A7B-8BB6-9E60418AF339}" type="slidenum">
              <a:t>4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6B275176-D2C3-4EF8-A229-61BD239B6243}" type="datetime1">
              <a:rPr lang="en-US"/>
              <a:t>05/27/2024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280" cy="47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Outline of Findings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28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Non linear relationship between predictor variables and target variables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No coefficients with P value greater than .05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R-squared of 0.649 which is less than .7  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Failed to reject the null hypothesis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60"/>
              </a:spcBef>
              <a:buNone/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975E411-5E20-427D-AB0D-591AF7380649}" type="slidenum">
              <a:t>5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B919C62F-E7DD-4204-B337-D12FF3685DD7}" type="datetime1">
              <a:rPr lang="en-US"/>
              <a:t>05/27/2024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Non linear relationship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1600200" y="1143000"/>
            <a:ext cx="5794200" cy="37418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215085F-F7C1-47B4-95B2-4E9D789ECC7D}" type="slidenum">
              <a:t>6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B1B52642-B209-4A97-9BFB-F599F95080A0}" type="datetime1">
              <a:rPr lang="en-US"/>
              <a:t>05/27/2024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Non Normal Distribution of Residuals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1828800" y="731520"/>
            <a:ext cx="6171840" cy="40669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D223878-6B0F-41F2-BD5A-4649CCEAD63E}" type="slidenum">
              <a:t>7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EAE1BD75-6C1B-4C0B-B187-BA717D6811BB}" type="datetime1">
              <a:rPr lang="en-US"/>
              <a:t>05/27/2024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280" cy="47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Limitations of Tools and Techniques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28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MLR assumes a linear relationship between predictor and target variables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No domain specific knowledge to aid in identifying outliers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60"/>
              </a:spcBef>
              <a:buNone/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AD1E71C-E7D3-470F-9FB3-C1175D8E19FC}" type="slidenum">
              <a:t>8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586A9BD4-3EA5-4A52-928D-24289A289BCC}" type="datetime1">
              <a:rPr lang="en-US"/>
              <a:t>05/27/2024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280" cy="47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Proposed Actions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28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Work with domain experts to identify outliers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Apply logarithmic transformations to the skewed predictors to normalize them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Do not use this model for house appraisal until the accuracy is increased to at least 70%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5946BFD-346A-403B-8FE5-67AF7594E758}" type="slidenum">
              <a:t>9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F1A2D7A7-12C3-4DEB-BEB0-2B47A821F931}" type="datetime1">
              <a:rPr lang="en-US"/>
              <a:t>05/27/2024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2024-05-24T18:21:04Z</dcterms:created>
  <dc:creator/>
  <dc:description/>
  <dc:language>en-US</dc:language>
  <cp:lastModifiedBy/>
  <dcterms:modified xsi:type="dcterms:W3CDTF">2024-05-27T10:43:28Z</dcterms:modified>
  <cp:revision>5</cp:revision>
  <dc:subject/>
  <dc:title>Blue Curve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