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64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50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095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696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3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29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67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9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3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9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92D050"/>
            </a:gs>
            <a:gs pos="72000">
              <a:srgbClr val="007A37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1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70" y="652378"/>
            <a:ext cx="5670020" cy="492042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latin typeface="Franklin Gothic Demi" panose="020B0703020102020204" pitchFamily="34" charset="0"/>
              </a:rPr>
              <a:t>The Adventures of </a:t>
            </a:r>
            <a:r>
              <a:rPr lang="en-US" sz="11500" dirty="0" smtClean="0">
                <a:latin typeface="Franklin Gothic Demi" panose="020B0703020102020204" pitchFamily="34" charset="0"/>
              </a:rPr>
              <a:t>LINQ</a:t>
            </a:r>
            <a:endParaRPr lang="en-US" sz="115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64" y="4853812"/>
            <a:ext cx="8825660" cy="1653180"/>
          </a:xfrm>
        </p:spPr>
        <p:txBody>
          <a:bodyPr/>
          <a:lstStyle/>
          <a:p>
            <a:r>
              <a:rPr lang="en-US" sz="8000" dirty="0" smtClean="0">
                <a:latin typeface="Franklin Gothic Demi" panose="020B0703020102020204" pitchFamily="34" charset="0"/>
              </a:rPr>
              <a:t>Thanks!</a:t>
            </a:r>
            <a:endParaRPr lang="en-US" sz="8000" dirty="0">
              <a:latin typeface="Franklin Gothic Demi" panose="020B0703020102020204" pitchFamily="34" charset="0"/>
            </a:endParaRPr>
          </a:p>
        </p:txBody>
      </p:sp>
      <p:pic>
        <p:nvPicPr>
          <p:cNvPr id="4098" name="Picture 2" descr="http://ih1.redbubble.net/image.13327425.9395/flat,800x800,075,f.u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9" y="-147968"/>
            <a:ext cx="4371278" cy="582837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Franklin Gothic Demi" panose="020B0703020102020204" pitchFamily="34" charset="0"/>
              </a:rPr>
              <a:t>Darrell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Franklin Gothic Demi" panose="020B0703020102020204" pitchFamily="34" charset="0"/>
              </a:rPr>
              <a:t>Jones</a:t>
            </a:r>
            <a:endParaRPr lang="en-US" sz="4400" dirty="0">
              <a:latin typeface="Franklin Gothic Demi" panose="020B0703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Engineer – Kaufman Hall and Associates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09" y="5207581"/>
            <a:ext cx="1497368" cy="1299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4" y="1968088"/>
            <a:ext cx="1933575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02" y="1968087"/>
            <a:ext cx="1933575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70" y="1968086"/>
            <a:ext cx="1933575" cy="1933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738" y="1968085"/>
            <a:ext cx="1933575" cy="19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06" y="1968084"/>
            <a:ext cx="1933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What is LINQ?</a:t>
            </a:r>
            <a:endParaRPr lang="en-US" sz="66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Franklin Gothic Demi" panose="020B0703020102020204" pitchFamily="34" charset="0"/>
              </a:rPr>
              <a:t>L - Language</a:t>
            </a: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I - I</a:t>
            </a: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N - </a:t>
            </a:r>
            <a:r>
              <a:rPr lang="en-US" sz="3600" dirty="0" err="1" smtClean="0">
                <a:latin typeface="Franklin Gothic Demi" panose="020B0703020102020204" pitchFamily="34" charset="0"/>
              </a:rPr>
              <a:t>Ntegrated</a:t>
            </a:r>
            <a:endParaRPr lang="en-US" sz="3600" dirty="0" smtClean="0">
              <a:latin typeface="Franklin Gothic Demi" panose="020B0703020102020204" pitchFamily="34" charset="0"/>
            </a:endParaRP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Q - Query</a:t>
            </a:r>
            <a:endParaRPr lang="en-US" sz="3600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09" y="5207581"/>
            <a:ext cx="1497368" cy="12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What is LINQ?</a:t>
            </a:r>
            <a:endParaRPr lang="en-US" sz="66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Franklin Gothic Demi" panose="020B0703020102020204" pitchFamily="34" charset="0"/>
              </a:rPr>
              <a:t>2 Types of Expressions</a:t>
            </a:r>
          </a:p>
          <a:p>
            <a:pPr lvl="1"/>
            <a:r>
              <a:rPr lang="en-US" sz="3400" dirty="0" smtClean="0">
                <a:latin typeface="Franklin Gothic Demi" panose="020B0703020102020204" pitchFamily="34" charset="0"/>
              </a:rPr>
              <a:t> Query Expressions</a:t>
            </a:r>
          </a:p>
          <a:p>
            <a:pPr lvl="1"/>
            <a:endParaRPr lang="en-US" sz="3400" dirty="0">
              <a:latin typeface="Franklin Gothic Demi" panose="020B0703020102020204" pitchFamily="34" charset="0"/>
            </a:endParaRPr>
          </a:p>
          <a:p>
            <a:pPr marL="457200" lvl="1" indent="0">
              <a:buNone/>
            </a:pPr>
            <a:endParaRPr lang="en-US" sz="3400" dirty="0" smtClean="0">
              <a:latin typeface="Franklin Gothic Demi" panose="020B0703020102020204" pitchFamily="34" charset="0"/>
            </a:endParaRPr>
          </a:p>
          <a:p>
            <a:pPr lvl="1"/>
            <a:r>
              <a:rPr lang="en-US" sz="3400" dirty="0" smtClean="0">
                <a:latin typeface="Franklin Gothic Demi" panose="020B0703020102020204" pitchFamily="34" charset="0"/>
              </a:rPr>
              <a:t> Lambda Expressions</a:t>
            </a:r>
            <a:endParaRPr lang="en-US" sz="3400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57" y="3344227"/>
            <a:ext cx="6257925" cy="12668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57" y="5286375"/>
            <a:ext cx="6276975" cy="8572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09" y="5207581"/>
            <a:ext cx="1497368" cy="12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Lambda Expressions</a:t>
            </a:r>
            <a:endParaRPr lang="en-US" sz="66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Franklin Gothic Demi" panose="020B0703020102020204" pitchFamily="34" charset="0"/>
              </a:rPr>
              <a:t>Anonymous Functions</a:t>
            </a: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No need to specify name, return type, and access modifier</a:t>
            </a: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Saves time!</a:t>
            </a:r>
          </a:p>
          <a:p>
            <a:endParaRPr lang="en-US" sz="3600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09" y="5207581"/>
            <a:ext cx="1497368" cy="12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LINQ’d</a:t>
            </a:r>
            <a:r>
              <a:rPr lang="en-US" sz="66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In</a:t>
            </a:r>
            <a:endParaRPr lang="en-US" sz="66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66530"/>
            <a:ext cx="5236349" cy="285596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Franklin Gothic Demi" panose="020B0703020102020204" pitchFamily="34" charset="0"/>
              </a:rPr>
              <a:t> Select</a:t>
            </a: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 </a:t>
            </a:r>
            <a:r>
              <a:rPr lang="en-US" sz="3600" dirty="0" smtClean="0">
                <a:latin typeface="Franklin Gothic Demi" panose="020B0703020102020204" pitchFamily="34" charset="0"/>
              </a:rPr>
              <a:t>Where (Sometimes)</a:t>
            </a:r>
            <a:endParaRPr lang="en-US" sz="3600" dirty="0" smtClean="0">
              <a:latin typeface="Franklin Gothic Demi" panose="020B0703020102020204" pitchFamily="34" charset="0"/>
            </a:endParaRP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 </a:t>
            </a:r>
            <a:r>
              <a:rPr lang="en-US" sz="3600" dirty="0" err="1" smtClean="0">
                <a:latin typeface="Franklin Gothic Demi" panose="020B0703020102020204" pitchFamily="34" charset="0"/>
              </a:rPr>
              <a:t>FirstOrDefault</a:t>
            </a:r>
            <a:endParaRPr lang="en-US" sz="3600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09" y="5207581"/>
            <a:ext cx="1497368" cy="1299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293" y="1600200"/>
            <a:ext cx="894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Demi" panose="020B0703020102020204" pitchFamily="34" charset="0"/>
              </a:rPr>
              <a:t>Return a Single Item</a:t>
            </a:r>
            <a:endParaRPr lang="en-US" sz="4800" dirty="0">
              <a:latin typeface="Franklin Gothic Demi" panose="020B0703020102020204" pitchFamily="34" charset="0"/>
            </a:endParaRPr>
          </a:p>
        </p:txBody>
      </p:sp>
      <p:pic>
        <p:nvPicPr>
          <p:cNvPr id="2050" name="Picture 2" descr="X ALL THE THINGS - Get ONE OF THE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96" y="185324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LINQ’d</a:t>
            </a:r>
            <a:r>
              <a:rPr lang="en-US" sz="66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In</a:t>
            </a:r>
            <a:endParaRPr lang="en-US" sz="66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66530"/>
            <a:ext cx="5236349" cy="2855966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latin typeface="Franklin Gothic Demi" panose="020B0703020102020204" pitchFamily="34" charset="0"/>
              </a:rPr>
              <a:t> </a:t>
            </a:r>
            <a:r>
              <a:rPr lang="en-US" sz="3600" dirty="0" smtClean="0">
                <a:latin typeface="Franklin Gothic Demi" panose="020B0703020102020204" pitchFamily="34" charset="0"/>
              </a:rPr>
              <a:t>Where (Sometimes)</a:t>
            </a: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 Any</a:t>
            </a:r>
            <a:endParaRPr lang="en-US" sz="3600" dirty="0">
              <a:latin typeface="Franklin Gothic Demi" panose="020B0703020102020204" pitchFamily="34" charset="0"/>
            </a:endParaRP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 </a:t>
            </a:r>
            <a:r>
              <a:rPr lang="en-US" sz="3600" dirty="0" err="1" smtClean="0">
                <a:latin typeface="Franklin Gothic Demi" panose="020B0703020102020204" pitchFamily="34" charset="0"/>
              </a:rPr>
              <a:t>SelectMany</a:t>
            </a:r>
            <a:endParaRPr lang="en-US" sz="3600" dirty="0">
              <a:latin typeface="Franklin Gothic Demi" panose="020B0703020102020204" pitchFamily="34" charset="0"/>
            </a:endParaRP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 </a:t>
            </a:r>
            <a:r>
              <a:rPr lang="en-US" sz="3600" dirty="0" err="1" smtClean="0">
                <a:latin typeface="Franklin Gothic Demi" panose="020B0703020102020204" pitchFamily="34" charset="0"/>
              </a:rPr>
              <a:t>OrderBy</a:t>
            </a:r>
            <a:endParaRPr lang="en-US" sz="3600" dirty="0">
              <a:latin typeface="Franklin Gothic Demi" panose="020B0703020102020204" pitchFamily="34" charset="0"/>
            </a:endParaRP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 </a:t>
            </a:r>
            <a:r>
              <a:rPr lang="en-US" sz="3600" dirty="0" err="1" smtClean="0">
                <a:latin typeface="Franklin Gothic Demi" panose="020B0703020102020204" pitchFamily="34" charset="0"/>
              </a:rPr>
              <a:t>GroupBy</a:t>
            </a:r>
            <a:endParaRPr lang="en-US" sz="3600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09" y="5207581"/>
            <a:ext cx="1497368" cy="1299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293" y="1600200"/>
            <a:ext cx="894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Demi" panose="020B0703020102020204" pitchFamily="34" charset="0"/>
              </a:rPr>
              <a:t>Return a Collection</a:t>
            </a:r>
            <a:endParaRPr lang="en-US" sz="4800" dirty="0">
              <a:latin typeface="Franklin Gothic Demi" panose="020B0703020102020204" pitchFamily="34" charset="0"/>
            </a:endParaRPr>
          </a:p>
        </p:txBody>
      </p:sp>
      <p:pic>
        <p:nvPicPr>
          <p:cNvPr id="1026" name="Picture 2" descr="X ALL THE THINGS - GET SOME OF THE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16" y="185324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LINQ’d</a:t>
            </a:r>
            <a:r>
              <a:rPr lang="en-US" sz="6600" dirty="0" smtClean="0">
                <a:latin typeface="Franklin Gothic Demi" panose="020B0703020102020204" pitchFamily="34" charset="0"/>
              </a:rPr>
              <a:t> </a:t>
            </a:r>
            <a:r>
              <a:rPr lang="en-US" sz="66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In</a:t>
            </a:r>
            <a:endParaRPr lang="en-US" sz="66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66530"/>
            <a:ext cx="5631044" cy="285596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Franklin Gothic Demi" panose="020B0703020102020204" pitchFamily="34" charset="0"/>
              </a:rPr>
              <a:t> </a:t>
            </a:r>
            <a:r>
              <a:rPr lang="en-US" sz="3600" dirty="0" err="1" smtClean="0">
                <a:latin typeface="Franklin Gothic Demi" panose="020B0703020102020204" pitchFamily="34" charset="0"/>
              </a:rPr>
              <a:t>OrderBy</a:t>
            </a:r>
            <a:r>
              <a:rPr lang="en-US" sz="3600" dirty="0" smtClean="0">
                <a:latin typeface="Franklin Gothic Demi" panose="020B0703020102020204" pitchFamily="34" charset="0"/>
              </a:rPr>
              <a:t>().</a:t>
            </a:r>
            <a:r>
              <a:rPr lang="en-US" sz="3600" dirty="0" err="1" smtClean="0">
                <a:latin typeface="Franklin Gothic Demi" panose="020B0703020102020204" pitchFamily="34" charset="0"/>
              </a:rPr>
              <a:t>ThenBy</a:t>
            </a:r>
            <a:r>
              <a:rPr lang="en-US" sz="3600" dirty="0" smtClean="0">
                <a:latin typeface="Franklin Gothic Demi" panose="020B0703020102020204" pitchFamily="34" charset="0"/>
              </a:rPr>
              <a:t>()</a:t>
            </a:r>
            <a:endParaRPr lang="en-US" sz="3600" dirty="0">
              <a:latin typeface="Franklin Gothic Demi" panose="020B0703020102020204" pitchFamily="34" charset="0"/>
            </a:endParaRPr>
          </a:p>
          <a:p>
            <a:r>
              <a:rPr lang="en-US" sz="3600" dirty="0" smtClean="0">
                <a:latin typeface="Franklin Gothic Demi" panose="020B0703020102020204" pitchFamily="34" charset="0"/>
              </a:rPr>
              <a:t>Where().Where().Where()</a:t>
            </a:r>
            <a:endParaRPr lang="en-US" sz="3600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09" y="5207581"/>
            <a:ext cx="1497368" cy="1299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293" y="1600200"/>
            <a:ext cx="894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Demi" panose="020B0703020102020204" pitchFamily="34" charset="0"/>
              </a:rPr>
              <a:t>Method Chaining</a:t>
            </a:r>
            <a:endParaRPr lang="en-US" sz="4800" dirty="0">
              <a:latin typeface="Franklin Gothic Demi" panose="020B0703020102020204" pitchFamily="34" charset="0"/>
            </a:endParaRPr>
          </a:p>
        </p:txBody>
      </p:sp>
      <p:pic>
        <p:nvPicPr>
          <p:cNvPr id="3074" name="Picture 2" descr="http://vignette4.wikia.nocookie.net/nintendo/images/4/4c/ChainChompMP8s.png/revision/latest?cb=20120328152932&amp;path-prefix=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0305">
            <a:off x="5348472" y="1756831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64" y="4853812"/>
            <a:ext cx="8825660" cy="1653180"/>
          </a:xfrm>
        </p:spPr>
        <p:txBody>
          <a:bodyPr/>
          <a:lstStyle/>
          <a:p>
            <a:r>
              <a:rPr lang="en-US" sz="8000" dirty="0" smtClean="0">
                <a:latin typeface="Franklin Gothic Demi" panose="020B0703020102020204" pitchFamily="34" charset="0"/>
              </a:rPr>
              <a:t>Questions?</a:t>
            </a:r>
            <a:endParaRPr lang="en-US" sz="8000" dirty="0">
              <a:latin typeface="Franklin Gothic Demi" panose="020B0703020102020204" pitchFamily="34" charset="0"/>
            </a:endParaRPr>
          </a:p>
        </p:txBody>
      </p:sp>
      <p:pic>
        <p:nvPicPr>
          <p:cNvPr id="5122" name="Picture 2" descr="http://ih0.redbubble.net/image.12510581.6098/flat,800x800,075,f.u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16" y="-835304"/>
            <a:ext cx="6003757" cy="80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651</TotalTime>
  <Words>114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Franklin Gothic Demi</vt:lpstr>
      <vt:lpstr>Wingdings 3</vt:lpstr>
      <vt:lpstr>Ion</vt:lpstr>
      <vt:lpstr>The Adventures of LINQ</vt:lpstr>
      <vt:lpstr>Darrell Jones</vt:lpstr>
      <vt:lpstr>What is LINQ?</vt:lpstr>
      <vt:lpstr>What is LINQ?</vt:lpstr>
      <vt:lpstr>Lambda Expressions</vt:lpstr>
      <vt:lpstr>LINQ’d In</vt:lpstr>
      <vt:lpstr>LINQ’d In</vt:lpstr>
      <vt:lpstr>LINQ’d In</vt:lpstr>
      <vt:lpstr>Questions?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Adventures of LINQ</dc:title>
  <dc:creator>Darrell Jones</dc:creator>
  <cp:lastModifiedBy>Darrell Jones</cp:lastModifiedBy>
  <cp:revision>22</cp:revision>
  <dcterms:created xsi:type="dcterms:W3CDTF">2016-06-29T14:53:25Z</dcterms:created>
  <dcterms:modified xsi:type="dcterms:W3CDTF">2016-06-30T20:00:24Z</dcterms:modified>
</cp:coreProperties>
</file>