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776DA-841A-4B42-BD94-A085CCC7CC47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238FA-25CF-A84C-83FD-4B9516B0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FF5AA-60B6-2249-9006-3925C21D1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FF5AA-60B6-2249-9006-3925C21D1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CB2D-0D4F-EB46-AC8B-056E634B6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0AA0B-03D3-2244-996E-892F4A67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5E9D-2649-A14A-86FF-CC5DC238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759A-D031-BA4A-8015-97EEB8D8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5C1E-396F-3B4A-B609-B2615D8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F828-F0F1-794E-A378-4E13AC37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96662-497C-624C-807E-C2DB5A88F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824B-4283-1A49-8F2C-3B2F46C2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3B05-5052-FD48-83EC-93C16A30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B558-8354-D84D-BA08-BA8F15CD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8665A-67AE-3E4A-9B53-EDD7BC4F8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58EC9-C8D6-3D4D-B47F-E12FC12E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0E88-1F11-EA4F-8242-C293DFB7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C7FF-A990-014D-86F6-6584AD1D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F3E2-A942-E14A-A0D9-443CDD09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6018-5B8D-6B45-9E93-E76BF2F8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E7FA-E282-3B46-86F2-516926DE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3A47-27BB-A843-BE1B-50AF3F56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A346-BD75-1044-8E56-746310F5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A1AC9-9F50-5949-B176-50303A97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65FF-947F-074C-B81E-BACD6843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22E8-4329-C04E-8B0C-ACAAA9A4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97BC-A740-4A4D-AB46-FDCBD24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9DD1-DE82-F846-BCEE-E719C1E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C753-53DD-0E48-B830-B0C65609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C5B4-F074-2D49-A3A5-C7B471F6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D14F-C169-4A4E-82DF-797D5E0CB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D4FA9-DB44-EE4B-857C-960C6928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5E06-3290-F248-ABAF-C39EFCB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3CCC5-3DA3-2746-AE74-42417B0F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6F08-6D0D-F04E-9489-D5F97B96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82BD-4DEA-034D-B4EE-69D9A600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5662-979A-1D49-8D11-D5BC2302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EC67C-C990-EC48-B93D-20BD049A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5E5B-4887-914F-9008-D1F9F28B6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CDBBC-9C28-544D-A9B4-02C12DB1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9BAAA-E9B7-2046-A042-A023A8B6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1BC85-4D84-E147-88E0-36E1169E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D6DC2-65E6-974B-91EF-D0D3B9AA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F1DF-5E44-114B-9828-5099E381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686F8-9F3A-0145-88C4-9A15BF0E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0C8BE-7979-4449-9594-A8AE90B7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48535-2CB0-D04A-9B24-CDBDAD3D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C1111-3DC6-9A42-AC43-1739628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D5038-93C4-D247-AB99-C0B9C835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0320-F08E-CD4B-82D0-5D7E5BCD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2ADD-7A0F-7040-9038-C43B8049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EBA4-44A7-2F45-89A3-3A7763EB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2C2EA-314F-1B49-843F-4C36DEB7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A600-188F-7A4F-A0BD-A4851518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3520-F220-B74A-BB88-EECE51E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294A-551E-3D45-A6DA-96C14349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971A-02CD-D84E-8585-57A780F8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B195C-FA81-E545-BA11-3E54366D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A4D3F-A077-3649-819E-077E88BBC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91315-E3A7-D746-A6E4-7AECB14D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15F32-4E2E-F944-AF64-E480F99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3F8C-73F7-1747-8CAE-735E6B39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31A33-6A1F-1047-B09B-75B2047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A4D4-0BA8-0843-A8B3-EEA77092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5224-ED75-814B-B1D2-A4E64C70D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008C-CCBC-1645-954E-7DF1D35BE43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FA23-96FA-1148-A055-E0F395BE8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DD9B-A6F3-9C42-81A9-3EA7AE3E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4D73-5BA6-CE44-A085-13B29706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indow, green, fence&#13;&#10;&#13;&#10;Description automatically generated">
            <a:extLst>
              <a:ext uri="{FF2B5EF4-FFF2-40B4-BE49-F238E27FC236}">
                <a16:creationId xmlns:a16="http://schemas.microsoft.com/office/drawing/2014/main" id="{C61687B8-BEDF-5C47-A489-93877B806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758" b="15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659BF-EC88-2440-A97C-307D7FEC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Bit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8419A-54BC-4844-A084-F52EA77D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/>
                </a:solidFill>
              </a:rPr>
              <a:t>Prof. Darrell Long</a:t>
            </a:r>
          </a:p>
          <a:p>
            <a:pPr algn="l"/>
            <a:r>
              <a:rPr lang="en-US" sz="3200" dirty="0">
                <a:solidFill>
                  <a:schemeClr val="accent5"/>
                </a:solidFill>
              </a:rPr>
              <a:t>CSE 13S</a:t>
            </a:r>
          </a:p>
        </p:txBody>
      </p:sp>
    </p:spTree>
    <p:extLst>
      <p:ext uri="{BB962C8B-B14F-4D97-AF65-F5344CB8AC3E}">
        <p14:creationId xmlns:p14="http://schemas.microsoft.com/office/powerpoint/2010/main" val="1335402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3DA45-2D8E-984F-BC57-00DC240B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6B79-C901-154C-92FE-EED636C3B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Check to see if the corresponding bit is set.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a mask to make sure the element is in range.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Shift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0x1</a:t>
            </a:r>
            <a:r>
              <a:rPr lang="en-US" sz="2000" dirty="0">
                <a:solidFill>
                  <a:schemeClr val="bg1"/>
                </a:solidFill>
              </a:rPr>
              <a:t> into place.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&amp;</a:t>
            </a:r>
            <a:r>
              <a:rPr lang="en-US" sz="2000" dirty="0">
                <a:solidFill>
                  <a:schemeClr val="bg1"/>
                </a:solidFill>
              </a:rPr>
              <a:t> to select it.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Shift it back to the low order bit position.</a:t>
            </a:r>
          </a:p>
        </p:txBody>
      </p:sp>
      <p:pic>
        <p:nvPicPr>
          <p:cNvPr id="6" name="Content Placeholder 5" descr="A picture containing clock, object, wall, indoor&#10;&#10;Description automatically generated">
            <a:extLst>
              <a:ext uri="{FF2B5EF4-FFF2-40B4-BE49-F238E27FC236}">
                <a16:creationId xmlns:a16="http://schemas.microsoft.com/office/drawing/2014/main" id="{661269C0-FFD3-1947-A166-A9053E551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0564" y="2542171"/>
            <a:ext cx="7166297" cy="17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3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4744D-CF92-0B44-9AD5-D99BDBD6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7A3C-87EF-E04C-9CA5-8E08B06F1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Set the corresponding bit.</a:t>
            </a:r>
          </a:p>
          <a:p>
            <a:pPr marL="97155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mask to make sure the element is in range.</a:t>
            </a:r>
          </a:p>
          <a:p>
            <a:pPr marL="97155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Shift 0x1 into place.</a:t>
            </a:r>
          </a:p>
          <a:p>
            <a:pPr marL="97155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Use | to set it.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picture containing clock, wall, object&#10;&#10;Description automatically generated">
            <a:extLst>
              <a:ext uri="{FF2B5EF4-FFF2-40B4-BE49-F238E27FC236}">
                <a16:creationId xmlns:a16="http://schemas.microsoft.com/office/drawing/2014/main" id="{141221D1-9AEF-9743-A101-20A339B40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7298" y="2595006"/>
            <a:ext cx="7174147" cy="16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0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65892-FBBE-104D-BF6C-B6479CC9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Delete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71E2-9C35-2B44-8828-2DB53FCD8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Clear the corresponding bit.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a mask to make sure the element is in range.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Shift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0x1</a:t>
            </a:r>
            <a:r>
              <a:rPr lang="en-US" sz="2000" dirty="0">
                <a:solidFill>
                  <a:schemeClr val="bg1"/>
                </a:solidFill>
              </a:rPr>
              <a:t> into position.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~</a:t>
            </a:r>
            <a:r>
              <a:rPr lang="en-US" sz="2000" dirty="0">
                <a:solidFill>
                  <a:schemeClr val="bg1"/>
                </a:solidFill>
              </a:rPr>
              <a:t> to compute the complement.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&amp;</a:t>
            </a:r>
            <a:r>
              <a:rPr lang="en-US" sz="2000" dirty="0">
                <a:solidFill>
                  <a:schemeClr val="bg1"/>
                </a:solidFill>
              </a:rPr>
              <a:t> to preserve all bits except the selected bit.</a:t>
            </a:r>
          </a:p>
        </p:txBody>
      </p:sp>
      <p:pic>
        <p:nvPicPr>
          <p:cNvPr id="6" name="Content Placeholder 5" descr="A picture containing wall, clock&#10;&#10;Description automatically generated">
            <a:extLst>
              <a:ext uri="{FF2B5EF4-FFF2-40B4-BE49-F238E27FC236}">
                <a16:creationId xmlns:a16="http://schemas.microsoft.com/office/drawing/2014/main" id="{AF7E3970-38F4-DC49-9EBC-13D61E4E4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6031" y="2611653"/>
            <a:ext cx="7185469" cy="16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8801-9ABC-424B-ACB1-1DAD0264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80137EB-9669-324B-830F-276614C85DD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</a:rPr>
                  <a:t>Union is just logical (bit-wise) or or of s with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>
                  <a:solidFill>
                    <a:schemeClr val="bg1"/>
                  </a:solidFill>
                </a:endParaRP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Intersection is just logical andof s with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>
                  <a:solidFill>
                    <a:schemeClr val="bg1"/>
                  </a:solidFill>
                </a:endParaRP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Set difference is just logical and of s with the complement of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∩ </m:t>
                    </m:r>
                    <m:acc>
                      <m:accPr>
                        <m:chr m:val="̅"/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sz="2000" b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80137EB-9669-324B-830F-276614C8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50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clock&#10;&#10;Description automatically generated">
            <a:extLst>
              <a:ext uri="{FF2B5EF4-FFF2-40B4-BE49-F238E27FC236}">
                <a16:creationId xmlns:a16="http://schemas.microsoft.com/office/drawing/2014/main" id="{03889BFD-A686-1448-8ABD-ADB3A7D47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12001" y="2387470"/>
            <a:ext cx="7001882" cy="20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FAB52-CE1A-D14F-B05C-4B5AA85F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Arbitrary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7EF9-B5FE-004F-804E-7CAF67886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Recall that an array is a homogeneous sequence of objects of the </a:t>
            </a:r>
            <a:r>
              <a:rPr lang="en-US" sz="20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same type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0725F2-5AE8-E845-9FBC-46750AE06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7186" y="1608451"/>
            <a:ext cx="7133428" cy="43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2C00A-1FBE-B646-A107-0F7645C0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Arbitrary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DC33B-DD5D-8741-85E0-45A70B45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 are working with 8 bit quantities for simplicity.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Dividing by 8 gives us the byte where we want to work.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Modulus 8 tells us which bit we want to manipulate.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C3291A-7F43-C145-A281-9166B5A57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54851" y="433408"/>
            <a:ext cx="7132362" cy="59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8D43A-56F4-C247-9D8F-E9F4DF21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a bit vector?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691F-EC03-FD45-A953-17839D63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It’s simple: a contiguous string of bits.</a:t>
            </a:r>
          </a:p>
          <a:p>
            <a:r>
              <a:rPr lang="en-US" sz="2000" dirty="0"/>
              <a:t>A byte (</a:t>
            </a:r>
            <a:r>
              <a:rPr lang="en-US" sz="2000" dirty="0">
                <a:latin typeface="Courier" pitchFamily="2" charset="0"/>
              </a:rPr>
              <a:t>uint8_t</a:t>
            </a:r>
            <a:r>
              <a:rPr lang="en-US" sz="2000" dirty="0"/>
              <a:t>) has 8 bits, and so can hold a bit vector of length 8.</a:t>
            </a:r>
          </a:p>
          <a:p>
            <a:r>
              <a:rPr lang="en-US" sz="2000" dirty="0"/>
              <a:t>Larger units such as </a:t>
            </a:r>
            <a:r>
              <a:rPr lang="en-US" sz="2000" dirty="0">
                <a:latin typeface="Courier" pitchFamily="2" charset="0"/>
              </a:rPr>
              <a:t>uint16_t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uint32_t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uint64_t</a:t>
            </a:r>
            <a:r>
              <a:rPr lang="en-US" sz="2000" dirty="0"/>
              <a:t> can hold correspondingly longer vectors.</a:t>
            </a:r>
          </a:p>
          <a:p>
            <a:r>
              <a:rPr lang="en-US" sz="2000" dirty="0"/>
              <a:t>We can make </a:t>
            </a:r>
            <a:r>
              <a:rPr lang="en-US" sz="2000" i="1" dirty="0"/>
              <a:t>arbitrarily long </a:t>
            </a:r>
            <a:r>
              <a:rPr lang="en-US" sz="2000" dirty="0"/>
              <a:t>bit vectors using </a:t>
            </a:r>
            <a:r>
              <a:rPr lang="en-US" sz="2000" i="1" dirty="0"/>
              <a:t>arrays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But first, let’s recall our Boolean algebra.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0B884-1B1C-754C-8B87-650CD2C7DBC6}"/>
              </a:ext>
            </a:extLst>
          </p:cNvPr>
          <p:cNvSpPr txBox="1"/>
          <p:nvPr/>
        </p:nvSpPr>
        <p:spPr>
          <a:xfrm>
            <a:off x="1406595" y="5723573"/>
            <a:ext cx="901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10000111000011011001110111110010000010101101000000000000000000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182967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(also called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Conjunction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Algebraic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∧1=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∧0=0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  <a:blipFill>
                <a:blip r:embed="rId2"/>
                <a:stretch>
                  <a:fillRect l="-1026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67E94E6E-F8B4-784B-A708-CA001CA8C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59762"/>
              </p:ext>
            </p:extLst>
          </p:nvPr>
        </p:nvGraphicFramePr>
        <p:xfrm>
          <a:off x="6417734" y="2916345"/>
          <a:ext cx="4935971" cy="2536083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288289">
                  <a:extLst>
                    <a:ext uri="{9D8B030D-6E8A-4147-A177-3AD203B41FA5}">
                      <a16:colId xmlns:a16="http://schemas.microsoft.com/office/drawing/2014/main" val="2009520763"/>
                    </a:ext>
                  </a:extLst>
                </a:gridCol>
                <a:gridCol w="1323841">
                  <a:extLst>
                    <a:ext uri="{9D8B030D-6E8A-4147-A177-3AD203B41FA5}">
                      <a16:colId xmlns:a16="http://schemas.microsoft.com/office/drawing/2014/main" val="1875158753"/>
                    </a:ext>
                  </a:extLst>
                </a:gridCol>
                <a:gridCol w="1323841">
                  <a:extLst>
                    <a:ext uri="{9D8B030D-6E8A-4147-A177-3AD203B41FA5}">
                      <a16:colId xmlns:a16="http://schemas.microsoft.com/office/drawing/2014/main" val="321941054"/>
                    </a:ext>
                  </a:extLst>
                </a:gridCol>
              </a:tblGrid>
              <a:tr h="845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∧ (and)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531914" marT="172522" marB="1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531914" marT="172522" marB="1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531914" marT="172522" marB="1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026380"/>
                  </a:ext>
                </a:extLst>
              </a:tr>
              <a:tr h="845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460990" marT="172522" marB="17252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460990" marT="172522" marB="17252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460990" marT="172522" marB="17252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13547"/>
                  </a:ext>
                </a:extLst>
              </a:tr>
              <a:tr h="8453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460990" marT="172522" marB="17252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460990" marT="172522" marB="17252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5045" marR="460990" marT="172522" marB="17252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932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B6B80B-8033-B841-BECF-0F70224DACD2}"/>
              </a:ext>
            </a:extLst>
          </p:cNvPr>
          <p:cNvSpPr txBox="1"/>
          <p:nvPr/>
        </p:nvSpPr>
        <p:spPr>
          <a:xfrm>
            <a:off x="954923" y="5963483"/>
            <a:ext cx="98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1110001011110011 &amp; 0011100011001001 == 0010000011000001</a:t>
            </a:r>
          </a:p>
        </p:txBody>
      </p:sp>
    </p:spTree>
    <p:extLst>
      <p:ext uri="{BB962C8B-B14F-4D97-AF65-F5344CB8AC3E}">
        <p14:creationId xmlns:p14="http://schemas.microsoft.com/office/powerpoint/2010/main" val="249539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(also called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Disjunction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Algebraic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  <a:blipFill>
                <a:blip r:embed="rId3"/>
                <a:stretch>
                  <a:fillRect l="-1026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A9F5AE0C-D405-4B41-AC44-F7692C2C8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71800"/>
              </p:ext>
            </p:extLst>
          </p:nvPr>
        </p:nvGraphicFramePr>
        <p:xfrm>
          <a:off x="6904885" y="1927614"/>
          <a:ext cx="3961667" cy="38048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5139">
                  <a:extLst>
                    <a:ext uri="{9D8B030D-6E8A-4147-A177-3AD203B41FA5}">
                      <a16:colId xmlns:a16="http://schemas.microsoft.com/office/drawing/2014/main" val="2009520763"/>
                    </a:ext>
                  </a:extLst>
                </a:gridCol>
                <a:gridCol w="1188264">
                  <a:extLst>
                    <a:ext uri="{9D8B030D-6E8A-4147-A177-3AD203B41FA5}">
                      <a16:colId xmlns:a16="http://schemas.microsoft.com/office/drawing/2014/main" val="1875158753"/>
                    </a:ext>
                  </a:extLst>
                </a:gridCol>
                <a:gridCol w="1188264">
                  <a:extLst>
                    <a:ext uri="{9D8B030D-6E8A-4147-A177-3AD203B41FA5}">
                      <a16:colId xmlns:a16="http://schemas.microsoft.com/office/drawing/2014/main" val="321941054"/>
                    </a:ext>
                  </a:extLst>
                </a:gridCol>
              </a:tblGrid>
              <a:tr h="160357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∨ (or)</a:t>
                      </a:r>
                      <a:endParaRPr lang="en-US" sz="3300" b="1" dirty="0">
                        <a:solidFill>
                          <a:srgbClr val="FFFFFF"/>
                        </a:solidFill>
                      </a:endParaRPr>
                    </a:p>
                  </a:txBody>
                  <a:tcPr marL="467630" marR="280579" marT="280579" marB="280579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T</a:t>
                      </a:r>
                      <a:endParaRPr lang="en-US" sz="3300" b="1" dirty="0">
                        <a:solidFill>
                          <a:srgbClr val="FFFFFF"/>
                        </a:solidFill>
                      </a:endParaRPr>
                    </a:p>
                  </a:txBody>
                  <a:tcPr marL="467630" marR="280579" marT="280579" marB="28057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  <a:endParaRPr lang="en-US" sz="3300" b="1">
                        <a:solidFill>
                          <a:srgbClr val="FFFFFF"/>
                        </a:solidFill>
                      </a:endParaRPr>
                    </a:p>
                  </a:txBody>
                  <a:tcPr marL="467630" marR="280579" marT="280579" marB="280579"/>
                </a:tc>
                <a:extLst>
                  <a:ext uri="{0D108BD9-81ED-4DB2-BD59-A6C34878D82A}">
                    <a16:rowId xmlns:a16="http://schemas.microsoft.com/office/drawing/2014/main" val="3069026380"/>
                  </a:ext>
                </a:extLst>
              </a:tr>
              <a:tr h="1100654">
                <a:tc>
                  <a:txBody>
                    <a:bodyPr/>
                    <a:lstStyle/>
                    <a:p>
                      <a:r>
                        <a:rPr lang="en-US" sz="3300" dirty="0"/>
                        <a:t>T</a:t>
                      </a:r>
                      <a:endParaRPr lang="en-US" sz="3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67630" marR="280579" marT="280579" marB="280579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T</a:t>
                      </a:r>
                      <a:endParaRPr lang="en-US" sz="3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67630" marR="280579" marT="280579" marB="28057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  <a:endParaRPr lang="en-US" sz="3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67630" marR="280579" marT="280579" marB="280579"/>
                </a:tc>
                <a:extLst>
                  <a:ext uri="{0D108BD9-81ED-4DB2-BD59-A6C34878D82A}">
                    <a16:rowId xmlns:a16="http://schemas.microsoft.com/office/drawing/2014/main" val="587513547"/>
                  </a:ext>
                </a:extLst>
              </a:tr>
              <a:tr h="1100654">
                <a:tc>
                  <a:txBody>
                    <a:bodyPr/>
                    <a:lstStyle/>
                    <a:p>
                      <a:r>
                        <a:rPr lang="en-US" sz="3300" dirty="0"/>
                        <a:t>F</a:t>
                      </a:r>
                      <a:endParaRPr lang="en-US" sz="3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67630" marR="280579" marT="280579" marB="280579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T</a:t>
                      </a:r>
                      <a:endParaRPr lang="en-US" sz="3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67630" marR="280579" marT="280579" marB="280579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F</a:t>
                      </a:r>
                      <a:endParaRPr lang="en-US" sz="3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67630" marR="280579" marT="280579" marB="280579"/>
                </a:tc>
                <a:extLst>
                  <a:ext uri="{0D108BD9-81ED-4DB2-BD59-A6C34878D82A}">
                    <a16:rowId xmlns:a16="http://schemas.microsoft.com/office/drawing/2014/main" val="14738932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B8B1AF-E1A5-DA41-B9EB-70CE45778375}"/>
              </a:ext>
            </a:extLst>
          </p:cNvPr>
          <p:cNvSpPr txBox="1"/>
          <p:nvPr/>
        </p:nvSpPr>
        <p:spPr>
          <a:xfrm>
            <a:off x="1154899" y="6110582"/>
            <a:ext cx="98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1110001011110011 | 0011100011001001 == 1111101011111011</a:t>
            </a:r>
          </a:p>
        </p:txBody>
      </p:sp>
    </p:spTree>
    <p:extLst>
      <p:ext uri="{BB962C8B-B14F-4D97-AF65-F5344CB8AC3E}">
        <p14:creationId xmlns:p14="http://schemas.microsoft.com/office/powerpoint/2010/main" val="255689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 (also called </a:t>
            </a:r>
            <a:r>
              <a:rPr lang="en-US" sz="33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Negation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474" y="1774372"/>
                <a:ext cx="4064409" cy="275408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1800"/>
                  <a:t>Algebraic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/>
              </a:p>
              <a:p>
                <a:r>
                  <a:rPr lang="en-US" sz="1800"/>
                  <a:t>DeMorgan’s Law: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18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0" i="0">
                        <a:latin typeface="Cambria Math" panose="02040503050406030204" pitchFamily="18" charset="0"/>
                      </a:rPr>
                      <m:t>∧¬</m:t>
                    </m:r>
                    <m:r>
                      <m:rPr>
                        <m:sty m:val="p"/>
                      </m:rPr>
                      <a:rPr lang="en-US" sz="1800" b="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80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474" y="1774372"/>
                <a:ext cx="4064409" cy="2754086"/>
              </a:xfrm>
              <a:blipFill>
                <a:blip r:embed="rId3"/>
                <a:stretch>
                  <a:fillRect l="-935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4101224E-0E8A-2B47-903E-F3D5A1C82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380560"/>
              </p:ext>
            </p:extLst>
          </p:nvPr>
        </p:nvGraphicFramePr>
        <p:xfrm>
          <a:off x="7258211" y="1334277"/>
          <a:ext cx="3070550" cy="3896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68650">
                  <a:extLst>
                    <a:ext uri="{9D8B030D-6E8A-4147-A177-3AD203B41FA5}">
                      <a16:colId xmlns:a16="http://schemas.microsoft.com/office/drawing/2014/main" val="2140375707"/>
                    </a:ext>
                  </a:extLst>
                </a:gridCol>
                <a:gridCol w="1201900">
                  <a:extLst>
                    <a:ext uri="{9D8B030D-6E8A-4147-A177-3AD203B41FA5}">
                      <a16:colId xmlns:a16="http://schemas.microsoft.com/office/drawing/2014/main" val="603286182"/>
                    </a:ext>
                  </a:extLst>
                </a:gridCol>
              </a:tblGrid>
              <a:tr h="1674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500" kern="1200" dirty="0"/>
                        <a:t>¬ (not)</a:t>
                      </a:r>
                      <a:endParaRPr lang="en-US" sz="35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153" marR="285692" marT="285692" marB="285692"/>
                </a:tc>
                <a:tc>
                  <a:txBody>
                    <a:bodyPr/>
                    <a:lstStyle/>
                    <a:p>
                      <a:endParaRPr lang="en-US" sz="3300" b="1">
                        <a:solidFill>
                          <a:srgbClr val="FFFFFF"/>
                        </a:solidFill>
                      </a:endParaRPr>
                    </a:p>
                  </a:txBody>
                  <a:tcPr marL="476153" marR="285692" marT="285692" marB="285692"/>
                </a:tc>
                <a:extLst>
                  <a:ext uri="{0D108BD9-81ED-4DB2-BD59-A6C34878D82A}">
                    <a16:rowId xmlns:a16="http://schemas.microsoft.com/office/drawing/2014/main" val="4227531190"/>
                  </a:ext>
                </a:extLst>
              </a:tr>
              <a:tr h="1110880"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  <a:endParaRPr lang="en-US" sz="3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76153" marR="285692" marT="285692" marB="285692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  <a:endParaRPr lang="en-US" sz="3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76153" marR="285692" marT="285692" marB="285692"/>
                </a:tc>
                <a:extLst>
                  <a:ext uri="{0D108BD9-81ED-4DB2-BD59-A6C34878D82A}">
                    <a16:rowId xmlns:a16="http://schemas.microsoft.com/office/drawing/2014/main" val="2571231079"/>
                  </a:ext>
                </a:extLst>
              </a:tr>
              <a:tr h="1110880"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  <a:endParaRPr lang="en-US" sz="3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76153" marR="285692" marT="285692" marB="285692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T</a:t>
                      </a:r>
                      <a:endParaRPr lang="en-US" sz="3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76153" marR="285692" marT="285692" marB="285692"/>
                </a:tc>
                <a:extLst>
                  <a:ext uri="{0D108BD9-81ED-4DB2-BD59-A6C34878D82A}">
                    <a16:rowId xmlns:a16="http://schemas.microsoft.com/office/drawing/2014/main" val="24715444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665EE7-88D3-8543-A4DD-B62EBE9EBEA0}"/>
              </a:ext>
            </a:extLst>
          </p:cNvPr>
          <p:cNvSpPr txBox="1"/>
          <p:nvPr/>
        </p:nvSpPr>
        <p:spPr>
          <a:xfrm>
            <a:off x="3295650" y="587607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~1111101011111011 == 0000010100000100</a:t>
            </a:r>
          </a:p>
        </p:txBody>
      </p:sp>
    </p:spTree>
    <p:extLst>
      <p:ext uri="{BB962C8B-B14F-4D97-AF65-F5344CB8AC3E}">
        <p14:creationId xmlns:p14="http://schemas.microsoft.com/office/powerpoint/2010/main" val="381483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Exclusive-or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∨(¬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b="0" dirty="0"/>
                  <a:t>Some algebraic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⊕0=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⊕1=¬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E9253D3-2D3D-46DD-990E-E345E0769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  <a:blipFill>
                <a:blip r:embed="rId2"/>
                <a:stretch>
                  <a:fillRect l="-1026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21137F0-3828-464E-906B-30B169792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29262"/>
              </p:ext>
            </p:extLst>
          </p:nvPr>
        </p:nvGraphicFramePr>
        <p:xfrm>
          <a:off x="6417734" y="2566246"/>
          <a:ext cx="4935972" cy="32362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1314">
                  <a:extLst>
                    <a:ext uri="{9D8B030D-6E8A-4147-A177-3AD203B41FA5}">
                      <a16:colId xmlns:a16="http://schemas.microsoft.com/office/drawing/2014/main" val="2009520763"/>
                    </a:ext>
                  </a:extLst>
                </a:gridCol>
                <a:gridCol w="1102329">
                  <a:extLst>
                    <a:ext uri="{9D8B030D-6E8A-4147-A177-3AD203B41FA5}">
                      <a16:colId xmlns:a16="http://schemas.microsoft.com/office/drawing/2014/main" val="1875158753"/>
                    </a:ext>
                  </a:extLst>
                </a:gridCol>
                <a:gridCol w="1102329">
                  <a:extLst>
                    <a:ext uri="{9D8B030D-6E8A-4147-A177-3AD203B41FA5}">
                      <a16:colId xmlns:a16="http://schemas.microsoft.com/office/drawing/2014/main" val="321941054"/>
                    </a:ext>
                  </a:extLst>
                </a:gridCol>
              </a:tblGrid>
              <a:tr h="1144001">
                <a:tc>
                  <a:txBody>
                    <a:bodyPr/>
                    <a:lstStyle/>
                    <a:p>
                      <a:r>
                        <a:rPr lang="en-US" sz="3300" cap="all" spc="150"/>
                        <a:t>⊕ (Xor)</a:t>
                      </a:r>
                      <a:endParaRPr lang="en-US" sz="33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94074" marR="294074" marT="294074" marB="294074"/>
                </a:tc>
                <a:tc>
                  <a:txBody>
                    <a:bodyPr/>
                    <a:lstStyle/>
                    <a:p>
                      <a:r>
                        <a:rPr lang="en-US" sz="3300" cap="all" spc="150"/>
                        <a:t>T</a:t>
                      </a:r>
                      <a:endParaRPr lang="en-US" sz="33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94074" marR="294074" marT="294074" marB="294074"/>
                </a:tc>
                <a:tc>
                  <a:txBody>
                    <a:bodyPr/>
                    <a:lstStyle/>
                    <a:p>
                      <a:r>
                        <a:rPr lang="en-US" sz="3300" cap="all" spc="150"/>
                        <a:t>F</a:t>
                      </a:r>
                      <a:endParaRPr lang="en-US" sz="33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94074" marR="294074" marT="294074" marB="294074"/>
                </a:tc>
                <a:extLst>
                  <a:ext uri="{0D108BD9-81ED-4DB2-BD59-A6C34878D82A}">
                    <a16:rowId xmlns:a16="http://schemas.microsoft.com/office/drawing/2014/main" val="3069026380"/>
                  </a:ext>
                </a:extLst>
              </a:tr>
              <a:tr h="1046139">
                <a:tc>
                  <a:txBody>
                    <a:bodyPr/>
                    <a:lstStyle/>
                    <a:p>
                      <a:r>
                        <a:rPr lang="en-US" sz="2700" cap="none" spc="0"/>
                        <a:t>T</a:t>
                      </a:r>
                      <a:endParaRPr lang="en-US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94074" marR="294074" marT="294074" marB="294074"/>
                </a:tc>
                <a:tc>
                  <a:txBody>
                    <a:bodyPr/>
                    <a:lstStyle/>
                    <a:p>
                      <a:r>
                        <a:rPr lang="en-US" sz="2700" cap="none" spc="0"/>
                        <a:t>F</a:t>
                      </a:r>
                      <a:endParaRPr lang="en-US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94074" marR="294074" marT="294074" marB="294074"/>
                </a:tc>
                <a:tc>
                  <a:txBody>
                    <a:bodyPr/>
                    <a:lstStyle/>
                    <a:p>
                      <a:r>
                        <a:rPr lang="en-US" sz="2700" cap="none" spc="0"/>
                        <a:t>T</a:t>
                      </a:r>
                      <a:endParaRPr lang="en-US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94074" marR="294074" marT="294074" marB="294074"/>
                </a:tc>
                <a:extLst>
                  <a:ext uri="{0D108BD9-81ED-4DB2-BD59-A6C34878D82A}">
                    <a16:rowId xmlns:a16="http://schemas.microsoft.com/office/drawing/2014/main" val="587513547"/>
                  </a:ext>
                </a:extLst>
              </a:tr>
              <a:tr h="1046139">
                <a:tc>
                  <a:txBody>
                    <a:bodyPr/>
                    <a:lstStyle/>
                    <a:p>
                      <a:r>
                        <a:rPr lang="en-US" sz="2700" cap="none" spc="0"/>
                        <a:t>F</a:t>
                      </a:r>
                      <a:endParaRPr lang="en-US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94074" marR="294074" marT="294074" marB="294074"/>
                </a:tc>
                <a:tc>
                  <a:txBody>
                    <a:bodyPr/>
                    <a:lstStyle/>
                    <a:p>
                      <a:r>
                        <a:rPr lang="en-US" sz="2700" cap="none" spc="0"/>
                        <a:t>T</a:t>
                      </a:r>
                      <a:endParaRPr lang="en-US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94074" marR="294074" marT="294074" marB="294074"/>
                </a:tc>
                <a:tc>
                  <a:txBody>
                    <a:bodyPr/>
                    <a:lstStyle/>
                    <a:p>
                      <a:r>
                        <a:rPr lang="en-US" sz="2700" cap="none" spc="0"/>
                        <a:t>F</a:t>
                      </a:r>
                      <a:endParaRPr lang="en-US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94074" marR="294074" marT="294074" marB="294074"/>
                </a:tc>
                <a:extLst>
                  <a:ext uri="{0D108BD9-81ED-4DB2-BD59-A6C34878D82A}">
                    <a16:rowId xmlns:a16="http://schemas.microsoft.com/office/drawing/2014/main" val="14738932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B924B7-CBB4-4E4A-B080-F292164FE861}"/>
              </a:ext>
            </a:extLst>
          </p:cNvPr>
          <p:cNvSpPr txBox="1"/>
          <p:nvPr/>
        </p:nvSpPr>
        <p:spPr>
          <a:xfrm>
            <a:off x="1154899" y="6110582"/>
            <a:ext cx="98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1110001011110011 ^ 0011100011001001 == 1101101000111010</a:t>
            </a:r>
          </a:p>
        </p:txBody>
      </p:sp>
    </p:spTree>
    <p:extLst>
      <p:ext uri="{BB962C8B-B14F-4D97-AF65-F5344CB8AC3E}">
        <p14:creationId xmlns:p14="http://schemas.microsoft.com/office/powerpoint/2010/main" val="249220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EEB4-1C08-FC43-9B89-8F243CF8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D3C09-95F6-3045-B25B-90D8C1856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We use a single </a:t>
            </a:r>
            <a:r>
              <a:rPr lang="en-US" sz="2000" dirty="0">
                <a:latin typeface="Courier" pitchFamily="2" charset="0"/>
              </a:rPr>
              <a:t>1</a:t>
            </a:r>
            <a:r>
              <a:rPr lang="en-US" sz="2000" dirty="0"/>
              <a:t> as a probe.</a:t>
            </a:r>
          </a:p>
          <a:p>
            <a:r>
              <a:rPr lang="en-US" sz="2000" dirty="0"/>
              <a:t>We shift it over to the bit position of interest.</a:t>
            </a:r>
          </a:p>
          <a:p>
            <a:r>
              <a:rPr lang="en-US" sz="2000" dirty="0"/>
              <a:t>Use apply bit-wise and (&amp;).</a:t>
            </a:r>
          </a:p>
          <a:p>
            <a:pPr lvl="1"/>
            <a:r>
              <a:rPr lang="en-US" sz="1600" dirty="0"/>
              <a:t>Recall the truth table .</a:t>
            </a:r>
          </a:p>
          <a:p>
            <a:r>
              <a:rPr lang="en-US" sz="2000" dirty="0"/>
              <a:t>We shift it back, and then examine the result.</a:t>
            </a:r>
          </a:p>
        </p:txBody>
      </p:sp>
      <p:pic>
        <p:nvPicPr>
          <p:cNvPr id="6" name="Content Placeholder 5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BAEAA446-6546-7D46-83C7-DEF6267715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59979" y="1320460"/>
            <a:ext cx="5839058" cy="398515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83B24793-268C-0040-9791-16AAB49AA077}"/>
              </a:ext>
            </a:extLst>
          </p:cNvPr>
          <p:cNvSpPr/>
          <p:nvPr/>
        </p:nvSpPr>
        <p:spPr>
          <a:xfrm>
            <a:off x="11232284" y="1804143"/>
            <a:ext cx="383494" cy="84188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36B05-AFA6-B54A-BC0D-C2F54D35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05BD-0786-EC45-BB50-038C06ED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We shift our probe to the position that we want to set.</a:t>
            </a:r>
          </a:p>
          <a:p>
            <a:r>
              <a:rPr lang="en-US" sz="2000" dirty="0"/>
              <a:t>We apply bit-wise or (|).</a:t>
            </a:r>
          </a:p>
          <a:p>
            <a:pPr lvl="1"/>
            <a:r>
              <a:rPr lang="en-US" sz="1600" dirty="0"/>
              <a:t>Again, recall the truth table.</a:t>
            </a:r>
          </a:p>
          <a:p>
            <a:r>
              <a:rPr lang="en-US" sz="2000" dirty="0"/>
              <a:t>We return the result with the desired bit set.</a:t>
            </a:r>
          </a:p>
        </p:txBody>
      </p:sp>
      <p:pic>
        <p:nvPicPr>
          <p:cNvPr id="7" name="Content Placeholder 6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95D1E7F4-D89E-9C4E-B386-06618E965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4267" y="1434760"/>
            <a:ext cx="5839058" cy="3985155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D84757ED-83C5-B941-95B0-A09A2E87946E}"/>
              </a:ext>
            </a:extLst>
          </p:cNvPr>
          <p:cNvSpPr/>
          <p:nvPr/>
        </p:nvSpPr>
        <p:spPr>
          <a:xfrm>
            <a:off x="11229831" y="3015745"/>
            <a:ext cx="383494" cy="84188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1C5FF-55F1-EF40-8E6A-C1FE94CF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 Clear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B556B-29C9-0940-ACDC-D1CE2D063B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We move our probe to the position that we want.</a:t>
                </a:r>
              </a:p>
              <a:p>
                <a:r>
                  <a:rPr lang="en-US" sz="2000" dirty="0"/>
                  <a:t>We then </a:t>
                </a:r>
                <a:r>
                  <a:rPr lang="en-US" sz="2000" i="1" dirty="0"/>
                  <a:t>flip all </a:t>
                </a:r>
                <a:r>
                  <a:rPr lang="en-US" sz="2000" dirty="0"/>
                  <a:t>of the bits.</a:t>
                </a:r>
              </a:p>
              <a:p>
                <a:r>
                  <a:rPr lang="en-US" sz="2000" dirty="0"/>
                  <a:t>Why do we do that?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2000" dirty="0"/>
                  <a:t>Said another way, </a:t>
                </a:r>
                <a:r>
                  <a:rPr lang="en-US" sz="2000" dirty="0">
                    <a:latin typeface="Courier" pitchFamily="2" charset="0"/>
                  </a:rPr>
                  <a:t>1</a:t>
                </a:r>
                <a:r>
                  <a:rPr lang="en-US" sz="2000" dirty="0"/>
                  <a:t> is the </a:t>
                </a:r>
                <a:r>
                  <a:rPr lang="en-US" sz="2000" i="1" dirty="0"/>
                  <a:t>identity</a:t>
                </a:r>
                <a:r>
                  <a:rPr lang="en-US" sz="2000" dirty="0"/>
                  <a:t> element for </a:t>
                </a:r>
                <a:r>
                  <a:rPr lang="en-US" sz="2000" dirty="0">
                    <a:latin typeface="Courier" pitchFamily="2" charset="0"/>
                  </a:rPr>
                  <a:t>&amp;</a:t>
                </a:r>
                <a:r>
                  <a:rPr lang="en-US" sz="2000" dirty="0"/>
                  <a:t>, while </a:t>
                </a:r>
                <a:r>
                  <a:rPr lang="en-US" sz="2000" dirty="0">
                    <a:latin typeface="Courier" pitchFamily="2" charset="0"/>
                  </a:rPr>
                  <a:t>0</a:t>
                </a:r>
                <a:r>
                  <a:rPr lang="en-US" sz="2000" dirty="0"/>
                  <a:t> annihilates.</a:t>
                </a:r>
              </a:p>
              <a:p>
                <a:r>
                  <a:rPr lang="en-US" sz="2000" dirty="0"/>
                  <a:t>We apply bit-wise and (</a:t>
                </a:r>
                <a:r>
                  <a:rPr lang="en-US" sz="2000" dirty="0">
                    <a:latin typeface="Courier" pitchFamily="2" charset="0"/>
                  </a:rPr>
                  <a:t>&amp;</a:t>
                </a:r>
                <a:r>
                  <a:rPr lang="en-US" sz="2000" dirty="0"/>
                  <a:t>), and return the result.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B556B-29C9-0940-ACDC-D1CE2D063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91807"/>
                <a:ext cx="4936067" cy="3985155"/>
              </a:xfrm>
              <a:blipFill>
                <a:blip r:embed="rId2"/>
                <a:stretch>
                  <a:fillRect l="-1026" t="-1592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6D3B0EAA-F4BD-5B49-B461-68199AAD4D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4410" y="1434760"/>
            <a:ext cx="5839058" cy="398515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1679E6-76D3-F347-8FC5-6835F030FCBD}"/>
              </a:ext>
            </a:extLst>
          </p:cNvPr>
          <p:cNvSpPr/>
          <p:nvPr/>
        </p:nvSpPr>
        <p:spPr>
          <a:xfrm>
            <a:off x="11353704" y="4143375"/>
            <a:ext cx="247746" cy="11622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4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697</Words>
  <Application>Microsoft Macintosh PowerPoint</Application>
  <PresentationFormat>Widescreen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Office Theme</vt:lpstr>
      <vt:lpstr>Bit Vectors</vt:lpstr>
      <vt:lpstr>What is a bit vector?</vt:lpstr>
      <vt:lpstr>And (also called Conjunction)</vt:lpstr>
      <vt:lpstr>Or (also called Disjunction)</vt:lpstr>
      <vt:lpstr>Not (also called Negation)</vt:lpstr>
      <vt:lpstr>Exclusive-or</vt:lpstr>
      <vt:lpstr>Bit Value</vt:lpstr>
      <vt:lpstr>Bit Set</vt:lpstr>
      <vt:lpstr>Bit Clear</vt:lpstr>
      <vt:lpstr>Set Member</vt:lpstr>
      <vt:lpstr>Set Insert</vt:lpstr>
      <vt:lpstr>Set Delete</vt:lpstr>
      <vt:lpstr>Set Operations</vt:lpstr>
      <vt:lpstr>Arbitrary Length</vt:lpstr>
      <vt:lpstr>Arbitrary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Vectors</dc:title>
  <dc:creator>Darrell Long</dc:creator>
  <cp:lastModifiedBy>Darrell Long</cp:lastModifiedBy>
  <cp:revision>4</cp:revision>
  <dcterms:created xsi:type="dcterms:W3CDTF">2019-07-06T02:38:49Z</dcterms:created>
  <dcterms:modified xsi:type="dcterms:W3CDTF">2019-07-06T02:50:39Z</dcterms:modified>
</cp:coreProperties>
</file>