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7" r:id="rId5"/>
    <p:sldId id="258" r:id="rId6"/>
    <p:sldId id="263" r:id="rId7"/>
    <p:sldId id="259" r:id="rId8"/>
    <p:sldId id="260" r:id="rId9"/>
    <p:sldId id="261" r:id="rId10"/>
    <p:sldId id="262" r:id="rId11"/>
    <p:sldId id="265" r:id="rId12"/>
    <p:sldId id="264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40"/>
    <p:restoredTop sz="94593"/>
  </p:normalViewPr>
  <p:slideViewPr>
    <p:cSldViewPr snapToGrid="0" snapToObjects="1">
      <p:cViewPr varScale="1">
        <p:scale>
          <a:sx n="78" d="100"/>
          <a:sy n="78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1799-6449-F146-BE4C-701A13AC6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ECCFC-FD43-8C4F-B667-BD50BEDA2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D4494-9792-174A-85A9-5AFDAE2B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F49-81CD-F04D-8418-1776FC7103AD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F970-4E7F-EA4B-B32C-414BB76B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0B61-492E-6042-939C-5B2B46F4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CE5-F0F6-3D45-9E9A-A56C5E09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8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CDE0-45D0-C241-8FB8-76589FAC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98F00-3A1D-614F-B7A3-A513B45D6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E476-D859-7741-B477-1BF675D0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F49-81CD-F04D-8418-1776FC7103AD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19C2-5406-5B42-A289-E50AD2C0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60E1-115C-B04C-B251-1E272269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CE5-F0F6-3D45-9E9A-A56C5E09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4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CF9A9-E032-FF4B-AE37-BA6AE2535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FC9DF-771E-2C4C-983E-7C2FEC2FA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1FFE2-C0F8-DC4A-A072-A0EC3824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F49-81CD-F04D-8418-1776FC7103AD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0D9E-AE3C-7349-970F-07A225D6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C6F6A-BFDD-D94A-950E-BE3EBDA2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CE5-F0F6-3D45-9E9A-A56C5E09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0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52B6-5AC8-A543-B633-D5B627C0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A0BE-74E3-A54C-B77B-64024A91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5A0A-F993-D84E-A55A-B789679C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F49-81CD-F04D-8418-1776FC7103AD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27D7-6715-0A46-941B-E08ED989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E783-3EF2-194B-BDB9-383D6F13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CE5-F0F6-3D45-9E9A-A56C5E09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CC9F-C3B6-FD41-81BC-D146D266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C919B-98C5-F04C-B734-9424327C5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2F1AA-19E1-244E-8D3B-85DBF98A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F49-81CD-F04D-8418-1776FC7103AD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DC4FF-E869-D748-9AA0-77AAFE09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2483-C9CD-6045-A6D8-CC48E4BB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CE5-F0F6-3D45-9E9A-A56C5E09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B1AD-BEF6-7849-9925-EBD2D83D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62A1-3AFC-384B-A042-200C90F59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0E6FB-5150-DF4E-88B3-D041CA12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29E83-A3F2-6743-BADE-3145FE22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F49-81CD-F04D-8418-1776FC7103AD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F1312-9147-C146-A60A-109E66CF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1445F-A28F-C142-BD5B-CF12A590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CE5-F0F6-3D45-9E9A-A56C5E09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F04D-BD7A-F349-B9C8-5B171B49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4D70-2E64-3242-8C9C-77EFDB7B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31FEC-E514-6D48-998E-E143D8E6F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6D39D-4DDA-FF42-82F1-2E742CD1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AB64A-C97F-9B47-86DB-A41FE86DC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F838E-C78A-BF45-81E1-EC9C7EBF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F49-81CD-F04D-8418-1776FC7103AD}" type="datetimeFigureOut">
              <a:rPr lang="en-US" smtClean="0"/>
              <a:t>7/5/19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C1D22-B484-284E-BDF8-22255A8A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36BC3-BC3A-9644-B790-D39DCBA7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CE5-F0F6-3D45-9E9A-A56C5E09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F17C-C8D1-6D4E-9B4B-DD26B04F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6BF58-B4EE-2D43-9E94-8DB42FA5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F49-81CD-F04D-8418-1776FC7103AD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7D302-C179-5747-B1E9-A035B5C6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403BC-8CE7-4D45-839A-120F69F3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CE5-F0F6-3D45-9E9A-A56C5E09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B6BFE-B10B-6A4B-9AD1-1199B9F5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F49-81CD-F04D-8418-1776FC7103AD}" type="datetimeFigureOut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8B9A6-40F7-D84D-ADCD-01B19ECE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984C9-E118-9D4C-9B69-C78017A6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CE5-F0F6-3D45-9E9A-A56C5E09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6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08BF-4061-3D47-910B-2EB8A89B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B52E-84B5-CB43-B81A-19491C0E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1790-351C-5A49-9490-55A82F6D1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AC8EC-55BC-EE49-A865-E73327BC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F49-81CD-F04D-8418-1776FC7103AD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FB557-7C27-F446-BE45-14173240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C31D0-79C3-3643-A383-2251E4AC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CE5-F0F6-3D45-9E9A-A56C5E09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4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318A-851C-9148-9694-F740DE93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F92DB-7D14-0043-8710-6AB450EC8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6D08A-5BF6-BE41-9308-69CB00F0F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30D20-4B80-5E47-927F-8C9D8116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F49-81CD-F04D-8418-1776FC7103AD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4F316-DCCC-8545-9195-2266AC7A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23EAA-FF6D-8B4C-933F-C219DD62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CE5-F0F6-3D45-9E9A-A56C5E09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2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A3A7C-77E3-4B42-8E04-C3BFA86F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7841C-D2E8-0E40-82C9-B78B5F307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0BA2-A813-3E47-851E-5FC3E9FB6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CDF49-81CD-F04D-8418-1776FC7103AD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55446-A6EC-9B47-8C34-9AAF2D514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3EDA1-6C14-9549-AFD5-F42C931FE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3CE5-F0F6-3D45-9E9A-A56C5E09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5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loor, table, indoor, sitting&#13;&#10;&#13;&#10;Description automatically generated">
            <a:extLst>
              <a:ext uri="{FF2B5EF4-FFF2-40B4-BE49-F238E27FC236}">
                <a16:creationId xmlns:a16="http://schemas.microsoft.com/office/drawing/2014/main" id="{FFE1AA7B-8A4B-414E-8C87-77CACAE32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3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14DDD-E5B2-6446-B18C-ECBE38AAD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346C1-4AED-074C-9B8B-E5FABFFA5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Prof. Darrell Long</a:t>
            </a:r>
          </a:p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CSE 13S</a:t>
            </a:r>
          </a:p>
        </p:txBody>
      </p:sp>
    </p:spTree>
    <p:extLst>
      <p:ext uri="{BB962C8B-B14F-4D97-AF65-F5344CB8AC3E}">
        <p14:creationId xmlns:p14="http://schemas.microsoft.com/office/powerpoint/2010/main" val="337166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F5DC-8F1D-384D-BF74-234FA78E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cc</a:t>
            </a:r>
            <a:r>
              <a:rPr lang="en-US" dirty="0"/>
              <a:t> / </a:t>
            </a:r>
            <a:r>
              <a:rPr lang="en-US" dirty="0" err="1">
                <a:latin typeface="Courier" pitchFamily="2" charset="0"/>
              </a:rPr>
              <a:t>gcc</a:t>
            </a:r>
            <a:r>
              <a:rPr lang="en-US" dirty="0"/>
              <a:t> / </a:t>
            </a:r>
            <a:r>
              <a:rPr lang="en-US" dirty="0">
                <a:latin typeface="Courier" pitchFamily="2" charset="0"/>
              </a:rPr>
              <a:t>clang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EA2D6-3CC4-8E42-9543-05E53DB4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1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2E2C-3935-FD4C-939A-404E1BEE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4608-AEF0-5347-8061-31EF5125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6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400D-5443-974D-B2D5-4305F01B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C7FF-FA8F-AE47-A558-00044301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6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494B-034E-394A-AFB6-5BA6C6F3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Courier" pitchFamily="2" charset="0"/>
              </a:rPr>
              <a:t>awk</a:t>
            </a:r>
            <a:endParaRPr lang="en-US" sz="6000" kern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7" name="Picture 6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B2D112F9-1A5D-AB4D-A3A2-6D8184C33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7" r="1" b="3368"/>
          <a:stretch/>
        </p:blipFill>
        <p:spPr>
          <a:xfrm>
            <a:off x="4158976" y="320511"/>
            <a:ext cx="3794760" cy="3930978"/>
          </a:xfrm>
          <a:prstGeom prst="rect">
            <a:avLst/>
          </a:prstGeom>
        </p:spPr>
      </p:pic>
      <p:pic>
        <p:nvPicPr>
          <p:cNvPr id="9" name="Picture 8" descr="A person wearing glasses and smiling at the camera&#13;&#10;&#13;&#10;Description automatically generated">
            <a:extLst>
              <a:ext uri="{FF2B5EF4-FFF2-40B4-BE49-F238E27FC236}">
                <a16:creationId xmlns:a16="http://schemas.microsoft.com/office/drawing/2014/main" id="{F3A5FD02-4BC0-8643-AC4C-4917FCE2F2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7" r="11721" b="3"/>
          <a:stretch/>
        </p:blipFill>
        <p:spPr>
          <a:xfrm>
            <a:off x="8072361" y="320511"/>
            <a:ext cx="3794760" cy="3930978"/>
          </a:xfrm>
          <a:prstGeom prst="rect">
            <a:avLst/>
          </a:prstGeom>
        </p:spPr>
      </p:pic>
      <p:pic>
        <p:nvPicPr>
          <p:cNvPr id="5" name="Content Placeholder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78FD896-B09F-2F43-86D3-66BDBEDD7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661" r="-1" b="-1"/>
          <a:stretch/>
        </p:blipFill>
        <p:spPr>
          <a:xfrm>
            <a:off x="245591" y="320511"/>
            <a:ext cx="3794760" cy="39309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528E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34102B-529C-6C4A-B8E6-1E0804747F2C}"/>
              </a:ext>
            </a:extLst>
          </p:cNvPr>
          <p:cNvSpPr txBox="1"/>
          <p:nvPr/>
        </p:nvSpPr>
        <p:spPr>
          <a:xfrm>
            <a:off x="1678627" y="4442951"/>
            <a:ext cx="9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 </a:t>
            </a:r>
            <a:r>
              <a:rPr lang="en-US" dirty="0" err="1"/>
              <a:t>Aho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01DD6-3456-A74D-BE2C-B8503147ADA6}"/>
              </a:ext>
            </a:extLst>
          </p:cNvPr>
          <p:cNvSpPr txBox="1"/>
          <p:nvPr/>
        </p:nvSpPr>
        <p:spPr>
          <a:xfrm>
            <a:off x="5131593" y="4411223"/>
            <a:ext cx="192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Peter Weinberger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1306E-C0D3-DF45-B31B-E29291CAEB3A}"/>
              </a:ext>
            </a:extLst>
          </p:cNvPr>
          <p:cNvSpPr txBox="1"/>
          <p:nvPr/>
        </p:nvSpPr>
        <p:spPr>
          <a:xfrm>
            <a:off x="9069628" y="4411223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Brian Kernighan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C039-D87D-6245-9FFD-F0E6CA1B3347}"/>
              </a:ext>
            </a:extLst>
          </p:cNvPr>
          <p:cNvSpPr txBox="1"/>
          <p:nvPr/>
        </p:nvSpPr>
        <p:spPr>
          <a:xfrm>
            <a:off x="2404291" y="6006358"/>
            <a:ext cx="7304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simple language for processing text files</a:t>
            </a:r>
          </a:p>
        </p:txBody>
      </p:sp>
    </p:spTree>
    <p:extLst>
      <p:ext uri="{BB962C8B-B14F-4D97-AF65-F5344CB8AC3E}">
        <p14:creationId xmlns:p14="http://schemas.microsoft.com/office/powerpoint/2010/main" val="401963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0516-58FB-E646-867C-69D3C098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6A1841CC-8A6C-CA46-B746-B487EA8C7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607" y="1825625"/>
            <a:ext cx="5792786" cy="4351338"/>
          </a:xfrm>
        </p:spPr>
      </p:pic>
    </p:spTree>
    <p:extLst>
      <p:ext uri="{BB962C8B-B14F-4D97-AF65-F5344CB8AC3E}">
        <p14:creationId xmlns:p14="http://schemas.microsoft.com/office/powerpoint/2010/main" val="419811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02698-858B-FE4C-9612-D3838BD8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i="1" dirty="0"/>
              <a:t>In the Beginning was the Command Line…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4C1E8-2979-7F41-91E1-385526FC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592266" cy="384835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When you login to </a:t>
            </a:r>
            <a:r>
              <a:rPr lang="en-US" sz="2400" dirty="0" err="1">
                <a:latin typeface="Courier" pitchFamily="2" charset="0"/>
              </a:rPr>
              <a:t>unix.ucsc.edu</a:t>
            </a:r>
            <a:r>
              <a:rPr lang="en-US" sz="2400" dirty="0"/>
              <a:t> you are communicating with a </a:t>
            </a:r>
            <a:r>
              <a:rPr lang="en-US" sz="2400" i="1" dirty="0"/>
              <a:t>shell</a:t>
            </a:r>
            <a:r>
              <a:rPr lang="en-US" sz="2400" dirty="0"/>
              <a:t>.</a:t>
            </a:r>
          </a:p>
          <a:p>
            <a:pPr lvl="1"/>
            <a:r>
              <a:rPr lang="en-US" dirty="0"/>
              <a:t>There is nothing magic about a shell, it is just another program.</a:t>
            </a:r>
          </a:p>
          <a:p>
            <a:pPr lvl="1"/>
            <a:r>
              <a:rPr lang="en-US" dirty="0"/>
              <a:t>It lets you type commands (the names of programs) and runs them for you.</a:t>
            </a:r>
          </a:p>
          <a:p>
            <a:r>
              <a:rPr lang="en-US" sz="2400" dirty="0"/>
              <a:t>The shell that you use is a matter of personal preference:</a:t>
            </a:r>
          </a:p>
          <a:p>
            <a:pPr lvl="1"/>
            <a:r>
              <a:rPr lang="en-US" dirty="0"/>
              <a:t>The original shell was called </a:t>
            </a:r>
            <a:r>
              <a:rPr lang="en-US" dirty="0" err="1">
                <a:latin typeface="Courier" pitchFamily="2" charset="0"/>
              </a:rPr>
              <a:t>sh</a:t>
            </a:r>
            <a:r>
              <a:rPr lang="en-US" dirty="0"/>
              <a:t>, or the Bourne Shell, after Stephen Bourne.</a:t>
            </a:r>
          </a:p>
          <a:p>
            <a:pPr lvl="1"/>
            <a:r>
              <a:rPr lang="en-US" dirty="0"/>
              <a:t>People who grew up with Berkeley UNIX typically prefer </a:t>
            </a:r>
            <a:r>
              <a:rPr lang="en-US" dirty="0" err="1">
                <a:latin typeface="Courier" pitchFamily="2" charset="0"/>
              </a:rPr>
              <a:t>csh</a:t>
            </a:r>
            <a:r>
              <a:rPr lang="en-US" dirty="0"/>
              <a:t> (the C Shell) or </a:t>
            </a:r>
            <a:r>
              <a:rPr lang="en-US" dirty="0" err="1">
                <a:latin typeface="Courier" pitchFamily="2" charset="0"/>
              </a:rPr>
              <a:t>tcsh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will use </a:t>
            </a:r>
            <a:r>
              <a:rPr lang="en-US" dirty="0">
                <a:latin typeface="Courier" pitchFamily="2" charset="0"/>
              </a:rPr>
              <a:t>bash</a:t>
            </a:r>
            <a:r>
              <a:rPr lang="en-US" dirty="0"/>
              <a:t>, the Bourne-Again Shell, written by Brian Fox.</a:t>
            </a:r>
          </a:p>
          <a:p>
            <a:r>
              <a:rPr lang="en-US" sz="2400" dirty="0"/>
              <a:t>If you don’t like any of these, you can write your own.</a:t>
            </a:r>
          </a:p>
        </p:txBody>
      </p:sp>
    </p:spTree>
    <p:extLst>
      <p:ext uri="{BB962C8B-B14F-4D97-AF65-F5344CB8AC3E}">
        <p14:creationId xmlns:p14="http://schemas.microsoft.com/office/powerpoint/2010/main" val="73905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8697-A72E-BE4E-8BDF-5403EBE8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bash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CBD50C-6527-4C7E-A0BC-67049CA07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000" dirty="0"/>
              <a:t>U</a:t>
            </a:r>
            <a:r>
              <a:rPr lang="en-US" sz="1800" dirty="0"/>
              <a:t>NIX</a:t>
            </a:r>
            <a:r>
              <a:rPr lang="en-US" sz="2000" dirty="0"/>
              <a:t> shells descend from </a:t>
            </a:r>
            <a:r>
              <a:rPr lang="en-US" sz="2000" dirty="0" err="1">
                <a:latin typeface="Courier" pitchFamily="2" charset="0"/>
              </a:rPr>
              <a:t>sh</a:t>
            </a:r>
            <a:r>
              <a:rPr lang="en-US" sz="2000" dirty="0"/>
              <a:t> — the Bourne Shell.</a:t>
            </a:r>
          </a:p>
          <a:p>
            <a:r>
              <a:rPr lang="en-US" sz="2000" dirty="0" err="1">
                <a:latin typeface="Courier" pitchFamily="2" charset="0"/>
              </a:rPr>
              <a:t>csh</a:t>
            </a:r>
            <a:r>
              <a:rPr lang="en-US" sz="2000" dirty="0"/>
              <a:t> — the C Shell (from Berkeley).</a:t>
            </a:r>
          </a:p>
          <a:p>
            <a:r>
              <a:rPr lang="en-US" sz="2000" dirty="0" err="1">
                <a:latin typeface="Courier" pitchFamily="2" charset="0"/>
              </a:rPr>
              <a:t>tcsh</a:t>
            </a:r>
            <a:r>
              <a:rPr lang="en-US" sz="2000" dirty="0"/>
              <a:t> — T</a:t>
            </a:r>
            <a:r>
              <a:rPr lang="en-US" sz="1800" dirty="0"/>
              <a:t>ENEX</a:t>
            </a:r>
            <a:r>
              <a:rPr lang="en-US" sz="2000" dirty="0"/>
              <a:t> C Shell (C Shell evolution).</a:t>
            </a:r>
          </a:p>
          <a:p>
            <a:r>
              <a:rPr lang="en-US" sz="2000" dirty="0" err="1">
                <a:latin typeface="Courier" pitchFamily="2" charset="0"/>
              </a:rPr>
              <a:t>ksh</a:t>
            </a:r>
            <a:r>
              <a:rPr lang="en-US" sz="2000" dirty="0"/>
              <a:t> — the Korn Shell (David Korn).</a:t>
            </a:r>
          </a:p>
          <a:p>
            <a:r>
              <a:rPr lang="en-US" sz="2000" dirty="0" err="1">
                <a:latin typeface="Courier" pitchFamily="2" charset="0"/>
              </a:rPr>
              <a:t>zsh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— </a:t>
            </a:r>
            <a:r>
              <a:rPr lang="en-US" sz="2000" dirty="0" err="1"/>
              <a:t>Falstad</a:t>
            </a:r>
            <a:r>
              <a:rPr lang="en-US" sz="2000" dirty="0"/>
              <a:t> shell (extends </a:t>
            </a:r>
            <a:r>
              <a:rPr lang="en-US" sz="2000" dirty="0" err="1">
                <a:latin typeface="Courier" pitchFamily="2" charset="0"/>
              </a:rPr>
              <a:t>ksh</a:t>
            </a:r>
            <a:r>
              <a:rPr lang="en-US" sz="2000" dirty="0"/>
              <a:t>).</a:t>
            </a:r>
          </a:p>
          <a:p>
            <a:r>
              <a:rPr lang="en-US" sz="2000" dirty="0">
                <a:latin typeface="Courier" pitchFamily="2" charset="0"/>
              </a:rPr>
              <a:t>fish — </a:t>
            </a:r>
            <a:r>
              <a:rPr lang="en-US" sz="2000" dirty="0"/>
              <a:t>Friendly Interactive Shell.</a:t>
            </a:r>
          </a:p>
          <a:p>
            <a:r>
              <a:rPr lang="en-US" sz="2000" dirty="0">
                <a:latin typeface="Courier" pitchFamily="2" charset="0"/>
              </a:rPr>
              <a:t>ash</a:t>
            </a:r>
            <a:r>
              <a:rPr lang="en-US" sz="2000" dirty="0"/>
              <a:t>, </a:t>
            </a:r>
            <a:r>
              <a:rPr lang="en-US" sz="2000" dirty="0" err="1">
                <a:latin typeface="Courier" pitchFamily="2" charset="0"/>
              </a:rPr>
              <a:t>rc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(Plan 9),  </a:t>
            </a:r>
            <a:r>
              <a:rPr lang="en-US" sz="2000" dirty="0" err="1">
                <a:latin typeface="Courier" pitchFamily="2" charset="0"/>
              </a:rPr>
              <a:t>scsh</a:t>
            </a:r>
            <a:r>
              <a:rPr lang="en-US" sz="2000" dirty="0"/>
              <a:t>, …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5C43466-ADD7-7844-B6EC-81B29BA25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69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9588F-B10B-F44A-8E7E-8490F2E633CD}"/>
              </a:ext>
            </a:extLst>
          </p:cNvPr>
          <p:cNvSpPr txBox="1"/>
          <p:nvPr/>
        </p:nvSpPr>
        <p:spPr>
          <a:xfrm>
            <a:off x="8377305" y="5959928"/>
            <a:ext cx="218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Stephen R. Bourne</a:t>
            </a:r>
          </a:p>
        </p:txBody>
      </p:sp>
    </p:spTree>
    <p:extLst>
      <p:ext uri="{BB962C8B-B14F-4D97-AF65-F5344CB8AC3E}">
        <p14:creationId xmlns:p14="http://schemas.microsoft.com/office/powerpoint/2010/main" val="344282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E29A7-7B48-CA47-BFE2-96D40BF4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NIX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is based on a tools philosophy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person, floor, indoor, woman&#10;&#10;Description automatically generated">
            <a:extLst>
              <a:ext uri="{FF2B5EF4-FFF2-40B4-BE49-F238E27FC236}">
                <a16:creationId xmlns:a16="http://schemas.microsoft.com/office/drawing/2014/main" id="{5D30C319-8ED3-4F48-989C-2A19B977E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2960" y="807582"/>
            <a:ext cx="6553545" cy="524283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425ADF-179A-2B45-BCBA-D91E7ABFDA23}"/>
              </a:ext>
            </a:extLst>
          </p:cNvPr>
          <p:cNvGrpSpPr/>
          <p:nvPr/>
        </p:nvGrpSpPr>
        <p:grpSpPr>
          <a:xfrm>
            <a:off x="5277263" y="1467853"/>
            <a:ext cx="2429823" cy="2145813"/>
            <a:chOff x="5277263" y="1467853"/>
            <a:chExt cx="2429823" cy="214581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39CDE6-8E1F-B54B-A189-AE87044CE709}"/>
                </a:ext>
              </a:extLst>
            </p:cNvPr>
            <p:cNvSpPr txBox="1"/>
            <p:nvPr/>
          </p:nvSpPr>
          <p:spPr>
            <a:xfrm>
              <a:off x="6821906" y="1467853"/>
              <a:ext cx="885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Dennis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5345A-6D41-AF4F-A87C-ABC0D2E17834}"/>
                </a:ext>
              </a:extLst>
            </p:cNvPr>
            <p:cNvSpPr txBox="1"/>
            <p:nvPr/>
          </p:nvSpPr>
          <p:spPr>
            <a:xfrm>
              <a:off x="5277263" y="3244334"/>
              <a:ext cx="93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Ken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A5AA5F-DA45-7C48-BB03-185FE08A2CA9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6388768" y="1652519"/>
              <a:ext cx="433138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5BAD97-4979-A341-BB88-D4216BF5255D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5743783" y="2897104"/>
              <a:ext cx="466520" cy="3472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BB3F00C-77ED-7B48-B1C7-98452963E566}"/>
              </a:ext>
            </a:extLst>
          </p:cNvPr>
          <p:cNvSpPr txBox="1"/>
          <p:nvPr/>
        </p:nvSpPr>
        <p:spPr>
          <a:xfrm>
            <a:off x="6785103" y="6235084"/>
            <a:ext cx="330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Ken Thompson &amp; Dennis Ritchie</a:t>
            </a:r>
          </a:p>
        </p:txBody>
      </p:sp>
    </p:spTree>
    <p:extLst>
      <p:ext uri="{BB962C8B-B14F-4D97-AF65-F5344CB8AC3E}">
        <p14:creationId xmlns:p14="http://schemas.microsoft.com/office/powerpoint/2010/main" val="329013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9E0B-13F9-D849-86A0-29DF852A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1CCD-045A-844D-8C29-FE63AB1FF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4553A-9841-CD4A-B7F2-FFA5506E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ourier" pitchFamily="2" charset="0"/>
              </a:rPr>
              <a:t>more</a:t>
            </a:r>
            <a:r>
              <a:rPr lang="en-US" sz="2800">
                <a:solidFill>
                  <a:schemeClr val="bg1"/>
                </a:solidFill>
              </a:rPr>
              <a:t> / </a:t>
            </a:r>
            <a:r>
              <a:rPr lang="en-US" sz="2800">
                <a:solidFill>
                  <a:schemeClr val="bg1"/>
                </a:solidFill>
                <a:latin typeface="Courier" pitchFamily="2" charset="0"/>
              </a:rPr>
              <a:t>less</a:t>
            </a:r>
            <a:r>
              <a:rPr lang="en-US" sz="280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>
                <a:solidFill>
                  <a:schemeClr val="bg1"/>
                </a:solidFill>
                <a:latin typeface="Courier" pitchFamily="2" charset="0"/>
              </a:rPr>
              <a:t>cat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C9D888-8289-40AC-93D4-9B31255C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" pitchFamily="2" charset="0"/>
              </a:rPr>
              <a:t>cat</a:t>
            </a:r>
            <a:r>
              <a:rPr lang="en-US" sz="2400" dirty="0">
                <a:solidFill>
                  <a:schemeClr val="bg1"/>
                </a:solidFill>
              </a:rPr>
              <a:t> (short for con</a:t>
            </a:r>
            <a:r>
              <a:rPr lang="en-US" sz="2400" i="1" dirty="0">
                <a:solidFill>
                  <a:schemeClr val="bg1"/>
                </a:solidFill>
              </a:rPr>
              <a:t>ca</a:t>
            </a:r>
            <a:r>
              <a:rPr lang="en-US" sz="2400" dirty="0">
                <a:solidFill>
                  <a:schemeClr val="bg1"/>
                </a:solidFill>
              </a:rPr>
              <a:t>tenate)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Copies files to </a:t>
            </a:r>
            <a:r>
              <a:rPr lang="en-US" sz="1800" dirty="0" err="1">
                <a:solidFill>
                  <a:schemeClr val="bg1"/>
                </a:solidFill>
              </a:rPr>
              <a:t>stdout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" pitchFamily="2" charset="0"/>
              </a:rPr>
              <a:t>more</a:t>
            </a:r>
            <a:r>
              <a:rPr lang="en-US" sz="2400" dirty="0">
                <a:solidFill>
                  <a:schemeClr val="bg1"/>
                </a:solidFill>
              </a:rPr>
              <a:t> displays files one page at a time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Has some search capability</a:t>
            </a:r>
          </a:p>
          <a:p>
            <a:r>
              <a:rPr lang="en-US" sz="2400" dirty="0">
                <a:solidFill>
                  <a:schemeClr val="bg1"/>
                </a:solidFill>
                <a:latin typeface="Courier" pitchFamily="2" charset="0"/>
              </a:rPr>
              <a:t>less</a:t>
            </a:r>
            <a:r>
              <a:rPr lang="en-US" sz="2400" dirty="0">
                <a:solidFill>
                  <a:schemeClr val="bg1"/>
                </a:solidFill>
              </a:rPr>
              <a:t> is more complex than </a:t>
            </a:r>
            <a:r>
              <a:rPr lang="en-US" sz="2400" dirty="0">
                <a:solidFill>
                  <a:schemeClr val="bg1"/>
                </a:solidFill>
                <a:latin typeface="Courier" pitchFamily="2" charset="0"/>
              </a:rPr>
              <a:t>more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It has more capabilities,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But is pretty much the same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4E02BE7-7E7D-1A42-98DE-2FD07E01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39" y="1218129"/>
            <a:ext cx="7046600" cy="44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5A696-68F9-974C-8490-94F253CE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ourier" pitchFamily="2" charset="0"/>
              </a:rPr>
              <a:t>sort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59C3BAE-C24F-4933-924E-0053C799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400">
                <a:solidFill>
                  <a:schemeClr val="bg1"/>
                </a:solidFill>
              </a:rPr>
              <a:t>Orders </a:t>
            </a:r>
            <a:r>
              <a:rPr lang="en-US" sz="2400" dirty="0">
                <a:solidFill>
                  <a:schemeClr val="bg1"/>
                </a:solidFill>
              </a:rPr>
              <a:t>the contents of a file (or </a:t>
            </a:r>
            <a:r>
              <a:rPr lang="en-US" sz="2400" dirty="0">
                <a:solidFill>
                  <a:schemeClr val="bg1"/>
                </a:solidFill>
                <a:latin typeface="Courier" pitchFamily="2" charset="0"/>
              </a:rPr>
              <a:t>stdin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It can be alphabetical, or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Numerical order.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Default is to sort </a:t>
            </a:r>
            <a:r>
              <a:rPr lang="en-US" sz="2400" dirty="0">
                <a:solidFill>
                  <a:schemeClr val="bg1"/>
                </a:solidFill>
                <a:latin typeface="Courier" pitchFamily="2" charset="0"/>
              </a:rPr>
              <a:t>stdin</a:t>
            </a:r>
            <a:r>
              <a:rPr lang="en-US" sz="2400" dirty="0">
                <a:solidFill>
                  <a:schemeClr val="bg1"/>
                </a:solidFill>
              </a:rPr>
              <a:t> and write it to </a:t>
            </a:r>
            <a:r>
              <a:rPr lang="en-US" sz="2400" dirty="0" err="1">
                <a:solidFill>
                  <a:schemeClr val="bg1"/>
                </a:solidFill>
                <a:latin typeface="Courier" pitchFamily="2" charset="0"/>
              </a:rPr>
              <a:t>stdout</a:t>
            </a:r>
            <a:endParaRPr lang="en-US" sz="2400" dirty="0">
              <a:solidFill>
                <a:schemeClr val="bg1"/>
              </a:solidFill>
              <a:latin typeface="Courier" pitchFamily="2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In keeping with the composable tools philosophy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There are </a:t>
            </a:r>
            <a:r>
              <a:rPr lang="en-US" sz="2400" i="1" dirty="0">
                <a:solidFill>
                  <a:schemeClr val="bg1"/>
                </a:solidFill>
              </a:rPr>
              <a:t>many</a:t>
            </a:r>
            <a:r>
              <a:rPr lang="en-US" sz="2400" dirty="0">
                <a:solidFill>
                  <a:schemeClr val="bg1"/>
                </a:solidFill>
              </a:rPr>
              <a:t> options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360B04C0-5749-DC4F-81EF-A9ADF7EC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780" y="1247778"/>
            <a:ext cx="7036200" cy="436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7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FE85-9D37-6B4B-A034-E5BB930F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729DE-5A77-F548-9745-DFC66D04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912C-9CEB-EB40-9370-22346F42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7D38-62D6-904D-B29E-D12DA3AD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329</Words>
  <Application>Microsoft Macintosh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Office Theme</vt:lpstr>
      <vt:lpstr>Tools</vt:lpstr>
      <vt:lpstr>In the Beginning was the Command Line…</vt:lpstr>
      <vt:lpstr>bash</vt:lpstr>
      <vt:lpstr>UNIX is based on a tools philosophy</vt:lpstr>
      <vt:lpstr>ls</vt:lpstr>
      <vt:lpstr>more / less / cat</vt:lpstr>
      <vt:lpstr>sort</vt:lpstr>
      <vt:lpstr>I/O Redirection</vt:lpstr>
      <vt:lpstr>Pipes</vt:lpstr>
      <vt:lpstr>cc / gcc / clang</vt:lpstr>
      <vt:lpstr>make</vt:lpstr>
      <vt:lpstr>man</vt:lpstr>
      <vt:lpstr>awk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</dc:title>
  <dc:creator>Darrell Long</dc:creator>
  <cp:lastModifiedBy>Darrell Long</cp:lastModifiedBy>
  <cp:revision>8</cp:revision>
  <dcterms:created xsi:type="dcterms:W3CDTF">2019-01-22T08:59:55Z</dcterms:created>
  <dcterms:modified xsi:type="dcterms:W3CDTF">2019-07-06T05:49:05Z</dcterms:modified>
</cp:coreProperties>
</file>