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60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7"/>
  </p:normalViewPr>
  <p:slideViewPr>
    <p:cSldViewPr snapToGrid="0" snapToObjects="1">
      <p:cViewPr varScale="1">
        <p:scale>
          <a:sx n="98" d="100"/>
          <a:sy n="98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2904-85FD-A24D-8EBF-7AE910841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72EFE-14DA-3A49-A3DB-618122D6F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A3FDF-F565-CE45-B63E-60CED3C9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D13F-7D62-D741-98ED-426C02CCCED2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60156-9DCE-EB4B-81C6-221685D5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726DC-970C-6E48-A473-8343CDB7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5A5C-1826-7048-9226-2F831F1B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1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ADB6-0F88-D041-BBF7-A467822A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B9DBB-10C2-3743-9A16-F20E2B24B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23980-87C9-2C41-9C2D-5EDE169C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D13F-7D62-D741-98ED-426C02CCCED2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709A0-17AD-404D-8C99-39A86750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E276B-2A04-404C-8071-27595C5F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5A5C-1826-7048-9226-2F831F1B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8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71570-852F-8A47-8231-2558D090E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F1E51-27B1-8640-9BCF-6D731FCA8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EF21-3DA6-4346-AA76-BCB62354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D13F-7D62-D741-98ED-426C02CCCED2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3C5CA-B427-824F-9ACC-62719635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CD2A-5A10-2641-B471-1C8625D8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5A5C-1826-7048-9226-2F831F1B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D090-E98F-1741-B51C-A063376D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0429-0962-7648-8591-EFE4CF59A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534D2-1795-7146-9608-4B19B175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D13F-7D62-D741-98ED-426C02CCCED2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060EF-EA2B-ED46-9303-6650BC01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14587-7F0B-FC40-B080-F14E8C01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5A5C-1826-7048-9226-2F831F1B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3317-26C3-5C49-B43A-92496E48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FE41A-4D53-8148-91B2-02697D221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BDAAC-92AD-1743-97F9-00D4D0C2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D13F-7D62-D741-98ED-426C02CCCED2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8FEBE-267B-A546-A858-4A2FCAE7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62930-D707-8242-81D0-0986ED6B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5A5C-1826-7048-9226-2F831F1B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2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FB0F-C40E-8540-A27A-A3E95EDD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03925-B0A7-1B48-BCAB-DB4965CF3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7EC44-3C55-5044-AE5A-C35CD728B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98D8B-7F59-734F-8E87-90E65B05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D13F-7D62-D741-98ED-426C02CCCED2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AED69-131E-1443-A97C-D52D8637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2E52E-56D3-494E-B58C-E30363DC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5A5C-1826-7048-9226-2F831F1B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3A6D-B50B-064E-A05E-80127835D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33D3-C302-0F4E-958D-92E2C2DE3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75DAE-F708-D649-B5F5-7DBD2600F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8AF55-13EB-8C4B-BE4C-2D9435942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A32EB-E124-D44A-AFE1-740D0E5D4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F3429-42B0-3443-B9EB-1F3ACF50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D13F-7D62-D741-98ED-426C02CCCED2}" type="datetimeFigureOut">
              <a:rPr lang="en-US" smtClean="0"/>
              <a:t>1/10/19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00FE8-DCD8-4B44-AFB7-4B9F78C4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F5CF1-9424-144C-B447-C392E9C8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5A5C-1826-7048-9226-2F831F1B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5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18B2-4E3D-A149-93EB-0704E33A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E1646-2946-DC40-BD9E-8341922D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D13F-7D62-D741-98ED-426C02CCCED2}" type="datetimeFigureOut">
              <a:rPr lang="en-US" smtClean="0"/>
              <a:t>1/10/19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4CFC6-E3BD-714E-BAD9-C48D2405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244A4-21D8-E64A-B186-6C50F054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5A5C-1826-7048-9226-2F831F1B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7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4E65B-CA29-7340-AFBB-D89A04AF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D13F-7D62-D741-98ED-426C02CCCED2}" type="datetimeFigureOut">
              <a:rPr lang="en-US" smtClean="0"/>
              <a:t>1/10/19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C8BB1-8959-EC4A-A160-90A5FCE0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CB5F4-B9A2-7942-95D0-0D059A54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5A5C-1826-7048-9226-2F831F1B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9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CFC6-0B60-8440-876A-FCB17300C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323D9-4256-8842-867A-67F7C2C4F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E7EAF-7284-F840-A2B0-E04C54710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A299C-B357-B64F-B3A9-31353153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D13F-7D62-D741-98ED-426C02CCCED2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99509-6C30-5248-B22F-1117EEB1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42970-6CFB-1141-84ED-0D6594A7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5A5C-1826-7048-9226-2F831F1B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1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C131-0BBF-4E44-9AE2-7975EC13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52A64-EDBA-F642-9789-6838DCC1F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F7800-022D-C24B-83A0-5225E52B6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AB8C3-FC48-D947-8465-BE454268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D13F-7D62-D741-98ED-426C02CCCED2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F0001-4345-2A4F-B7B1-5C74E443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42DF4-A77E-2543-8981-7922C5C4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5A5C-1826-7048-9226-2F831F1B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F6918-15E3-3742-B2DC-2767C6C8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3C5B0-2239-DD4E-BB1C-96C5F9AA9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F7F3B-F9FE-814B-9C88-6EEC17D4C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8D13F-7D62-D741-98ED-426C02CCCED2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080C3-6FA0-C347-A033-5921FA4D5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49530-B143-384B-89A1-63F3F4744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45A5C-1826-7048-9226-2F831F1B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6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88E10-2A44-4A48-ADEB-9EA0B0726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Hashing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299B8-23C5-A049-83F1-2A481D798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rgbClr val="00B0F0"/>
                </a:solidFill>
              </a:rPr>
              <a:t>Prof. Darrell Long</a:t>
            </a:r>
          </a:p>
          <a:p>
            <a:pPr algn="l"/>
            <a:r>
              <a:rPr lang="en-US" sz="2000" dirty="0">
                <a:solidFill>
                  <a:srgbClr val="00B0F0"/>
                </a:solidFill>
              </a:rPr>
              <a:t>CSE 13S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bowl of food on a plate&#13;&#10;&#13;&#10;Description automatically generated">
            <a:extLst>
              <a:ext uri="{FF2B5EF4-FFF2-40B4-BE49-F238E27FC236}">
                <a16:creationId xmlns:a16="http://schemas.microsoft.com/office/drawing/2014/main" id="{7D093C03-9CB7-E744-893F-7D750EEE7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6" r="22989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0661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A34E-99B0-B64D-BD84-D1B0C32E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/>
              <a:t>History</a:t>
            </a:r>
          </a:p>
        </p:txBody>
      </p:sp>
      <p:cxnSp>
        <p:nvCxnSpPr>
          <p:cNvPr id="27" name="Straight Arrow Connector 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AEB7-376E-E64E-91E8-2661A7978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/>
              <a:t>Hans Peter Luhn was a pioneer in information retrieval.</a:t>
            </a:r>
          </a:p>
          <a:p>
            <a:r>
              <a:rPr lang="en-US" sz="1800"/>
              <a:t>He was at IBM when he published the first paper on hashing in 1953.</a:t>
            </a:r>
          </a:p>
          <a:p>
            <a:r>
              <a:rPr lang="en-US" sz="1800"/>
              <a:t>Suggested the notion of placing information into </a:t>
            </a:r>
            <a:r>
              <a:rPr lang="en-US" sz="1800" i="1"/>
              <a:t>buckets</a:t>
            </a:r>
            <a:r>
              <a:rPr lang="en-US" sz="1800"/>
              <a:t>.</a:t>
            </a:r>
          </a:p>
          <a:p>
            <a:r>
              <a:rPr lang="en-US" sz="1800"/>
              <a:t>He wanted to to find text efficiently as well as numbers.</a:t>
            </a:r>
          </a:p>
          <a:p>
            <a:r>
              <a:rPr lang="en-US" sz="1800"/>
              <a:t>He also developed Key Word in Context indexing (KWIC) and Selective dissemination of information (SDI) for business intelligence.</a:t>
            </a:r>
          </a:p>
          <a:p>
            <a:endParaRPr lang="en-US" sz="1800"/>
          </a:p>
        </p:txBody>
      </p:sp>
      <p:pic>
        <p:nvPicPr>
          <p:cNvPr id="5" name="Picture 4" descr="A person sitting at a desk&#10;&#10;Description automatically generated">
            <a:extLst>
              <a:ext uri="{FF2B5EF4-FFF2-40B4-BE49-F238E27FC236}">
                <a16:creationId xmlns:a16="http://schemas.microsoft.com/office/drawing/2014/main" id="{646137D1-3279-DF41-9624-B116C55064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14854" r="16104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0437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DAD3ED-96F6-9E48-92C9-E73211B9397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3467" y="643467"/>
                <a:ext cx="3363974" cy="1597315"/>
              </a:xfrm>
              <a:noFill/>
              <a:ln w="19050">
                <a:solidFill>
                  <a:schemeClr val="bg1"/>
                </a:solidFill>
              </a:ln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en-US" sz="2800">
                    <a:solidFill>
                      <a:schemeClr val="bg1"/>
                    </a:solidFill>
                  </a:rPr>
                  <a:t>Finding in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800">
                    <a:solidFill>
                      <a:schemeClr val="bg1"/>
                    </a:solidFill>
                  </a:rPr>
                  <a:t> Time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DAD3ED-96F6-9E48-92C9-E73211B939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3467" y="643467"/>
                <a:ext cx="3363974" cy="1597315"/>
              </a:xfrm>
              <a:blipFill>
                <a:blip r:embed="rId2"/>
                <a:stretch>
                  <a:fillRect l="-373" r="-373"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8">
                <a:extLst>
                  <a:ext uri="{FF2B5EF4-FFF2-40B4-BE49-F238E27FC236}">
                    <a16:creationId xmlns:a16="http://schemas.microsoft.com/office/drawing/2014/main" id="{6CFE9372-1195-42AB-B380-01C7DF5DB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Imagine a function that maps each key to a unique array element.</a:t>
                </a:r>
              </a:p>
              <a:p>
                <a:pPr lvl="1"/>
                <a:r>
                  <a:rPr lang="en-US" sz="1800" dirty="0">
                    <a:solidFill>
                      <a:schemeClr val="bg1"/>
                    </a:solidFill>
                  </a:rPr>
                  <a:t>It is called a </a:t>
                </a:r>
                <a:r>
                  <a:rPr lang="en-US" sz="1800" i="1" dirty="0">
                    <a:solidFill>
                      <a:schemeClr val="bg1"/>
                    </a:solidFill>
                  </a:rPr>
                  <a:t>perfect hash </a:t>
                </a:r>
                <a:r>
                  <a:rPr lang="en-US" sz="1800" dirty="0">
                    <a:solidFill>
                      <a:schemeClr val="bg1"/>
                    </a:solidFill>
                  </a:rPr>
                  <a:t>function, and it is </a:t>
                </a:r>
                <a:r>
                  <a:rPr lang="en-US" sz="1800" i="1" dirty="0">
                    <a:solidFill>
                      <a:schemeClr val="bg1"/>
                    </a:solidFill>
                  </a:rPr>
                  <a:t>injective</a:t>
                </a:r>
                <a:r>
                  <a:rPr lang="en-US" sz="1800" dirty="0">
                    <a:solidFill>
                      <a:schemeClr val="bg1"/>
                    </a:solidFill>
                  </a:rPr>
                  <a:t>.</a:t>
                </a:r>
              </a:p>
              <a:p>
                <a:pPr lvl="1"/>
                <a:r>
                  <a:rPr lang="en-US" sz="1800" dirty="0">
                    <a:solidFill>
                      <a:schemeClr val="bg1"/>
                    </a:solidFill>
                  </a:rPr>
                  <a:t>They are </a:t>
                </a:r>
                <a:r>
                  <a:rPr lang="en-US" sz="1800" i="1" dirty="0">
                    <a:solidFill>
                      <a:schemeClr val="bg1"/>
                    </a:solidFill>
                  </a:rPr>
                  <a:t>rare</a:t>
                </a:r>
                <a:r>
                  <a:rPr lang="en-US" sz="1800" dirty="0">
                    <a:solidFill>
                      <a:schemeClr val="bg1"/>
                    </a:solidFill>
                  </a:rPr>
                  <a:t>, and difficult to create.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we call that a </a:t>
                </a:r>
                <a:r>
                  <a:rPr lang="en-US" sz="2400" i="1" dirty="0">
                    <a:solidFill>
                      <a:schemeClr val="bg1"/>
                    </a:solidFill>
                  </a:rPr>
                  <a:t>hash collision</a:t>
                </a:r>
                <a:r>
                  <a:rPr lang="en-US" sz="24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3" name="Content Placeholder 8">
                <a:extLst>
                  <a:ext uri="{FF2B5EF4-FFF2-40B4-BE49-F238E27FC236}">
                    <a16:creationId xmlns:a16="http://schemas.microsoft.com/office/drawing/2014/main" id="{6CFE9372-1195-42AB-B380-01C7DF5DB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3"/>
                <a:stretch>
                  <a:fillRect l="-2256" t="-2222" r="-2632" b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6D9A90B-5506-DB4C-ADF9-E0F5EBB1F5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9250109"/>
              </p:ext>
            </p:extLst>
          </p:nvPr>
        </p:nvGraphicFramePr>
        <p:xfrm>
          <a:off x="8543546" y="643456"/>
          <a:ext cx="3004986" cy="541021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02493">
                  <a:extLst>
                    <a:ext uri="{9D8B030D-6E8A-4147-A177-3AD203B41FA5}">
                      <a16:colId xmlns:a16="http://schemas.microsoft.com/office/drawing/2014/main" val="2894958162"/>
                    </a:ext>
                  </a:extLst>
                </a:gridCol>
                <a:gridCol w="1502493">
                  <a:extLst>
                    <a:ext uri="{9D8B030D-6E8A-4147-A177-3AD203B41FA5}">
                      <a16:colId xmlns:a16="http://schemas.microsoft.com/office/drawing/2014/main" val="1535819370"/>
                    </a:ext>
                  </a:extLst>
                </a:gridCol>
              </a:tblGrid>
              <a:tr h="416170">
                <a:tc>
                  <a:txBody>
                    <a:bodyPr/>
                    <a:lstStyle/>
                    <a:p>
                      <a:r>
                        <a:rPr lang="en-US" sz="1900" b="0" dirty="0"/>
                        <a:t>Elliott</a:t>
                      </a:r>
                    </a:p>
                  </a:txBody>
                  <a:tcPr marL="94584" marR="94584" marT="47292" marB="47292"/>
                </a:tc>
                <a:tc>
                  <a:txBody>
                    <a:bodyPr/>
                    <a:lstStyle/>
                    <a:p>
                      <a:r>
                        <a:rPr lang="en-US" sz="1900" b="0" dirty="0"/>
                        <a:t>Cat</a:t>
                      </a:r>
                    </a:p>
                  </a:txBody>
                  <a:tcPr marL="94584" marR="94584" marT="47292" marB="47292"/>
                </a:tc>
                <a:extLst>
                  <a:ext uri="{0D108BD9-81ED-4DB2-BD59-A6C34878D82A}">
                    <a16:rowId xmlns:a16="http://schemas.microsoft.com/office/drawing/2014/main" val="3138040595"/>
                  </a:ext>
                </a:extLst>
              </a:tr>
              <a:tr h="416170">
                <a:tc>
                  <a:txBody>
                    <a:bodyPr/>
                    <a:lstStyle/>
                    <a:p>
                      <a:r>
                        <a:rPr lang="en-US" sz="1900"/>
                        <a:t>Abercrombie</a:t>
                      </a:r>
                    </a:p>
                  </a:txBody>
                  <a:tcPr marL="94584" marR="94584" marT="47292" marB="4729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Dog</a:t>
                      </a:r>
                    </a:p>
                  </a:txBody>
                  <a:tcPr marL="94584" marR="94584" marT="47292" marB="47292"/>
                </a:tc>
                <a:extLst>
                  <a:ext uri="{0D108BD9-81ED-4DB2-BD59-A6C34878D82A}">
                    <a16:rowId xmlns:a16="http://schemas.microsoft.com/office/drawing/2014/main" val="3819480746"/>
                  </a:ext>
                </a:extLst>
              </a:tr>
              <a:tr h="416170">
                <a:tc>
                  <a:txBody>
                    <a:bodyPr/>
                    <a:lstStyle/>
                    <a:p>
                      <a:r>
                        <a:rPr lang="en-US" sz="1900"/>
                        <a:t>Electra</a:t>
                      </a:r>
                    </a:p>
                  </a:txBody>
                  <a:tcPr marL="94584" marR="94584" marT="47292" marB="4729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Cat</a:t>
                      </a:r>
                    </a:p>
                  </a:txBody>
                  <a:tcPr marL="94584" marR="94584" marT="47292" marB="47292"/>
                </a:tc>
                <a:extLst>
                  <a:ext uri="{0D108BD9-81ED-4DB2-BD59-A6C34878D82A}">
                    <a16:rowId xmlns:a16="http://schemas.microsoft.com/office/drawing/2014/main" val="2981206609"/>
                  </a:ext>
                </a:extLst>
              </a:tr>
              <a:tr h="416170">
                <a:tc>
                  <a:txBody>
                    <a:bodyPr/>
                    <a:lstStyle/>
                    <a:p>
                      <a:r>
                        <a:rPr lang="en-US" sz="1900"/>
                        <a:t>Hershel</a:t>
                      </a:r>
                    </a:p>
                  </a:txBody>
                  <a:tcPr marL="94584" marR="94584" marT="47292" marB="4729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Cat</a:t>
                      </a:r>
                    </a:p>
                  </a:txBody>
                  <a:tcPr marL="94584" marR="94584" marT="47292" marB="47292"/>
                </a:tc>
                <a:extLst>
                  <a:ext uri="{0D108BD9-81ED-4DB2-BD59-A6C34878D82A}">
                    <a16:rowId xmlns:a16="http://schemas.microsoft.com/office/drawing/2014/main" val="1176384125"/>
                  </a:ext>
                </a:extLst>
              </a:tr>
              <a:tr h="416170">
                <a:tc>
                  <a:txBody>
                    <a:bodyPr/>
                    <a:lstStyle/>
                    <a:p>
                      <a:r>
                        <a:rPr lang="en-US" sz="1900"/>
                        <a:t>Delphine</a:t>
                      </a:r>
                    </a:p>
                  </a:txBody>
                  <a:tcPr marL="94584" marR="94584" marT="47292" marB="4729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Iguana</a:t>
                      </a:r>
                    </a:p>
                  </a:txBody>
                  <a:tcPr marL="94584" marR="94584" marT="47292" marB="47292"/>
                </a:tc>
                <a:extLst>
                  <a:ext uri="{0D108BD9-81ED-4DB2-BD59-A6C34878D82A}">
                    <a16:rowId xmlns:a16="http://schemas.microsoft.com/office/drawing/2014/main" val="164594483"/>
                  </a:ext>
                </a:extLst>
              </a:tr>
              <a:tr h="416170">
                <a:tc>
                  <a:txBody>
                    <a:bodyPr/>
                    <a:lstStyle/>
                    <a:p>
                      <a:r>
                        <a:rPr lang="en-US" sz="1900" dirty="0"/>
                        <a:t>Hardy</a:t>
                      </a:r>
                    </a:p>
                  </a:txBody>
                  <a:tcPr marL="94584" marR="94584" marT="47292" marB="4729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Dog</a:t>
                      </a:r>
                    </a:p>
                  </a:txBody>
                  <a:tcPr marL="94584" marR="94584" marT="47292" marB="47292"/>
                </a:tc>
                <a:extLst>
                  <a:ext uri="{0D108BD9-81ED-4DB2-BD59-A6C34878D82A}">
                    <a16:rowId xmlns:a16="http://schemas.microsoft.com/office/drawing/2014/main" val="2364923994"/>
                  </a:ext>
                </a:extLst>
              </a:tr>
              <a:tr h="416170">
                <a:tc>
                  <a:txBody>
                    <a:bodyPr/>
                    <a:lstStyle/>
                    <a:p>
                      <a:r>
                        <a:rPr lang="en-US" sz="1900"/>
                        <a:t>Lazlo</a:t>
                      </a:r>
                    </a:p>
                  </a:txBody>
                  <a:tcPr marL="94584" marR="94584" marT="47292" marB="4729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Dog</a:t>
                      </a:r>
                    </a:p>
                  </a:txBody>
                  <a:tcPr marL="94584" marR="94584" marT="47292" marB="47292"/>
                </a:tc>
                <a:extLst>
                  <a:ext uri="{0D108BD9-81ED-4DB2-BD59-A6C34878D82A}">
                    <a16:rowId xmlns:a16="http://schemas.microsoft.com/office/drawing/2014/main" val="3674498038"/>
                  </a:ext>
                </a:extLst>
              </a:tr>
              <a:tr h="416170">
                <a:tc>
                  <a:txBody>
                    <a:bodyPr/>
                    <a:lstStyle/>
                    <a:p>
                      <a:r>
                        <a:rPr lang="en-US" sz="1900"/>
                        <a:t>Oberon</a:t>
                      </a:r>
                    </a:p>
                  </a:txBody>
                  <a:tcPr marL="94584" marR="94584" marT="47292" marB="4729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Platypus</a:t>
                      </a:r>
                    </a:p>
                  </a:txBody>
                  <a:tcPr marL="94584" marR="94584" marT="47292" marB="47292"/>
                </a:tc>
                <a:extLst>
                  <a:ext uri="{0D108BD9-81ED-4DB2-BD59-A6C34878D82A}">
                    <a16:rowId xmlns:a16="http://schemas.microsoft.com/office/drawing/2014/main" val="1829129992"/>
                  </a:ext>
                </a:extLst>
              </a:tr>
              <a:tr h="416170">
                <a:tc>
                  <a:txBody>
                    <a:bodyPr/>
                    <a:lstStyle/>
                    <a:p>
                      <a:r>
                        <a:rPr lang="en-US" sz="1900"/>
                        <a:t>Rosetta</a:t>
                      </a:r>
                    </a:p>
                  </a:txBody>
                  <a:tcPr marL="94584" marR="94584" marT="47292" marB="4729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Dog</a:t>
                      </a:r>
                    </a:p>
                  </a:txBody>
                  <a:tcPr marL="94584" marR="94584" marT="47292" marB="47292"/>
                </a:tc>
                <a:extLst>
                  <a:ext uri="{0D108BD9-81ED-4DB2-BD59-A6C34878D82A}">
                    <a16:rowId xmlns:a16="http://schemas.microsoft.com/office/drawing/2014/main" val="123465653"/>
                  </a:ext>
                </a:extLst>
              </a:tr>
              <a:tr h="416170">
                <a:tc>
                  <a:txBody>
                    <a:bodyPr/>
                    <a:lstStyle/>
                    <a:p>
                      <a:r>
                        <a:rPr lang="en-US" sz="1900"/>
                        <a:t>Bambina</a:t>
                      </a:r>
                    </a:p>
                  </a:txBody>
                  <a:tcPr marL="94584" marR="94584" marT="47292" marB="4729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Cat</a:t>
                      </a:r>
                    </a:p>
                  </a:txBody>
                  <a:tcPr marL="94584" marR="94584" marT="47292" marB="47292"/>
                </a:tc>
                <a:extLst>
                  <a:ext uri="{0D108BD9-81ED-4DB2-BD59-A6C34878D82A}">
                    <a16:rowId xmlns:a16="http://schemas.microsoft.com/office/drawing/2014/main" val="3251620313"/>
                  </a:ext>
                </a:extLst>
              </a:tr>
              <a:tr h="416170">
                <a:tc>
                  <a:txBody>
                    <a:bodyPr/>
                    <a:lstStyle/>
                    <a:p>
                      <a:r>
                        <a:rPr lang="en-US" sz="1900"/>
                        <a:t>Dresden</a:t>
                      </a:r>
                    </a:p>
                  </a:txBody>
                  <a:tcPr marL="94584" marR="94584" marT="47292" marB="4729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Cat</a:t>
                      </a:r>
                    </a:p>
                  </a:txBody>
                  <a:tcPr marL="94584" marR="94584" marT="47292" marB="47292"/>
                </a:tc>
                <a:extLst>
                  <a:ext uri="{0D108BD9-81ED-4DB2-BD59-A6C34878D82A}">
                    <a16:rowId xmlns:a16="http://schemas.microsoft.com/office/drawing/2014/main" val="327898588"/>
                  </a:ext>
                </a:extLst>
              </a:tr>
              <a:tr h="416170">
                <a:tc>
                  <a:txBody>
                    <a:bodyPr/>
                    <a:lstStyle/>
                    <a:p>
                      <a:r>
                        <a:rPr lang="en-US" sz="1900"/>
                        <a:t>Ajax</a:t>
                      </a:r>
                    </a:p>
                  </a:txBody>
                  <a:tcPr marL="94584" marR="94584" marT="47292" marB="4729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Dog</a:t>
                      </a:r>
                    </a:p>
                  </a:txBody>
                  <a:tcPr marL="94584" marR="94584" marT="47292" marB="47292"/>
                </a:tc>
                <a:extLst>
                  <a:ext uri="{0D108BD9-81ED-4DB2-BD59-A6C34878D82A}">
                    <a16:rowId xmlns:a16="http://schemas.microsoft.com/office/drawing/2014/main" val="1659726909"/>
                  </a:ext>
                </a:extLst>
              </a:tr>
              <a:tr h="416170">
                <a:tc>
                  <a:txBody>
                    <a:bodyPr/>
                    <a:lstStyle/>
                    <a:p>
                      <a:r>
                        <a:rPr lang="en-US" sz="1900" dirty="0"/>
                        <a:t>Mabon</a:t>
                      </a:r>
                    </a:p>
                  </a:txBody>
                  <a:tcPr marL="94584" marR="94584" marT="47292" marB="47292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Parakeet</a:t>
                      </a:r>
                    </a:p>
                  </a:txBody>
                  <a:tcPr marL="94584" marR="94584" marT="47292" marB="47292"/>
                </a:tc>
                <a:extLst>
                  <a:ext uri="{0D108BD9-81ED-4DB2-BD59-A6C34878D82A}">
                    <a16:rowId xmlns:a16="http://schemas.microsoft.com/office/drawing/2014/main" val="36242193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7C6860-82FD-4545-8156-5730ED57A19D}"/>
                  </a:ext>
                </a:extLst>
              </p:cNvPr>
              <p:cNvSpPr txBox="1"/>
              <p:nvPr/>
            </p:nvSpPr>
            <p:spPr>
              <a:xfrm>
                <a:off x="5419671" y="2240782"/>
                <a:ext cx="1110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𝐿𝑎𝑧𝑙𝑜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”)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7C6860-82FD-4545-8156-5730ED57A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671" y="2240782"/>
                <a:ext cx="1110047" cy="276999"/>
              </a:xfrm>
              <a:prstGeom prst="rect">
                <a:avLst/>
              </a:prstGeom>
              <a:blipFill>
                <a:blip r:embed="rId4"/>
                <a:stretch>
                  <a:fillRect l="-4545" r="-681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55C01A-4FC5-E64A-BF90-EA39C56908A6}"/>
                  </a:ext>
                </a:extLst>
              </p:cNvPr>
              <p:cNvSpPr txBox="1"/>
              <p:nvPr/>
            </p:nvSpPr>
            <p:spPr>
              <a:xfrm>
                <a:off x="5419671" y="1725637"/>
                <a:ext cx="1031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𝐴𝑗𝑎𝑥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”)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55C01A-4FC5-E64A-BF90-EA39C5690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671" y="1725637"/>
                <a:ext cx="1031501" cy="276999"/>
              </a:xfrm>
              <a:prstGeom prst="rect">
                <a:avLst/>
              </a:prstGeom>
              <a:blipFill>
                <a:blip r:embed="rId5"/>
                <a:stretch>
                  <a:fillRect l="-4878" r="-731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5A883B-7A99-FB48-BA39-E5674A1DEEBD}"/>
                  </a:ext>
                </a:extLst>
              </p:cNvPr>
              <p:cNvSpPr txBox="1"/>
              <p:nvPr/>
            </p:nvSpPr>
            <p:spPr>
              <a:xfrm>
                <a:off x="5419671" y="2755927"/>
                <a:ext cx="1353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𝑅𝑜𝑠𝑒𝑡𝑡𝑎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”)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5A883B-7A99-FB48-BA39-E5674A1DE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671" y="2755927"/>
                <a:ext cx="1353704" cy="276999"/>
              </a:xfrm>
              <a:prstGeom prst="rect">
                <a:avLst/>
              </a:prstGeom>
              <a:blipFill>
                <a:blip r:embed="rId6"/>
                <a:stretch>
                  <a:fillRect l="-3738" r="-560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419139-B1AB-8A4D-8816-7F579709A334}"/>
              </a:ext>
            </a:extLst>
          </p:cNvPr>
          <p:cNvCxnSpPr>
            <a:stCxn id="14" idx="3"/>
          </p:cNvCxnSpPr>
          <p:nvPr/>
        </p:nvCxnSpPr>
        <p:spPr>
          <a:xfrm>
            <a:off x="6451172" y="1864137"/>
            <a:ext cx="1987434" cy="35046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2EA2A-297E-0C44-A75B-84A5F8E4519D}"/>
              </a:ext>
            </a:extLst>
          </p:cNvPr>
          <p:cNvCxnSpPr>
            <a:stCxn id="10" idx="3"/>
          </p:cNvCxnSpPr>
          <p:nvPr/>
        </p:nvCxnSpPr>
        <p:spPr>
          <a:xfrm>
            <a:off x="6529718" y="2379282"/>
            <a:ext cx="1935282" cy="9692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939B6-29F9-2D48-96DE-840E70396870}"/>
              </a:ext>
            </a:extLst>
          </p:cNvPr>
          <p:cNvCxnSpPr>
            <a:stCxn id="15" idx="3"/>
          </p:cNvCxnSpPr>
          <p:nvPr/>
        </p:nvCxnSpPr>
        <p:spPr>
          <a:xfrm>
            <a:off x="6773375" y="2894427"/>
            <a:ext cx="1665231" cy="12987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10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8F63-430A-B84E-99AE-46486E97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Birthday Paradox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FEC3-38EB-434C-9363-0C3EA1EE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7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B54B-4F28-5046-B4FD-CA7C1A26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1"/>
            <a:ext cx="3377183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 Simple Hash Function</a:t>
            </a:r>
          </a:p>
        </p:txBody>
      </p:sp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D654EA82-F721-A24C-A62F-18E3783B9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8148" b="-2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8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24A3-093F-8B45-A212-A5149BBE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BBF7-DDBD-644B-82F0-CE7D4E26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Searching</a:t>
            </a:r>
          </a:p>
          <a:p>
            <a:r>
              <a:rPr lang="en-US" dirty="0"/>
              <a:t>Caches</a:t>
            </a:r>
          </a:p>
          <a:p>
            <a:r>
              <a:rPr lang="en-US" dirty="0"/>
              <a:t>Bloom Filters</a:t>
            </a:r>
          </a:p>
          <a:p>
            <a:r>
              <a:rPr lang="en-US" dirty="0"/>
              <a:t>Duplicate Detection</a:t>
            </a:r>
          </a:p>
          <a:p>
            <a:r>
              <a:rPr lang="en-US" dirty="0"/>
              <a:t>Similarity Detection</a:t>
            </a:r>
          </a:p>
          <a:p>
            <a:r>
              <a:rPr lang="en-US" dirty="0"/>
              <a:t>Data Base Joins</a:t>
            </a:r>
          </a:p>
          <a:p>
            <a:r>
              <a:rPr lang="en-US" dirty="0"/>
              <a:t>Data Protection</a:t>
            </a:r>
          </a:p>
          <a:p>
            <a:r>
              <a:rPr lang="en-US" dirty="0"/>
              <a:t>Cryptography</a:t>
            </a:r>
          </a:p>
          <a:p>
            <a:r>
              <a:rPr lang="en-US" dirty="0"/>
              <a:t>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317393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201</Words>
  <Application>Microsoft Macintosh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Hashing</vt:lpstr>
      <vt:lpstr>History</vt:lpstr>
      <vt:lpstr>Finding in O(1) Time</vt:lpstr>
      <vt:lpstr>Birthday Paradox</vt:lpstr>
      <vt:lpstr>A Simple Hash Function</vt:lpstr>
      <vt:lpstr>Uses of Hashing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Darrell Long</dc:creator>
  <cp:lastModifiedBy>Darrell Long</cp:lastModifiedBy>
  <cp:revision>1</cp:revision>
  <dcterms:created xsi:type="dcterms:W3CDTF">2019-01-10T22:48:10Z</dcterms:created>
  <dcterms:modified xsi:type="dcterms:W3CDTF">2019-01-10T22:55:40Z</dcterms:modified>
</cp:coreProperties>
</file>