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57" r:id="rId4"/>
    <p:sldId id="258" r:id="rId5"/>
    <p:sldId id="265" r:id="rId6"/>
    <p:sldId id="267" r:id="rId7"/>
    <p:sldId id="270" r:id="rId8"/>
    <p:sldId id="268" r:id="rId9"/>
    <p:sldId id="269" r:id="rId10"/>
    <p:sldId id="259" r:id="rId11"/>
    <p:sldId id="271" r:id="rId12"/>
    <p:sldId id="260" r:id="rId13"/>
    <p:sldId id="272" r:id="rId14"/>
    <p:sldId id="278" r:id="rId15"/>
    <p:sldId id="261" r:id="rId16"/>
    <p:sldId id="281" r:id="rId17"/>
    <p:sldId id="279" r:id="rId18"/>
    <p:sldId id="280" r:id="rId19"/>
    <p:sldId id="273" r:id="rId20"/>
    <p:sldId id="262" r:id="rId21"/>
    <p:sldId id="274" r:id="rId22"/>
    <p:sldId id="263" r:id="rId23"/>
    <p:sldId id="275" r:id="rId24"/>
    <p:sldId id="264" r:id="rId25"/>
    <p:sldId id="287" r:id="rId26"/>
    <p:sldId id="276" r:id="rId27"/>
    <p:sldId id="285" r:id="rId28"/>
    <p:sldId id="286" r:id="rId29"/>
    <p:sldId id="282" r:id="rId30"/>
    <p:sldId id="283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/>
    <p:restoredTop sz="94629"/>
  </p:normalViewPr>
  <p:slideViewPr>
    <p:cSldViewPr snapToGrid="0" snapToObjects="1">
      <p:cViewPr varScale="1">
        <p:scale>
          <a:sx n="162" d="100"/>
          <a:sy n="162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D4F42-D540-E24B-8E96-B4BB05E625EB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F2AAD-7953-B34A-815A-DAFE7D2E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7268-CCC9-FA47-8FC9-521CD48AA596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3139-B369-E84A-BCF5-53014E812440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90B1-08DA-4F4A-97A2-F08F5D9F3890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E143-5A04-144D-99A9-2AE1A966A6DA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6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8D99-C530-1F4C-8348-F1721A29939B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6FB-B2B4-4747-BCF2-3A664D2D7179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24E5-F77B-A340-BC97-F8E32908BA13}" type="datetime1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1CD-9BC2-534E-9742-F3229D92EDDF}" type="datetime1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6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AE63-42C6-6348-B324-E8A301B7E69F}" type="datetime1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BFB5-CF67-414D-8BEA-4649F96E1A9D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52CD-9616-5942-8A36-EC59CBF7259B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F158-A024-2341-A76C-75AF9D880BC2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8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84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5C94-571D-FC46-9257-A353056A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Dynamic Memory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52497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CSE13</a:t>
            </a:r>
          </a:p>
        </p:txBody>
      </p:sp>
      <p:sp>
        <p:nvSpPr>
          <p:cNvPr id="12" name="Freeform: Shape 9">
            <a:extLst>
              <a:ext uri="{FF2B5EF4-FFF2-40B4-BE49-F238E27FC236}">
                <a16:creationId xmlns:a16="http://schemas.microsoft.com/office/drawing/2014/main" xmlns="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rown and white dog&#10;&#10;Description automatically generated">
            <a:extLst>
              <a:ext uri="{FF2B5EF4-FFF2-40B4-BE49-F238E27FC236}">
                <a16:creationId xmlns:a16="http://schemas.microsoft.com/office/drawing/2014/main" xmlns="" id="{40ECC590-E839-2B4A-BB80-750B0497B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7" r="-1" b="-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AC0BF1-DE81-4D42-AF77-559992D5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2688" y="6488430"/>
            <a:ext cx="4114800" cy="365125"/>
          </a:xfrm>
        </p:spPr>
        <p:txBody>
          <a:bodyPr/>
          <a:lstStyle/>
          <a:p>
            <a:r>
              <a:rPr lang="en-US" dirty="0"/>
              <a:t>© 2019 Darrell Long &amp;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AF46AB-88F2-AC44-AA9E-94B0254B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as: 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r>
              <a:rPr lang="en-US" dirty="0"/>
              <a:t>Returns a pointer to [size] bytes of uninitialized memory allocated on the heap</a:t>
            </a:r>
          </a:p>
          <a:p>
            <a:r>
              <a:rPr lang="en-US" dirty="0"/>
              <a:t>The memory allocated by </a:t>
            </a:r>
            <a:r>
              <a:rPr lang="en-US" dirty="0" err="1"/>
              <a:t>malloc</a:t>
            </a:r>
            <a:r>
              <a:rPr lang="en-US" dirty="0"/>
              <a:t> may contain junk data</a:t>
            </a:r>
          </a:p>
          <a:p>
            <a:r>
              <a:rPr lang="en-US" dirty="0"/>
              <a:t>What happens when zero is passed as the specified number of bytes to allocate is implementation defined (avoid doing this)</a:t>
            </a:r>
          </a:p>
          <a:p>
            <a:r>
              <a:rPr lang="en-US" dirty="0"/>
              <a:t>Doesn’t check for overflow of [size] if it’s the result of an arithmetic operation, unlike </a:t>
            </a:r>
            <a:r>
              <a:rPr lang="en-US" dirty="0" err="1"/>
              <a:t>calloc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641C19-E5F8-A04B-B4A7-62CBE9DD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75BB85-A44F-C04B-9759-096625F2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malloc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23" y="1690688"/>
            <a:ext cx="5755154" cy="452845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DCC8411-1880-5E42-801C-E5A58481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3D522D-562F-EF41-917E-ACD87902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Defined as 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nmemb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r>
              <a:rPr lang="en-US" dirty="0"/>
              <a:t>[</a:t>
            </a:r>
            <a:r>
              <a:rPr lang="en-US" dirty="0" err="1"/>
              <a:t>nmemb</a:t>
            </a:r>
            <a:r>
              <a:rPr lang="en-US" dirty="0"/>
              <a:t>] denotes the number of objects and [size] the size of each object</a:t>
            </a:r>
          </a:p>
          <a:p>
            <a:r>
              <a:rPr lang="en-US" dirty="0"/>
              <a:t>Returns a pointer to [</a:t>
            </a:r>
            <a:r>
              <a:rPr lang="en-US" dirty="0" err="1"/>
              <a:t>nmemb</a:t>
            </a:r>
            <a:r>
              <a:rPr lang="en-US" dirty="0"/>
              <a:t>] * [size] bytes of allocated memory on the heap, in which each byte has been initialized to zero</a:t>
            </a:r>
          </a:p>
          <a:p>
            <a:r>
              <a:rPr lang="en-US" dirty="0"/>
              <a:t>Like </a:t>
            </a:r>
            <a:r>
              <a:rPr lang="en-US" dirty="0" err="1"/>
              <a:t>malloc</a:t>
            </a:r>
            <a:r>
              <a:rPr lang="en-US" dirty="0"/>
              <a:t>, behavior when [</a:t>
            </a:r>
            <a:r>
              <a:rPr lang="en-US" dirty="0" err="1"/>
              <a:t>nmemb</a:t>
            </a:r>
            <a:r>
              <a:rPr lang="en-US" dirty="0"/>
              <a:t>] is zero is implementation defined</a:t>
            </a:r>
          </a:p>
          <a:p>
            <a:r>
              <a:rPr lang="en-US" dirty="0"/>
              <a:t>Generally slower than </a:t>
            </a:r>
            <a:r>
              <a:rPr lang="en-US" dirty="0" err="1"/>
              <a:t>malloc</a:t>
            </a:r>
            <a:r>
              <a:rPr lang="en-US" dirty="0"/>
              <a:t>, but the tradeoff is that the contents of the allocated memory are known since it’s zeroed 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552A79-0AFF-4047-83E7-B50A28EA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8AA1E9-6558-A345-826E-F55FA2AA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5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calloc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64" y="1690688"/>
            <a:ext cx="5667471" cy="44862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BE50B3-7F14-FC4E-863C-0CE5E398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3784DD-E128-724B-B69C-1242C1FC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FE3D6-AE32-9049-87BB-85F3035C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Dynamic Array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xmlns="" id="{4B4F81DC-30B1-45BC-991F-1F95D2F5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23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93EC216-A302-CC40-9E4A-5AB9A9E1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64" y="2368209"/>
            <a:ext cx="5851289" cy="339374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A65901-4BCB-A74D-9DA2-BE615748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83B2C1-791E-EC48-9F5B-CA6F2634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5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realloc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Defined as void *</a:t>
            </a:r>
            <a:r>
              <a:rPr lang="en-US" sz="2400" dirty="0" err="1"/>
              <a:t>realloc</a:t>
            </a:r>
            <a:r>
              <a:rPr lang="en-US" sz="2400" dirty="0"/>
              <a:t>(void *</a:t>
            </a:r>
            <a:r>
              <a:rPr lang="en-US" sz="2400" dirty="0" err="1"/>
              <a:t>ptr</a:t>
            </a:r>
            <a:r>
              <a:rPr lang="en-US" sz="2400" dirty="0"/>
              <a:t>, </a:t>
            </a:r>
            <a:r>
              <a:rPr lang="en-US" sz="2400" dirty="0" err="1"/>
              <a:t>size_t</a:t>
            </a:r>
            <a:r>
              <a:rPr lang="en-US" sz="2400" dirty="0"/>
              <a:t> size)</a:t>
            </a:r>
          </a:p>
          <a:p>
            <a:r>
              <a:rPr lang="en-US" sz="2400" dirty="0"/>
              <a:t>Reallocates [</a:t>
            </a:r>
            <a:r>
              <a:rPr lang="en-US" sz="2400" dirty="0" err="1"/>
              <a:t>ptr</a:t>
            </a:r>
            <a:r>
              <a:rPr lang="en-US" sz="2400" dirty="0"/>
              <a:t>] to newly point at [size] bytes of allocated memory on the heap</a:t>
            </a:r>
          </a:p>
          <a:p>
            <a:pPr lvl="1"/>
            <a:r>
              <a:rPr lang="en-US" dirty="0"/>
              <a:t>This is not strictly true; what </a:t>
            </a:r>
            <a:r>
              <a:rPr lang="en-US" dirty="0" err="1"/>
              <a:t>realloc</a:t>
            </a:r>
            <a:r>
              <a:rPr lang="en-US" dirty="0"/>
              <a:t> actually does is deallocate the old object pointed to by [</a:t>
            </a:r>
            <a:r>
              <a:rPr lang="en-US" dirty="0" err="1"/>
              <a:t>ptr</a:t>
            </a:r>
            <a:r>
              <a:rPr lang="en-US" dirty="0"/>
              <a:t>] and return a pointer to [size] bytes of allocated but uninitialized memory</a:t>
            </a:r>
          </a:p>
          <a:p>
            <a:r>
              <a:rPr lang="en-US" sz="2400" dirty="0"/>
              <a:t>If [size] is greater than the size of the originally allocated block of memory, the contents of the returned pointer contains everything from the original block, but the extra allocated memory is uninitialized</a:t>
            </a:r>
          </a:p>
          <a:p>
            <a:r>
              <a:rPr lang="en-US" sz="2400" dirty="0"/>
              <a:t>Else if [size] is less than the size of the originally allocated block of memory, the contents of the returned pointer contains exactly the beginning [size] bytes from the original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3DFDAC-0115-4C4E-AB2E-B9525C4B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0F8137-7D72-AB49-ACA3-A241A6C3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56860-E5BE-9D4E-AC25-75D7B0DE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A Dynamically Growing Stack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D044B143-A2B9-4148-B885-49B16F07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xmlns="" id="{F5AE4B2B-DF9D-B043-A4B1-6D09DB15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674" y="2191807"/>
            <a:ext cx="2660090" cy="39851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B66C8F-2C65-A743-B7FC-0A363798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2E6980-58DA-E84C-B0C8-23ECFD7B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70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2D4360-38BF-EE4B-B069-0DE9E1C3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indoor, wall&#10;&#10;Description automatically generated">
            <a:extLst>
              <a:ext uri="{FF2B5EF4-FFF2-40B4-BE49-F238E27FC236}">
                <a16:creationId xmlns:a16="http://schemas.microsoft.com/office/drawing/2014/main" xmlns="" id="{3455A1BC-5F25-6E46-97FA-3D24837F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940844"/>
            <a:ext cx="8191500" cy="21209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31013C-A83A-5440-8AA7-452DBB9D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41F476-66A0-A846-87FE-85B59F1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32B94-F835-5047-B571-40C02FD7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object, indoor, clock&#10;&#10;Description automatically generated">
            <a:extLst>
              <a:ext uri="{FF2B5EF4-FFF2-40B4-BE49-F238E27FC236}">
                <a16:creationId xmlns:a16="http://schemas.microsoft.com/office/drawing/2014/main" xmlns="" id="{016D352B-8F52-364E-8076-38EE852C7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661444"/>
            <a:ext cx="9867900" cy="2679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7689F7-BD06-4D4E-A756-8450E75A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5B6459-F3C6-D44B-ABB1-27A9ABA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realloc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32" y="1690688"/>
            <a:ext cx="4174736" cy="457974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34B2EE-42D1-D344-A2D6-D579039B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56E40F-FB7B-5543-8DFF-A35EE2CF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dynamic memory allocation?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act of allocating memory for variables on the heap (or called free store) during program runtime</a:t>
            </a:r>
          </a:p>
          <a:p>
            <a:r>
              <a:rPr lang="en-US" dirty="0"/>
              <a:t>Basically the opposite of compile time (static) allocation</a:t>
            </a:r>
          </a:p>
          <a:p>
            <a:pPr lvl="1"/>
            <a:r>
              <a:rPr lang="en-US" dirty="0"/>
              <a:t>Compile time allocation (CTA) means memory for named variables is allocated by the compiler at compile time, dynamic memory allocation (DMA) means memory is allocated on-the-fly during runtime</a:t>
            </a:r>
          </a:p>
          <a:p>
            <a:pPr lvl="1"/>
            <a:r>
              <a:rPr lang="en-US" dirty="0"/>
              <a:t>CTA requires the exact size and type of storage at compile time, DMA can calculate and allocate the exact memory it needs during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2529F9-0188-304D-8D31-6B4127D3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4C82D6-8C93-4742-9749-FA7CE940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5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allocate memory, we must also be able to deallocate (or free) memory</a:t>
            </a:r>
          </a:p>
          <a:p>
            <a:r>
              <a:rPr lang="en-US" sz="2400" dirty="0"/>
              <a:t>free is another standard C library functions specifically for deallocating memory allocated by </a:t>
            </a:r>
            <a:r>
              <a:rPr lang="en-US" sz="2400" dirty="0" err="1"/>
              <a:t>malloc</a:t>
            </a:r>
            <a:r>
              <a:rPr lang="en-US" sz="2400" dirty="0"/>
              <a:t>, </a:t>
            </a:r>
            <a:r>
              <a:rPr lang="en-US" sz="2400" dirty="0" err="1"/>
              <a:t>calloc</a:t>
            </a:r>
            <a:r>
              <a:rPr lang="en-US" sz="2400" dirty="0"/>
              <a:t>, or </a:t>
            </a:r>
            <a:r>
              <a:rPr lang="en-US" sz="2400" dirty="0" err="1"/>
              <a:t>realloc</a:t>
            </a:r>
            <a:r>
              <a:rPr lang="en-US" sz="2400" dirty="0"/>
              <a:t> </a:t>
            </a:r>
          </a:p>
          <a:p>
            <a:r>
              <a:rPr lang="en-US" sz="2400" dirty="0"/>
              <a:t>free is defined as void free(void *</a:t>
            </a:r>
            <a:r>
              <a:rPr lang="en-US" sz="2400" dirty="0" err="1"/>
              <a:t>ptr</a:t>
            </a:r>
            <a:r>
              <a:rPr lang="en-US" sz="2400" dirty="0"/>
              <a:t>)</a:t>
            </a:r>
          </a:p>
          <a:p>
            <a:r>
              <a:rPr lang="en-US" sz="2400" dirty="0"/>
              <a:t>free deallocates the memory space pointed to by [</a:t>
            </a:r>
            <a:r>
              <a:rPr lang="en-US" sz="2400" dirty="0" err="1"/>
              <a:t>ptr</a:t>
            </a:r>
            <a:r>
              <a:rPr lang="en-US" sz="2400" dirty="0"/>
              <a:t>]</a:t>
            </a:r>
          </a:p>
          <a:p>
            <a:r>
              <a:rPr lang="en-US" sz="2400" dirty="0"/>
              <a:t>Memory leaks occur if allocated memory isn’t freed (</a:t>
            </a:r>
            <a:r>
              <a:rPr lang="en-US" sz="2400" dirty="0" err="1"/>
              <a:t>memleaks</a:t>
            </a:r>
            <a:r>
              <a:rPr lang="en-US" sz="2400" dirty="0"/>
              <a:t>)</a:t>
            </a:r>
          </a:p>
          <a:p>
            <a:r>
              <a:rPr lang="en-US" sz="2400" dirty="0"/>
              <a:t>Segmentation faults/core dumps </a:t>
            </a:r>
            <a:r>
              <a:rPr lang="en-US" sz="2400" dirty="0" smtClean="0"/>
              <a:t>can occur </a:t>
            </a:r>
            <a:r>
              <a:rPr lang="en-US" sz="2400" dirty="0"/>
              <a:t>if a program tries to access memory locations that it isn’t allowed to access (</a:t>
            </a:r>
            <a:r>
              <a:rPr lang="en-US" sz="2400" dirty="0" err="1"/>
              <a:t>segfaults</a:t>
            </a:r>
            <a:r>
              <a:rPr lang="en-US" sz="2400" dirty="0"/>
              <a:t>)</a:t>
            </a:r>
          </a:p>
          <a:p>
            <a:r>
              <a:rPr lang="en-US" sz="2400" dirty="0"/>
              <a:t>Pointers that have been freed should be set to NULL to mitigate use-after-free </a:t>
            </a:r>
            <a:r>
              <a:rPr lang="en-US" sz="2400" dirty="0" smtClean="0"/>
              <a:t>vulnerabilities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1C68FE-B757-F148-9DCE-4F725DDD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576DFC-02D7-F347-A991-4399C2C3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49" y="1537673"/>
            <a:ext cx="4043901" cy="472862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A44EEB-842A-BD42-8DC9-9B5B9C5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2CD80B-79A2-3547-848D-D8491F32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 we detect </a:t>
            </a:r>
            <a:r>
              <a:rPr lang="en-US" sz="4000" dirty="0" err="1"/>
              <a:t>memleaks</a:t>
            </a:r>
            <a:r>
              <a:rPr lang="en-US" sz="4000" dirty="0"/>
              <a:t> and </a:t>
            </a:r>
            <a:r>
              <a:rPr lang="en-US" sz="4000" dirty="0" err="1"/>
              <a:t>segfaults</a:t>
            </a:r>
            <a:r>
              <a:rPr lang="en-US" sz="40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leaks and segmentation faults, as well as other errors, can be detected using </a:t>
            </a:r>
            <a:r>
              <a:rPr lang="en-US" dirty="0" err="1"/>
              <a:t>gdb</a:t>
            </a:r>
            <a:r>
              <a:rPr lang="en-US" dirty="0"/>
              <a:t>, infer, and/or </a:t>
            </a:r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These tools can be found on the UCSC Unix Timeshare</a:t>
            </a:r>
          </a:p>
          <a:p>
            <a:pPr lvl="1"/>
            <a:r>
              <a:rPr lang="en-US" dirty="0"/>
              <a:t>Should be used in tandem when debugging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3DFBC4-E554-3840-95BA-1C6B5ABA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F92797-B7E9-6B42-91B8-4AC3DBE5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 is a static analysis tool to detect bugs in C, C++, and Java</a:t>
            </a:r>
          </a:p>
          <a:p>
            <a:r>
              <a:rPr lang="en-US" dirty="0"/>
              <a:t>Checks for null pointer exceptions, resource leakage, race conditions, and missing lock guards</a:t>
            </a:r>
          </a:p>
          <a:p>
            <a:r>
              <a:rPr lang="en-US" dirty="0"/>
              <a:t>Example of using as a target in a </a:t>
            </a:r>
            <a:r>
              <a:rPr lang="en-US" dirty="0" err="1"/>
              <a:t>Makefile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52" y="3920270"/>
            <a:ext cx="6244218" cy="10221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36BBC9-3ED7-EF48-8228-81DB401D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18C773-7E22-314D-BB3F-336CFB6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6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collection of dynamic analysis tools</a:t>
            </a:r>
          </a:p>
          <a:p>
            <a:r>
              <a:rPr lang="en-US" dirty="0"/>
              <a:t>Usually used for its </a:t>
            </a:r>
            <a:r>
              <a:rPr lang="en-US" dirty="0" err="1"/>
              <a:t>Memcheck</a:t>
            </a:r>
            <a:r>
              <a:rPr lang="en-US" dirty="0"/>
              <a:t> tool, which can detect:</a:t>
            </a:r>
          </a:p>
          <a:p>
            <a:pPr lvl="1"/>
            <a:r>
              <a:rPr lang="en-US" dirty="0"/>
              <a:t>Use of uninitialized memory</a:t>
            </a:r>
          </a:p>
          <a:p>
            <a:pPr lvl="1"/>
            <a:r>
              <a:rPr lang="en-US" dirty="0"/>
              <a:t>Reading/writing memory after it has been freed</a:t>
            </a:r>
          </a:p>
          <a:p>
            <a:pPr lvl="1"/>
            <a:r>
              <a:rPr lang="en-US" dirty="0"/>
              <a:t>Reading/writing off the end of allocated blocks of memory</a:t>
            </a:r>
          </a:p>
          <a:p>
            <a:pPr lvl="1"/>
            <a:r>
              <a:rPr lang="en-US" dirty="0"/>
              <a:t>Reading/writing inappropriate areas on the stack</a:t>
            </a:r>
          </a:p>
          <a:p>
            <a:pPr lvl="1"/>
            <a:r>
              <a:rPr lang="en-US" dirty="0"/>
              <a:t>Memory leaks -- where pointers to </a:t>
            </a:r>
            <a:r>
              <a:rPr lang="en-US" dirty="0" err="1"/>
              <a:t>malloc'd</a:t>
            </a:r>
            <a:r>
              <a:rPr lang="en-US" dirty="0"/>
              <a:t> blocks are lost forever</a:t>
            </a:r>
          </a:p>
          <a:p>
            <a:r>
              <a:rPr lang="en-US" dirty="0"/>
              <a:t>Useful command line flags/options for </a:t>
            </a:r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--leak-check=full</a:t>
            </a:r>
          </a:p>
          <a:p>
            <a:pPr lvl="1"/>
            <a:r>
              <a:rPr lang="en-US" dirty="0"/>
              <a:t>--show-leak-kinds=all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43347E6-AC7E-874E-83C4-98548286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8DCEBD-90EC-724E-BA3E-79A93C90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 dynamic analyzers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Static analyzers, like infer, operate by analyzing the source code for a program before it</a:t>
            </a:r>
            <a:r>
              <a:rPr lang="mr-IN" dirty="0" smtClean="0"/>
              <a:t>’</a:t>
            </a:r>
            <a:r>
              <a:rPr lang="en-US" dirty="0" smtClean="0"/>
              <a:t>s run</a:t>
            </a:r>
          </a:p>
          <a:p>
            <a:pPr lvl="1"/>
            <a:r>
              <a:rPr lang="en-US" dirty="0" smtClean="0"/>
              <a:t>Code is compared against a set (or multiple sets) of coding rules for bugs</a:t>
            </a:r>
          </a:p>
          <a:p>
            <a:pPr lvl="1"/>
            <a:r>
              <a:rPr lang="en-US" dirty="0" smtClean="0"/>
              <a:t>Only surface level; can’t check if a function behaves completely as it’s supposed to when it’s executed</a:t>
            </a:r>
          </a:p>
          <a:p>
            <a:r>
              <a:rPr lang="en-US" dirty="0" smtClean="0"/>
              <a:t>Dynamic analyzers, like </a:t>
            </a:r>
            <a:r>
              <a:rPr lang="en-US" dirty="0" err="1" smtClean="0"/>
              <a:t>valgrind</a:t>
            </a:r>
            <a:r>
              <a:rPr lang="en-US" dirty="0" smtClean="0"/>
              <a:t>, operate by tracking down errors that occur during program execution</a:t>
            </a:r>
          </a:p>
          <a:p>
            <a:pPr lvl="1"/>
            <a:r>
              <a:rPr lang="en-US" dirty="0" smtClean="0"/>
              <a:t>Good for checking if the program executes as it’s supposed to</a:t>
            </a:r>
          </a:p>
          <a:p>
            <a:pPr lvl="1"/>
            <a:r>
              <a:rPr lang="en-US" dirty="0" smtClean="0"/>
              <a:t>Can only analyze what happens during execution</a:t>
            </a:r>
          </a:p>
          <a:p>
            <a:pPr lvl="1"/>
            <a:r>
              <a:rPr lang="en-US" dirty="0" smtClean="0"/>
              <a:t>Things that don’t occur during execution aren’t analyzed</a:t>
            </a:r>
          </a:p>
          <a:p>
            <a:r>
              <a:rPr lang="en-US" dirty="0" smtClean="0"/>
              <a:t>Let’s see examples of differences in analysis output for infer and </a:t>
            </a:r>
            <a:r>
              <a:rPr lang="en-US" dirty="0" err="1" smtClean="0"/>
              <a:t>valgrind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Darrell Long &amp; the University of California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2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297FC-6FA3-C141-8AE1-E8CBD376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infer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CA4D59-0369-3145-88D4-1D69D030A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4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person/house code module on the right</a:t>
            </a:r>
          </a:p>
          <a:p>
            <a:r>
              <a:rPr lang="en-US" dirty="0" smtClean="0"/>
              <a:t>Now consider the main function below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there any </a:t>
            </a:r>
            <a:r>
              <a:rPr lang="en-US" dirty="0" err="1" smtClean="0"/>
              <a:t>memleaks</a:t>
            </a:r>
            <a:r>
              <a:rPr lang="en-US" dirty="0" smtClean="0"/>
              <a:t>?</a:t>
            </a:r>
          </a:p>
          <a:p>
            <a:r>
              <a:rPr lang="en-US" dirty="0" smtClean="0"/>
              <a:t>Let’s statically analyze this with infer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D533C7-9B09-1D4E-885A-AD8524CD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A2BF6B-2C29-274E-BE92-10B60680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55" y="1194549"/>
            <a:ext cx="3423745" cy="49824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70" y="3066838"/>
            <a:ext cx="3753506" cy="21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4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infer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infer using “infer-capture -- make; infer-analyze -- make”: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Darrell Long &amp; the University of California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82" y="2443313"/>
            <a:ext cx="5699235" cy="388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infer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that we have three </a:t>
            </a:r>
            <a:r>
              <a:rPr lang="en-US" dirty="0" err="1" smtClean="0"/>
              <a:t>memleaks</a:t>
            </a:r>
            <a:r>
              <a:rPr lang="en-US" dirty="0" smtClean="0"/>
              <a:t>, all of which are from the fact that we allocated memory for three person *’s but never freed them</a:t>
            </a:r>
          </a:p>
          <a:p>
            <a:r>
              <a:rPr lang="en-US" dirty="0" smtClean="0"/>
              <a:t>We can fix this by adding a loop to </a:t>
            </a:r>
            <a:r>
              <a:rPr lang="en-US" dirty="0" err="1" smtClean="0"/>
              <a:t>remove_house</a:t>
            </a:r>
            <a:r>
              <a:rPr lang="en-US" dirty="0" smtClean="0"/>
              <a:t>() to call </a:t>
            </a:r>
            <a:r>
              <a:rPr lang="en-US" dirty="0" err="1" smtClean="0"/>
              <a:t>del_person</a:t>
            </a:r>
            <a:r>
              <a:rPr lang="en-US" dirty="0" smtClean="0"/>
              <a:t>() for each person in the members field of a house and to free the third person in the main function</a:t>
            </a:r>
          </a:p>
          <a:p>
            <a:r>
              <a:rPr lang="en-US" dirty="0" smtClean="0"/>
              <a:t>However, the main function only allocated space for two people in the house, but infer didn’t report anything when the main function added a third person to the house</a:t>
            </a:r>
          </a:p>
          <a:p>
            <a:r>
              <a:rPr lang="en-US" dirty="0" smtClean="0"/>
              <a:t>This is where we further debug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Darrell Long &amp; the University of California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1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valgrind</a:t>
            </a:r>
            <a:r>
              <a:rPr lang="en-US" dirty="0" smtClean="0"/>
              <a:t> output for the same program checked earlier with infer: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Darrell Long &amp; the University of California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22" y="2623317"/>
            <a:ext cx="3636756" cy="37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9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dynamic memory allocation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Stack space is limited</a:t>
            </a:r>
          </a:p>
          <a:p>
            <a:r>
              <a:rPr lang="en-US" dirty="0"/>
              <a:t>We sometimes want variables to last beyond the lifetime of its current scope</a:t>
            </a:r>
          </a:p>
          <a:p>
            <a:pPr lvl="1"/>
            <a:r>
              <a:rPr lang="en-US" dirty="0"/>
              <a:t>Variables on the stack don’t last beyond its current scope</a:t>
            </a:r>
          </a:p>
          <a:p>
            <a:pPr lvl="1"/>
            <a:r>
              <a:rPr lang="en-US" dirty="0"/>
              <a:t>Variables dynamically allocated on the heap can be accessed beyond the current scope</a:t>
            </a:r>
          </a:p>
          <a:p>
            <a:r>
              <a:rPr lang="en-US" dirty="0"/>
              <a:t>We don’t always know exactly how much memory is needed to run a program</a:t>
            </a:r>
          </a:p>
          <a:p>
            <a:pPr lvl="1"/>
            <a:r>
              <a:rPr lang="en-US" dirty="0"/>
              <a:t>Solution: dynamically allocate memory when it’s needed, however much is needed</a:t>
            </a:r>
          </a:p>
          <a:p>
            <a:pPr lvl="1"/>
            <a:r>
              <a:rPr lang="en-US" dirty="0"/>
              <a:t>But how do we dynamically allocate memory?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87CD5B-A83D-2649-AFE1-6A01BB05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273630-B4D3-9845-A427-505E5510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38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valgrind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4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we can see, we still see the </a:t>
            </a:r>
            <a:r>
              <a:rPr lang="en-US" sz="2400" dirty="0" err="1" smtClean="0"/>
              <a:t>memleaks</a:t>
            </a:r>
            <a:r>
              <a:rPr lang="en-US" sz="2400" dirty="0" smtClean="0"/>
              <a:t> caused by the three persons, and now we also see that trying to add a person to the house caused an invalid write</a:t>
            </a:r>
          </a:p>
          <a:p>
            <a:r>
              <a:rPr lang="en-US" sz="2400" dirty="0" smtClean="0"/>
              <a:t>We can fix </a:t>
            </a:r>
            <a:r>
              <a:rPr lang="en-US" sz="2400" dirty="0" err="1" smtClean="0"/>
              <a:t>remove_house</a:t>
            </a:r>
            <a:r>
              <a:rPr lang="en-US" sz="2400" dirty="0" smtClean="0"/>
              <a:t>() to the following: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And we can either change the main function to either not add the third person to the house and call </a:t>
            </a:r>
            <a:r>
              <a:rPr lang="en-US" sz="2400" dirty="0" err="1" smtClean="0"/>
              <a:t>del_person</a:t>
            </a:r>
            <a:r>
              <a:rPr lang="en-US" sz="2400" dirty="0" smtClean="0"/>
              <a:t>() on them, or instantiate the house to fit 3</a:t>
            </a:r>
          </a:p>
          <a:p>
            <a:r>
              <a:rPr lang="en-US" sz="2400" dirty="0" smtClean="0"/>
              <a:t>Applying the above changes will result in a leak and error free program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Darrell Long &amp; the University of California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07" y="3144088"/>
            <a:ext cx="3691540" cy="14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11B12-B1CC-A64F-9694-0CA6D857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E5E3E5-9DF2-B04E-834E-37E061F3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problems being found</a:t>
            </a:r>
          </a:p>
          <a:p>
            <a:r>
              <a:rPr lang="en-US" dirty="0"/>
              <a:t>How to fix them</a:t>
            </a:r>
          </a:p>
          <a:p>
            <a:r>
              <a:rPr lang="en-US" dirty="0"/>
              <a:t>Say what infer is (it’s a static analyzer)</a:t>
            </a:r>
          </a:p>
          <a:p>
            <a:r>
              <a:rPr lang="en-US" dirty="0" err="1"/>
              <a:t>Valgrind</a:t>
            </a:r>
            <a:r>
              <a:rPr lang="en-US" dirty="0"/>
              <a:t> is a dynamic detection tool</a:t>
            </a:r>
          </a:p>
          <a:p>
            <a:pPr lvl="1"/>
            <a:r>
              <a:rPr lang="en-US"/>
              <a:t>Say how it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C84B8AF-52E1-4140-B055-A1B23E1F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E76E50-BFC2-B745-9646-99838F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memory </a:t>
            </a:r>
            <a:r>
              <a:rPr lang="en-US" dirty="0" err="1" smtClean="0"/>
              <a:t>allocatio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standard C library functions to allocate memory, all of which are included under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malloc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calloc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realloc</a:t>
            </a:r>
            <a:endParaRPr lang="en-US" dirty="0"/>
          </a:p>
          <a:p>
            <a:r>
              <a:rPr lang="en-US" dirty="0"/>
              <a:t>The above three functions all dynamically allocate memory on the heap, not the stack, and return a pointer</a:t>
            </a:r>
          </a:p>
          <a:p>
            <a:pPr lvl="1"/>
            <a:r>
              <a:rPr lang="en-US" dirty="0"/>
              <a:t>What is the heap?</a:t>
            </a:r>
          </a:p>
          <a:p>
            <a:pPr lvl="1"/>
            <a:r>
              <a:rPr lang="en-US" dirty="0"/>
              <a:t>What is a pointer?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8B45DAD-EA70-9E4F-B8D9-941EDE97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019F70-452C-BC47-A2BA-A9FE8A13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region of unmanaged, free-floating memory</a:t>
            </a:r>
          </a:p>
          <a:p>
            <a:r>
              <a:rPr lang="en-US" dirty="0"/>
              <a:t>Has no size restrictions on variable size (other than your computer’s physical limitations)</a:t>
            </a:r>
          </a:p>
          <a:p>
            <a:r>
              <a:rPr lang="en-US" dirty="0"/>
              <a:t>Slower to read from/written to due to the need for pointers</a:t>
            </a:r>
          </a:p>
          <a:p>
            <a:pPr lvl="1"/>
            <a:r>
              <a:rPr lang="en-US" dirty="0"/>
              <a:t>More on pointers later</a:t>
            </a:r>
          </a:p>
          <a:p>
            <a:r>
              <a:rPr lang="en-US" dirty="0"/>
              <a:t>Variables using heap memory can be accessed globally</a:t>
            </a:r>
          </a:p>
          <a:p>
            <a:pPr lvl="1"/>
            <a:r>
              <a:rPr lang="en-US" dirty="0"/>
              <a:t>Use of heap variables not confined to current scope’</a:t>
            </a:r>
          </a:p>
          <a:p>
            <a:r>
              <a:rPr lang="en-US" dirty="0"/>
              <a:t>Possible memory fragmentation over time as blocks of memory are allocated (using </a:t>
            </a:r>
            <a:r>
              <a:rPr lang="en-US" dirty="0" err="1"/>
              <a:t>malloc</a:t>
            </a:r>
            <a:r>
              <a:rPr lang="en-US" dirty="0"/>
              <a:t>, </a:t>
            </a:r>
            <a:r>
              <a:rPr lang="en-US" dirty="0" err="1"/>
              <a:t>calloc</a:t>
            </a:r>
            <a:r>
              <a:rPr lang="en-US" dirty="0"/>
              <a:t>, or </a:t>
            </a:r>
            <a:r>
              <a:rPr lang="en-US" dirty="0" err="1"/>
              <a:t>realloc</a:t>
            </a:r>
            <a:r>
              <a:rPr lang="en-US" dirty="0"/>
              <a:t>) and deallocated (using free)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744AE50-BF06-584C-BFFE-2CDC94D5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A80CA4-4EB9-FE4B-BEE8-49D123A5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3817"/>
            <a:ext cx="5727409" cy="4403146"/>
          </a:xfrm>
        </p:spPr>
        <p:txBody>
          <a:bodyPr>
            <a:normAutofit/>
          </a:bodyPr>
          <a:lstStyle/>
          <a:p>
            <a:r>
              <a:rPr lang="en-US" sz="1400" dirty="0"/>
              <a:t>Used to store addresses of variables or memory locations</a:t>
            </a:r>
          </a:p>
          <a:p>
            <a:r>
              <a:rPr lang="en-US" sz="1400" dirty="0"/>
              <a:t>Two unary operators used for pointers: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“&amp;” </a:t>
            </a:r>
            <a:r>
              <a:rPr lang="mr-IN" sz="1400" dirty="0"/>
              <a:t>–</a:t>
            </a:r>
            <a:r>
              <a:rPr lang="en-US" sz="1400" dirty="0"/>
              <a:t> used to access address of a variable to a pointer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“*” </a:t>
            </a:r>
            <a:r>
              <a:rPr lang="mr-IN" sz="1400" dirty="0"/>
              <a:t>–</a:t>
            </a:r>
            <a:r>
              <a:rPr lang="en-US" sz="1400" dirty="0"/>
              <a:t> used to declare a pointer variable and dereference pointers</a:t>
            </a:r>
          </a:p>
          <a:p>
            <a:r>
              <a:rPr lang="en-US" sz="1400" dirty="0" smtClean="0"/>
              <a:t>Points </a:t>
            </a:r>
            <a:r>
              <a:rPr lang="en-US" sz="1400" dirty="0"/>
              <a:t>to a block of virtually contiguous memory</a:t>
            </a:r>
          </a:p>
          <a:p>
            <a:r>
              <a:rPr lang="en-US" sz="1400" dirty="0"/>
              <a:t>This memory can be indexed into like an array</a:t>
            </a:r>
          </a:p>
          <a:p>
            <a:pPr lvl="1"/>
            <a:r>
              <a:rPr lang="en-US" sz="1400" dirty="0"/>
              <a:t>This is done through pointer arithmetic</a:t>
            </a:r>
          </a:p>
          <a:p>
            <a:pPr lvl="1"/>
            <a:r>
              <a:rPr lang="en-US" sz="1400" dirty="0"/>
              <a:t>Careful; the </a:t>
            </a:r>
            <a:r>
              <a:rPr lang="en-US" sz="1400" dirty="0" err="1"/>
              <a:t>sizeof</a:t>
            </a:r>
            <a:r>
              <a:rPr lang="en-US" sz="1400" dirty="0"/>
              <a:t>() a statically declared array and a pointer are different</a:t>
            </a:r>
          </a:p>
          <a:p>
            <a:pPr lvl="2"/>
            <a:r>
              <a:rPr lang="en-US" sz="1400" dirty="0" err="1"/>
              <a:t>sizeof</a:t>
            </a:r>
            <a:r>
              <a:rPr lang="en-US" sz="1400" dirty="0"/>
              <a:t>([pointer]) returns either 2, 4, or 8, depending on if your system is 16, 32, or 64-bit</a:t>
            </a:r>
          </a:p>
          <a:p>
            <a:endParaRPr lang="en-US" sz="14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B223C73-3325-6D40-9472-5F0134FA8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55" y="448253"/>
            <a:ext cx="4815899" cy="39851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236575-1B55-3740-9783-203CCE08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© 2019 Darrell Long &amp;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BEEF77-B10F-6E4E-B403-F6F53A04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E845C94-571D-FC46-9257-A353056ABC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94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offset a pointer by adding/subtracting an integer</a:t>
            </a:r>
          </a:p>
          <a:p>
            <a:r>
              <a:rPr lang="en-US" dirty="0"/>
              <a:t>Can get the number of elements between two pointers by getting their difference</a:t>
            </a:r>
          </a:p>
          <a:p>
            <a:r>
              <a:rPr lang="en-US" dirty="0"/>
              <a:t>Cannot sum, divide, or multiply two pointers</a:t>
            </a:r>
          </a:p>
          <a:p>
            <a:r>
              <a:rPr lang="en-US" dirty="0"/>
              <a:t>Example of simple pointer arithmetic (offsetting):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98" y="4601257"/>
            <a:ext cx="8091804" cy="10934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AE3E84-E6A3-3346-BC1C-07C07929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1A68F8-7948-A74F-BF1E-806646DC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“&amp;”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using the “&amp;” operator to access the address of a variable: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82" y="2705207"/>
            <a:ext cx="5476835" cy="347175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0850F7-A816-324E-9693-55AE695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D09AA4-D2BC-7942-B2D2-BEC70A20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“*”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using “*” to instantiate a pointer variable and using it to dereference a pointer: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25" y="3009418"/>
            <a:ext cx="6695950" cy="316754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455DB-72CB-854F-8577-C418399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A348E-AC1A-FB4A-992C-FA208935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5C94-571D-FC46-9257-A353056ABC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1805</Words>
  <Application>Microsoft Macintosh PowerPoint</Application>
  <PresentationFormat>Widescreen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Mangal</vt:lpstr>
      <vt:lpstr>Arial</vt:lpstr>
      <vt:lpstr>Office Theme</vt:lpstr>
      <vt:lpstr>Dynamic Memory Allocation</vt:lpstr>
      <vt:lpstr>What is dynamic memory allocation?</vt:lpstr>
      <vt:lpstr>Why is dynamic memory allocation good?</vt:lpstr>
      <vt:lpstr>Dynamic memory allocatio</vt:lpstr>
      <vt:lpstr>The Heap</vt:lpstr>
      <vt:lpstr>Pointers</vt:lpstr>
      <vt:lpstr>Pointer arithmetic</vt:lpstr>
      <vt:lpstr>How to use the “&amp;” operator</vt:lpstr>
      <vt:lpstr>How to use the “*” operator</vt:lpstr>
      <vt:lpstr>malloc</vt:lpstr>
      <vt:lpstr>Example of malloc</vt:lpstr>
      <vt:lpstr>calloc</vt:lpstr>
      <vt:lpstr>Example of calloc</vt:lpstr>
      <vt:lpstr>Dynamic Array</vt:lpstr>
      <vt:lpstr>realloc</vt:lpstr>
      <vt:lpstr>A Dynamically Growing Stack</vt:lpstr>
      <vt:lpstr>PowerPoint Presentation</vt:lpstr>
      <vt:lpstr>PowerPoint Presentation</vt:lpstr>
      <vt:lpstr>Example of realloc</vt:lpstr>
      <vt:lpstr>free</vt:lpstr>
      <vt:lpstr>Example of free</vt:lpstr>
      <vt:lpstr>How do we detect memleaks and segfaults?</vt:lpstr>
      <vt:lpstr>infer</vt:lpstr>
      <vt:lpstr>valgrind</vt:lpstr>
      <vt:lpstr>Static vs dynamic analyzers </vt:lpstr>
      <vt:lpstr>Debugging with infer</vt:lpstr>
      <vt:lpstr>Debugging with infer (cont’d)</vt:lpstr>
      <vt:lpstr>Debugging with infer (cont’d)</vt:lpstr>
      <vt:lpstr>Debugging with valgrind</vt:lpstr>
      <vt:lpstr>Debugging with valgrind (cont’d)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Memory Allocation</dc:title>
  <dc:creator>Darrell Long</dc:creator>
  <cp:lastModifiedBy>Eugene Chou</cp:lastModifiedBy>
  <cp:revision>11</cp:revision>
  <dcterms:created xsi:type="dcterms:W3CDTF">2019-07-22T04:06:10Z</dcterms:created>
  <dcterms:modified xsi:type="dcterms:W3CDTF">2019-07-22T21:06:51Z</dcterms:modified>
</cp:coreProperties>
</file>