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70" r:id="rId5"/>
    <p:sldId id="260" r:id="rId6"/>
    <p:sldId id="261" r:id="rId7"/>
    <p:sldId id="257" r:id="rId8"/>
    <p:sldId id="262" r:id="rId9"/>
    <p:sldId id="258" r:id="rId10"/>
    <p:sldId id="263" r:id="rId11"/>
    <p:sldId id="259" r:id="rId12"/>
    <p:sldId id="264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3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4BFED-DB09-1747-8957-1BA5C72A0CB5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FE6F1-8ADE-694C-94E2-D8373858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FE6F1-8ADE-694C-94E2-D8373858C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F9C8-AEE9-F64D-99C0-E4239FF14F34}" type="datetime1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DA11-E3AC-8647-AEAF-CE61624AF02C}" type="datetime1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E3E-35F1-1F4D-8AE1-15A5E213B1E6}" type="datetime1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6420-6D13-2848-BD7C-B47769A9915B}" type="datetime1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B9EC-7A65-154F-BB5E-093EB241C9E6}" type="datetime1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84D5-7143-304F-9952-38988CE57F0F}" type="datetime1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2C2C-E29F-644B-B39F-477583C52ED9}" type="datetime1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4EAB-70ED-5748-A9A7-BAB14DACA292}" type="datetime1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269-8BAE-BA4C-9246-B017E0FEC73F}" type="datetime1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F28D-67DB-F844-9BE6-A9ED385172F0}" type="datetime1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5831-E1CD-9244-AE72-B42B22E4F11B}" type="datetime1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84F7-CEE5-D443-B05F-E3442173F3D9}" type="datetime1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0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90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38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</a:rPr>
              <a:t>Prof. Darrell Long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E41B0F36-367A-A949-AB48-AD27DEE45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9" r="25750" b="1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0F91D-9D74-6640-81AB-52461D8F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73858-0201-DD4B-9608-A45F99EF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6E85-A245-6345-A89B-5E5B6481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Fourth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91FB9-0C98-124B-925A-3275CC8C2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699132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Suppose we have an unsorted array.</a:t>
                </a:r>
              </a:p>
              <a:p>
                <a:r>
                  <a:rPr lang="en-US" sz="1800" dirty="0"/>
                  <a:t>Look at the first two elements, if the first is greater than the second then </a:t>
                </a:r>
                <a:r>
                  <a:rPr lang="en-US" sz="1800" i="1" dirty="0"/>
                  <a:t>swap them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Move on to the second and third elements, swap if they are out of order.</a:t>
                </a:r>
              </a:p>
              <a:p>
                <a:pPr lvl="1"/>
                <a:r>
                  <a:rPr lang="en-US" sz="1800" dirty="0"/>
                  <a:t>Continue on with this procedure up to the last pair of elements in the array.</a:t>
                </a:r>
              </a:p>
              <a:p>
                <a:r>
                  <a:rPr lang="en-US" sz="1800" dirty="0"/>
                  <a:t>What do we know?</a:t>
                </a:r>
              </a:p>
              <a:p>
                <a:pPr lvl="1"/>
                <a:r>
                  <a:rPr lang="en-US" sz="1800" dirty="0"/>
                  <a:t>The last element of the array is the largest! So we can now ignore it.</a:t>
                </a:r>
              </a:p>
              <a:p>
                <a:pPr lvl="1"/>
                <a:r>
                  <a:rPr lang="en-US" sz="1800" dirty="0"/>
                  <a:t>Repeat this procedure on the first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elements, then on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−2,</m:t>
                    </m:r>
                  </m:oMath>
                </a14:m>
                <a:r>
                  <a:rPr lang="en-US" sz="1800" dirty="0"/>
                  <a:t> …</a:t>
                </a:r>
              </a:p>
              <a:p>
                <a:r>
                  <a:rPr lang="en-US" sz="1800" dirty="0"/>
                  <a:t>But wait, what happens if you look at a subarray and we make </a:t>
                </a:r>
                <a:r>
                  <a:rPr lang="en-US" sz="1800" i="1" dirty="0"/>
                  <a:t>no swaps</a:t>
                </a:r>
                <a:r>
                  <a:rPr lang="en-US" sz="1800" dirty="0"/>
                  <a:t>?</a:t>
                </a:r>
              </a:p>
              <a:p>
                <a:pPr lvl="1"/>
                <a:r>
                  <a:rPr lang="en-US" sz="1800" dirty="0"/>
                  <a:t>We know that the array is sorted!</a:t>
                </a:r>
              </a:p>
              <a:p>
                <a:r>
                  <a:rPr lang="en-US" sz="1800" dirty="0"/>
                  <a:t>In the best case, we only examine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pairs.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91FB9-0C98-124B-925A-3275CC8C2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699132"/>
              </a:xfrm>
              <a:blipFill>
                <a:blip r:embed="rId2"/>
                <a:stretch>
                  <a:fillRect l="-423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FF200-D062-6647-94A3-881C6D40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20F35-74C4-5844-B025-77D6E873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5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E7D57-573E-9D44-B0B2-369A3AB5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BubbleSort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0D5EDD7-5AB2-A04D-BE87-2E702368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129672"/>
            <a:ext cx="8323363" cy="459865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3DC92-42DA-9446-B581-9939BBDC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7C450-7F66-D64A-90DE-3D74C1B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DDF38-E52F-BB47-AE92-C6CEAD9B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Is that the best we can do?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E23F7-2885-D040-9742-67BC2D8BE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641978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No, as you will learn in later classes we can prove that we can sort in time proportional to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At the risk of annoying my colleagues by jumping ahead, let’s do a little thought experiment.</a:t>
                </a:r>
              </a:p>
              <a:p>
                <a:r>
                  <a:rPr lang="en-US" sz="1800" dirty="0"/>
                  <a:t>Suppose I examine my array in disjoint pairs: </a:t>
                </a:r>
                <a:r>
                  <a:rPr lang="en-US" sz="1800" dirty="0">
                    <a:latin typeface="Courier" pitchFamily="2" charset="0"/>
                  </a:rPr>
                  <a:t>a[0]</a:t>
                </a:r>
                <a:r>
                  <a:rPr lang="en-US" sz="1800" dirty="0"/>
                  <a:t>, </a:t>
                </a:r>
                <a:r>
                  <a:rPr lang="en-US" sz="1800" dirty="0">
                    <a:latin typeface="Courier" pitchFamily="2" charset="0"/>
                  </a:rPr>
                  <a:t>a[1]</a:t>
                </a:r>
                <a:r>
                  <a:rPr lang="en-US" sz="1800" dirty="0"/>
                  <a:t>, then </a:t>
                </a:r>
                <a:r>
                  <a:rPr lang="en-US" sz="1800" dirty="0">
                    <a:latin typeface="Courier" pitchFamily="2" charset="0"/>
                  </a:rPr>
                  <a:t>a[2]</a:t>
                </a:r>
                <a:r>
                  <a:rPr lang="en-US" sz="1800" dirty="0"/>
                  <a:t>, </a:t>
                </a:r>
                <a:r>
                  <a:rPr lang="en-US" sz="1800" dirty="0">
                    <a:latin typeface="Courier" pitchFamily="2" charset="0"/>
                  </a:rPr>
                  <a:t>a[3]</a:t>
                </a:r>
                <a:r>
                  <a:rPr lang="en-US" sz="1800" dirty="0"/>
                  <a:t>, and so forth.</a:t>
                </a:r>
              </a:p>
              <a:p>
                <a:pPr lvl="1"/>
                <a:r>
                  <a:rPr lang="en-US" sz="1800" dirty="0"/>
                  <a:t>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such pairs, but we have to look at both so let’s call that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/>
                  <a:t>We put the elements of every pair in order (length 2), and call that a </a:t>
                </a:r>
                <a:r>
                  <a:rPr lang="en-US" sz="1800" i="1" dirty="0"/>
                  <a:t>run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let’s take a pair of runs, each of length 2, and merge them into runs of length 4.</a:t>
                </a:r>
              </a:p>
              <a:p>
                <a:pPr lvl="1"/>
                <a:r>
                  <a:rPr lang="en-US" sz="1800" dirty="0"/>
                  <a:t>Again, this will take us time proportional to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How many times can we double 1 before we exceed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? That’s easy,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Thus, our sort finishes in time proportional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. Our sort has a name: </a:t>
                </a:r>
                <a:r>
                  <a:rPr lang="en-US" sz="1800" i="1" dirty="0"/>
                  <a:t>Merge Sort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E23F7-2885-D040-9742-67BC2D8BE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641978"/>
              </a:xfrm>
              <a:blipFill>
                <a:blip r:embed="rId2"/>
                <a:stretch>
                  <a:fillRect l="-423" t="-104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E3196-8CC0-F64F-8696-101EBCFD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E8E3F-5C01-784D-BE7C-83D2445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5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1524A-7BF7-7B44-A7E1-5D3C2825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Comparative Sorting Algorithms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4EF21-F43F-6343-B328-6EF04922C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Here are some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/>
                  <a:t> sorting algorithms:</a:t>
                </a:r>
              </a:p>
              <a:p>
                <a:pPr lvl="1"/>
                <a:r>
                  <a:rPr lang="en-US" sz="1700" dirty="0"/>
                  <a:t>Bubble Sort</a:t>
                </a:r>
              </a:p>
              <a:p>
                <a:pPr lvl="1"/>
                <a:r>
                  <a:rPr lang="en-US" sz="1700" dirty="0"/>
                  <a:t>Insertion Sort</a:t>
                </a:r>
              </a:p>
              <a:p>
                <a:pPr lvl="1"/>
                <a:r>
                  <a:rPr lang="en-US" sz="1700" dirty="0"/>
                  <a:t>Selection Sort</a:t>
                </a:r>
              </a:p>
              <a:p>
                <a:pPr lvl="1"/>
                <a:r>
                  <a:rPr lang="en-US" sz="1700" dirty="0"/>
                  <a:t>Quick Sort (worst case)</a:t>
                </a:r>
              </a:p>
              <a:p>
                <a:r>
                  <a:rPr lang="en-US" sz="1700" dirty="0"/>
                  <a:t>Shell sort is an </a:t>
                </a:r>
                <a14:m>
                  <m:oMath xmlns:m="http://schemas.openxmlformats.org/officeDocument/2006/math"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sorting algorithm. It is mainly a curiosity.</a:t>
                </a:r>
              </a:p>
              <a:p>
                <a:r>
                  <a:rPr lang="en-US" sz="1700" dirty="0"/>
                  <a:t>Here are some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7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700" dirty="0"/>
                  <a:t> sorting algorithms:</a:t>
                </a:r>
              </a:p>
              <a:p>
                <a:pPr lvl="1"/>
                <a:r>
                  <a:rPr lang="en-US" sz="1700" dirty="0"/>
                  <a:t>Merge Sort</a:t>
                </a:r>
              </a:p>
              <a:p>
                <a:pPr lvl="1"/>
                <a:r>
                  <a:rPr lang="en-US" sz="1700" dirty="0"/>
                  <a:t>Heap Sort</a:t>
                </a:r>
              </a:p>
              <a:p>
                <a:pPr lvl="1"/>
                <a:r>
                  <a:rPr lang="en-US" sz="1700" dirty="0"/>
                  <a:t>Quick Sort (average case)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4EF21-F43F-6343-B328-6EF04922C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423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7D74F-4B92-B94E-9934-9E53F07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E639C-B2CB-9C4E-B33B-F5C04A7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4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2E3CA-9861-F147-9A54-ED0829D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Can I do even better?</a:t>
            </a:r>
          </a:p>
        </p:txBody>
      </p:sp>
      <p:pic>
        <p:nvPicPr>
          <p:cNvPr id="5" name="Picture 4" descr="A picture containing indoor, wall, sitting&#13;&#10;&#13;&#10;Description automatically generated">
            <a:extLst>
              <a:ext uri="{FF2B5EF4-FFF2-40B4-BE49-F238E27FC236}">
                <a16:creationId xmlns:a16="http://schemas.microsoft.com/office/drawing/2014/main" id="{94F17BCD-7754-7945-AAA7-A21219942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4" r="1" b="330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DDF3-853A-7440-BDC4-D4E4C534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Using </a:t>
            </a:r>
            <a:r>
              <a:rPr lang="en-US" sz="2000" i="1" dirty="0">
                <a:solidFill>
                  <a:srgbClr val="FFFFFF"/>
                </a:solidFill>
              </a:rPr>
              <a:t>comparisons</a:t>
            </a:r>
            <a:r>
              <a:rPr lang="en-US" sz="2000" dirty="0">
                <a:solidFill>
                  <a:srgbClr val="FFFFFF"/>
                </a:solidFill>
              </a:rPr>
              <a:t>, the answer is </a:t>
            </a:r>
            <a:r>
              <a:rPr lang="en-US" sz="2000" i="1" dirty="0">
                <a:solidFill>
                  <a:srgbClr val="FFFFFF"/>
                </a:solidFill>
              </a:rPr>
              <a:t>no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But, if we make some assumptions about the encoding then you can use a </a:t>
            </a:r>
            <a:r>
              <a:rPr lang="en-US" sz="2000" i="1" dirty="0">
                <a:solidFill>
                  <a:srgbClr val="FFFFFF"/>
                </a:solidFill>
              </a:rPr>
              <a:t>Radix Sort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It runs in time proportional to the number of digits in the key times the number of records.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It was invented for the mechanical sorting of punched cards.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E8793-2F54-C943-B629-504B179D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FD33-7B19-7042-A0E2-2A943D32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AFD-AE73-7B42-AC96-E36DC7E3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FEA9-C542-0742-BAA3-64646386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700" dirty="0"/>
              <a:t>Sorting is a </a:t>
            </a:r>
            <a:r>
              <a:rPr lang="en-US" sz="1700" i="1" dirty="0"/>
              <a:t>fundamental</a:t>
            </a:r>
            <a:r>
              <a:rPr lang="en-US" sz="1700" dirty="0"/>
              <a:t> operation, so doing efficiently has a huge impact on computing.</a:t>
            </a:r>
          </a:p>
          <a:p>
            <a:r>
              <a:rPr lang="en-US" sz="1700" dirty="0"/>
              <a:t>Analysis of algorithm complexity is an important topic, and you will be a lot of it in your advanced classes.</a:t>
            </a:r>
          </a:p>
          <a:p>
            <a:pPr lvl="1"/>
            <a:r>
              <a:rPr lang="en-US" sz="1700" dirty="0"/>
              <a:t>A better algorithm makes a lot more difference than a faster computer.</a:t>
            </a:r>
          </a:p>
          <a:p>
            <a:pPr lvl="1"/>
            <a:endParaRPr lang="en-US" sz="1700" dirty="0"/>
          </a:p>
          <a:p>
            <a:r>
              <a:rPr lang="en-US" sz="1700" dirty="0"/>
              <a:t>You will encounter many instances in your career where you need to employ a sorting algorithm, and the best one will depend on the circumstances and the data structures employed.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oup of people posing for the camera&#13;&#10;&#13;&#10;Description automatically generated">
            <a:extLst>
              <a:ext uri="{FF2B5EF4-FFF2-40B4-BE49-F238E27FC236}">
                <a16:creationId xmlns:a16="http://schemas.microsoft.com/office/drawing/2014/main" id="{F974E98B-1107-CB4D-925E-46098098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" r="2233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09703-D40E-0B4B-8DE9-F19E76B2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A4C7E-B9A2-9048-A424-7DD58EC8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19D4E-094C-C143-918C-2DE77F73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What is sorting?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4B04-38CC-9147-931B-FA5E945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Sorting is the act of putting things into a defined order.</a:t>
            </a:r>
          </a:p>
          <a:p>
            <a:r>
              <a:rPr lang="en-US" dirty="0"/>
              <a:t>Dictionaries are sorted in what is called </a:t>
            </a:r>
            <a:r>
              <a:rPr lang="en-US" i="1" dirty="0"/>
              <a:t>lexicographical</a:t>
            </a:r>
            <a:r>
              <a:rPr lang="en-US" dirty="0"/>
              <a:t> order.</a:t>
            </a:r>
          </a:p>
          <a:p>
            <a:pPr lvl="1"/>
            <a:r>
              <a:rPr lang="en-US" dirty="0"/>
              <a:t>Only fancy people call it that, most people say </a:t>
            </a:r>
            <a:r>
              <a:rPr lang="en-US" i="1" dirty="0"/>
              <a:t>alphabetical</a:t>
            </a:r>
            <a:r>
              <a:rPr lang="en-US" dirty="0"/>
              <a:t> order.</a:t>
            </a:r>
          </a:p>
          <a:p>
            <a:r>
              <a:rPr lang="en-US" dirty="0"/>
              <a:t>Numbers can be sorted in their natural order, or reverse order.</a:t>
            </a:r>
          </a:p>
          <a:p>
            <a:r>
              <a:rPr lang="en-US" dirty="0"/>
              <a:t>There are </a:t>
            </a:r>
            <a:r>
              <a:rPr lang="en-US" i="1" dirty="0"/>
              <a:t>total</a:t>
            </a:r>
            <a:r>
              <a:rPr lang="en-US" dirty="0"/>
              <a:t> and </a:t>
            </a:r>
            <a:r>
              <a:rPr lang="en-US" i="1" dirty="0"/>
              <a:t>partial</a:t>
            </a:r>
            <a:r>
              <a:rPr lang="en-US" dirty="0"/>
              <a:t> orderings, but we will only concern ourselves with total orderings.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96DCE-00EA-2B45-A483-C5E5052C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21460-6A1F-8F49-A01F-83A83E3C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1EF45-F67B-F341-84A0-28527B41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Why do we sort?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F014-96E8-1743-B9CA-027585BA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Sorting adds information to our data.</a:t>
            </a:r>
          </a:p>
          <a:p>
            <a:r>
              <a:rPr lang="en-US" sz="2400" dirty="0"/>
              <a:t>For example, we now can make assertions about before, after, lesser, greater, and so forth.</a:t>
            </a:r>
          </a:p>
          <a:p>
            <a:r>
              <a:rPr lang="en-US" sz="2400" dirty="0"/>
              <a:t>Here are a few examples:</a:t>
            </a:r>
          </a:p>
          <a:p>
            <a:pPr lvl="1"/>
            <a:r>
              <a:rPr lang="en-US" dirty="0"/>
              <a:t>We can search most efficiently in sorted data.</a:t>
            </a:r>
          </a:p>
          <a:p>
            <a:pPr lvl="1"/>
            <a:r>
              <a:rPr lang="en-US" dirty="0"/>
              <a:t>We can marge sorted lists efficiently.</a:t>
            </a:r>
          </a:p>
          <a:p>
            <a:pPr lvl="1"/>
            <a:r>
              <a:rPr lang="en-US" dirty="0"/>
              <a:t>We can detect duplicates efficiently.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91342-8E7E-324C-837C-62460614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8A594-ADFE-884E-B12C-948D3CA1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05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233437B-6EAE-4E4A-B64C-1360A2A9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20" y="643467"/>
            <a:ext cx="5958360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743BA-BDF5-554C-82CF-D3494F36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1F8D9-5073-4640-B5D2-F5E31B62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86F78-74CB-974A-B8A9-1BE823E03C76}"/>
              </a:ext>
            </a:extLst>
          </p:cNvPr>
          <p:cNvSpPr txBox="1"/>
          <p:nvPr/>
        </p:nvSpPr>
        <p:spPr>
          <a:xfrm>
            <a:off x="805973" y="5906756"/>
            <a:ext cx="198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xkcd.com</a:t>
            </a:r>
            <a:r>
              <a:rPr lang="en-US" sz="1400" dirty="0">
                <a:hlinkClick r:id="rId3"/>
              </a:rPr>
              <a:t>/1386/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942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ADCE4-8519-2741-A782-7418960E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First idea…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7CA4-6D05-2046-BB7F-46717E2D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1800" dirty="0"/>
                  <a:t>Enumerate all of the possible orderings of </a:t>
                </a:r>
                <a:r>
                  <a:rPr lang="en-US" sz="1800" i="1" dirty="0"/>
                  <a:t>n</a:t>
                </a:r>
                <a:r>
                  <a:rPr lang="en-US" sz="1800" dirty="0"/>
                  <a:t> objects.</a:t>
                </a:r>
              </a:p>
              <a:p>
                <a:pPr lvl="1"/>
                <a:r>
                  <a:rPr lang="en-US" sz="1400" dirty="0"/>
                  <a:t>There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400" dirty="0"/>
                  <a:t> such orderings</a:t>
                </a:r>
              </a:p>
              <a:p>
                <a:r>
                  <a:rPr lang="en-US" sz="1800" dirty="0"/>
                  <a:t>Pick the one that is in order.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On second thought, that was a </a:t>
                </a:r>
                <a:r>
                  <a:rPr lang="en-US" sz="1800" i="1" dirty="0"/>
                  <a:t>bad</a:t>
                </a:r>
                <a:r>
                  <a:rPr lang="en-US" sz="1800" dirty="0"/>
                  <a:t> idea.</a:t>
                </a:r>
              </a:p>
              <a:p>
                <a:r>
                  <a:rPr lang="en-US" sz="1800" dirty="0"/>
                  <a:t>So what should we do? Find a </a:t>
                </a:r>
                <a:r>
                  <a:rPr lang="en-US" sz="1800" i="1" dirty="0"/>
                  <a:t>better</a:t>
                </a:r>
                <a:r>
                  <a:rPr lang="en-US" sz="1800" dirty="0"/>
                  <a:t> idea.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7CA4-6D05-2046-BB7F-46717E2D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  <a:blipFill>
                <a:blip r:embed="rId2"/>
                <a:stretch>
                  <a:fillRect l="-935" t="-2752" r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C2871-70FD-0349-9D88-132AF0F1A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2716"/>
                  </p:ext>
                </p:extLst>
              </p:nvPr>
            </p:nvGraphicFramePr>
            <p:xfrm>
              <a:off x="6038101" y="1144629"/>
              <a:ext cx="5510770" cy="427582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1272">
                      <a:extLst>
                        <a:ext uri="{9D8B030D-6E8A-4147-A177-3AD203B41FA5}">
                          <a16:colId xmlns:a16="http://schemas.microsoft.com/office/drawing/2014/main" val="2778729603"/>
                        </a:ext>
                      </a:extLst>
                    </a:gridCol>
                    <a:gridCol w="4359498">
                      <a:extLst>
                        <a:ext uri="{9D8B030D-6E8A-4147-A177-3AD203B41FA5}">
                          <a16:colId xmlns:a16="http://schemas.microsoft.com/office/drawing/2014/main" val="1016743463"/>
                        </a:ext>
                      </a:extLst>
                    </a:gridCol>
                  </a:tblGrid>
                  <a:tr h="5344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133608991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45360514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3628800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778614101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2432902008176640000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0915565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2.652×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1570911568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40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8.158×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36122568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3.041×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5731273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60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8.320×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4596788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C2871-70FD-0349-9D88-132AF0F1A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2716"/>
                  </p:ext>
                </p:extLst>
              </p:nvPr>
            </p:nvGraphicFramePr>
            <p:xfrm>
              <a:off x="6038101" y="1144629"/>
              <a:ext cx="5510770" cy="427582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1272">
                      <a:extLst>
                        <a:ext uri="{9D8B030D-6E8A-4147-A177-3AD203B41FA5}">
                          <a16:colId xmlns:a16="http://schemas.microsoft.com/office/drawing/2014/main" val="2778729603"/>
                        </a:ext>
                      </a:extLst>
                    </a:gridCol>
                    <a:gridCol w="4359498">
                      <a:extLst>
                        <a:ext uri="{9D8B030D-6E8A-4147-A177-3AD203B41FA5}">
                          <a16:colId xmlns:a16="http://schemas.microsoft.com/office/drawing/2014/main" val="1016743463"/>
                        </a:ext>
                      </a:extLst>
                    </a:gridCol>
                  </a:tblGrid>
                  <a:tr h="534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t="-2381" r="-378022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2381" b="-7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608991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45360514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3628800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778614101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2432902008176640000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0915565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404762" b="-3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911568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40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504762" b="-2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2568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604762" b="-1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731273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60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704762" b="-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6788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4FE7A9C-DDBB-3F4A-A1B9-D00468ED2709}"/>
              </a:ext>
            </a:extLst>
          </p:cNvPr>
          <p:cNvGrpSpPr/>
          <p:nvPr/>
        </p:nvGrpSpPr>
        <p:grpSpPr>
          <a:xfrm>
            <a:off x="4933758" y="5157788"/>
            <a:ext cx="6615113" cy="1049814"/>
            <a:chOff x="4933758" y="5157788"/>
            <a:chExt cx="6615113" cy="10498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A4B18D-7FCC-2542-89E2-CB3312FFD71C}"/>
                </a:ext>
              </a:extLst>
            </p:cNvPr>
            <p:cNvSpPr txBox="1"/>
            <p:nvPr/>
          </p:nvSpPr>
          <p:spPr>
            <a:xfrm>
              <a:off x="4933758" y="5838270"/>
              <a:ext cx="6615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number exceeds the number of protons in the known universe.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845D3C5-4B84-9346-80A1-C6038A3D3EC1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8241315" y="5157788"/>
              <a:ext cx="1431323" cy="680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69DB-3A7F-414C-881D-111C72B4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4A513-5027-9A4E-8327-E202D748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2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F4209-7410-4F41-A69F-7ACE7C87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Second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01079-6D11-F44C-9133-B032D704D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12762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Find the smallest item, to do that we must look 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of them.</a:t>
                </a:r>
              </a:p>
              <a:p>
                <a:pPr lvl="1"/>
                <a:r>
                  <a:rPr lang="en-US" sz="2000" dirty="0"/>
                  <a:t>Put it in the first slot.</a:t>
                </a:r>
              </a:p>
              <a:p>
                <a:r>
                  <a:rPr lang="en-US" sz="2000" dirty="0"/>
                  <a:t>What do I do with what was already there?</a:t>
                </a:r>
              </a:p>
              <a:p>
                <a:pPr lvl="1"/>
                <a:r>
                  <a:rPr lang="en-US" sz="2000" dirty="0"/>
                  <a:t>Let’s swap them.</a:t>
                </a:r>
              </a:p>
              <a:p>
                <a:r>
                  <a:rPr lang="en-US" sz="2000" dirty="0"/>
                  <a:t>Once the smallest item is found, we never look at it again. In effect, we have a smaller, by 1, unsorted array.</a:t>
                </a:r>
              </a:p>
              <a:p>
                <a:r>
                  <a:rPr lang="en-US" sz="2000" dirty="0"/>
                  <a:t>We repeat the same process for smaller and smaller subarrays: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−2, …, 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This is an instance of </a:t>
                </a:r>
                <a:r>
                  <a:rPr lang="en-US" sz="2000" i="1" dirty="0"/>
                  <a:t>Selection Sort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01079-6D11-F44C-9133-B032D704D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127629"/>
              </a:xfrm>
              <a:blipFill>
                <a:blip r:embed="rId2"/>
                <a:stretch>
                  <a:fillRect l="-5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A9687-D4D8-AA47-B63D-42AFE13AA255}"/>
                  </a:ext>
                </a:extLst>
              </p:cNvPr>
              <p:cNvSpPr txBox="1"/>
              <p:nvPr/>
            </p:nvSpPr>
            <p:spPr>
              <a:xfrm>
                <a:off x="3883115" y="1201482"/>
                <a:ext cx="5529262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…+1=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A9687-D4D8-AA47-B63D-42AFE13A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15" y="1201482"/>
                <a:ext cx="5529262" cy="676532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E57C68D1-5D0A-C04B-97E0-8397E9C4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936" y="0"/>
            <a:ext cx="1929063" cy="246957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BB84-44B4-AE47-9A82-8B7B72E33ACA}"/>
              </a:ext>
            </a:extLst>
          </p:cNvPr>
          <p:cNvSpPr txBox="1"/>
          <p:nvPr/>
        </p:nvSpPr>
        <p:spPr>
          <a:xfrm>
            <a:off x="10148886" y="2499479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Carl Friedrich </a:t>
            </a:r>
            <a:r>
              <a:rPr lang="en-US" dirty="0" err="1"/>
              <a:t>Gauß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0F8D-F4C5-084B-BF07-B03C8A28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AEBE1-27CE-0C4F-918D-A3ABC4EC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3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EB7D3-75F8-024E-988F-CAACD74D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MinSort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17C3F96-6E80-D648-8938-A2FD0076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90" y="109946"/>
            <a:ext cx="7969054" cy="6415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BD76A1-80D0-5F46-A9D7-2E65475F10D9}"/>
              </a:ext>
            </a:extLst>
          </p:cNvPr>
          <p:cNvSpPr txBox="1"/>
          <p:nvPr/>
        </p:nvSpPr>
        <p:spPr>
          <a:xfrm>
            <a:off x="5813397" y="3000380"/>
            <a:ext cx="335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Good use of the ternary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F558EE-F2BD-FF40-BBEB-75897B4B4387}"/>
              </a:ext>
            </a:extLst>
          </p:cNvPr>
          <p:cNvCxnSpPr/>
          <p:nvPr/>
        </p:nvCxnSpPr>
        <p:spPr>
          <a:xfrm flipV="1">
            <a:off x="7492178" y="2657474"/>
            <a:ext cx="223072" cy="3474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BA6848-81E0-5B4D-9952-921D80A43603}"/>
              </a:ext>
            </a:extLst>
          </p:cNvPr>
          <p:cNvCxnSpPr>
            <a:cxnSpLocks/>
          </p:cNvCxnSpPr>
          <p:nvPr/>
        </p:nvCxnSpPr>
        <p:spPr>
          <a:xfrm flipH="1" flipV="1">
            <a:off x="7272338" y="2657475"/>
            <a:ext cx="234128" cy="34290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F27D8-3F13-4949-A890-02C9CC49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8D50-FC5F-3C40-86E8-DE5B11ED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8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CC882-E8C5-6B48-8D87-8FD97072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Third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88FFD-956F-744A-90DD-3E1BAB246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84835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Suppose we have an array with one element, is it sorted?</a:t>
                </a:r>
              </a:p>
              <a:p>
                <a:pPr lvl="1"/>
                <a:r>
                  <a:rPr lang="en-US" sz="2000" dirty="0"/>
                  <a:t>Yes, by definition we say it is sorted.</a:t>
                </a:r>
              </a:p>
              <a:p>
                <a:r>
                  <a:rPr lang="en-US" sz="2000" dirty="0"/>
                  <a:t>Given a second element, it must go either before or after the first element.</a:t>
                </a:r>
              </a:p>
              <a:p>
                <a:pPr lvl="1"/>
                <a:r>
                  <a:rPr lang="en-US" sz="2000" dirty="0"/>
                  <a:t>Now the two element subarray is sorted.</a:t>
                </a:r>
              </a:p>
              <a:p>
                <a:r>
                  <a:rPr lang="en-US" sz="2000" dirty="0"/>
                  <a:t>Given a third element, it must before the first element, between the two elements, or after the second.</a:t>
                </a:r>
              </a:p>
              <a:p>
                <a:pPr lvl="1"/>
                <a:r>
                  <a:rPr lang="en-US" sz="2000" dirty="0"/>
                  <a:t>Now the three element subarray is sorted.</a:t>
                </a:r>
              </a:p>
              <a:p>
                <a:r>
                  <a:rPr lang="en-US" sz="2000" dirty="0"/>
                  <a:t>Proceed to 4, 5, … elements.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1, 2, 3, 4, …,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 steps.</a:t>
                </a:r>
              </a:p>
              <a:p>
                <a:r>
                  <a:rPr lang="en-US" sz="2000" dirty="0"/>
                  <a:t>Hold on, if the element before the one we are considering is less then we can stop!</a:t>
                </a:r>
              </a:p>
              <a:p>
                <a:pPr lvl="1"/>
                <a:r>
                  <a:rPr lang="en-US" sz="2000" dirty="0"/>
                  <a:t>That means we only have to consider all of the preceding elements in the </a:t>
                </a:r>
                <a:r>
                  <a:rPr lang="en-US" sz="2000" i="1" dirty="0"/>
                  <a:t>worst case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88FFD-956F-744A-90DD-3E1BAB246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848350"/>
              </a:xfrm>
              <a:blipFill>
                <a:blip r:embed="rId2"/>
                <a:stretch>
                  <a:fillRect l="-563" t="-1645" r="-986"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0D1AC-6068-5B48-850E-936ECA38F9D0}"/>
                  </a:ext>
                </a:extLst>
              </p:cNvPr>
              <p:cNvSpPr txBox="1"/>
              <p:nvPr/>
            </p:nvSpPr>
            <p:spPr>
              <a:xfrm>
                <a:off x="4351973" y="1311908"/>
                <a:ext cx="4700587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1+2+3+ …+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0D1AC-6068-5B48-850E-936ECA38F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73" y="1311908"/>
                <a:ext cx="4700587" cy="676532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B00F-422F-8B47-B3C4-D1280689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70B-228F-204F-AC1A-F6566411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2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DDFFE-3C26-BB4F-A25C-9513B0FE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InsertionSort</a:t>
            </a:r>
          </a:p>
        </p:txBody>
      </p:sp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61739D3-48D8-894F-BBB1-E75C284A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874481"/>
            <a:ext cx="8307382" cy="510903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A7F8C-7B1E-3046-BAB8-55094C9E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B501A-59B8-C54A-9F6C-2ECCF32E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1187</Words>
  <Application>Microsoft Macintosh PowerPoint</Application>
  <PresentationFormat>Widescreen</PresentationFormat>
  <Paragraphs>141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</vt:lpstr>
      <vt:lpstr>Office Theme</vt:lpstr>
      <vt:lpstr>Sorting</vt:lpstr>
      <vt:lpstr>What is sorting?</vt:lpstr>
      <vt:lpstr>Why do we sort?</vt:lpstr>
      <vt:lpstr>PowerPoint Presentation</vt:lpstr>
      <vt:lpstr>First idea…</vt:lpstr>
      <vt:lpstr>Second idea…</vt:lpstr>
      <vt:lpstr>MinSort</vt:lpstr>
      <vt:lpstr>Third idea…</vt:lpstr>
      <vt:lpstr>InsertionSort</vt:lpstr>
      <vt:lpstr>Fourth idea…</vt:lpstr>
      <vt:lpstr>BubbleSort</vt:lpstr>
      <vt:lpstr>Is that the best we can do?</vt:lpstr>
      <vt:lpstr>Comparative Sorting Algorithms</vt:lpstr>
      <vt:lpstr>Can I do even better?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Darrell Long</dc:creator>
  <cp:lastModifiedBy>Darrell Long</cp:lastModifiedBy>
  <cp:revision>1</cp:revision>
  <dcterms:created xsi:type="dcterms:W3CDTF">2019-09-02T18:47:08Z</dcterms:created>
  <dcterms:modified xsi:type="dcterms:W3CDTF">2019-09-02T18:53:44Z</dcterms:modified>
</cp:coreProperties>
</file>