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04600" y="3321000"/>
            <a:ext cx="4523040" cy="20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Linked Lists and Trees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04600" y="2348640"/>
            <a:ext cx="4523040" cy="9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Prof. Darrell Long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CSE13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857200" y="380880"/>
            <a:ext cx="6332760" cy="6475320"/>
          </a:xfrm>
          <a:custGeom>
            <a:avLst/>
            <a:gdLst/>
            <a:ahLst/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2692800" y="648828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610480" y="648828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7C7B0DF-20DE-46E4-9A58-78E95F758DB5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rcRect l="23401" t="0" r="25300" b="10479"/>
          <a:stretch/>
        </p:blipFill>
        <p:spPr>
          <a:xfrm>
            <a:off x="5577840" y="365760"/>
            <a:ext cx="6611760" cy="64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-3240"/>
            <a:ext cx="12190320" cy="6859440"/>
          </a:xfrm>
          <a:prstGeom prst="rect">
            <a:avLst/>
          </a:prstGeom>
          <a:solidFill>
            <a:srgbClr val="ffffff">
              <a:alpha val="9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0" y="0"/>
            <a:ext cx="11784960" cy="685620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0" y="0"/>
            <a:ext cx="3579480" cy="685620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833040" y="448200"/>
            <a:ext cx="10518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Queues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838080" y="1773720"/>
            <a:ext cx="572544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 data structure where each element or “node” points to the next.</a:t>
            </a: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Each node contains a data field and a pointer to the next element in the list.</a:t>
            </a: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The last node in the list points to a terminator, often a null pointer.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E1929EF3-DB94-448A-9E6E-BF8B25ACC0BB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560320" y="3943440"/>
            <a:ext cx="7041960" cy="117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-3240"/>
            <a:ext cx="12190320" cy="6859440"/>
          </a:xfrm>
          <a:prstGeom prst="rect">
            <a:avLst/>
          </a:prstGeom>
          <a:solidFill>
            <a:srgbClr val="ffffff">
              <a:alpha val="9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0" y="0"/>
            <a:ext cx="11784960" cy="685620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0" y="0"/>
            <a:ext cx="3579480" cy="685620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833040" y="448200"/>
            <a:ext cx="10518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Queues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838080" y="1773720"/>
            <a:ext cx="572544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 data structure where each element or “node” points to the next.</a:t>
            </a: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Each node contains a data field and a pointer to the next element in the list.</a:t>
            </a: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The last node in the list points to a terminator, often a null pointer.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F5C3E49A-79E8-4E78-A677-2A4E4B37ACA6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560320" y="3943440"/>
            <a:ext cx="7041960" cy="117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-3240"/>
            <a:ext cx="12190320" cy="6859440"/>
          </a:xfrm>
          <a:prstGeom prst="rect">
            <a:avLst/>
          </a:prstGeom>
          <a:solidFill>
            <a:srgbClr val="ffffff">
              <a:alpha val="9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0"/>
            <a:ext cx="11784960" cy="685620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0" y="0"/>
            <a:ext cx="3579480" cy="685620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833040" y="448200"/>
            <a:ext cx="10518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Intrusive Linked Lists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838080" y="1773720"/>
            <a:ext cx="572544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 node struct only contains pointers to the previous and next nodes.</a:t>
            </a: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The struct storing a node’s data maintains the node struct.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56557624-B002-4DEB-8695-7885D6945877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055880" y="2711520"/>
            <a:ext cx="3516120" cy="213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-3240"/>
            <a:ext cx="12190320" cy="6859440"/>
          </a:xfrm>
          <a:prstGeom prst="rect">
            <a:avLst/>
          </a:prstGeom>
          <a:solidFill>
            <a:srgbClr val="ffffff">
              <a:alpha val="9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0" y="0"/>
            <a:ext cx="11784960" cy="685620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0" y="0"/>
            <a:ext cx="3579480" cy="685620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833040" y="448200"/>
            <a:ext cx="10518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Trees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838080" y="1773720"/>
            <a:ext cx="572544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 node in a tree has one parent and an arbitrary number of children.</a:t>
            </a:r>
            <a:endParaRPr b="0" lang="en-US" sz="1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 tree with two children per node is called a </a:t>
            </a:r>
            <a:r>
              <a:rPr b="0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binary tree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770FFD46-FDEA-4BBD-843F-DF29F465872A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97280" y="2834640"/>
            <a:ext cx="10047600" cy="317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-3240"/>
            <a:ext cx="12190320" cy="6859440"/>
          </a:xfrm>
          <a:prstGeom prst="rect">
            <a:avLst/>
          </a:prstGeom>
          <a:solidFill>
            <a:srgbClr val="ffffff">
              <a:alpha val="9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1784960" cy="685620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0" y="0"/>
            <a:ext cx="3579480" cy="685620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833040" y="448200"/>
            <a:ext cx="105188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Linked Lists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838080" y="1773720"/>
            <a:ext cx="572544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 data structure where each element or “node” points to the next.</a:t>
            </a: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Each node contains a data field and a pointer to the next element in the list.</a:t>
            </a:r>
            <a:endParaRPr b="0" lang="en-US" sz="14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The last node in the list points to a terminator, often a null pointer.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038410B3-FD15-4568-90B2-4E5D233EB68A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560320" y="3943440"/>
            <a:ext cx="7041960" cy="117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Does not require a contiguous region of memory.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Insertion and deletion at any point without reorganizing or reallocating memory.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038480" y="648828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610480" y="648828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CAEE15F-95AD-4425-A645-4B305064080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access a random element one must traverse the list.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Arrays are friendlier to processor caches.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Slightly less memory efficient than arrays.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038480" y="648828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610480" y="648828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FAB138-D4C3-4256-AD46-A8645518E7F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Doubly Linked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node has a pointer to both the previous and next nodes.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Allows traversal in two directions.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Less memory efficient than a normal linked list.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038480" y="648828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8610480" y="648828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A144B5A-3330-449F-BEB9-58FFF7DF648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920240" y="3749040"/>
            <a:ext cx="8060760" cy="144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Circular Linked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linked list where the </a:t>
            </a:r>
            <a:r>
              <a:rPr b="0" lang="en-US" sz="2800" spc="-1" strike="noStrike">
                <a:solidFill>
                  <a:srgbClr val="000000"/>
                </a:solidFill>
                <a:latin typeface="FreeMono"/>
                <a:ea typeface="DejaVu Sans"/>
              </a:rPr>
              <a:t>next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pointer of the last node points to the head of the list.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038480" y="648828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8610480" y="648828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B96782-05D7-488C-8F0C-CCB95D24DE6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777760" y="3291840"/>
            <a:ext cx="6183000" cy="127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XOR Linked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Slightly more space efficient version of a doubly linked list.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Stores the bitwise XOR of previous and next pointers in each node.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pointer for the next node is computed with an XOR of the previous node and the pointer value of the current node.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038480" y="648828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610480" y="648828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CA48053-D8B5-4288-8FFD-C15D22A7819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080800" y="3924360"/>
            <a:ext cx="7702920" cy="220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Implementing a Linked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C we use structs to represent list nodes.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head keeps track of the head and tail of the list.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node contains a pointer to the next and previous nodes and some piece of data.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038480" y="648828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8610480" y="648828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B83CD29-20BA-4EA2-B35F-276965E6D0F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111320" y="3784680"/>
            <a:ext cx="2820240" cy="188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Implementing a Linked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following example inserts a new node at the end of a doubly linked list specified with </a:t>
            </a:r>
            <a:r>
              <a:rPr b="0" lang="en-US" sz="2800" spc="-1" strike="noStrike">
                <a:solidFill>
                  <a:srgbClr val="000000"/>
                </a:solidFill>
                <a:latin typeface="FreeMono"/>
                <a:ea typeface="DejaVu Sans"/>
              </a:rPr>
              <a:t>listHead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empty, the new node is set as both the </a:t>
            </a:r>
            <a:r>
              <a:rPr b="0" lang="en-US" sz="2800" spc="-1" strike="noStrike">
                <a:solidFill>
                  <a:srgbClr val="000000"/>
                </a:solidFill>
                <a:latin typeface="FreeMono"/>
                <a:ea typeface="DejaVu Sans"/>
              </a:rPr>
              <a:t>head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and the </a:t>
            </a:r>
            <a:r>
              <a:rPr b="0" lang="en-US" sz="2800" spc="-1" strike="noStrike">
                <a:solidFill>
                  <a:srgbClr val="000000"/>
                </a:solidFill>
                <a:latin typeface="FreeMono"/>
                <a:ea typeface="DejaVu Sans"/>
              </a:rPr>
              <a:t>tail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the new node is set as the tail and the </a:t>
            </a:r>
            <a:r>
              <a:rPr b="0" lang="en-US" sz="2800" spc="-1" strike="noStrike">
                <a:solidFill>
                  <a:srgbClr val="000000"/>
                </a:solidFill>
                <a:latin typeface="FreeMono"/>
                <a:ea typeface="DejaVu Sans"/>
              </a:rPr>
              <a:t>fwd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2800" spc="-1" strike="noStrike">
                <a:solidFill>
                  <a:srgbClr val="000000"/>
                </a:solidFill>
                <a:latin typeface="FreeMono"/>
                <a:ea typeface="DejaVu Sans"/>
              </a:rPr>
              <a:t>rev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pointers are set.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038480" y="648828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© 2019 Darrell Long &amp; the University of California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610480" y="648828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632F430-0A98-4F80-9918-2E85182DD3C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188720" y="4197600"/>
            <a:ext cx="3626640" cy="22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2019-07-22T04:06:10Z</dcterms:created>
  <dc:creator>Darrell Long</dc:creator>
  <dc:description/>
  <dc:language>en-US</dc:language>
  <cp:lastModifiedBy/>
  <dcterms:modified xsi:type="dcterms:W3CDTF">2019-09-25T11:38:38Z</dcterms:modified>
  <cp:revision>25</cp:revision>
  <dc:subject/>
  <dc:title>Dynamic Memory Allocation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