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9" r:id="rId5"/>
    <p:sldId id="260" r:id="rId6"/>
    <p:sldId id="261" r:id="rId7"/>
    <p:sldId id="262" r:id="rId8"/>
    <p:sldId id="263" r:id="rId9"/>
    <p:sldId id="264" r:id="rId1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76" name="CustomShape 1"/>
          <p:cNvSpPr/>
          <p:nvPr/>
        </p:nvSpPr>
        <p:spPr>
          <a:xfrm>
            <a:off x="804600" y="3321000"/>
            <a:ext cx="4523760" cy="207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4800" b="0" strike="noStrike" spc="-1" dirty="0">
                <a:solidFill>
                  <a:srgbClr val="FFFFFF"/>
                </a:solidFill>
                <a:latin typeface="Calibri Light"/>
                <a:ea typeface="DejaVu Sans"/>
              </a:rPr>
              <a:t>Hash Tables and Bloom Filters</a:t>
            </a:r>
            <a:endParaRPr lang="en-US" sz="4800" b="0" strike="noStrike" spc="-1" dirty="0">
              <a:latin typeface="Arial"/>
            </a:endParaRPr>
          </a:p>
        </p:txBody>
      </p:sp>
      <p:sp>
        <p:nvSpPr>
          <p:cNvPr id="77" name="CustomShape 2"/>
          <p:cNvSpPr/>
          <p:nvPr/>
        </p:nvSpPr>
        <p:spPr>
          <a:xfrm>
            <a:off x="804600" y="2348640"/>
            <a:ext cx="4523760" cy="97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spcBef>
                <a:spcPts val="1001"/>
              </a:spcBef>
            </a:pPr>
            <a:r>
              <a:rPr lang="en-US" sz="2000" b="0" strike="noStrike" spc="-1">
                <a:solidFill>
                  <a:srgbClr val="FFFFFF"/>
                </a:solidFill>
                <a:latin typeface="Calibri"/>
                <a:ea typeface="DejaVu Sans"/>
              </a:rPr>
              <a:t>Prof. Darrell Long</a:t>
            </a:r>
            <a:endParaRPr lang="en-US" sz="2000" b="0" strike="noStrike" spc="-1">
              <a:latin typeface="Arial"/>
            </a:endParaRPr>
          </a:p>
          <a:p>
            <a:pPr>
              <a:lnSpc>
                <a:spcPct val="90000"/>
              </a:lnSpc>
              <a:spcBef>
                <a:spcPts val="1001"/>
              </a:spcBef>
            </a:pPr>
            <a:r>
              <a:rPr lang="en-US" sz="2000" b="0" strike="noStrike" spc="-1">
                <a:solidFill>
                  <a:srgbClr val="FFFFFF"/>
                </a:solidFill>
                <a:latin typeface="Calibri"/>
                <a:ea typeface="DejaVu Sans"/>
              </a:rPr>
              <a:t>CSE13</a:t>
            </a:r>
            <a:endParaRPr lang="en-US" sz="2000" b="0" strike="noStrike" spc="-1">
              <a:latin typeface="Arial"/>
            </a:endParaRPr>
          </a:p>
        </p:txBody>
      </p:sp>
      <p:sp>
        <p:nvSpPr>
          <p:cNvPr id="78" name="CustomShape 3"/>
          <p:cNvSpPr/>
          <p:nvPr/>
        </p:nvSpPr>
        <p:spPr>
          <a:xfrm>
            <a:off x="5857200" y="380880"/>
            <a:ext cx="6333480" cy="6476040"/>
          </a:xfrm>
          <a:custGeom>
            <a:avLst/>
            <a:gdLst/>
            <a:ahLst/>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79" name="CustomShape 4"/>
          <p:cNvSpPr/>
          <p:nvPr/>
        </p:nvSpPr>
        <p:spPr>
          <a:xfrm>
            <a:off x="2692800" y="6488280"/>
            <a:ext cx="4113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a:solidFill>
                  <a:srgbClr val="FFFFFF"/>
                </a:solidFill>
                <a:latin typeface="Calibri"/>
                <a:ea typeface="DejaVu Sans"/>
              </a:rPr>
              <a:t>© 2019 Darrell Long &amp; the University of California</a:t>
            </a:r>
            <a:endParaRPr lang="en-US" sz="1200" b="0" strike="noStrike" spc="-1">
              <a:latin typeface="Arial"/>
            </a:endParaRPr>
          </a:p>
        </p:txBody>
      </p:sp>
      <p:sp>
        <p:nvSpPr>
          <p:cNvPr id="80" name="CustomShape 5"/>
          <p:cNvSpPr/>
          <p:nvPr/>
        </p:nvSpPr>
        <p:spPr>
          <a:xfrm>
            <a:off x="8610480" y="648828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FDF396D-24EF-4702-8D0B-D6F71C840796}" type="slidenum">
              <a:rPr lang="en-US" sz="1200" b="0" strike="noStrike" spc="-1">
                <a:solidFill>
                  <a:srgbClr val="FFFFFF"/>
                </a:solidFill>
                <a:latin typeface="Calibri"/>
                <a:ea typeface="DejaVu Sans"/>
              </a:rPr>
              <a:t>1</a:t>
            </a:fld>
            <a:endParaRPr lang="en-US" sz="1200" b="0" strike="noStrike" spc="-1">
              <a:latin typeface="Arial"/>
            </a:endParaRPr>
          </a:p>
        </p:txBody>
      </p:sp>
      <p:pic>
        <p:nvPicPr>
          <p:cNvPr id="81" name="Picture 80"/>
          <p:cNvPicPr/>
          <p:nvPr/>
        </p:nvPicPr>
        <p:blipFill>
          <a:blip r:embed="rId2"/>
          <a:srcRect l="23401" r="25300" b="10479"/>
          <a:stretch/>
        </p:blipFill>
        <p:spPr>
          <a:xfrm>
            <a:off x="5577840" y="365760"/>
            <a:ext cx="6612480" cy="6491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000000"/>
                </a:solidFill>
                <a:latin typeface="Calibri Light"/>
                <a:ea typeface="DejaVu Sans"/>
              </a:rPr>
              <a:t>What are hash tables?</a:t>
            </a:r>
            <a:endParaRPr lang="en-US" sz="4400" b="0" strike="noStrike" spc="-1" dirty="0">
              <a:latin typeface="Arial"/>
            </a:endParaRPr>
          </a:p>
        </p:txBody>
      </p:sp>
      <p:sp>
        <p:nvSpPr>
          <p:cNvPr id="8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spc="-1" dirty="0">
                <a:solidFill>
                  <a:srgbClr val="000000"/>
                </a:solidFill>
                <a:latin typeface="Calibri"/>
              </a:rPr>
              <a:t>An unordered collection of key-value pairs</a:t>
            </a:r>
          </a:p>
          <a:p>
            <a:pPr marL="685800" lvl="1" indent="-227520">
              <a:lnSpc>
                <a:spcPct val="90000"/>
              </a:lnSpc>
              <a:spcBef>
                <a:spcPts val="1001"/>
              </a:spcBef>
              <a:buClr>
                <a:srgbClr val="000000"/>
              </a:buClr>
              <a:buFont typeface="Arial"/>
              <a:buChar char="•"/>
            </a:pPr>
            <a:r>
              <a:rPr lang="en-US" sz="2800" spc="-1" dirty="0">
                <a:solidFill>
                  <a:srgbClr val="000000"/>
                </a:solidFill>
                <a:latin typeface="Calibri"/>
              </a:rPr>
              <a:t>Each key is unique</a:t>
            </a:r>
          </a:p>
          <a:p>
            <a:pPr marL="228600" indent="-227520">
              <a:lnSpc>
                <a:spcPct val="90000"/>
              </a:lnSpc>
              <a:spcBef>
                <a:spcPts val="1001"/>
              </a:spcBef>
              <a:buClr>
                <a:srgbClr val="000000"/>
              </a:buClr>
              <a:buFont typeface="Arial"/>
              <a:buChar char="•"/>
            </a:pPr>
            <a:r>
              <a:rPr lang="en-US" sz="2800" spc="-1" dirty="0">
                <a:solidFill>
                  <a:srgbClr val="000000"/>
                </a:solidFill>
                <a:latin typeface="Calibri"/>
              </a:rPr>
              <a:t>Offers efficient lookup, insert, and delete operations</a:t>
            </a:r>
          </a:p>
          <a:p>
            <a:pPr marL="685800" lvl="1" indent="-227520">
              <a:lnSpc>
                <a:spcPct val="90000"/>
              </a:lnSpc>
              <a:spcBef>
                <a:spcPts val="1001"/>
              </a:spcBef>
              <a:buClr>
                <a:srgbClr val="000000"/>
              </a:buClr>
              <a:buFont typeface="Arial"/>
              <a:buChar char="•"/>
            </a:pPr>
            <a:r>
              <a:rPr lang="en-US" sz="2800" spc="-1" dirty="0">
                <a:solidFill>
                  <a:srgbClr val="000000"/>
                </a:solidFill>
                <a:latin typeface="Calibri"/>
              </a:rPr>
              <a:t>Neither arrays nor linked lists achieve all of these</a:t>
            </a:r>
          </a:p>
          <a:p>
            <a:pPr marL="1143000" lvl="2" indent="-227520">
              <a:lnSpc>
                <a:spcPct val="90000"/>
              </a:lnSpc>
              <a:spcBef>
                <a:spcPts val="1001"/>
              </a:spcBef>
              <a:buClr>
                <a:srgbClr val="000000"/>
              </a:buClr>
              <a:buFont typeface="Arial"/>
              <a:buChar char="•"/>
            </a:pPr>
            <a:r>
              <a:rPr lang="en-US" sz="2800" spc="-1" dirty="0">
                <a:solidFill>
                  <a:srgbClr val="000000"/>
                </a:solidFill>
                <a:latin typeface="Calibri"/>
              </a:rPr>
              <a:t>Look-ups in unsorted arrays take O(n)</a:t>
            </a:r>
          </a:p>
          <a:p>
            <a:pPr marL="1143000" lvl="2" indent="-227520">
              <a:lnSpc>
                <a:spcPct val="90000"/>
              </a:lnSpc>
              <a:spcBef>
                <a:spcPts val="1001"/>
              </a:spcBef>
              <a:buClr>
                <a:srgbClr val="000000"/>
              </a:buClr>
              <a:buFont typeface="Arial"/>
              <a:buChar char="•"/>
            </a:pPr>
            <a:r>
              <a:rPr lang="en-US" sz="2800" spc="-1" dirty="0">
                <a:solidFill>
                  <a:srgbClr val="000000"/>
                </a:solidFill>
                <a:latin typeface="Calibri"/>
              </a:rPr>
              <a:t>Look-ups in sorted arrays take O(log(n))</a:t>
            </a:r>
          </a:p>
          <a:p>
            <a:pPr marL="1143000" lvl="2" indent="-227520">
              <a:lnSpc>
                <a:spcPct val="90000"/>
              </a:lnSpc>
              <a:spcBef>
                <a:spcPts val="1001"/>
              </a:spcBef>
              <a:buClr>
                <a:srgbClr val="000000"/>
              </a:buClr>
              <a:buFont typeface="Arial"/>
              <a:buChar char="•"/>
            </a:pPr>
            <a:r>
              <a:rPr lang="en-US" sz="2800" spc="-1" dirty="0">
                <a:solidFill>
                  <a:srgbClr val="000000"/>
                </a:solidFill>
                <a:latin typeface="Calibri"/>
              </a:rPr>
              <a:t>Look-ups in linked lists take O(n)</a:t>
            </a:r>
          </a:p>
          <a:p>
            <a:pPr marL="228600" indent="-227520">
              <a:lnSpc>
                <a:spcPct val="90000"/>
              </a:lnSpc>
              <a:spcBef>
                <a:spcPts val="1001"/>
              </a:spcBef>
              <a:buClr>
                <a:srgbClr val="000000"/>
              </a:buClr>
              <a:buFont typeface="Arial"/>
              <a:buChar char="•"/>
            </a:pPr>
            <a:r>
              <a:rPr lang="en-US" sz="2800" spc="-1" dirty="0">
                <a:solidFill>
                  <a:srgbClr val="000000"/>
                </a:solidFill>
                <a:latin typeface="Calibri"/>
              </a:rPr>
              <a:t>The Python dictionary is a hash table</a:t>
            </a:r>
          </a:p>
          <a:p>
            <a:pPr marL="1080">
              <a:lnSpc>
                <a:spcPct val="90000"/>
              </a:lnSpc>
              <a:spcBef>
                <a:spcPts val="1001"/>
              </a:spcBef>
              <a:buClr>
                <a:srgbClr val="000000"/>
              </a:buClr>
            </a:pPr>
            <a:endParaRPr lang="en-US" sz="2800" b="0" strike="noStrike" spc="-1" dirty="0">
              <a:latin typeface="Arial"/>
            </a:endParaRPr>
          </a:p>
        </p:txBody>
      </p:sp>
      <p:sp>
        <p:nvSpPr>
          <p:cNvPr id="84" name="CustomShape 3"/>
          <p:cNvSpPr/>
          <p:nvPr/>
        </p:nvSpPr>
        <p:spPr>
          <a:xfrm>
            <a:off x="4038480" y="6488280"/>
            <a:ext cx="4113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a:solidFill>
                  <a:srgbClr val="8B8B8B"/>
                </a:solidFill>
                <a:latin typeface="Calibri"/>
                <a:ea typeface="DejaVu Sans"/>
              </a:rPr>
              <a:t>© 2019 Darrell Long &amp; the University of California</a:t>
            </a:r>
            <a:endParaRPr lang="en-US" sz="1200" b="0" strike="noStrike" spc="-1">
              <a:latin typeface="Arial"/>
            </a:endParaRPr>
          </a:p>
        </p:txBody>
      </p:sp>
      <p:sp>
        <p:nvSpPr>
          <p:cNvPr id="85" name="CustomShape 4"/>
          <p:cNvSpPr/>
          <p:nvPr/>
        </p:nvSpPr>
        <p:spPr>
          <a:xfrm>
            <a:off x="8610480" y="648828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EE280C7-9CA4-42DB-8F3D-8DFFA1E98102}" type="slidenum">
              <a:rPr lang="en-US" sz="1200" b="0" strike="noStrike" spc="-1">
                <a:solidFill>
                  <a:srgbClr val="8B8B8B"/>
                </a:solidFill>
                <a:latin typeface="Calibri"/>
                <a:ea typeface="DejaVu Sans"/>
              </a:rPr>
              <a:t>2</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000000"/>
                </a:solidFill>
                <a:latin typeface="Calibri Light"/>
                <a:ea typeface="DejaVu Sans"/>
              </a:rPr>
              <a:t>Hash functions</a:t>
            </a:r>
            <a:endParaRPr lang="en-US" sz="4400" b="0" strike="noStrike" spc="-1" dirty="0">
              <a:latin typeface="Arial"/>
            </a:endParaRPr>
          </a:p>
        </p:txBody>
      </p:sp>
      <p:sp>
        <p:nvSpPr>
          <p:cNvPr id="8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dirty="0">
                <a:latin typeface="Arial"/>
              </a:rPr>
              <a:t>A function that maps data of arbitrary size to fixed-size values</a:t>
            </a:r>
          </a:p>
          <a:p>
            <a:pPr marL="685800" lvl="1" indent="-227520">
              <a:lnSpc>
                <a:spcPct val="90000"/>
              </a:lnSpc>
              <a:spcBef>
                <a:spcPts val="1001"/>
              </a:spcBef>
              <a:buClr>
                <a:srgbClr val="000000"/>
              </a:buClr>
              <a:buFont typeface="Arial"/>
              <a:buChar char="•"/>
            </a:pPr>
            <a:r>
              <a:rPr lang="en-US" sz="2800" b="0" strike="noStrike" spc="-1" dirty="0">
                <a:latin typeface="Arial"/>
              </a:rPr>
              <a:t>f(x</a:t>
            </a:r>
            <a:r>
              <a:rPr lang="en-US" sz="2800" spc="-1" dirty="0">
                <a:latin typeface="Arial"/>
              </a:rPr>
              <a:t>) = x + 5 is a hash function, but bad</a:t>
            </a:r>
          </a:p>
          <a:p>
            <a:pPr marL="228600" indent="-227520">
              <a:lnSpc>
                <a:spcPct val="90000"/>
              </a:lnSpc>
              <a:spcBef>
                <a:spcPts val="1001"/>
              </a:spcBef>
              <a:buClr>
                <a:srgbClr val="000000"/>
              </a:buClr>
              <a:buFont typeface="Arial"/>
              <a:buChar char="•"/>
            </a:pPr>
            <a:r>
              <a:rPr lang="en-US" sz="2800" b="0" strike="noStrike" spc="-1" dirty="0">
                <a:latin typeface="Arial"/>
              </a:rPr>
              <a:t>Characteristics of a good hash function</a:t>
            </a:r>
          </a:p>
          <a:p>
            <a:pPr marL="685800" lvl="1" indent="-227520">
              <a:lnSpc>
                <a:spcPct val="90000"/>
              </a:lnSpc>
              <a:spcBef>
                <a:spcPts val="1001"/>
              </a:spcBef>
              <a:buClr>
                <a:srgbClr val="000000"/>
              </a:buClr>
              <a:buFont typeface="Arial"/>
              <a:buChar char="•"/>
            </a:pPr>
            <a:r>
              <a:rPr lang="en-US" sz="2800" spc="-1" dirty="0">
                <a:latin typeface="Arial"/>
              </a:rPr>
              <a:t>Determined by the data being hashed</a:t>
            </a:r>
          </a:p>
          <a:p>
            <a:pPr marL="685800" lvl="1" indent="-227520">
              <a:lnSpc>
                <a:spcPct val="90000"/>
              </a:lnSpc>
              <a:spcBef>
                <a:spcPts val="1001"/>
              </a:spcBef>
              <a:buClr>
                <a:srgbClr val="000000"/>
              </a:buClr>
              <a:buFont typeface="Arial"/>
              <a:buChar char="•"/>
            </a:pPr>
            <a:r>
              <a:rPr lang="en-US" sz="2800" spc="-1" dirty="0">
                <a:latin typeface="Arial"/>
              </a:rPr>
              <a:t>Uses </a:t>
            </a:r>
            <a:r>
              <a:rPr lang="en-US" sz="2800" b="0" strike="noStrike" spc="-1" dirty="0">
                <a:latin typeface="Arial"/>
              </a:rPr>
              <a:t>all input data</a:t>
            </a:r>
          </a:p>
          <a:p>
            <a:pPr marL="685800" lvl="1" indent="-227520">
              <a:lnSpc>
                <a:spcPct val="90000"/>
              </a:lnSpc>
              <a:spcBef>
                <a:spcPts val="1001"/>
              </a:spcBef>
              <a:buClr>
                <a:srgbClr val="000000"/>
              </a:buClr>
              <a:buFont typeface="Arial"/>
              <a:buChar char="•"/>
            </a:pPr>
            <a:r>
              <a:rPr lang="en-US" sz="2800" spc="-1" dirty="0">
                <a:latin typeface="Arial"/>
              </a:rPr>
              <a:t>“Uniformly” distributes data across entire set of possible hash values</a:t>
            </a:r>
          </a:p>
          <a:p>
            <a:pPr marL="685800" lvl="1" indent="-227520">
              <a:lnSpc>
                <a:spcPct val="90000"/>
              </a:lnSpc>
              <a:spcBef>
                <a:spcPts val="1001"/>
              </a:spcBef>
              <a:buClr>
                <a:srgbClr val="000000"/>
              </a:buClr>
              <a:buFont typeface="Arial"/>
              <a:buChar char="•"/>
            </a:pPr>
            <a:r>
              <a:rPr lang="en-US" sz="2800" spc="-1" dirty="0">
                <a:latin typeface="Arial"/>
              </a:rPr>
              <a:t>Generates very different hash values for similar strings</a:t>
            </a:r>
            <a:endParaRPr lang="en-US" sz="2800" b="0" strike="noStrike" spc="-1" dirty="0">
              <a:latin typeface="Arial"/>
            </a:endParaRPr>
          </a:p>
        </p:txBody>
      </p:sp>
      <p:sp>
        <p:nvSpPr>
          <p:cNvPr id="84" name="CustomShape 3"/>
          <p:cNvSpPr/>
          <p:nvPr/>
        </p:nvSpPr>
        <p:spPr>
          <a:xfrm>
            <a:off x="4038480" y="6488280"/>
            <a:ext cx="4113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a:solidFill>
                  <a:srgbClr val="8B8B8B"/>
                </a:solidFill>
                <a:latin typeface="Calibri"/>
                <a:ea typeface="DejaVu Sans"/>
              </a:rPr>
              <a:t>© 2019 Darrell Long &amp; the University of California</a:t>
            </a:r>
            <a:endParaRPr lang="en-US" sz="1200" b="0" strike="noStrike" spc="-1">
              <a:latin typeface="Arial"/>
            </a:endParaRPr>
          </a:p>
        </p:txBody>
      </p:sp>
      <p:sp>
        <p:nvSpPr>
          <p:cNvPr id="85" name="CustomShape 4"/>
          <p:cNvSpPr/>
          <p:nvPr/>
        </p:nvSpPr>
        <p:spPr>
          <a:xfrm>
            <a:off x="8610480" y="648828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EE280C7-9CA4-42DB-8F3D-8DFFA1E98102}" type="slidenum">
              <a:rPr lang="en-US" sz="1200" b="0" strike="noStrike" spc="-1">
                <a:solidFill>
                  <a:srgbClr val="8B8B8B"/>
                </a:solidFill>
                <a:latin typeface="Calibri"/>
                <a:ea typeface="DejaVu Sans"/>
              </a:rPr>
              <a:t>3</a:t>
            </a:fld>
            <a:endParaRPr lang="en-US" sz="1200" b="0" strike="noStrike" spc="-1">
              <a:latin typeface="Arial"/>
            </a:endParaRPr>
          </a:p>
        </p:txBody>
      </p:sp>
    </p:spTree>
    <p:extLst>
      <p:ext uri="{BB962C8B-B14F-4D97-AF65-F5344CB8AC3E}">
        <p14:creationId xmlns:p14="http://schemas.microsoft.com/office/powerpoint/2010/main" val="19189300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000000"/>
                </a:solidFill>
                <a:latin typeface="Calibri Light"/>
                <a:ea typeface="DejaVu Sans"/>
              </a:rPr>
              <a:t>Characteristics of hash functions</a:t>
            </a:r>
            <a:endParaRPr lang="en-US" sz="4400" b="0" strike="noStrike" spc="-1" dirty="0">
              <a:latin typeface="Arial"/>
            </a:endParaRPr>
          </a:p>
        </p:txBody>
      </p:sp>
      <p:sp>
        <p:nvSpPr>
          <p:cNvPr id="8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5430" indent="-514350">
              <a:lnSpc>
                <a:spcPct val="90000"/>
              </a:lnSpc>
              <a:spcBef>
                <a:spcPts val="1001"/>
              </a:spcBef>
              <a:buClr>
                <a:srgbClr val="000000"/>
              </a:buClr>
              <a:buFont typeface="+mj-lt"/>
              <a:buAutoNum type="arabicPeriod"/>
            </a:pPr>
            <a:r>
              <a:rPr lang="en-US" sz="2800" b="0" strike="noStrike" spc="-1" dirty="0">
                <a:latin typeface="Arial"/>
              </a:rPr>
              <a:t>If something other than the data is used to determined the hash, then the hash value isn’t as dependent on the data can result in worse hash value distribution</a:t>
            </a:r>
          </a:p>
          <a:p>
            <a:pPr marL="515430" indent="-514350">
              <a:lnSpc>
                <a:spcPct val="90000"/>
              </a:lnSpc>
              <a:spcBef>
                <a:spcPts val="1001"/>
              </a:spcBef>
              <a:buClr>
                <a:srgbClr val="000000"/>
              </a:buClr>
              <a:buFont typeface="+mj-lt"/>
              <a:buAutoNum type="arabicPeriod"/>
            </a:pPr>
            <a:r>
              <a:rPr lang="en-US" sz="2800" b="0" strike="noStrike" spc="-1" dirty="0">
                <a:latin typeface="Arial"/>
              </a:rPr>
              <a:t>Not using all </a:t>
            </a:r>
            <a:r>
              <a:rPr lang="en-US" sz="2800" spc="-1" dirty="0">
                <a:latin typeface="Arial"/>
              </a:rPr>
              <a:t>input data can result in hash collisions</a:t>
            </a:r>
          </a:p>
          <a:p>
            <a:pPr marL="515430" indent="-514350">
              <a:lnSpc>
                <a:spcPct val="90000"/>
              </a:lnSpc>
              <a:spcBef>
                <a:spcPts val="1001"/>
              </a:spcBef>
              <a:buClr>
                <a:srgbClr val="000000"/>
              </a:buClr>
              <a:buFont typeface="+mj-lt"/>
              <a:buAutoNum type="arabicPeriod"/>
            </a:pPr>
            <a:r>
              <a:rPr lang="en-US" sz="2800" b="0" strike="noStrike" spc="-1" dirty="0">
                <a:latin typeface="Arial"/>
              </a:rPr>
              <a:t>Hash coll</a:t>
            </a:r>
            <a:r>
              <a:rPr lang="en-US" sz="2800" spc="-1" dirty="0">
                <a:latin typeface="Arial"/>
              </a:rPr>
              <a:t>isions occur if values aren’t well distributed</a:t>
            </a:r>
          </a:p>
          <a:p>
            <a:pPr marL="515430" indent="-514350">
              <a:lnSpc>
                <a:spcPct val="90000"/>
              </a:lnSpc>
              <a:spcBef>
                <a:spcPts val="1001"/>
              </a:spcBef>
              <a:buClr>
                <a:srgbClr val="000000"/>
              </a:buClr>
              <a:buFont typeface="+mj-lt"/>
              <a:buAutoNum type="arabicPeriod"/>
            </a:pPr>
            <a:r>
              <a:rPr lang="en-US" sz="2800" spc="-1" dirty="0">
                <a:latin typeface="Arial"/>
              </a:rPr>
              <a:t>Similar data should generate very different hash values (hash functions should be pseudo-random)</a:t>
            </a:r>
            <a:endParaRPr lang="en-US" sz="2800" b="0" strike="noStrike" spc="-1" dirty="0">
              <a:latin typeface="Arial"/>
            </a:endParaRPr>
          </a:p>
        </p:txBody>
      </p:sp>
      <p:sp>
        <p:nvSpPr>
          <p:cNvPr id="84" name="CustomShape 3"/>
          <p:cNvSpPr/>
          <p:nvPr/>
        </p:nvSpPr>
        <p:spPr>
          <a:xfrm>
            <a:off x="4038480" y="6488280"/>
            <a:ext cx="4113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a:solidFill>
                  <a:srgbClr val="8B8B8B"/>
                </a:solidFill>
                <a:latin typeface="Calibri"/>
                <a:ea typeface="DejaVu Sans"/>
              </a:rPr>
              <a:t>© 2019 Darrell Long &amp; the University of California</a:t>
            </a:r>
            <a:endParaRPr lang="en-US" sz="1200" b="0" strike="noStrike" spc="-1">
              <a:latin typeface="Arial"/>
            </a:endParaRPr>
          </a:p>
        </p:txBody>
      </p:sp>
      <p:sp>
        <p:nvSpPr>
          <p:cNvPr id="85" name="CustomShape 4"/>
          <p:cNvSpPr/>
          <p:nvPr/>
        </p:nvSpPr>
        <p:spPr>
          <a:xfrm>
            <a:off x="8610480" y="648828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EE280C7-9CA4-42DB-8F3D-8DFFA1E98102}" type="slidenum">
              <a:rPr lang="en-US" sz="1200" b="0" strike="noStrike" spc="-1">
                <a:solidFill>
                  <a:srgbClr val="8B8B8B"/>
                </a:solidFill>
                <a:latin typeface="Calibri"/>
                <a:ea typeface="DejaVu Sans"/>
              </a:rPr>
              <a:t>4</a:t>
            </a:fld>
            <a:endParaRPr lang="en-US" sz="1200" b="0" strike="noStrike" spc="-1">
              <a:latin typeface="Arial"/>
            </a:endParaRPr>
          </a:p>
        </p:txBody>
      </p:sp>
    </p:spTree>
    <p:extLst>
      <p:ext uri="{BB962C8B-B14F-4D97-AF65-F5344CB8AC3E}">
        <p14:creationId xmlns:p14="http://schemas.microsoft.com/office/powerpoint/2010/main" val="38160251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000000"/>
                </a:solidFill>
                <a:latin typeface="Calibri Light"/>
                <a:ea typeface="DejaVu Sans"/>
              </a:rPr>
              <a:t>Hash collisions</a:t>
            </a:r>
            <a:endParaRPr lang="en-US" sz="4400" b="0" strike="noStrike" spc="-1" dirty="0">
              <a:latin typeface="Arial"/>
            </a:endParaRPr>
          </a:p>
        </p:txBody>
      </p:sp>
      <p:sp>
        <p:nvSpPr>
          <p:cNvPr id="8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spc="-1" dirty="0">
                <a:solidFill>
                  <a:srgbClr val="000000"/>
                </a:solidFill>
                <a:latin typeface="Calibri"/>
              </a:rPr>
              <a:t>Hash collisions occur when two pieces of data have the same hash value</a:t>
            </a:r>
          </a:p>
          <a:p>
            <a:pPr marL="228600" indent="-227520">
              <a:lnSpc>
                <a:spcPct val="90000"/>
              </a:lnSpc>
              <a:spcBef>
                <a:spcPts val="1001"/>
              </a:spcBef>
              <a:buClr>
                <a:srgbClr val="000000"/>
              </a:buClr>
              <a:buFont typeface="Arial"/>
              <a:buChar char="•"/>
            </a:pPr>
            <a:r>
              <a:rPr lang="en-US" sz="2800" b="0" strike="noStrike" spc="-1" dirty="0">
                <a:solidFill>
                  <a:srgbClr val="000000"/>
                </a:solidFill>
                <a:latin typeface="Calibri"/>
              </a:rPr>
              <a:t>Assume that h(x) is a hash function:</a:t>
            </a:r>
          </a:p>
          <a:p>
            <a:pPr marL="685800" lvl="1" indent="-227520">
              <a:lnSpc>
                <a:spcPct val="90000"/>
              </a:lnSpc>
              <a:spcBef>
                <a:spcPts val="1001"/>
              </a:spcBef>
              <a:buClr>
                <a:srgbClr val="000000"/>
              </a:buClr>
              <a:buFont typeface="Arial"/>
              <a:buChar char="•"/>
            </a:pPr>
            <a:r>
              <a:rPr lang="en-US" sz="2800" spc="-1" dirty="0">
                <a:solidFill>
                  <a:srgbClr val="000000"/>
                </a:solidFill>
                <a:latin typeface="Calibri"/>
              </a:rPr>
              <a:t>A collision means h(x) == h(y)</a:t>
            </a:r>
          </a:p>
          <a:p>
            <a:pPr marL="228600" indent="-227520">
              <a:lnSpc>
                <a:spcPct val="90000"/>
              </a:lnSpc>
              <a:spcBef>
                <a:spcPts val="1001"/>
              </a:spcBef>
              <a:buClr>
                <a:srgbClr val="000000"/>
              </a:buClr>
              <a:buFont typeface="Arial"/>
              <a:buChar char="•"/>
            </a:pPr>
            <a:r>
              <a:rPr lang="en-US" sz="2800" b="0" strike="noStrike" spc="-1" dirty="0">
                <a:solidFill>
                  <a:srgbClr val="000000"/>
                </a:solidFill>
                <a:latin typeface="Calibri"/>
              </a:rPr>
              <a:t>Good hash functions, given a proper range of possible hash values, should very rarely result in collisions</a:t>
            </a:r>
          </a:p>
          <a:p>
            <a:pPr marL="685800" lvl="1" indent="-227520">
              <a:lnSpc>
                <a:spcPct val="90000"/>
              </a:lnSpc>
              <a:spcBef>
                <a:spcPts val="1001"/>
              </a:spcBef>
              <a:buClr>
                <a:srgbClr val="000000"/>
              </a:buClr>
              <a:buFont typeface="Arial"/>
              <a:buChar char="•"/>
            </a:pPr>
            <a:r>
              <a:rPr lang="en-US" sz="2800" spc="-1" dirty="0">
                <a:solidFill>
                  <a:srgbClr val="000000"/>
                </a:solidFill>
                <a:latin typeface="Calibri"/>
              </a:rPr>
              <a:t>Having collisions could be a security vulnerability</a:t>
            </a:r>
          </a:p>
          <a:p>
            <a:pPr marL="228600" indent="-227520">
              <a:lnSpc>
                <a:spcPct val="90000"/>
              </a:lnSpc>
              <a:spcBef>
                <a:spcPts val="1001"/>
              </a:spcBef>
              <a:buClr>
                <a:srgbClr val="000000"/>
              </a:buClr>
              <a:buFont typeface="Arial"/>
              <a:buChar char="•"/>
            </a:pPr>
            <a:r>
              <a:rPr lang="en-US" sz="2800" b="0" strike="noStrike" spc="-1" dirty="0">
                <a:solidFill>
                  <a:srgbClr val="000000"/>
                </a:solidFill>
                <a:latin typeface="Calibri"/>
              </a:rPr>
              <a:t>Typically resolved by chaining with linked lists</a:t>
            </a:r>
          </a:p>
          <a:p>
            <a:pPr marL="685800" lvl="1" indent="-227520">
              <a:lnSpc>
                <a:spcPct val="90000"/>
              </a:lnSpc>
              <a:spcBef>
                <a:spcPts val="1001"/>
              </a:spcBef>
              <a:buClr>
                <a:srgbClr val="000000"/>
              </a:buClr>
              <a:buFont typeface="Arial"/>
              <a:buChar char="•"/>
            </a:pPr>
            <a:r>
              <a:rPr lang="en-US" sz="2800" spc="-1" dirty="0">
                <a:solidFill>
                  <a:srgbClr val="000000"/>
                </a:solidFill>
                <a:latin typeface="Calibri"/>
              </a:rPr>
              <a:t>Colliding data is linked together in a linked list</a:t>
            </a:r>
            <a:endParaRPr lang="en-US" sz="2800" b="0" strike="noStrike" spc="-1" dirty="0">
              <a:latin typeface="Arial"/>
            </a:endParaRPr>
          </a:p>
        </p:txBody>
      </p:sp>
      <p:sp>
        <p:nvSpPr>
          <p:cNvPr id="84" name="CustomShape 3"/>
          <p:cNvSpPr/>
          <p:nvPr/>
        </p:nvSpPr>
        <p:spPr>
          <a:xfrm>
            <a:off x="4038480" y="6488280"/>
            <a:ext cx="4113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a:solidFill>
                  <a:srgbClr val="8B8B8B"/>
                </a:solidFill>
                <a:latin typeface="Calibri"/>
                <a:ea typeface="DejaVu Sans"/>
              </a:rPr>
              <a:t>© 2019 Darrell Long &amp; the University of California</a:t>
            </a:r>
            <a:endParaRPr lang="en-US" sz="1200" b="0" strike="noStrike" spc="-1">
              <a:latin typeface="Arial"/>
            </a:endParaRPr>
          </a:p>
        </p:txBody>
      </p:sp>
      <p:sp>
        <p:nvSpPr>
          <p:cNvPr id="85" name="CustomShape 4"/>
          <p:cNvSpPr/>
          <p:nvPr/>
        </p:nvSpPr>
        <p:spPr>
          <a:xfrm>
            <a:off x="8610480" y="648828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EE280C7-9CA4-42DB-8F3D-8DFFA1E98102}" type="slidenum">
              <a:rPr lang="en-US" sz="1200" b="0" strike="noStrike" spc="-1">
                <a:solidFill>
                  <a:srgbClr val="8B8B8B"/>
                </a:solidFill>
                <a:latin typeface="Calibri"/>
                <a:ea typeface="DejaVu Sans"/>
              </a:rPr>
              <a:t>5</a:t>
            </a:fld>
            <a:endParaRPr lang="en-US" sz="1200" b="0" strike="noStrike" spc="-1">
              <a:latin typeface="Arial"/>
            </a:endParaRPr>
          </a:p>
        </p:txBody>
      </p:sp>
    </p:spTree>
    <p:extLst>
      <p:ext uri="{BB962C8B-B14F-4D97-AF65-F5344CB8AC3E}">
        <p14:creationId xmlns:p14="http://schemas.microsoft.com/office/powerpoint/2010/main" val="16893679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000000"/>
                </a:solidFill>
                <a:latin typeface="Calibri Light"/>
                <a:ea typeface="DejaVu Sans"/>
              </a:rPr>
              <a:t>Birthday Paradox</a:t>
            </a:r>
            <a:endParaRPr lang="en-US" sz="4400" b="0" strike="noStrike" spc="-1" dirty="0">
              <a:latin typeface="Arial"/>
            </a:endParaRPr>
          </a:p>
        </p:txBody>
      </p:sp>
      <p:sp>
        <p:nvSpPr>
          <p:cNvPr id="8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dirty="0">
                <a:latin typeface="Arial"/>
              </a:rPr>
              <a:t>In a room, </a:t>
            </a:r>
            <a:r>
              <a:rPr lang="en-US" sz="2800" spc="-1" dirty="0">
                <a:latin typeface="Arial"/>
              </a:rPr>
              <a:t>there is a higher probability of finding two people who share the same birthday than there is of finding a person who shares the same birthday as you</a:t>
            </a:r>
          </a:p>
          <a:p>
            <a:pPr marL="228600" indent="-227520">
              <a:lnSpc>
                <a:spcPct val="90000"/>
              </a:lnSpc>
              <a:spcBef>
                <a:spcPts val="1001"/>
              </a:spcBef>
              <a:buClr>
                <a:srgbClr val="000000"/>
              </a:buClr>
              <a:buFont typeface="Arial"/>
              <a:buChar char="•"/>
            </a:pPr>
            <a:r>
              <a:rPr lang="en-US" sz="2800" b="0" strike="noStrike" spc="-1" dirty="0">
                <a:latin typeface="Arial"/>
              </a:rPr>
              <a:t>This applies to hash functions</a:t>
            </a:r>
          </a:p>
          <a:p>
            <a:pPr marL="685800" lvl="1" indent="-227520">
              <a:lnSpc>
                <a:spcPct val="90000"/>
              </a:lnSpc>
              <a:spcBef>
                <a:spcPts val="1001"/>
              </a:spcBef>
              <a:buClr>
                <a:srgbClr val="000000"/>
              </a:buClr>
              <a:buFont typeface="Arial"/>
              <a:buChar char="•"/>
            </a:pPr>
            <a:r>
              <a:rPr lang="en-US" sz="2800" spc="-1" dirty="0">
                <a:latin typeface="Arial"/>
              </a:rPr>
              <a:t>It is easier to find two inputs that hash to the same value than it is to find an input that hashes to the same value as the hash value of an input you already have</a:t>
            </a:r>
            <a:endParaRPr lang="en-US" sz="2800" b="0" strike="noStrike" spc="-1" dirty="0">
              <a:latin typeface="Arial"/>
            </a:endParaRPr>
          </a:p>
        </p:txBody>
      </p:sp>
      <p:sp>
        <p:nvSpPr>
          <p:cNvPr id="84" name="CustomShape 3"/>
          <p:cNvSpPr/>
          <p:nvPr/>
        </p:nvSpPr>
        <p:spPr>
          <a:xfrm>
            <a:off x="4038480" y="6488280"/>
            <a:ext cx="4113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a:solidFill>
                  <a:srgbClr val="8B8B8B"/>
                </a:solidFill>
                <a:latin typeface="Calibri"/>
                <a:ea typeface="DejaVu Sans"/>
              </a:rPr>
              <a:t>© 2019 Darrell Long &amp; the University of California</a:t>
            </a:r>
            <a:endParaRPr lang="en-US" sz="1200" b="0" strike="noStrike" spc="-1">
              <a:latin typeface="Arial"/>
            </a:endParaRPr>
          </a:p>
        </p:txBody>
      </p:sp>
      <p:sp>
        <p:nvSpPr>
          <p:cNvPr id="85" name="CustomShape 4"/>
          <p:cNvSpPr/>
          <p:nvPr/>
        </p:nvSpPr>
        <p:spPr>
          <a:xfrm>
            <a:off x="8610480" y="648828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EE280C7-9CA4-42DB-8F3D-8DFFA1E98102}" type="slidenum">
              <a:rPr lang="en-US" sz="1200" b="0" strike="noStrike" spc="-1">
                <a:solidFill>
                  <a:srgbClr val="8B8B8B"/>
                </a:solidFill>
                <a:latin typeface="Calibri"/>
                <a:ea typeface="DejaVu Sans"/>
              </a:rPr>
              <a:t>6</a:t>
            </a:fld>
            <a:endParaRPr lang="en-US" sz="1200" b="0" strike="noStrike" spc="-1">
              <a:latin typeface="Arial"/>
            </a:endParaRPr>
          </a:p>
        </p:txBody>
      </p:sp>
    </p:spTree>
    <p:extLst>
      <p:ext uri="{BB962C8B-B14F-4D97-AF65-F5344CB8AC3E}">
        <p14:creationId xmlns:p14="http://schemas.microsoft.com/office/powerpoint/2010/main" val="31722468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000000"/>
                </a:solidFill>
                <a:latin typeface="Calibri Light"/>
                <a:ea typeface="DejaVu Sans"/>
              </a:rPr>
              <a:t>Bloom Filters</a:t>
            </a:r>
            <a:endParaRPr lang="en-US" sz="4400" b="0" strike="noStrike" spc="-1" dirty="0">
              <a:latin typeface="Arial"/>
            </a:endParaRPr>
          </a:p>
        </p:txBody>
      </p:sp>
      <p:sp>
        <p:nvSpPr>
          <p:cNvPr id="8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dirty="0">
                <a:latin typeface="Arial"/>
              </a:rPr>
              <a:t>A data structure designed to tell you whether an element is present in a set</a:t>
            </a:r>
          </a:p>
          <a:p>
            <a:pPr marL="228600" indent="-227520">
              <a:lnSpc>
                <a:spcPct val="90000"/>
              </a:lnSpc>
              <a:spcBef>
                <a:spcPts val="1001"/>
              </a:spcBef>
              <a:buClr>
                <a:srgbClr val="000000"/>
              </a:buClr>
              <a:buFont typeface="Arial"/>
              <a:buChar char="•"/>
            </a:pPr>
            <a:r>
              <a:rPr lang="en-US" sz="2800" spc="-1" dirty="0">
                <a:latin typeface="Arial"/>
              </a:rPr>
              <a:t>Based off a Bit Vector</a:t>
            </a:r>
          </a:p>
          <a:p>
            <a:pPr marL="685800" lvl="1" indent="-227520">
              <a:lnSpc>
                <a:spcPct val="90000"/>
              </a:lnSpc>
              <a:spcBef>
                <a:spcPts val="1001"/>
              </a:spcBef>
              <a:buClr>
                <a:srgbClr val="000000"/>
              </a:buClr>
              <a:buFont typeface="Arial"/>
              <a:buChar char="•"/>
            </a:pPr>
            <a:r>
              <a:rPr lang="en-US" sz="2800" b="0" strike="noStrike" spc="-1" dirty="0">
                <a:latin typeface="Arial"/>
              </a:rPr>
              <a:t>Bloom filters are fast and memory efficient</a:t>
            </a:r>
          </a:p>
          <a:p>
            <a:pPr marL="228600" indent="-227520">
              <a:lnSpc>
                <a:spcPct val="90000"/>
              </a:lnSpc>
              <a:spcBef>
                <a:spcPts val="1001"/>
              </a:spcBef>
              <a:buClr>
                <a:srgbClr val="000000"/>
              </a:buClr>
              <a:buFont typeface="Arial"/>
              <a:buChar char="•"/>
            </a:pPr>
            <a:r>
              <a:rPr lang="en-US" sz="2800" spc="-1" dirty="0">
                <a:latin typeface="Arial"/>
              </a:rPr>
              <a:t>Often used as an extra layer to a hash table to efficiently check if a key exists in the hash table</a:t>
            </a:r>
          </a:p>
          <a:p>
            <a:pPr marL="228600" indent="-227520">
              <a:lnSpc>
                <a:spcPct val="90000"/>
              </a:lnSpc>
              <a:spcBef>
                <a:spcPts val="1001"/>
              </a:spcBef>
              <a:buClr>
                <a:srgbClr val="000000"/>
              </a:buClr>
              <a:buFont typeface="Arial"/>
              <a:buChar char="•"/>
            </a:pPr>
            <a:r>
              <a:rPr lang="en-US" sz="2800" b="0" strike="noStrike" spc="-1" dirty="0">
                <a:latin typeface="Arial"/>
              </a:rPr>
              <a:t>Like a hash table, uses a hash function to get index of bits to set</a:t>
            </a:r>
          </a:p>
          <a:p>
            <a:pPr marL="228600" indent="-227520">
              <a:lnSpc>
                <a:spcPct val="90000"/>
              </a:lnSpc>
              <a:spcBef>
                <a:spcPts val="1001"/>
              </a:spcBef>
              <a:buClr>
                <a:srgbClr val="000000"/>
              </a:buClr>
              <a:buFont typeface="Arial"/>
              <a:buChar char="•"/>
            </a:pPr>
            <a:r>
              <a:rPr lang="en-US" sz="2800" spc="-1" dirty="0">
                <a:latin typeface="Arial"/>
              </a:rPr>
              <a:t>The more hash functions per bloom filter, the less chance of having false positives</a:t>
            </a:r>
            <a:endParaRPr lang="en-US" sz="2800" b="0" strike="noStrike" spc="-1" dirty="0">
              <a:latin typeface="Arial"/>
            </a:endParaRPr>
          </a:p>
        </p:txBody>
      </p:sp>
      <p:sp>
        <p:nvSpPr>
          <p:cNvPr id="84" name="CustomShape 3"/>
          <p:cNvSpPr/>
          <p:nvPr/>
        </p:nvSpPr>
        <p:spPr>
          <a:xfrm>
            <a:off x="4038480" y="6488280"/>
            <a:ext cx="4113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a:solidFill>
                  <a:srgbClr val="8B8B8B"/>
                </a:solidFill>
                <a:latin typeface="Calibri"/>
                <a:ea typeface="DejaVu Sans"/>
              </a:rPr>
              <a:t>© 2019 Darrell Long &amp; the University of California</a:t>
            </a:r>
            <a:endParaRPr lang="en-US" sz="1200" b="0" strike="noStrike" spc="-1">
              <a:latin typeface="Arial"/>
            </a:endParaRPr>
          </a:p>
        </p:txBody>
      </p:sp>
      <p:sp>
        <p:nvSpPr>
          <p:cNvPr id="85" name="CustomShape 4"/>
          <p:cNvSpPr/>
          <p:nvPr/>
        </p:nvSpPr>
        <p:spPr>
          <a:xfrm>
            <a:off x="8610480" y="648828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EE280C7-9CA4-42DB-8F3D-8DFFA1E98102}" type="slidenum">
              <a:rPr lang="en-US" sz="1200" b="0" strike="noStrike" spc="-1">
                <a:solidFill>
                  <a:srgbClr val="8B8B8B"/>
                </a:solidFill>
                <a:latin typeface="Calibri"/>
                <a:ea typeface="DejaVu Sans"/>
              </a:rPr>
              <a:t>7</a:t>
            </a:fld>
            <a:endParaRPr lang="en-US" sz="1200" b="0" strike="noStrike" spc="-1">
              <a:latin typeface="Arial"/>
            </a:endParaRPr>
          </a:p>
        </p:txBody>
      </p:sp>
    </p:spTree>
    <p:extLst>
      <p:ext uri="{BB962C8B-B14F-4D97-AF65-F5344CB8AC3E}">
        <p14:creationId xmlns:p14="http://schemas.microsoft.com/office/powerpoint/2010/main" val="15323175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spc="-1" dirty="0">
                <a:solidFill>
                  <a:srgbClr val="000000"/>
                </a:solidFill>
                <a:latin typeface="Calibri Light"/>
              </a:rPr>
              <a:t>Popular hash functions</a:t>
            </a:r>
            <a:endParaRPr lang="en-US" sz="4400" b="0" strike="noStrike" spc="-1" dirty="0">
              <a:latin typeface="Arial"/>
            </a:endParaRPr>
          </a:p>
        </p:txBody>
      </p:sp>
      <p:sp>
        <p:nvSpPr>
          <p:cNvPr id="8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dirty="0">
                <a:latin typeface="Arial"/>
              </a:rPr>
              <a:t>MD5 – broken</a:t>
            </a:r>
          </a:p>
          <a:p>
            <a:pPr marL="228600" indent="-227520">
              <a:lnSpc>
                <a:spcPct val="90000"/>
              </a:lnSpc>
              <a:spcBef>
                <a:spcPts val="1001"/>
              </a:spcBef>
              <a:buClr>
                <a:srgbClr val="000000"/>
              </a:buClr>
              <a:buFont typeface="Arial"/>
              <a:buChar char="•"/>
            </a:pPr>
            <a:r>
              <a:rPr lang="en-US" sz="2800" spc="-1" dirty="0">
                <a:latin typeface="Arial"/>
              </a:rPr>
              <a:t>SHA1 – broken</a:t>
            </a:r>
          </a:p>
          <a:p>
            <a:pPr marL="228600" indent="-227520">
              <a:lnSpc>
                <a:spcPct val="90000"/>
              </a:lnSpc>
              <a:spcBef>
                <a:spcPts val="1001"/>
              </a:spcBef>
              <a:buClr>
                <a:srgbClr val="000000"/>
              </a:buClr>
              <a:buFont typeface="Arial"/>
              <a:buChar char="•"/>
            </a:pPr>
            <a:r>
              <a:rPr lang="en-US" sz="2800" b="0" strike="noStrike" spc="-1" dirty="0">
                <a:latin typeface="Arial"/>
              </a:rPr>
              <a:t>SHA256</a:t>
            </a:r>
          </a:p>
          <a:p>
            <a:pPr marL="228600" indent="-227520">
              <a:lnSpc>
                <a:spcPct val="90000"/>
              </a:lnSpc>
              <a:spcBef>
                <a:spcPts val="1001"/>
              </a:spcBef>
              <a:buClr>
                <a:srgbClr val="000000"/>
              </a:buClr>
              <a:buFont typeface="Arial"/>
              <a:buChar char="•"/>
            </a:pPr>
            <a:r>
              <a:rPr lang="en-US" sz="2800" spc="-1" dirty="0">
                <a:latin typeface="Arial"/>
              </a:rPr>
              <a:t>SHA512</a:t>
            </a:r>
          </a:p>
          <a:p>
            <a:pPr marL="228600" indent="-227520">
              <a:lnSpc>
                <a:spcPct val="90000"/>
              </a:lnSpc>
              <a:spcBef>
                <a:spcPts val="1001"/>
              </a:spcBef>
              <a:buClr>
                <a:srgbClr val="000000"/>
              </a:buClr>
              <a:buFont typeface="Arial"/>
              <a:buChar char="•"/>
            </a:pPr>
            <a:r>
              <a:rPr lang="en-US" sz="2800" b="0" strike="noStrike" spc="-1" dirty="0">
                <a:latin typeface="Arial"/>
              </a:rPr>
              <a:t>SHA3</a:t>
            </a:r>
          </a:p>
          <a:p>
            <a:pPr marL="228600" indent="-227520">
              <a:lnSpc>
                <a:spcPct val="90000"/>
              </a:lnSpc>
              <a:spcBef>
                <a:spcPts val="1001"/>
              </a:spcBef>
              <a:buClr>
                <a:srgbClr val="000000"/>
              </a:buClr>
              <a:buFont typeface="Arial"/>
              <a:buChar char="•"/>
            </a:pPr>
            <a:r>
              <a:rPr lang="en-US" sz="2800" spc="-1" dirty="0">
                <a:latin typeface="Arial"/>
              </a:rPr>
              <a:t>AES</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spc="-1" dirty="0">
                <a:latin typeface="Arial"/>
              </a:rPr>
              <a:t>Speck (a cipher, not intended to be a hash function)</a:t>
            </a:r>
          </a:p>
        </p:txBody>
      </p:sp>
      <p:sp>
        <p:nvSpPr>
          <p:cNvPr id="84" name="CustomShape 3"/>
          <p:cNvSpPr/>
          <p:nvPr/>
        </p:nvSpPr>
        <p:spPr>
          <a:xfrm>
            <a:off x="4038480" y="6488280"/>
            <a:ext cx="4113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b="0" strike="noStrike" spc="-1">
                <a:solidFill>
                  <a:srgbClr val="8B8B8B"/>
                </a:solidFill>
                <a:latin typeface="Calibri"/>
                <a:ea typeface="DejaVu Sans"/>
              </a:rPr>
              <a:t>© 2019 Darrell Long &amp; the University of California</a:t>
            </a:r>
            <a:endParaRPr lang="en-US" sz="1200" b="0" strike="noStrike" spc="-1">
              <a:latin typeface="Arial"/>
            </a:endParaRPr>
          </a:p>
        </p:txBody>
      </p:sp>
      <p:sp>
        <p:nvSpPr>
          <p:cNvPr id="85" name="CustomShape 4"/>
          <p:cNvSpPr/>
          <p:nvPr/>
        </p:nvSpPr>
        <p:spPr>
          <a:xfrm>
            <a:off x="8610480" y="648828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EE280C7-9CA4-42DB-8F3D-8DFFA1E98102}" type="slidenum">
              <a:rPr lang="en-US" sz="1200" b="0" strike="noStrike" spc="-1">
                <a:solidFill>
                  <a:srgbClr val="8B8B8B"/>
                </a:solidFill>
                <a:latin typeface="Calibri"/>
                <a:ea typeface="DejaVu Sans"/>
              </a:rPr>
              <a:t>8</a:t>
            </a:fld>
            <a:endParaRPr lang="en-US" sz="1200" b="0" strike="noStrike" spc="-1">
              <a:latin typeface="Arial"/>
            </a:endParaRPr>
          </a:p>
        </p:txBody>
      </p:sp>
    </p:spTree>
    <p:extLst>
      <p:ext uri="{BB962C8B-B14F-4D97-AF65-F5344CB8AC3E}">
        <p14:creationId xmlns:p14="http://schemas.microsoft.com/office/powerpoint/2010/main" val="385985571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TotalTime>
  <Words>552</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Memory Allocation</dc:title>
  <dc:subject/>
  <dc:creator>Darrell Long</dc:creator>
  <dc:description/>
  <cp:lastModifiedBy>Eugene Chou</cp:lastModifiedBy>
  <cp:revision>23</cp:revision>
  <dcterms:created xsi:type="dcterms:W3CDTF">2019-07-22T04:06:10Z</dcterms:created>
  <dcterms:modified xsi:type="dcterms:W3CDTF">2019-09-05T22:59:53Z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