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7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EC546-44FA-6446-8A0B-FAF003AD6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Command Line Debugging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D3C230-0535-7B41-9620-6096E02520C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Prof. Darrell Long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sz="2000" kern="1200" dirty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CSE 13S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 up of a tree&#10;&#10;Description automatically generated">
            <a:extLst>
              <a:ext uri="{FF2B5EF4-FFF2-40B4-BE49-F238E27FC236}">
                <a16:creationId xmlns:a16="http://schemas.microsoft.com/office/drawing/2014/main" id="{C3301A65-E310-E040-98E1-9AED5F54B5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5" r="5965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69417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Using GDB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Other commands include:</a:t>
            </a:r>
            <a:endParaRPr lang="en-US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FreeMono"/>
                <a:ea typeface="DejaVu Sans"/>
              </a:rPr>
              <a:t>backtrace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, prints out a segmentation fault stack trace</a:t>
            </a:r>
            <a:endParaRPr lang="en-US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FreeMono"/>
                <a:ea typeface="DejaVu Sans"/>
              </a:rPr>
              <a:t>where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, prints a stack trace of the current point in the program</a:t>
            </a:r>
            <a:endParaRPr lang="en-US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FreeMono"/>
                <a:ea typeface="DejaVu Sans"/>
              </a:rPr>
              <a:t>finish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, finish execution of a function and stop when it returns</a:t>
            </a:r>
            <a:endParaRPr lang="en-US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FreeMono"/>
                <a:ea typeface="DejaVu Sans"/>
              </a:rPr>
              <a:t>delete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, remove a breakpoint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Additional documentation can be found here, https://www.gnu.org/software/gdb/documentation/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4038480" y="6488280"/>
            <a:ext cx="41137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© 2019 Darrell Long &amp; the University of California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8610480" y="648828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D49B787C-4CB5-4A2C-BBEB-D04023F1EAB8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10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4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0" y="-3240"/>
            <a:ext cx="12191040" cy="6860160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2"/>
          <p:cNvSpPr/>
          <p:nvPr/>
        </p:nvSpPr>
        <p:spPr>
          <a:xfrm>
            <a:off x="0" y="0"/>
            <a:ext cx="11785680" cy="6856920"/>
          </a:xfrm>
          <a:custGeom>
            <a:avLst/>
            <a:gdLst/>
            <a:ahLst/>
            <a:cxnLst/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3"/>
          <p:cNvSpPr/>
          <p:nvPr/>
        </p:nvSpPr>
        <p:spPr>
          <a:xfrm>
            <a:off x="0" y="0"/>
            <a:ext cx="3580200" cy="6856920"/>
          </a:xfrm>
          <a:custGeom>
            <a:avLst/>
            <a:gdLst/>
            <a:ahLst/>
            <a:cxnLst/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4"/>
          <p:cNvSpPr/>
          <p:nvPr/>
        </p:nvSpPr>
        <p:spPr>
          <a:xfrm>
            <a:off x="833040" y="448200"/>
            <a:ext cx="1051956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Valgrind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34" name="CustomShape 5"/>
          <p:cNvSpPr/>
          <p:nvPr/>
        </p:nvSpPr>
        <p:spPr>
          <a:xfrm>
            <a:off x="838080" y="1773720"/>
            <a:ext cx="5726160" cy="440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Analysis tool used to identify memory management problems.</a:t>
            </a:r>
            <a:endParaRPr lang="en-US" sz="14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Will tell you the location and size of memory leaks, deallocation errors, etc.</a:t>
            </a:r>
            <a:endParaRPr lang="en-US" sz="14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No additional compilation flags needed.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135" name="CustomShape 6"/>
          <p:cNvSpPr/>
          <p:nvPr/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© 2019 Darrell Long &amp; the University of California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6" name="CustomShape 7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211E9C81-D200-4D24-81BD-F7F7541257DB}" type="slidenum">
              <a:rPr lang="en-US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11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Using Valgrind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838080" y="1825560"/>
            <a:ext cx="528768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Compile your program.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Run </a:t>
            </a:r>
            <a:r>
              <a:rPr lang="en-US" sz="2800" b="0" strike="noStrike" spc="-1">
                <a:solidFill>
                  <a:srgbClr val="000000"/>
                </a:solidFill>
                <a:latin typeface="FreeMono"/>
                <a:ea typeface="DejaVu Sans"/>
              </a:rPr>
              <a:t>valgrind –-leak-check=yes ./executable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 this case there are no memory leaks.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4038480" y="6488280"/>
            <a:ext cx="41137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© 2019 Darrell Long &amp; the University of California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0" name="CustomShape 4"/>
          <p:cNvSpPr/>
          <p:nvPr/>
        </p:nvSpPr>
        <p:spPr>
          <a:xfrm>
            <a:off x="8610480" y="648828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D2FB2717-8C1E-4E7D-B9A4-9677A8B46AB2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12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41" name="CustomShape 5"/>
          <p:cNvSpPr/>
          <p:nvPr/>
        </p:nvSpPr>
        <p:spPr>
          <a:xfrm>
            <a:off x="6027840" y="3321000"/>
            <a:ext cx="180000" cy="23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2" name="Picture 141"/>
          <p:cNvPicPr/>
          <p:nvPr/>
        </p:nvPicPr>
        <p:blipFill>
          <a:blip r:embed="rId2"/>
          <a:stretch/>
        </p:blipFill>
        <p:spPr>
          <a:xfrm>
            <a:off x="5988960" y="1645920"/>
            <a:ext cx="6080400" cy="4212720"/>
          </a:xfrm>
          <a:prstGeom prst="rect">
            <a:avLst/>
          </a:prstGeom>
          <a:ln>
            <a:noFill/>
          </a:ln>
        </p:spPr>
      </p:pic>
      <p:sp>
        <p:nvSpPr>
          <p:cNvPr id="143" name="CustomShape 6"/>
          <p:cNvSpPr/>
          <p:nvPr/>
        </p:nvSpPr>
        <p:spPr>
          <a:xfrm>
            <a:off x="6492240" y="4754880"/>
            <a:ext cx="3565440" cy="456480"/>
          </a:xfrm>
          <a:prstGeom prst="rect">
            <a:avLst/>
          </a:prstGeom>
          <a:noFill/>
          <a:ln w="18360">
            <a:solidFill>
              <a:srgbClr val="ED1C2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143"/>
          <p:cNvPicPr/>
          <p:nvPr/>
        </p:nvPicPr>
        <p:blipFill>
          <a:blip r:embed="rId2"/>
          <a:stretch/>
        </p:blipFill>
        <p:spPr>
          <a:xfrm>
            <a:off x="6217920" y="1175760"/>
            <a:ext cx="5618160" cy="4858560"/>
          </a:xfrm>
          <a:prstGeom prst="rect">
            <a:avLst/>
          </a:prstGeom>
          <a:ln>
            <a:noFill/>
          </a:ln>
        </p:spPr>
      </p:pic>
      <p:sp>
        <p:nvSpPr>
          <p:cNvPr id="145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Using Valgrind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838080" y="1825560"/>
            <a:ext cx="528768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we modify our program to allocate an array but don’t free it, Valgrind will report a leak.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It will give you the line, file, and size of the unfreed allocation. 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4038480" y="6488280"/>
            <a:ext cx="41137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© 2019 Darrell Long &amp; the University of California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8610480" y="648828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99AF9C1B-77F5-4496-BBB1-6FC0716F6649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13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49" name="CustomShape 5"/>
          <p:cNvSpPr/>
          <p:nvPr/>
        </p:nvSpPr>
        <p:spPr>
          <a:xfrm>
            <a:off x="6027840" y="3321000"/>
            <a:ext cx="180000" cy="23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6"/>
          <p:cNvSpPr/>
          <p:nvPr/>
        </p:nvSpPr>
        <p:spPr>
          <a:xfrm>
            <a:off x="6766560" y="4480560"/>
            <a:ext cx="4388400" cy="456480"/>
          </a:xfrm>
          <a:prstGeom prst="rect">
            <a:avLst/>
          </a:prstGeom>
          <a:noFill/>
          <a:ln w="18360">
            <a:solidFill>
              <a:srgbClr val="ED1C2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4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0" y="-3240"/>
            <a:ext cx="12191040" cy="6860160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2"/>
          <p:cNvSpPr/>
          <p:nvPr/>
        </p:nvSpPr>
        <p:spPr>
          <a:xfrm>
            <a:off x="0" y="0"/>
            <a:ext cx="11785680" cy="6856920"/>
          </a:xfrm>
          <a:custGeom>
            <a:avLst/>
            <a:gdLst/>
            <a:ahLst/>
            <a:cxnLst/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3"/>
          <p:cNvSpPr/>
          <p:nvPr/>
        </p:nvSpPr>
        <p:spPr>
          <a:xfrm>
            <a:off x="0" y="0"/>
            <a:ext cx="3580200" cy="6856920"/>
          </a:xfrm>
          <a:custGeom>
            <a:avLst/>
            <a:gdLst/>
            <a:ahLst/>
            <a:cxnLst/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4"/>
          <p:cNvSpPr/>
          <p:nvPr/>
        </p:nvSpPr>
        <p:spPr>
          <a:xfrm>
            <a:off x="833040" y="448200"/>
            <a:ext cx="1051956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Infer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55" name="CustomShape 5"/>
          <p:cNvSpPr/>
          <p:nvPr/>
        </p:nvSpPr>
        <p:spPr>
          <a:xfrm>
            <a:off x="838080" y="1773720"/>
            <a:ext cx="5726160" cy="440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Similar to Valgrind and will pick up what the previous tool does not.</a:t>
            </a:r>
            <a:endParaRPr lang="en-US" sz="14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This is not installed on the university timeshare, you will have to run it on your local machine.</a:t>
            </a:r>
            <a:endParaRPr lang="en-US" sz="14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To install infer follow this guide                     https://fbinfer.com/docs/getting-started.html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156" name="CustomShape 6"/>
          <p:cNvSpPr/>
          <p:nvPr/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© 2019 Darrell Long &amp; the University of California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7" name="CustomShape 7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C983061C-6A01-4F00-8BE6-31FBF6281F47}" type="slidenum">
              <a:rPr lang="en-US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14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Using infer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To run infer on a relatively simple program type </a:t>
            </a:r>
            <a:r>
              <a:rPr lang="en-US" sz="2800" b="0" strike="noStrike" spc="-1">
                <a:solidFill>
                  <a:srgbClr val="000000"/>
                </a:solidFill>
                <a:latin typeface="FreeMono"/>
                <a:ea typeface="DejaVu Sans"/>
              </a:rPr>
              <a:t>infer run –- clang -c convert.c  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your program has no problems you should see the following.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4038480" y="6488280"/>
            <a:ext cx="41137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© 2019 Darrell Long &amp; the University of California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8610480" y="648828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593FE7B2-87F4-43B9-8827-A01C402E43D5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15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162" name="Picture 161"/>
          <p:cNvPicPr/>
          <p:nvPr/>
        </p:nvPicPr>
        <p:blipFill>
          <a:blip r:embed="rId2"/>
          <a:stretch/>
        </p:blipFill>
        <p:spPr>
          <a:xfrm>
            <a:off x="1491840" y="3474720"/>
            <a:ext cx="9114840" cy="1599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Using infer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we add a possible null pointer dereference to our </a:t>
            </a:r>
            <a:r>
              <a:rPr lang="en-US" sz="2800" b="0" strike="noStrike" spc="-1">
                <a:solidFill>
                  <a:srgbClr val="000000"/>
                </a:solidFill>
                <a:latin typeface="FreeMono"/>
                <a:ea typeface="DejaVu Sans"/>
              </a:rPr>
              <a:t>convert.c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program we will see the following. 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4038480" y="6488280"/>
            <a:ext cx="41137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© 2019 Darrell Long &amp; the University of California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6" name="CustomShape 4"/>
          <p:cNvSpPr/>
          <p:nvPr/>
        </p:nvSpPr>
        <p:spPr>
          <a:xfrm>
            <a:off x="8610480" y="648828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D086D5E3-33F6-4A6C-BF8B-632AA6A34C07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16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167" name="Picture 166"/>
          <p:cNvPicPr/>
          <p:nvPr/>
        </p:nvPicPr>
        <p:blipFill>
          <a:blip r:embed="rId2"/>
          <a:stretch/>
        </p:blipFill>
        <p:spPr>
          <a:xfrm>
            <a:off x="1188720" y="2699640"/>
            <a:ext cx="9124200" cy="3609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Using infer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For more complicated programs you should create a Makefile target to run infer that looks like the following.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Be sure that your clean target removes the extra files generated by infer. 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4038480" y="6488280"/>
            <a:ext cx="41137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© 2019 Darrell Long &amp; the University of California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1" name="CustomShape 4"/>
          <p:cNvSpPr/>
          <p:nvPr/>
        </p:nvSpPr>
        <p:spPr>
          <a:xfrm>
            <a:off x="8610480" y="648828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B5E9363A-1ABE-4805-8B2B-49E9E8B376E8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17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172" name="Picture 171"/>
          <p:cNvPicPr/>
          <p:nvPr/>
        </p:nvPicPr>
        <p:blipFill>
          <a:blip r:embed="rId2"/>
          <a:stretch/>
        </p:blipFill>
        <p:spPr>
          <a:xfrm>
            <a:off x="1188720" y="2651760"/>
            <a:ext cx="7531560" cy="548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4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0" y="-3240"/>
            <a:ext cx="12191040" cy="6860160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2"/>
          <p:cNvSpPr/>
          <p:nvPr/>
        </p:nvSpPr>
        <p:spPr>
          <a:xfrm>
            <a:off x="0" y="0"/>
            <a:ext cx="11785680" cy="6856920"/>
          </a:xfrm>
          <a:custGeom>
            <a:avLst/>
            <a:gdLst/>
            <a:ahLst/>
            <a:cxnLst/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3"/>
          <p:cNvSpPr/>
          <p:nvPr/>
        </p:nvSpPr>
        <p:spPr>
          <a:xfrm>
            <a:off x="0" y="0"/>
            <a:ext cx="3580200" cy="6856920"/>
          </a:xfrm>
          <a:custGeom>
            <a:avLst/>
            <a:gdLst/>
            <a:ahLst/>
            <a:cxnLst/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4"/>
          <p:cNvSpPr/>
          <p:nvPr/>
        </p:nvSpPr>
        <p:spPr>
          <a:xfrm>
            <a:off x="833040" y="448200"/>
            <a:ext cx="1051956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gprof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77" name="CustomShape 5"/>
          <p:cNvSpPr/>
          <p:nvPr/>
        </p:nvSpPr>
        <p:spPr>
          <a:xfrm>
            <a:off x="838080" y="1773720"/>
            <a:ext cx="5726160" cy="440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Gathers timing information and statistics about your program.</a:t>
            </a:r>
            <a:endParaRPr lang="en-US" sz="14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Use it to profile performance and identify bottlenecks.</a:t>
            </a:r>
            <a:endParaRPr lang="en-US" sz="14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Compile your program with the </a:t>
            </a:r>
            <a:r>
              <a:rPr lang="en-US" sz="1400" b="0" strike="noStrike" spc="-1">
                <a:solidFill>
                  <a:srgbClr val="FFFFFF"/>
                </a:solidFill>
                <a:latin typeface="FreeMono"/>
                <a:ea typeface="DejaVu Sans"/>
              </a:rPr>
              <a:t>-pg</a:t>
            </a: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 option.</a:t>
            </a:r>
            <a:endParaRPr lang="en-US" sz="14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This creates a file called </a:t>
            </a:r>
            <a:r>
              <a:rPr lang="en-US" sz="1400" b="0" strike="noStrike" spc="-1">
                <a:solidFill>
                  <a:srgbClr val="FFFFFF"/>
                </a:solidFill>
                <a:latin typeface="FreeMono"/>
                <a:ea typeface="DejaVu Sans"/>
              </a:rPr>
              <a:t>gmon.out</a:t>
            </a: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.</a:t>
            </a:r>
            <a:endParaRPr lang="en-US" sz="1400" b="0" strike="noStrike" spc="-1"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Similar results can be collected using the Valgrind tool Callgrind.</a:t>
            </a:r>
            <a:endParaRPr lang="en-US" sz="1400" b="0" strike="noStrike" spc="-1"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A handy guide can be found here: https://users.cs.duke.edu/~ola/courses/programming/gprof.html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178" name="CustomShape 6"/>
          <p:cNvSpPr/>
          <p:nvPr/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© 2019 Darrell Long &amp; the University of California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9" name="CustomShape 7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F1A2A3D5-84BD-442E-8DCC-611043903A03}" type="slidenum">
              <a:rPr lang="en-US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18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Using gprof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Compile your program with the </a:t>
            </a:r>
            <a:r>
              <a:rPr lang="en-US" sz="2800" b="0" strike="noStrike" spc="-1">
                <a:solidFill>
                  <a:srgbClr val="000000"/>
                </a:solidFill>
                <a:latin typeface="FreeMono"/>
                <a:ea typeface="DejaVu Sans"/>
              </a:rPr>
              <a:t>-pg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flag.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Run your program normally.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Run the command </a:t>
            </a:r>
            <a:r>
              <a:rPr lang="en-US" sz="2800" b="0" strike="noStrike" spc="-1">
                <a:solidFill>
                  <a:srgbClr val="000000"/>
                </a:solidFill>
                <a:latin typeface="FreeMono"/>
                <a:ea typeface="DejaVu Sans"/>
              </a:rPr>
              <a:t>gprof &lt;executable&gt;.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Interpret the output.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4038480" y="6488280"/>
            <a:ext cx="41137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© 2019 Darrell Long &amp; the University of California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3" name="CustomShape 4"/>
          <p:cNvSpPr/>
          <p:nvPr/>
        </p:nvSpPr>
        <p:spPr>
          <a:xfrm>
            <a:off x="8610480" y="648828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D2C17C9E-DBC0-4DB1-9F59-831B575F6DC9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19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184" name="Picture 183"/>
          <p:cNvPicPr/>
          <p:nvPr/>
        </p:nvPicPr>
        <p:blipFill>
          <a:blip r:embed="rId2"/>
          <a:stretch/>
        </p:blipFill>
        <p:spPr>
          <a:xfrm>
            <a:off x="1209960" y="3848400"/>
            <a:ext cx="7019280" cy="163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Debugging Through Printing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simplest form of debugging.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Simply print variable values and/or when you reach a certain point in the program.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Can easily get out of control and difficult to follow.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4038480" y="6488280"/>
            <a:ext cx="41137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© 2019 Darrell Long &amp; the University of California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8610480" y="648828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B3CA47D5-37AA-4E40-B8E1-2A21ACC85AB9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Using gprof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The flat profile describes the timing information for each profiled function.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FreeMono"/>
                <a:ea typeface="DejaVu Sans"/>
              </a:rPr>
              <a:t>main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lang="en-US" sz="2800" b="0" strike="noStrike" spc="-1">
                <a:solidFill>
                  <a:srgbClr val="000000"/>
                </a:solidFill>
                <a:latin typeface="FreeMono"/>
                <a:ea typeface="DejaVu Sans"/>
              </a:rPr>
              <a:t>frame_dummy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are not profiled so some columns are blank.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4038480" y="6488280"/>
            <a:ext cx="41137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© 2019 Darrell Long &amp; the University of California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8" name="CustomShape 4"/>
          <p:cNvSpPr/>
          <p:nvPr/>
        </p:nvSpPr>
        <p:spPr>
          <a:xfrm>
            <a:off x="8610480" y="648828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3C7355DC-17DF-4F01-9708-A0D88663F0A8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20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189" name="Picture 188"/>
          <p:cNvPicPr/>
          <p:nvPr/>
        </p:nvPicPr>
        <p:blipFill>
          <a:blip r:embed="rId2"/>
          <a:stretch/>
        </p:blipFill>
        <p:spPr>
          <a:xfrm>
            <a:off x="1209960" y="3848400"/>
            <a:ext cx="7019280" cy="163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Using gprof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call graph describes the callers and callees of each function.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For the second function, </a:t>
            </a:r>
            <a:r>
              <a:rPr lang="en-US" sz="2800" b="0" strike="noStrike" spc="-1">
                <a:solidFill>
                  <a:srgbClr val="000000"/>
                </a:solidFill>
                <a:latin typeface="FreeMono"/>
                <a:ea typeface="DejaVu Sans"/>
              </a:rPr>
              <a:t>random64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, we can see it was called one million times by main and always called the 128 bit speck function.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4038480" y="6488280"/>
            <a:ext cx="41137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© 2019 Darrell Long &amp; the University of California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3" name="CustomShape 4"/>
          <p:cNvSpPr/>
          <p:nvPr/>
        </p:nvSpPr>
        <p:spPr>
          <a:xfrm>
            <a:off x="8610480" y="648828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C96AB7B-0D96-46B9-91C0-FA77656B55AE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21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194" name="Picture 193"/>
          <p:cNvPicPr/>
          <p:nvPr/>
        </p:nvPicPr>
        <p:blipFill>
          <a:blip r:embed="rId2"/>
          <a:stretch/>
        </p:blipFill>
        <p:spPr>
          <a:xfrm>
            <a:off x="2377440" y="3200400"/>
            <a:ext cx="6400440" cy="3106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4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0" y="-3240"/>
            <a:ext cx="12191040" cy="6860160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2"/>
          <p:cNvSpPr/>
          <p:nvPr/>
        </p:nvSpPr>
        <p:spPr>
          <a:xfrm>
            <a:off x="0" y="0"/>
            <a:ext cx="11785680" cy="6856920"/>
          </a:xfrm>
          <a:custGeom>
            <a:avLst/>
            <a:gdLst/>
            <a:ahLst/>
            <a:cxnLst/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3"/>
          <p:cNvSpPr/>
          <p:nvPr/>
        </p:nvSpPr>
        <p:spPr>
          <a:xfrm>
            <a:off x="0" y="0"/>
            <a:ext cx="3580200" cy="6856920"/>
          </a:xfrm>
          <a:custGeom>
            <a:avLst/>
            <a:gdLst/>
            <a:ahLst/>
            <a:cxnLst/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4"/>
          <p:cNvSpPr/>
          <p:nvPr/>
        </p:nvSpPr>
        <p:spPr>
          <a:xfrm>
            <a:off x="833040" y="448200"/>
            <a:ext cx="1051956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Hex Dumps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99" name="CustomShape 5"/>
          <p:cNvSpPr/>
          <p:nvPr/>
        </p:nvSpPr>
        <p:spPr>
          <a:xfrm>
            <a:off x="838080" y="1773720"/>
            <a:ext cx="5726160" cy="440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The old fashioned way to debug a program.</a:t>
            </a:r>
            <a:endParaRPr lang="en-US" sz="14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Prints out the raw contents of a file or memory in hexadecimal. </a:t>
            </a:r>
            <a:endParaRPr lang="en-US" sz="14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This is a relatively cumbersome and difficult debugging technique.</a:t>
            </a:r>
            <a:endParaRPr lang="en-US" sz="1400" b="0" strike="noStrike" spc="-1"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One can either use the </a:t>
            </a:r>
            <a:r>
              <a:rPr lang="en-US" sz="1400" b="0" strike="noStrike" spc="-1">
                <a:solidFill>
                  <a:srgbClr val="FFFFFF"/>
                </a:solidFill>
                <a:latin typeface="FreeMono"/>
                <a:ea typeface="DejaVu Sans"/>
              </a:rPr>
              <a:t>hexdump</a:t>
            </a: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 command line program or a specialized print function.</a:t>
            </a:r>
            <a:endParaRPr lang="en-US" sz="1400" b="0" strike="noStrike" spc="-1"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We do not expect you to use hex dumps in this class. 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200" name="CustomShape 6"/>
          <p:cNvSpPr/>
          <p:nvPr/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© 2019 Darrell Long &amp; the University of California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1" name="CustomShape 7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85D44590-3BB5-4950-93A1-9DAE10843138}" type="slidenum">
              <a:rPr lang="en-US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22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202" name="Picture 201"/>
          <p:cNvPicPr/>
          <p:nvPr/>
        </p:nvPicPr>
        <p:blipFill>
          <a:blip r:embed="rId2"/>
          <a:stretch/>
        </p:blipFill>
        <p:spPr>
          <a:xfrm>
            <a:off x="1394280" y="3749040"/>
            <a:ext cx="3817440" cy="1666800"/>
          </a:xfrm>
          <a:prstGeom prst="rect">
            <a:avLst/>
          </a:prstGeom>
          <a:ln>
            <a:noFill/>
          </a:ln>
        </p:spPr>
      </p:pic>
      <p:pic>
        <p:nvPicPr>
          <p:cNvPr id="203" name="Picture 202"/>
          <p:cNvPicPr/>
          <p:nvPr/>
        </p:nvPicPr>
        <p:blipFill>
          <a:blip r:embed="rId3"/>
          <a:stretch/>
        </p:blipFill>
        <p:spPr>
          <a:xfrm>
            <a:off x="6949440" y="182880"/>
            <a:ext cx="4022640" cy="5878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4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0" y="-3240"/>
            <a:ext cx="12191040" cy="6860160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2"/>
          <p:cNvSpPr/>
          <p:nvPr/>
        </p:nvSpPr>
        <p:spPr>
          <a:xfrm>
            <a:off x="0" y="-3240"/>
            <a:ext cx="11785680" cy="6856920"/>
          </a:xfrm>
          <a:custGeom>
            <a:avLst/>
            <a:gdLst/>
            <a:ahLst/>
            <a:cxnLst/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3"/>
          <p:cNvSpPr/>
          <p:nvPr/>
        </p:nvSpPr>
        <p:spPr>
          <a:xfrm>
            <a:off x="0" y="0"/>
            <a:ext cx="3580200" cy="6856920"/>
          </a:xfrm>
          <a:custGeom>
            <a:avLst/>
            <a:gdLst/>
            <a:ahLst/>
            <a:cxnLst/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4"/>
          <p:cNvSpPr/>
          <p:nvPr/>
        </p:nvSpPr>
        <p:spPr>
          <a:xfrm>
            <a:off x="833040" y="448200"/>
            <a:ext cx="1051956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objdump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08" name="CustomShape 5"/>
          <p:cNvSpPr/>
          <p:nvPr/>
        </p:nvSpPr>
        <p:spPr>
          <a:xfrm>
            <a:off x="838080" y="1773720"/>
            <a:ext cx="5562360" cy="440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Essentially an easier to read hex dump.</a:t>
            </a:r>
            <a:endParaRPr lang="en-US" sz="14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It will print out your program’s disassembled machine code.</a:t>
            </a:r>
            <a:endParaRPr lang="en-US" sz="14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Compile your program with the </a:t>
            </a:r>
            <a:r>
              <a:rPr lang="en-US" sz="1400" b="0" strike="noStrike" spc="-1">
                <a:solidFill>
                  <a:srgbClr val="FFFFFF"/>
                </a:solidFill>
                <a:latin typeface="FreeMono"/>
                <a:ea typeface="DejaVu Sans"/>
              </a:rPr>
              <a:t>-g</a:t>
            </a: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 option in order to see what line of code corresponds to what line of assembly.</a:t>
            </a:r>
            <a:endParaRPr lang="en-US" sz="14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Use the command </a:t>
            </a:r>
            <a:r>
              <a:rPr lang="en-US" sz="1400" b="0" strike="noStrike" spc="-1">
                <a:solidFill>
                  <a:srgbClr val="FFFFFF"/>
                </a:solidFill>
                <a:latin typeface="FreeMono"/>
                <a:ea typeface="DejaVu Sans"/>
              </a:rPr>
              <a:t>objdump -dSlr executable &gt; executable.disasm</a:t>
            </a: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 to  disassemble the program and put the output into a new file.</a:t>
            </a:r>
            <a:endParaRPr lang="en-US" sz="14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The example shown is a disassembled Linux kernel module queue that frees objects in a linked list.</a:t>
            </a:r>
            <a:endParaRPr lang="en-US" sz="14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We do not expect you to use this, it is just neat.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209" name="CustomShape 6"/>
          <p:cNvSpPr/>
          <p:nvPr/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© 2019 Darrell Long &amp; the University of California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0" name="CustomShape 7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D92CD93E-3355-4A66-B449-323229E22526}" type="slidenum">
              <a:rPr lang="en-US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23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211" name="Picture 210"/>
          <p:cNvPicPr/>
          <p:nvPr/>
        </p:nvPicPr>
        <p:blipFill>
          <a:blip r:embed="rId2"/>
          <a:stretch/>
        </p:blipFill>
        <p:spPr>
          <a:xfrm>
            <a:off x="6431400" y="731520"/>
            <a:ext cx="5546520" cy="5076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4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-3240"/>
            <a:ext cx="12191040" cy="6860160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2"/>
          <p:cNvSpPr/>
          <p:nvPr/>
        </p:nvSpPr>
        <p:spPr>
          <a:xfrm>
            <a:off x="0" y="0"/>
            <a:ext cx="11785680" cy="6856920"/>
          </a:xfrm>
          <a:custGeom>
            <a:avLst/>
            <a:gdLst/>
            <a:ahLst/>
            <a:cxnLst/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3"/>
          <p:cNvSpPr/>
          <p:nvPr/>
        </p:nvSpPr>
        <p:spPr>
          <a:xfrm>
            <a:off x="0" y="0"/>
            <a:ext cx="3580200" cy="6856920"/>
          </a:xfrm>
          <a:custGeom>
            <a:avLst/>
            <a:gdLst/>
            <a:ahLst/>
            <a:cxnLst/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4"/>
          <p:cNvSpPr/>
          <p:nvPr/>
        </p:nvSpPr>
        <p:spPr>
          <a:xfrm>
            <a:off x="833040" y="448200"/>
            <a:ext cx="1051956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FreeMono"/>
                <a:ea typeface="DejaVu Sans"/>
              </a:rPr>
              <a:t>assert()</a:t>
            </a:r>
            <a:endParaRPr lang="en-US" sz="4400" b="0" strike="noStrike" spc="-1">
              <a:latin typeface="FreeMono"/>
            </a:endParaRPr>
          </a:p>
        </p:txBody>
      </p:sp>
      <p:sp>
        <p:nvSpPr>
          <p:cNvPr id="90" name="CustomShape 5"/>
          <p:cNvSpPr/>
          <p:nvPr/>
        </p:nvSpPr>
        <p:spPr>
          <a:xfrm>
            <a:off x="838080" y="1773720"/>
            <a:ext cx="5726160" cy="440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A macro used to check a given condition during runtime. If the condition evaluates to false then the program exits. </a:t>
            </a:r>
            <a:endParaRPr lang="en-US" sz="14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To use it include the header </a:t>
            </a:r>
            <a:r>
              <a:rPr lang="en-US" sz="1400" b="0" strike="noStrike" spc="-1">
                <a:solidFill>
                  <a:srgbClr val="FFFFFF"/>
                </a:solidFill>
                <a:latin typeface="FreeMono"/>
                <a:ea typeface="DejaVu Sans"/>
              </a:rPr>
              <a:t>assert.h</a:t>
            </a:r>
            <a:endParaRPr lang="en-US" sz="14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This method is more sophisticated than simply printing values.</a:t>
            </a:r>
            <a:endParaRPr lang="en-US" sz="14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It is easily turned on and off at compile time.</a:t>
            </a:r>
            <a:endParaRPr lang="en-US" sz="1400" b="0" strike="noStrike" spc="-1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As opposed to using flags and if statements. 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91" name="CustomShape 6"/>
          <p:cNvSpPr/>
          <p:nvPr/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© 2019 Darrell Long &amp; the University of California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92" name="CustomShape 7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0620E84C-3389-41BD-A3F7-83995BFAFF06}" type="slidenum">
              <a:rPr lang="en-US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Using </a:t>
            </a:r>
            <a:r>
              <a:rPr lang="en-US" sz="4400" b="0" strike="noStrike" spc="-1">
                <a:solidFill>
                  <a:srgbClr val="000000"/>
                </a:solidFill>
                <a:latin typeface="FreeMono"/>
                <a:ea typeface="DejaVu Sans"/>
              </a:rPr>
              <a:t>assert()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Call the </a:t>
            </a:r>
            <a:r>
              <a:rPr lang="en-US" sz="2800" b="0" strike="noStrike" spc="-1">
                <a:solidFill>
                  <a:srgbClr val="000000"/>
                </a:solidFill>
                <a:latin typeface="FreeMono"/>
                <a:ea typeface="DejaVu Sans"/>
              </a:rPr>
              <a:t>assert()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macro. The input parameter is any C expression, most often a conditional.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the expression evaluates to </a:t>
            </a:r>
            <a:r>
              <a:rPr lang="en-US" sz="2800" b="0" strike="noStrike" spc="-1">
                <a:solidFill>
                  <a:srgbClr val="000000"/>
                </a:solidFill>
                <a:latin typeface="FreeMono"/>
                <a:ea typeface="DejaVu Sans"/>
              </a:rPr>
              <a:t>true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, then it does nothing.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it evaluates to </a:t>
            </a:r>
            <a:r>
              <a:rPr lang="en-US" sz="2800" b="0" strike="noStrike" spc="-1">
                <a:solidFill>
                  <a:srgbClr val="000000"/>
                </a:solidFill>
                <a:latin typeface="FreeMono"/>
                <a:ea typeface="DejaVu Sans"/>
              </a:rPr>
              <a:t>false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, an error is printed to </a:t>
            </a:r>
            <a:r>
              <a:rPr lang="en-US" sz="2800" b="0" strike="noStrike" spc="-1">
                <a:solidFill>
                  <a:srgbClr val="000000"/>
                </a:solidFill>
                <a:latin typeface="FreeMono"/>
                <a:ea typeface="DejaVu Sans"/>
              </a:rPr>
              <a:t>stderr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4038480" y="6488280"/>
            <a:ext cx="41137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© 2019 Darrell Long &amp; the University of California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8610480" y="648828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B05FFEBD-E71E-429B-9D9D-F441FB7262A0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97" name="Picture 96"/>
          <p:cNvPicPr/>
          <p:nvPr/>
        </p:nvPicPr>
        <p:blipFill>
          <a:blip r:embed="rId2"/>
          <a:stretch/>
        </p:blipFill>
        <p:spPr>
          <a:xfrm>
            <a:off x="1188720" y="3749040"/>
            <a:ext cx="4480560" cy="2187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Using </a:t>
            </a:r>
            <a:r>
              <a:rPr lang="en-US" sz="4400" b="0" strike="noStrike" spc="-1">
                <a:solidFill>
                  <a:srgbClr val="000000"/>
                </a:solidFill>
                <a:latin typeface="FreeMono"/>
                <a:ea typeface="DejaVu Sans"/>
              </a:rPr>
              <a:t>assert()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When the condition evaluates to false you will see an error like the one shown below.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Assertions can be disabled in two ways.</a:t>
            </a:r>
            <a:endParaRPr lang="en-US" sz="2800" b="0" strike="noStrike" spc="-1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Including the macro </a:t>
            </a:r>
            <a:r>
              <a:rPr lang="en-US" sz="2800" b="0" strike="noStrike" spc="-1">
                <a:solidFill>
                  <a:srgbClr val="000000"/>
                </a:solidFill>
                <a:latin typeface="FreeMono"/>
                <a:ea typeface="DejaVu Sans"/>
              </a:rPr>
              <a:t>#define NDEBUG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US" sz="2800" b="0" strike="noStrike" spc="-1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Passing the argument </a:t>
            </a:r>
            <a:r>
              <a:rPr lang="en-US" sz="2800" b="0" strike="noStrike" spc="-1">
                <a:solidFill>
                  <a:srgbClr val="000000"/>
                </a:solidFill>
                <a:latin typeface="FreeMono"/>
                <a:ea typeface="DejaVu Sans"/>
              </a:rPr>
              <a:t>-DNDEBUG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to your compiler.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4038480" y="6488280"/>
            <a:ext cx="41137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© 2019 Darrell Long &amp; the University of California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01" name="CustomShape 4"/>
          <p:cNvSpPr/>
          <p:nvPr/>
        </p:nvSpPr>
        <p:spPr>
          <a:xfrm>
            <a:off x="8610480" y="648828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DC006589-92FC-4089-A0FD-5DE96A93EEB8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5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102" name="Picture 101"/>
          <p:cNvPicPr/>
          <p:nvPr/>
        </p:nvPicPr>
        <p:blipFill>
          <a:blip r:embed="rId2"/>
          <a:stretch/>
        </p:blipFill>
        <p:spPr>
          <a:xfrm>
            <a:off x="1097280" y="4297680"/>
            <a:ext cx="6175800" cy="1878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4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-3240"/>
            <a:ext cx="12191040" cy="6860160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11785680" cy="6856920"/>
          </a:xfrm>
          <a:custGeom>
            <a:avLst/>
            <a:gdLst/>
            <a:ahLst/>
            <a:cxnLst/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3"/>
          <p:cNvSpPr/>
          <p:nvPr/>
        </p:nvSpPr>
        <p:spPr>
          <a:xfrm>
            <a:off x="0" y="0"/>
            <a:ext cx="3580200" cy="6856920"/>
          </a:xfrm>
          <a:custGeom>
            <a:avLst/>
            <a:gdLst/>
            <a:ahLst/>
            <a:cxnLst/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4"/>
          <p:cNvSpPr/>
          <p:nvPr/>
        </p:nvSpPr>
        <p:spPr>
          <a:xfrm>
            <a:off x="833040" y="448200"/>
            <a:ext cx="1051956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GDB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07" name="CustomShape 5"/>
          <p:cNvSpPr/>
          <p:nvPr/>
        </p:nvSpPr>
        <p:spPr>
          <a:xfrm>
            <a:off x="838080" y="1773720"/>
            <a:ext cx="5726160" cy="440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A useful debugging tool that allows you to set breakpoints and step through a program line by line.</a:t>
            </a:r>
            <a:endParaRPr lang="en-US" sz="14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At each breakpoint and step you can print values or addresses of variables.</a:t>
            </a:r>
            <a:endParaRPr lang="en-US" sz="14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You must compile your program with debugging symbols.</a:t>
            </a:r>
            <a:endParaRPr lang="en-US" sz="14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1400" b="0" strike="noStrike" spc="-1">
                <a:solidFill>
                  <a:srgbClr val="FFFFFF"/>
                </a:solidFill>
                <a:latin typeface="FreeMono"/>
                <a:ea typeface="DejaVu Sans"/>
              </a:rPr>
              <a:t>-g</a:t>
            </a: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 option with clang and GCC.</a:t>
            </a:r>
            <a:endParaRPr lang="en-US" sz="1400" b="0" strike="noStrike" spc="-1"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Does not provide much information about memory errors.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108" name="CustomShape 6"/>
          <p:cNvSpPr/>
          <p:nvPr/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© 2019 Darrell Long &amp; the University of California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09" name="CustomShape 7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9AD2972D-070E-4CD5-8BC2-E3F5B2BC39E7}" type="slidenum">
              <a:rPr lang="en-US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6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Using GDB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Compile your program with the </a:t>
            </a:r>
            <a:r>
              <a:rPr lang="en-US" sz="2800" b="0" strike="noStrike" spc="-1">
                <a:solidFill>
                  <a:srgbClr val="000000"/>
                </a:solidFill>
                <a:latin typeface="FreeMono"/>
                <a:ea typeface="DejaVu Sans"/>
              </a:rPr>
              <a:t>-g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flag.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Start GDB by typing </a:t>
            </a:r>
            <a:r>
              <a:rPr lang="en-US" sz="2800" b="0" strike="noStrike" spc="-1">
                <a:solidFill>
                  <a:srgbClr val="000000"/>
                </a:solidFill>
                <a:latin typeface="FreeMono"/>
                <a:ea typeface="DejaVu Sans"/>
              </a:rPr>
              <a:t>gdb &lt;executable&gt;.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To run your program in GDB type </a:t>
            </a:r>
            <a:r>
              <a:rPr lang="en-US" sz="2800" b="0" strike="noStrike" spc="-1">
                <a:solidFill>
                  <a:srgbClr val="000000"/>
                </a:solidFill>
                <a:latin typeface="FreeMono"/>
                <a:ea typeface="DejaVu Sans"/>
              </a:rPr>
              <a:t>run &lt;arg1, arg2, ...&gt;.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4038480" y="6488280"/>
            <a:ext cx="41137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© 2019 Darrell Long &amp; the University of California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8610480" y="648828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3BA1F876-1FDF-4E38-95C2-5F6773C8DCFA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7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6027840" y="3321000"/>
            <a:ext cx="180000" cy="23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5" name="Picture 114"/>
          <p:cNvPicPr/>
          <p:nvPr/>
        </p:nvPicPr>
        <p:blipFill>
          <a:blip r:embed="rId2"/>
          <a:stretch/>
        </p:blipFill>
        <p:spPr>
          <a:xfrm>
            <a:off x="2303280" y="3291840"/>
            <a:ext cx="7022880" cy="3274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Using GDB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To set a breakpoint use the command break file.c:6</a:t>
            </a:r>
            <a:endParaRPr lang="en-US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This sets a breakpoint at line 6 of file.c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You can also set a breakpoint at a function with break func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Once your code has hit a breakpoint you can resume execution with continue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4038480" y="6488280"/>
            <a:ext cx="41137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© 2019 Darrell Long &amp; the University of California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8610480" y="648828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7BE85E5-D578-4C1C-80FB-500609285925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8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120" name="Picture 119"/>
          <p:cNvPicPr/>
          <p:nvPr/>
        </p:nvPicPr>
        <p:blipFill>
          <a:blip r:embed="rId2"/>
          <a:stretch/>
        </p:blipFill>
        <p:spPr>
          <a:xfrm>
            <a:off x="1828800" y="4438800"/>
            <a:ext cx="8690760" cy="1686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Using GDB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command </a:t>
            </a:r>
            <a:r>
              <a:rPr lang="en-US" sz="2800" b="0" strike="noStrike" spc="-1">
                <a:solidFill>
                  <a:srgbClr val="000000"/>
                </a:solidFill>
                <a:latin typeface="FreeMono"/>
                <a:ea typeface="DejaVu Sans"/>
              </a:rPr>
              <a:t>step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is used to go through the program line by line</a:t>
            </a:r>
            <a:endParaRPr lang="en-US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Similarly </a:t>
            </a:r>
            <a:r>
              <a:rPr lang="en-US" sz="2800" b="0" strike="noStrike" spc="-1">
                <a:solidFill>
                  <a:srgbClr val="000000"/>
                </a:solidFill>
                <a:latin typeface="FreeMono"/>
                <a:ea typeface="DejaVu Sans"/>
              </a:rPr>
              <a:t>next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is used to treat function calls as a single line of code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FreeMono"/>
                <a:ea typeface="DejaVu Sans"/>
              </a:rPr>
              <a:t>print my_var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will print the value of the variable my_var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Type </a:t>
            </a:r>
            <a:r>
              <a:rPr lang="en-US" sz="2800" b="0" strike="noStrike" spc="-1">
                <a:solidFill>
                  <a:srgbClr val="000000"/>
                </a:solidFill>
                <a:latin typeface="FreeMono"/>
                <a:ea typeface="DejaVu Sans"/>
              </a:rPr>
              <a:t>quit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to exit GDB 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4038480" y="6488280"/>
            <a:ext cx="41137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© 2019 Darrell Long &amp; the University of California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8610480" y="648828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A54CBF4E-D806-445E-99B9-084F54137484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9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125" name="Picture 124"/>
          <p:cNvPicPr/>
          <p:nvPr/>
        </p:nvPicPr>
        <p:blipFill>
          <a:blip r:embed="rId2"/>
          <a:stretch/>
        </p:blipFill>
        <p:spPr>
          <a:xfrm>
            <a:off x="1664280" y="4439880"/>
            <a:ext cx="8942040" cy="1777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1245</Words>
  <Application>Microsoft Macintosh PowerPoint</Application>
  <PresentationFormat>Widescreen</PresentationFormat>
  <Paragraphs>148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FreeMono</vt:lpstr>
      <vt:lpstr>Symbol</vt:lpstr>
      <vt:lpstr>Wingdings</vt:lpstr>
      <vt:lpstr>Office Theme</vt:lpstr>
      <vt:lpstr>Command Line Debugging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 Line Debugging</dc:title>
  <dc:creator>Darrell Long</dc:creator>
  <cp:lastModifiedBy>Darrell Long</cp:lastModifiedBy>
  <cp:revision>1</cp:revision>
  <dcterms:created xsi:type="dcterms:W3CDTF">2019-11-04T05:11:27Z</dcterms:created>
  <dcterms:modified xsi:type="dcterms:W3CDTF">2019-11-04T05:13:19Z</dcterms:modified>
</cp:coreProperties>
</file>