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75" r:id="rId3"/>
    <p:sldId id="258" r:id="rId4"/>
    <p:sldId id="262" r:id="rId5"/>
    <p:sldId id="259" r:id="rId6"/>
    <p:sldId id="260" r:id="rId7"/>
    <p:sldId id="257" r:id="rId8"/>
    <p:sldId id="261" r:id="rId9"/>
    <p:sldId id="263" r:id="rId10"/>
    <p:sldId id="264" r:id="rId11"/>
    <p:sldId id="268" r:id="rId12"/>
    <p:sldId id="266" r:id="rId13"/>
    <p:sldId id="265" r:id="rId14"/>
    <p:sldId id="267" r:id="rId15"/>
    <p:sldId id="272" r:id="rId16"/>
    <p:sldId id="269" r:id="rId17"/>
    <p:sldId id="270" r:id="rId18"/>
    <p:sldId id="273" r:id="rId19"/>
    <p:sldId id="274" r:id="rId20"/>
    <p:sldId id="27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80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1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1EC5E3-2E49-A649-B429-215C057C4920}" type="datetimeFigureOut">
              <a:rPr lang="en-US" smtClean="0"/>
              <a:t>7/8/19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5C3AFB-A64B-D74A-BF81-020E1756E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29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5C3AFB-A64B-D74A-BF81-020E1756E2F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356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5E07E-5A7B-D84E-91BB-A609FD20A4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457C09-0F92-304D-9281-EEED872849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70348B-9341-444A-BAF6-D3516A202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AA318-65EE-8643-989B-B6117F832116}" type="datetime1">
              <a:rPr lang="en-US" smtClean="0"/>
              <a:t>7/8/19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C89A3-C3C8-B145-930C-57C15F853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85858" y="6495496"/>
            <a:ext cx="4114800" cy="365125"/>
          </a:xfrm>
        </p:spPr>
        <p:txBody>
          <a:bodyPr/>
          <a:lstStyle/>
          <a:p>
            <a:r>
              <a:rPr lang="en-US"/>
              <a:t>© 2019 Darrell Long &amp; the University of California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98B5B-056E-D446-BA87-DBDCFFCE4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5496"/>
            <a:ext cx="2743200" cy="365125"/>
          </a:xfrm>
        </p:spPr>
        <p:txBody>
          <a:bodyPr/>
          <a:lstStyle/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154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CA624-F80A-4F4F-90DD-5419C8013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DA686C-EE89-7D4E-AAE4-E3D7525B7C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DBE470-CDCA-7247-BD58-94ACAECAF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7FCB0-471B-E24B-9D6A-A5D70BE9C015}" type="datetime1">
              <a:rPr lang="en-US" smtClean="0"/>
              <a:t>7/8/19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63CF7-53A6-C54D-82F7-AE02676CC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Darrell Long &amp; the University of California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8C021-D5BD-E94F-ABAE-15DC05FFE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414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31C3C3-7334-1A46-8A2A-427031CB93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2796E9-DAC5-8440-978B-FF58355BAA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D56C0-129A-834F-974B-C785A087B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1BC6C-8B25-394E-83CC-DE8A8411F80B}" type="datetime1">
              <a:rPr lang="en-US" smtClean="0"/>
              <a:t>7/8/19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12DC8-D9F4-034E-A960-B625165D5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Darrell Long &amp; the University of California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021A19-A146-544A-979C-78A7B31F1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9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30B64-E988-A544-BEA4-D20AF2790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42269-7DB6-D14E-B0A9-94D7E1C41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06D3C-C975-5F47-A65B-D2BD3BC64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B8F81-66D1-194D-AD0E-A67F74859236}" type="datetime1">
              <a:rPr lang="en-US" smtClean="0"/>
              <a:t>7/8/19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369B1-DFEE-6A49-BB9C-CA3E832D0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Darrell Long &amp; the University of California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7B1DF-A5BB-634F-8B1D-2E9D93D4C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165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A9A1C-FF21-4D43-92FA-5C0D7339C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386EB5-1066-9B42-985B-575CADD4D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4D3D4-2738-0543-B813-0DCA325F0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C2A7B-A6E7-C540-A75D-B11B2878FD27}" type="datetime1">
              <a:rPr lang="en-US" smtClean="0"/>
              <a:t>7/8/19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EE137C-5A4F-0D45-9720-CABB916A2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Darrell Long &amp; the University of California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66F32-0855-6F44-A208-C17109481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727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6636F-ACF2-624E-9654-647F538FF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3BCA2-C605-DC4D-9316-AB17199B65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3C1440-E8E1-6241-B07D-B39F83E47C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BBB86C-A8AF-5345-B483-E73864D5D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BF862-07AB-9E4E-B1EE-6B3177C75918}" type="datetime1">
              <a:rPr lang="en-US" smtClean="0"/>
              <a:t>7/8/19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160C7C-9011-A248-B25C-185BE7E8D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Darrell Long &amp; the University of California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0EC36D-9B7D-3D4C-9776-CD21C703C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115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87625-402D-D744-BD5B-970F2C711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920DC6-9F61-D445-8294-EA5AA806A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EEDC88-3EC8-A54D-9088-9C059AEAB8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8B084E-DF58-D145-A515-8BE80EE80B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06D1DC-360D-264E-B984-847F1FEF27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CFB94D-B98C-6F4D-BD58-A0DC538A8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14DBC-7AA8-E849-BC4A-793F652979B4}" type="datetime1">
              <a:rPr lang="en-US" smtClean="0"/>
              <a:t>7/8/19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A40457-67D9-CC4B-802F-C2F8E5DFD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Darrell Long &amp; the University of California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FCCDB9-3572-9341-811A-52E809DCE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812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598FD-D44B-674A-9551-F3C868BB1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96CABF-F9E3-CF46-9DD9-9EC5542F2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BA546-EDC9-2C45-A9C3-BD7B14E01EFB}" type="datetime1">
              <a:rPr lang="en-US" smtClean="0"/>
              <a:t>7/8/19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4D8C98-B3F4-F64D-A22F-5377B1E9A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Darrell Long &amp; the University of California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3E23AF-1141-5046-A64A-90847C7FD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496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326A78-84C8-E949-865B-EF3C3F896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E87D5-0E0F-B345-A24B-63CD3CDE6FAF}" type="datetime1">
              <a:rPr lang="en-US" smtClean="0"/>
              <a:t>7/8/19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D33900-1196-1D49-890C-809F1B7D7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Darrell Long &amp; the University of California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017558-95B3-C24D-863C-462B1465A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346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DFBF3-9B0B-884C-B430-73F68287F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66DDA-8AD9-8741-96C7-32FD6F200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B2DF9D-1A4F-2E47-A84A-4A3C9234DF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CEFBCD-8947-174A-8CCD-78FC05ABF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A7F81-9104-0243-BF3E-F50787FBEE34}" type="datetime1">
              <a:rPr lang="en-US" smtClean="0"/>
              <a:t>7/8/19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D8EF92-9FF0-D44C-B39B-A185C7806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Darrell Long &amp; the University of California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84B751-542F-BD46-9D5C-6F7B322E1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5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F39BA-4B67-AB4F-862D-449C12ED6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06BBBC-CF57-5649-AB86-54F3805A6D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B9B003-90F8-434E-B6DB-572E1896C1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E407BA-877C-EC49-8ABB-609E797CF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CF193-179B-9548-9F69-D2E251D39183}" type="datetime1">
              <a:rPr lang="en-US" smtClean="0"/>
              <a:t>7/8/19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8A53C0-F999-1743-B90F-B1D8CC367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Darrell Long &amp; the University of California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3B7BDF-3BA3-4642-A0DF-FA6210ABD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499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B4B83A-70CB-7342-9752-1C30BAD4B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867F6B-0489-694E-9464-732149B02D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56B7C-0CAE-7B47-BE13-5A6CA1ADAE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2D793-5475-A143-BD64-57F69DF7CC85}" type="datetime1">
              <a:rPr lang="en-US" smtClean="0"/>
              <a:t>7/8/19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73C00-7FB6-4B4B-AA04-1F13E3CD98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485858" y="648555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2019 Darrell Long &amp; the University of California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D4F52-AB18-124A-9DAA-D2475468F5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8555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116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0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B6F584-12A3-3248-B868-BD7050E9F3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237" y="914400"/>
            <a:ext cx="3657600" cy="2887579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Loops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01D0C-A7D8-5846-9AD7-DD56FFCFD5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237" y="4170501"/>
            <a:ext cx="3657600" cy="1525597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accent5"/>
                </a:solidFill>
              </a:rPr>
              <a:t>Prof. Darrell Long</a:t>
            </a:r>
          </a:p>
          <a:p>
            <a:r>
              <a:rPr lang="en-US" sz="2000" dirty="0">
                <a:solidFill>
                  <a:schemeClr val="accent5"/>
                </a:solidFill>
              </a:rPr>
              <a:t>CSE 13S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picture containing sky, outdoor, roller coaster, ride&#13;&#10;&#13;&#10;Description automatically generated">
            <a:extLst>
              <a:ext uri="{FF2B5EF4-FFF2-40B4-BE49-F238E27FC236}">
                <a16:creationId xmlns:a16="http://schemas.microsoft.com/office/drawing/2014/main" id="{0C62B05A-8A5B-AA4D-86B0-1AE6899D7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822" y="950817"/>
            <a:ext cx="6553545" cy="496430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997E8F-D3FA-E44E-A89E-976539C06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Darrell Long &amp; the University of California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4B9BE3-F46A-004D-AEF2-C843FEE07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745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0AF76F-A067-7244-BB76-F40AAA975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Courier" pitchFamily="2" charset="0"/>
              </a:rPr>
              <a:t>break</a:t>
            </a:r>
            <a:endParaRPr lang="en-US" sz="2800" kern="1200" dirty="0">
              <a:solidFill>
                <a:schemeClr val="bg1"/>
              </a:solidFill>
              <a:latin typeface="Courier" pitchFamily="2" charset="0"/>
            </a:endParaRP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343D3794-9D8F-49D9-9A63-3D75C79444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3468" y="2638044"/>
            <a:ext cx="3363974" cy="341562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Immediately exits the enclosing loop.</a:t>
            </a:r>
          </a:p>
          <a:p>
            <a:r>
              <a:rPr lang="en-US" sz="2000">
                <a:solidFill>
                  <a:schemeClr val="bg1"/>
                </a:solidFill>
              </a:rPr>
              <a:t>Allows for middle-exit loops.</a:t>
            </a:r>
          </a:p>
          <a:p>
            <a:endParaRPr lang="en-US" sz="2000">
              <a:solidFill>
                <a:schemeClr val="bg1"/>
              </a:solidFill>
            </a:endParaRPr>
          </a:p>
          <a:p>
            <a:r>
              <a:rPr lang="en-US" sz="2000">
                <a:solidFill>
                  <a:schemeClr val="bg1"/>
                </a:solidFill>
              </a:rPr>
              <a:t>This is still considered structured programming, but it should be used in moderation.</a:t>
            </a:r>
          </a:p>
          <a:p>
            <a:pPr lvl="1"/>
            <a:endParaRPr lang="en-US" sz="2000">
              <a:solidFill>
                <a:schemeClr val="bg1"/>
              </a:solidFill>
            </a:endParaRPr>
          </a:p>
          <a:p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11" name="Picture 10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53E698B9-AFD3-FD4D-9B79-86822DD27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8349" y="2097109"/>
            <a:ext cx="7199416" cy="2663782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B04782-77B1-C343-AA09-9169515EE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Darrell Long &amp; the University of California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6B7A32-9B35-7046-92B5-F1C2270F3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029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C4C3AC-DA56-1D44-9AEC-2DAD002D6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Equivalent </a:t>
            </a:r>
            <a:r>
              <a:rPr lang="en-US" sz="2400" kern="1200" dirty="0" err="1">
                <a:solidFill>
                  <a:schemeClr val="bg1"/>
                </a:solidFill>
                <a:latin typeface="Courier" pitchFamily="2" charset="0"/>
              </a:rPr>
              <a:t>goto</a:t>
            </a: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F0A32-08EE-E54E-B62F-913E664492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3468" y="2638044"/>
            <a:ext cx="3363974" cy="341562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It goes without saying that you should not write code like this…</a:t>
            </a:r>
          </a:p>
        </p:txBody>
      </p:sp>
      <p:pic>
        <p:nvPicPr>
          <p:cNvPr id="5" name="Content Placeholder 8" descr="A picture containing object&#10;&#10;Description automatically generated">
            <a:extLst>
              <a:ext uri="{FF2B5EF4-FFF2-40B4-BE49-F238E27FC236}">
                <a16:creationId xmlns:a16="http://schemas.microsoft.com/office/drawing/2014/main" id="{FA225B84-759A-0547-A9DA-F3A87E105D8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857232" y="1899834"/>
            <a:ext cx="7112405" cy="3058332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55C48-77B6-164C-852C-D69A77BCC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Darrell Long &amp; the University of California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B2CFA-B511-094A-BDED-58FA76DE4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422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A2BE2D4-D181-8C44-ACA3-4C8C312AD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9108" y="1358454"/>
            <a:ext cx="7265907" cy="414109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FCC458-69F5-2343-9DA5-21A8408D9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Factorial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7DD4E0D-66E8-294E-9CA5-FA732CA4A116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43468" y="2638044"/>
                <a:ext cx="3363974" cy="3415622"/>
              </a:xfrm>
            </p:spPr>
            <p:txBody>
              <a:bodyPr vert="horz" lIns="91440" tIns="45720" rIns="91440" bIns="45720" rtlCol="0"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!=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× 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!</m:t>
                    </m:r>
                  </m:oMath>
                </a14:m>
                <a:endParaRPr lang="en-US" sz="2000" dirty="0">
                  <a:solidFill>
                    <a:schemeClr val="bg1"/>
                  </a:solidFill>
                </a:endParaRPr>
              </a:p>
              <a:p>
                <a:r>
                  <a:rPr lang="en-US" sz="2000" dirty="0">
                    <a:solidFill>
                      <a:schemeClr val="bg1"/>
                    </a:solidFill>
                  </a:rPr>
                  <a:t>This code will print from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0!</m:t>
                    </m:r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 to the largest that will fit in an </a:t>
                </a:r>
                <a:r>
                  <a:rPr lang="en-US" sz="2000" dirty="0">
                    <a:solidFill>
                      <a:schemeClr val="bg1"/>
                    </a:solidFill>
                    <a:latin typeface="Courier" pitchFamily="2" charset="0"/>
                  </a:rPr>
                  <a:t>int</a:t>
                </a:r>
                <a:r>
                  <a:rPr lang="en-US" sz="2000" dirty="0">
                    <a:solidFill>
                      <a:schemeClr val="bg1"/>
                    </a:solidFill>
                  </a:rPr>
                  <a:t>.</a:t>
                </a:r>
              </a:p>
              <a:p>
                <a:r>
                  <a:rPr lang="en-US" sz="2000" dirty="0">
                    <a:solidFill>
                      <a:schemeClr val="bg1"/>
                    </a:solidFill>
                  </a:rPr>
                  <a:t>We use the fact that numbers are stored in two’s complement (and so turn negative when they exceed the positive numbers).</a:t>
                </a:r>
              </a:p>
              <a:p>
                <a:r>
                  <a:rPr lang="en-US" sz="2000" dirty="0">
                    <a:solidFill>
                      <a:schemeClr val="bg1"/>
                    </a:solidFill>
                  </a:rPr>
                  <a:t>We are trying to be perhaps a bit </a:t>
                </a:r>
                <a:r>
                  <a:rPr lang="en-US" sz="2000" i="1" dirty="0">
                    <a:solidFill>
                      <a:schemeClr val="bg1"/>
                    </a:solidFill>
                  </a:rPr>
                  <a:t>too</a:t>
                </a:r>
                <a:r>
                  <a:rPr lang="en-US" sz="2000" dirty="0">
                    <a:solidFill>
                      <a:schemeClr val="bg1"/>
                    </a:solidFill>
                  </a:rPr>
                  <a:t> clever.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7DD4E0D-66E8-294E-9CA5-FA732CA4A1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43468" y="2638044"/>
                <a:ext cx="3363974" cy="3415622"/>
              </a:xfrm>
              <a:blipFill>
                <a:blip r:embed="rId3"/>
                <a:stretch>
                  <a:fillRect l="-1504" t="-1481" r="-1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B8BAE442-A8D2-CE4F-AE3B-E670E365A053}"/>
              </a:ext>
            </a:extLst>
          </p:cNvPr>
          <p:cNvSpPr txBox="1"/>
          <p:nvPr/>
        </p:nvSpPr>
        <p:spPr>
          <a:xfrm>
            <a:off x="9296252" y="4092354"/>
            <a:ext cx="2418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Our attempt at cleverness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FAEC5DB-560B-2647-A849-5CCE6FDCEC33}"/>
              </a:ext>
            </a:extLst>
          </p:cNvPr>
          <p:cNvCxnSpPr>
            <a:cxnSpLocks/>
          </p:cNvCxnSpPr>
          <p:nvPr/>
        </p:nvCxnSpPr>
        <p:spPr>
          <a:xfrm flipH="1">
            <a:off x="8935313" y="4261635"/>
            <a:ext cx="360939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3CAD1E-847A-5741-9EB9-A1501B0B8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Darrell Long &amp; the University of California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77A043-18CB-1443-9711-843920663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604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36D915-705D-3041-B5C1-0CEB13827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When can I use </a:t>
            </a:r>
            <a:r>
              <a:rPr lang="en-US" sz="2400" kern="1200" dirty="0" err="1">
                <a:solidFill>
                  <a:schemeClr val="bg1"/>
                </a:solidFill>
                <a:latin typeface="Courier" pitchFamily="2" charset="0"/>
              </a:rPr>
              <a:t>goto</a:t>
            </a: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A16D3-3538-134D-8FA3-8CBE470D6D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3468" y="2638044"/>
            <a:ext cx="3363974" cy="3415622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r>
              <a:rPr lang="en-US" sz="2000" i="1" dirty="0">
                <a:solidFill>
                  <a:schemeClr val="bg1"/>
                </a:solidFill>
              </a:rPr>
              <a:t>One place</a:t>
            </a:r>
            <a:r>
              <a:rPr lang="en-US" sz="2000" dirty="0">
                <a:solidFill>
                  <a:schemeClr val="bg1"/>
                </a:solidFill>
              </a:rPr>
              <a:t>: non-local error handling.</a:t>
            </a:r>
          </a:p>
          <a:p>
            <a:r>
              <a:rPr lang="en-US" sz="2000" dirty="0">
                <a:solidFill>
                  <a:schemeClr val="bg1"/>
                </a:solidFill>
              </a:rPr>
              <a:t>This is when an exceptional condition—an error—that you cannot handle occurs.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i="1" dirty="0">
                <a:solidFill>
                  <a:schemeClr val="bg1"/>
                </a:solidFill>
              </a:rPr>
              <a:t>It is not pretty.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More modern languages like C++ provide an exception handling mechanism.</a:t>
            </a:r>
          </a:p>
        </p:txBody>
      </p:sp>
      <p:pic>
        <p:nvPicPr>
          <p:cNvPr id="6" name="Content Placeholder 5" descr="A screen shot of a computer&#13;&#10;&#13;&#10;Description automatically generated">
            <a:extLst>
              <a:ext uri="{FF2B5EF4-FFF2-40B4-BE49-F238E27FC236}">
                <a16:creationId xmlns:a16="http://schemas.microsoft.com/office/drawing/2014/main" id="{2E8710B7-3473-904E-8B25-05E7AE130F1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767065" y="1721189"/>
            <a:ext cx="7345423" cy="3415621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4A96DC-81B7-8947-8981-53F2B25D6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Darrell Long &amp; the University of California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04B18F-BA25-E044-8C7D-4FFD78B19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706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17D887-EE00-8C41-82C5-DFD728A94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What’s wrong with this code?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364D252-1453-9043-B2F4-17DCA16028E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r="1" b="3816"/>
          <a:stretch/>
        </p:blipFill>
        <p:spPr>
          <a:xfrm>
            <a:off x="327547" y="321733"/>
            <a:ext cx="7058306" cy="410739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B925E-E1C0-A946-8882-31BB6FF023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971275" y="2615466"/>
            <a:ext cx="3424739" cy="3013339"/>
          </a:xfr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It’s an infinite loop!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How do I know that?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r>
              <a:rPr lang="en-US" i="1" dirty="0">
                <a:solidFill>
                  <a:srgbClr val="FFFFFF"/>
                </a:solidFill>
              </a:rPr>
              <a:t>Never forget </a:t>
            </a:r>
            <a:r>
              <a:rPr lang="en-US" dirty="0">
                <a:solidFill>
                  <a:srgbClr val="FFFFFF"/>
                </a:solidFill>
              </a:rPr>
              <a:t>that </a:t>
            </a:r>
          </a:p>
          <a:p>
            <a:pPr lvl="1"/>
            <a:r>
              <a:rPr lang="en-US" dirty="0">
                <a:solidFill>
                  <a:srgbClr val="FFFFFF"/>
                </a:solidFill>
                <a:latin typeface="Courier" pitchFamily="2" charset="0"/>
              </a:rPr>
              <a:t>=</a:t>
            </a:r>
            <a:r>
              <a:rPr lang="en-US" dirty="0">
                <a:solidFill>
                  <a:srgbClr val="FFFFFF"/>
                </a:solidFill>
              </a:rPr>
              <a:t> is assignment and</a:t>
            </a:r>
          </a:p>
          <a:p>
            <a:pPr lvl="1"/>
            <a:r>
              <a:rPr lang="en-US" dirty="0">
                <a:solidFill>
                  <a:srgbClr val="FFFFFF"/>
                </a:solidFill>
                <a:latin typeface="Courier" pitchFamily="2" charset="0"/>
              </a:rPr>
              <a:t>==</a:t>
            </a:r>
            <a:r>
              <a:rPr lang="en-US" dirty="0">
                <a:solidFill>
                  <a:srgbClr val="FFFFFF"/>
                </a:solidFill>
              </a:rPr>
              <a:t> is equality!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970A07A-B757-3341-8910-E6C26BA42338}"/>
              </a:ext>
            </a:extLst>
          </p:cNvPr>
          <p:cNvGrpSpPr/>
          <p:nvPr/>
        </p:nvGrpSpPr>
        <p:grpSpPr>
          <a:xfrm>
            <a:off x="2428407" y="794479"/>
            <a:ext cx="7764904" cy="1572531"/>
            <a:chOff x="2428407" y="794479"/>
            <a:chExt cx="7764904" cy="1572531"/>
          </a:xfrm>
        </p:grpSpPr>
        <p:sp>
          <p:nvSpPr>
            <p:cNvPr id="7" name="Frame 6">
              <a:extLst>
                <a:ext uri="{FF2B5EF4-FFF2-40B4-BE49-F238E27FC236}">
                  <a16:creationId xmlns:a16="http://schemas.microsoft.com/office/drawing/2014/main" id="{2882CC82-792C-024A-B9A0-938DB63BD4BE}"/>
                </a:ext>
              </a:extLst>
            </p:cNvPr>
            <p:cNvSpPr/>
            <p:nvPr/>
          </p:nvSpPr>
          <p:spPr>
            <a:xfrm>
              <a:off x="2428407" y="794479"/>
              <a:ext cx="3552668" cy="839449"/>
            </a:xfrm>
            <a:prstGeom prst="fram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BE7710BD-39D3-8343-980C-BABB034D7E51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 flipV="1">
              <a:off x="6096000" y="1229194"/>
              <a:ext cx="3077980" cy="876206"/>
            </a:xfrm>
            <a:prstGeom prst="straightConnector1">
              <a:avLst/>
            </a:prstGeom>
            <a:ln w="635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457BF3D-E330-804D-B095-36CE2903B620}"/>
                </a:ext>
              </a:extLst>
            </p:cNvPr>
            <p:cNvSpPr txBox="1"/>
            <p:nvPr/>
          </p:nvSpPr>
          <p:spPr>
            <a:xfrm>
              <a:off x="9173980" y="1843790"/>
              <a:ext cx="1019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This!</a:t>
              </a:r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14DBA9-B472-354F-8CB8-888BF22F1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Darrell Long &amp; the University of California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A67002-DDDA-E243-984D-5CC25BA2D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97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6A44D9-248D-0043-80E4-18BEB21A9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Courier" pitchFamily="2" charset="0"/>
              </a:rPr>
              <a:t>continue</a:t>
            </a:r>
          </a:p>
        </p:txBody>
      </p:sp>
      <p:pic>
        <p:nvPicPr>
          <p:cNvPr id="12" name="Content Placeholder 11" descr="A picture containing object&#10;&#10;Description automatically generated">
            <a:extLst>
              <a:ext uri="{FF2B5EF4-FFF2-40B4-BE49-F238E27FC236}">
                <a16:creationId xmlns:a16="http://schemas.microsoft.com/office/drawing/2014/main" id="{7939E59A-90B2-7B44-A497-CA55B34C6C6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038600" y="681037"/>
            <a:ext cx="7770858" cy="425454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C6017-0BFD-0D49-88A0-A35956F390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38600" y="5351489"/>
            <a:ext cx="7188199" cy="12715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 dirty="0"/>
              <a:t>You may have times when you want to skip the remainder of a loop.</a:t>
            </a:r>
          </a:p>
          <a:p>
            <a:r>
              <a:rPr lang="en-US" sz="1800" dirty="0"/>
              <a:t>For this, there is </a:t>
            </a:r>
            <a:r>
              <a:rPr lang="en-US" sz="1800" dirty="0">
                <a:latin typeface="Courier" pitchFamily="2" charset="0"/>
              </a:rPr>
              <a:t>continue</a:t>
            </a:r>
            <a:r>
              <a:rPr lang="en-US" sz="1800" dirty="0"/>
              <a:t>.</a:t>
            </a:r>
          </a:p>
          <a:p>
            <a:r>
              <a:rPr lang="en-US" sz="1800" dirty="0"/>
              <a:t>Please use it sparingly.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B1D80BCE-7D8D-2842-A660-2B58198BDBCD}"/>
              </a:ext>
            </a:extLst>
          </p:cNvPr>
          <p:cNvCxnSpPr>
            <a:cxnSpLocks/>
          </p:cNvCxnSpPr>
          <p:nvPr/>
        </p:nvCxnSpPr>
        <p:spPr>
          <a:xfrm rot="16200000" flipV="1">
            <a:off x="4616974" y="2323477"/>
            <a:ext cx="644577" cy="644575"/>
          </a:xfrm>
          <a:prstGeom prst="bentConnector3">
            <a:avLst>
              <a:gd name="adj1" fmla="val -3488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 descr="A picture containing object&#13;&#10;&#13;&#10;Description automatically generated">
            <a:extLst>
              <a:ext uri="{FF2B5EF4-FFF2-40B4-BE49-F238E27FC236}">
                <a16:creationId xmlns:a16="http://schemas.microsoft.com/office/drawing/2014/main" id="{CEE0FFB8-CEC1-EB41-B0D6-36D2E87802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778" y="4453935"/>
            <a:ext cx="2199320" cy="2180602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D6AA8A-30AD-8B4B-8581-4F5D75BB9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Darrell Long &amp; the University of California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41446D-5BA9-1046-BD5C-A6F7DFE48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9369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D85675-7C93-0547-94D7-87A60EB7F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Let’s Compute!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1FFADC-1957-A94A-B4CB-95378AEEB705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4380855" y="1412489"/>
                <a:ext cx="3427283" cy="436384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We’ll compute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sz="2400" dirty="0"/>
                  <a:t>.</a:t>
                </a:r>
              </a:p>
              <a:p>
                <a:pPr marL="0" indent="0">
                  <a:buNone/>
                </a:pPr>
                <a:r>
                  <a:rPr lang="en-US" sz="2400" dirty="0"/>
                  <a:t>But, can’t I just call a library routine?</a:t>
                </a:r>
              </a:p>
              <a:p>
                <a:pPr marL="0" indent="0">
                  <a:buNone/>
                </a:pPr>
                <a:r>
                  <a:rPr lang="en-US" sz="2400" dirty="0"/>
                  <a:t>No!</a:t>
                </a:r>
              </a:p>
              <a:p>
                <a:pPr marL="0" indent="0">
                  <a:buNone/>
                </a:pPr>
                <a:r>
                  <a:rPr lang="en-US" sz="2400" dirty="0"/>
                  <a:t>There is no magic — someone has to write the code.</a:t>
                </a:r>
              </a:p>
              <a:p>
                <a:pPr marL="0" indent="0">
                  <a:buNone/>
                </a:pPr>
                <a:r>
                  <a:rPr lang="en-US" sz="2400" dirty="0"/>
                  <a:t>The subfield of writing numerical programs is called </a:t>
                </a:r>
                <a:r>
                  <a:rPr lang="en-US" sz="2400" i="1" dirty="0"/>
                  <a:t>numerical analysis</a:t>
                </a:r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1FFADC-1957-A94A-B4CB-95378AEEB7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380855" y="1412489"/>
                <a:ext cx="3427283" cy="4363844"/>
              </a:xfrm>
              <a:blipFill>
                <a:blip r:embed="rId2"/>
                <a:stretch>
                  <a:fillRect l="-2583" t="-870" r="-22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CB22388-BB49-5140-A740-2EB5AB58ED2A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8451604" y="1412489"/>
                <a:ext cx="3197701" cy="436384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sz="2400" dirty="0"/>
                  <a:t> is that same as solving the equation: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>
                          <a:latin typeface="Cambria Math" panose="02040503050406030204" pitchFamily="18" charset="0"/>
                        </a:rPr>
                        <m:t>−2=0.</m:t>
                      </m:r>
                    </m:oMath>
                  </m:oMathPara>
                </a14:m>
                <a:endParaRPr lang="en-US" sz="2400" b="0" dirty="0"/>
              </a:p>
              <a:p>
                <a:pPr marL="0" indent="0">
                  <a:buNone/>
                </a:pPr>
                <a:r>
                  <a:rPr lang="en-US" sz="2400" dirty="0"/>
                  <a:t>What else do we know?</a:t>
                </a:r>
              </a:p>
              <a:p>
                <a:pPr marL="0" indent="0">
                  <a:buNone/>
                </a:pPr>
                <a:r>
                  <a:rPr lang="en-US" sz="2400" dirty="0"/>
                  <a:t>We know </a:t>
                </a:r>
                <a14:m>
                  <m:oMath xmlns:m="http://schemas.openxmlformats.org/officeDocument/2006/math">
                    <m:r>
                      <a:rPr lang="en-US" sz="2400" b="0" i="1">
                        <a:latin typeface="Cambria Math" panose="02040503050406030204" pitchFamily="18" charset="0"/>
                      </a:rPr>
                      <m:t>0 </m:t>
                    </m:r>
                    <m:r>
                      <a:rPr lang="en-US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≤2</m:t>
                    </m:r>
                  </m:oMath>
                </a14:m>
                <a:r>
                  <a:rPr lang="en-US" sz="2400" dirty="0"/>
                  <a:t>, so we’ll start looking in the middle.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CB22388-BB49-5140-A740-2EB5AB58ED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451604" y="1412489"/>
                <a:ext cx="3197701" cy="4363844"/>
              </a:xfrm>
              <a:blipFill>
                <a:blip r:embed="rId3"/>
                <a:stretch>
                  <a:fillRect l="-2372" t="-870" r="-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A close up of a sign&#13;&#10;&#13;&#10;Description automatically generated">
            <a:extLst>
              <a:ext uri="{FF2B5EF4-FFF2-40B4-BE49-F238E27FC236}">
                <a16:creationId xmlns:a16="http://schemas.microsoft.com/office/drawing/2014/main" id="{503B4FB8-76ED-1242-8FFF-A528D938A2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2232" y="2953352"/>
            <a:ext cx="1734586" cy="316517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64655AD-12F4-FF4D-9A80-EADA7D2A240D}"/>
                  </a:ext>
                </a:extLst>
              </p:cNvPr>
              <p:cNvSpPr txBox="1"/>
              <p:nvPr/>
            </p:nvSpPr>
            <p:spPr>
              <a:xfrm>
                <a:off x="4495646" y="5933858"/>
                <a:ext cx="7268450" cy="3963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1.414213562373095048801688724209698078569671875376948073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64655AD-12F4-FF4D-9A80-EADA7D2A24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646" y="5933858"/>
                <a:ext cx="7268450" cy="396327"/>
              </a:xfrm>
              <a:prstGeom prst="rect">
                <a:avLst/>
              </a:prstGeom>
              <a:blipFill>
                <a:blip r:embed="rId5"/>
                <a:stretch>
                  <a:fillRect b="-21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E15CB-1D02-514B-8763-53FE1DEFB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Darrell Long &amp; the University of California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BB8DF73-5DE8-1741-9E3E-C854CACDD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9263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50C155-0A02-8649-960F-A9911634E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Bisection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803E5-96CE-BE4F-9A46-AAA9DE06AB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3468" y="2638044"/>
            <a:ext cx="3363974" cy="341562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Start in the middle.</a:t>
            </a:r>
          </a:p>
          <a:p>
            <a:r>
              <a:rPr lang="en-US" sz="2000" dirty="0">
                <a:solidFill>
                  <a:schemeClr val="bg1"/>
                </a:solidFill>
              </a:rPr>
              <a:t>We have two intervals: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urier" pitchFamily="2" charset="0"/>
              </a:rPr>
              <a:t>(low,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" pitchFamily="2" charset="0"/>
              </a:rPr>
              <a:t>mid)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and </a:t>
            </a:r>
            <a:r>
              <a:rPr lang="en-US" sz="1600" dirty="0">
                <a:solidFill>
                  <a:schemeClr val="bg1"/>
                </a:solidFill>
                <a:latin typeface="Courier" pitchFamily="2" charset="0"/>
              </a:rPr>
              <a:t>(mid,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" pitchFamily="2" charset="0"/>
              </a:rPr>
              <a:t>high)</a:t>
            </a:r>
            <a:endParaRPr lang="en-US" sz="2000" dirty="0">
              <a:solidFill>
                <a:schemeClr val="bg1"/>
              </a:solidFill>
              <a:latin typeface="Courier" pitchFamily="2" charset="0"/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If we guess to low them we choose the right interval,</a:t>
            </a:r>
          </a:p>
          <a:p>
            <a:r>
              <a:rPr lang="en-US" sz="2000" dirty="0">
                <a:solidFill>
                  <a:schemeClr val="bg1"/>
                </a:solidFill>
              </a:rPr>
              <a:t>If we guess too high then we choose the left interval.</a:t>
            </a:r>
          </a:p>
          <a:p>
            <a:r>
              <a:rPr lang="en-US" sz="2000" dirty="0">
                <a:solidFill>
                  <a:schemeClr val="bg1"/>
                </a:solidFill>
              </a:rPr>
              <a:t>We repeat until we’re within our error bound.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D9F4D4D-74E3-5243-8325-4CFBDA90DC7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778998" y="664633"/>
            <a:ext cx="7250798" cy="5528733"/>
          </a:xfrm>
          <a:prstGeom prst="rect">
            <a:avLst/>
          </a:prstGeom>
        </p:spPr>
      </p:pic>
      <p:pic>
        <p:nvPicPr>
          <p:cNvPr id="8" name="Picture 7" descr="A picture containing object, clock&#13;&#10;&#13;&#10;Description automatically generated">
            <a:extLst>
              <a:ext uri="{FF2B5EF4-FFF2-40B4-BE49-F238E27FC236}">
                <a16:creationId xmlns:a16="http://schemas.microsoft.com/office/drawing/2014/main" id="{F0967611-F05A-9E4E-97BA-A17FE65FF4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357"/>
          <a:stretch/>
        </p:blipFill>
        <p:spPr>
          <a:xfrm>
            <a:off x="235367" y="5958102"/>
            <a:ext cx="4180174" cy="6858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67FF466-1B68-2941-8928-888B56D07FB7}"/>
              </a:ext>
            </a:extLst>
          </p:cNvPr>
          <p:cNvSpPr txBox="1"/>
          <p:nvPr/>
        </p:nvSpPr>
        <p:spPr>
          <a:xfrm>
            <a:off x="9625265" y="1120920"/>
            <a:ext cx="1407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What’s this?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B8C6ABD-2E4B-6341-892D-93C2A80229D1}"/>
              </a:ext>
            </a:extLst>
          </p:cNvPr>
          <p:cNvCxnSpPr>
            <a:cxnSpLocks/>
          </p:cNvCxnSpPr>
          <p:nvPr/>
        </p:nvCxnSpPr>
        <p:spPr>
          <a:xfrm flipH="1" flipV="1">
            <a:off x="8927433" y="1299412"/>
            <a:ext cx="685800" cy="617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452F72F-3811-8B48-9842-6392CA610888}"/>
              </a:ext>
            </a:extLst>
          </p:cNvPr>
          <p:cNvSpPr txBox="1"/>
          <p:nvPr/>
        </p:nvSpPr>
        <p:spPr>
          <a:xfrm>
            <a:off x="9661752" y="3455431"/>
            <a:ext cx="1770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This requires thinking though!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BB6A530-A209-8546-BC7A-82E704A99F5A}"/>
              </a:ext>
            </a:extLst>
          </p:cNvPr>
          <p:cNvCxnSpPr>
            <a:cxnSpLocks/>
          </p:cNvCxnSpPr>
          <p:nvPr/>
        </p:nvCxnSpPr>
        <p:spPr>
          <a:xfrm flipH="1">
            <a:off x="8769246" y="3656065"/>
            <a:ext cx="961098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DB88EA-320F-D749-BF10-AF9E488E5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Darrell Long &amp; the University of California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CE8924-8F4C-4F49-BADA-E8AACB95C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136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61B75-50BB-114A-9E0A-6003DDC66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4292" y="513612"/>
            <a:ext cx="9894133" cy="10312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What is that thing?!</a:t>
            </a:r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607803A-4E99-444E-94F7-8785CDDF5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80154" y="1884045"/>
            <a:ext cx="3275668" cy="2853308"/>
          </a:xfrm>
          <a:custGeom>
            <a:avLst/>
            <a:gdLst>
              <a:gd name="connsiteX0" fmla="*/ 3275668 w 3275668"/>
              <a:gd name="connsiteY0" fmla="*/ 2853308 h 2853308"/>
              <a:gd name="connsiteX1" fmla="*/ 655 w 3275668"/>
              <a:gd name="connsiteY1" fmla="*/ 2853308 h 2853308"/>
              <a:gd name="connsiteX2" fmla="*/ 0 w 3275668"/>
              <a:gd name="connsiteY2" fmla="*/ 2467565 h 2853308"/>
              <a:gd name="connsiteX3" fmla="*/ 2869894 w 3275668"/>
              <a:gd name="connsiteY3" fmla="*/ 2468888 h 2853308"/>
              <a:gd name="connsiteX4" fmla="*/ 2869894 w 3275668"/>
              <a:gd name="connsiteY4" fmla="*/ 0 h 2853308"/>
              <a:gd name="connsiteX5" fmla="*/ 3275668 w 3275668"/>
              <a:gd name="connsiteY5" fmla="*/ 0 h 285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75668" h="2853308">
                <a:moveTo>
                  <a:pt x="3275668" y="2853308"/>
                </a:moveTo>
                <a:lnTo>
                  <a:pt x="655" y="2853308"/>
                </a:lnTo>
                <a:cubicBezTo>
                  <a:pt x="-655" y="2720171"/>
                  <a:pt x="1310" y="2600702"/>
                  <a:pt x="0" y="2467565"/>
                </a:cubicBezTo>
                <a:lnTo>
                  <a:pt x="2869894" y="2468888"/>
                </a:lnTo>
                <a:lnTo>
                  <a:pt x="2869894" y="0"/>
                </a:lnTo>
                <a:lnTo>
                  <a:pt x="3275668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989BE6A-C309-418E-8ADD-1616A9805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55822" y="3222529"/>
            <a:ext cx="3242952" cy="2828156"/>
          </a:xfrm>
          <a:custGeom>
            <a:avLst/>
            <a:gdLst>
              <a:gd name="connsiteX0" fmla="*/ 2837178 w 3242952"/>
              <a:gd name="connsiteY0" fmla="*/ 0 h 2828156"/>
              <a:gd name="connsiteX1" fmla="*/ 3242952 w 3242952"/>
              <a:gd name="connsiteY1" fmla="*/ 0 h 2828156"/>
              <a:gd name="connsiteX2" fmla="*/ 3242952 w 3242952"/>
              <a:gd name="connsiteY2" fmla="*/ 2828156 h 2828156"/>
              <a:gd name="connsiteX3" fmla="*/ 0 w 3242952"/>
              <a:gd name="connsiteY3" fmla="*/ 2828156 h 2828156"/>
              <a:gd name="connsiteX4" fmla="*/ 0 w 3242952"/>
              <a:gd name="connsiteY4" fmla="*/ 2442859 h 2828156"/>
              <a:gd name="connsiteX5" fmla="*/ 2837178 w 3242952"/>
              <a:gd name="connsiteY5" fmla="*/ 2443295 h 2828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42952" h="2828156">
                <a:moveTo>
                  <a:pt x="2837178" y="0"/>
                </a:moveTo>
                <a:lnTo>
                  <a:pt x="3242952" y="0"/>
                </a:lnTo>
                <a:lnTo>
                  <a:pt x="3242952" y="2828156"/>
                </a:lnTo>
                <a:lnTo>
                  <a:pt x="0" y="2828156"/>
                </a:lnTo>
                <a:lnTo>
                  <a:pt x="0" y="2442859"/>
                </a:lnTo>
                <a:lnTo>
                  <a:pt x="2837178" y="2443295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D3D79-7827-8D42-9846-6316538354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81373" y="2279151"/>
            <a:ext cx="3627063" cy="338714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>
                <a:latin typeface="Courier" pitchFamily="2" charset="0"/>
              </a:rPr>
              <a:t>?:</a:t>
            </a:r>
            <a:r>
              <a:rPr lang="en-US" sz="2000" dirty="0"/>
              <a:t> is a </a:t>
            </a:r>
            <a:r>
              <a:rPr lang="en-US" sz="2000" i="1" dirty="0"/>
              <a:t>ternary</a:t>
            </a:r>
            <a:r>
              <a:rPr lang="en-US" sz="2000" dirty="0"/>
              <a:t> operator.</a:t>
            </a:r>
          </a:p>
          <a:p>
            <a:r>
              <a:rPr lang="en-US" sz="2000" dirty="0"/>
              <a:t>It’s like an </a:t>
            </a:r>
            <a:r>
              <a:rPr lang="en-US" sz="2000" i="1" dirty="0"/>
              <a:t>if-else</a:t>
            </a:r>
            <a:r>
              <a:rPr lang="en-US" sz="2000" dirty="0"/>
              <a:t> statement, but it can be part of an expression.</a:t>
            </a:r>
          </a:p>
          <a:p>
            <a:r>
              <a:rPr lang="en-US" sz="2000" dirty="0"/>
              <a:t>If the first part is </a:t>
            </a:r>
            <a:r>
              <a:rPr lang="en-US" sz="2000" i="1" dirty="0"/>
              <a:t>true</a:t>
            </a:r>
            <a:r>
              <a:rPr lang="en-US" sz="2000" dirty="0"/>
              <a:t>, it’s value is the second part.</a:t>
            </a:r>
          </a:p>
          <a:p>
            <a:r>
              <a:rPr lang="en-US" sz="2000" dirty="0"/>
              <a:t>If the first part is </a:t>
            </a:r>
            <a:r>
              <a:rPr lang="en-US" sz="2000" i="1" dirty="0"/>
              <a:t>false</a:t>
            </a:r>
            <a:r>
              <a:rPr lang="en-US" sz="2000" dirty="0"/>
              <a:t>, it’s value is the third part.</a:t>
            </a:r>
          </a:p>
          <a:p>
            <a:r>
              <a:rPr lang="en-US" sz="2000" dirty="0"/>
              <a:t>Use it with care, it can lead to unreadable code if abused.</a:t>
            </a:r>
          </a:p>
        </p:txBody>
      </p:sp>
      <p:pic>
        <p:nvPicPr>
          <p:cNvPr id="15" name="Content Placeholder 5" descr="A picture containing object&#10;&#10;Description automatically generated">
            <a:extLst>
              <a:ext uri="{FF2B5EF4-FFF2-40B4-BE49-F238E27FC236}">
                <a16:creationId xmlns:a16="http://schemas.microsoft.com/office/drawing/2014/main" id="{C081556C-9200-FA4C-8CC4-4050EC40672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514293" y="4118737"/>
            <a:ext cx="5069382" cy="988528"/>
          </a:xfrm>
          <a:prstGeom prst="rect">
            <a:avLst/>
          </a:prstGeom>
        </p:spPr>
      </p:pic>
      <p:pic>
        <p:nvPicPr>
          <p:cNvPr id="17" name="Picture 16" descr="A clock mounted to the side&#13;&#10;&#13;&#10;Description automatically generated">
            <a:extLst>
              <a:ext uri="{FF2B5EF4-FFF2-40B4-BE49-F238E27FC236}">
                <a16:creationId xmlns:a16="http://schemas.microsoft.com/office/drawing/2014/main" id="{E15C3E0F-F085-4447-87CA-A99F24350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4292" y="2880495"/>
            <a:ext cx="5069382" cy="849415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C081FED-0932-2F4E-9A1A-2CE925259E86}"/>
              </a:ext>
            </a:extLst>
          </p:cNvPr>
          <p:cNvCxnSpPr/>
          <p:nvPr/>
        </p:nvCxnSpPr>
        <p:spPr>
          <a:xfrm flipV="1">
            <a:off x="1755648" y="5205984"/>
            <a:ext cx="0" cy="84470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A7BC308-E14F-CC41-A6EC-7AC333C443CC}"/>
              </a:ext>
            </a:extLst>
          </p:cNvPr>
          <p:cNvSpPr txBox="1"/>
          <p:nvPr/>
        </p:nvSpPr>
        <p:spPr>
          <a:xfrm>
            <a:off x="231648" y="6077656"/>
            <a:ext cx="30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defines a macro, more on that later.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AE0DDF-4ABA-214A-BCE7-3EE82FC96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Darrell Long &amp; the University of California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6EC75A-7AE5-3F46-91F9-374273ECB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123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5C925CE-A5FE-9644-BB02-1F6808845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Do not be </a:t>
            </a:r>
            <a:r>
              <a:rPr lang="en-US" sz="5400" i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That Guy</a:t>
            </a:r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...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Content Placeholder 7" descr="A close up of a piece of paper&#13;&#10;&#13;&#10;Description automatically generated">
            <a:extLst>
              <a:ext uri="{FF2B5EF4-FFF2-40B4-BE49-F238E27FC236}">
                <a16:creationId xmlns:a16="http://schemas.microsoft.com/office/drawing/2014/main" id="{1BE38771-5E53-7E43-8018-1FB4FDFD48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040" y="2511157"/>
            <a:ext cx="11496821" cy="3995144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D2B129E-CBAB-3542-865F-B0310A404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Darrell Long &amp; the University of California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8222F1-B16A-5346-887D-37C2C6229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913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rgbClr val="734F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EAFD0F-8CF4-1C40-A114-116030FF7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What is a loop?</a:t>
            </a:r>
          </a:p>
        </p:txBody>
      </p:sp>
      <p:pic>
        <p:nvPicPr>
          <p:cNvPr id="5" name="Picture 4" descr="A picture containing indoor&#13;&#10;&#13;&#10;Description automatically generated">
            <a:extLst>
              <a:ext uri="{FF2B5EF4-FFF2-40B4-BE49-F238E27FC236}">
                <a16:creationId xmlns:a16="http://schemas.microsoft.com/office/drawing/2014/main" id="{BBA5502C-F7AD-6D4A-86AA-6F5CD83292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213" r="9470" b="-1"/>
          <a:stretch/>
        </p:blipFill>
        <p:spPr>
          <a:xfrm>
            <a:off x="327547" y="321733"/>
            <a:ext cx="7058306" cy="410739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6EFDF-E817-354C-A721-1C41E276B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A loop allows you to repeat a sequence of code.</a:t>
            </a:r>
          </a:p>
          <a:p>
            <a:r>
              <a:rPr lang="en-US" sz="2000" dirty="0">
                <a:solidFill>
                  <a:srgbClr val="FFFFFF"/>
                </a:solidFill>
              </a:rPr>
              <a:t>Programs spend the vast majority of their execution time in loops.</a:t>
            </a:r>
          </a:p>
          <a:p>
            <a:endParaRPr lang="en-US" sz="2000" dirty="0">
              <a:solidFill>
                <a:srgbClr val="FFFFFF"/>
              </a:solidFill>
            </a:endParaRPr>
          </a:p>
          <a:p>
            <a:r>
              <a:rPr lang="en-US" sz="2000" dirty="0">
                <a:solidFill>
                  <a:srgbClr val="FFFFFF"/>
                </a:solidFill>
              </a:rPr>
              <a:t>We will focus on structured loops: </a:t>
            </a:r>
            <a:r>
              <a:rPr lang="en-US" sz="2000" dirty="0">
                <a:solidFill>
                  <a:srgbClr val="FFFFFF"/>
                </a:solidFill>
                <a:latin typeface="Courier" pitchFamily="2" charset="0"/>
              </a:rPr>
              <a:t>while</a:t>
            </a:r>
            <a:r>
              <a:rPr lang="en-US" sz="2000" dirty="0">
                <a:solidFill>
                  <a:srgbClr val="FFFFFF"/>
                </a:solidFill>
              </a:rPr>
              <a:t>, </a:t>
            </a:r>
            <a:r>
              <a:rPr lang="en-US" sz="2000" dirty="0">
                <a:solidFill>
                  <a:srgbClr val="FFFFFF"/>
                </a:solidFill>
                <a:latin typeface="Courier" pitchFamily="2" charset="0"/>
              </a:rPr>
              <a:t>for</a:t>
            </a:r>
            <a:r>
              <a:rPr lang="en-US" sz="2000" dirty="0">
                <a:solidFill>
                  <a:srgbClr val="FFFFFF"/>
                </a:solidFill>
              </a:rPr>
              <a:t>, and </a:t>
            </a:r>
            <a:r>
              <a:rPr lang="en-US" sz="2000" dirty="0">
                <a:solidFill>
                  <a:srgbClr val="FFFFFF"/>
                </a:solidFill>
                <a:latin typeface="Courier" pitchFamily="2" charset="0"/>
              </a:rPr>
              <a:t>do-while</a:t>
            </a:r>
            <a:r>
              <a:rPr lang="en-US" sz="2000" dirty="0">
                <a:solidFill>
                  <a:srgbClr val="FFFFFF"/>
                </a:solidFill>
              </a:rPr>
              <a:t>.</a:t>
            </a:r>
          </a:p>
          <a:p>
            <a:r>
              <a:rPr lang="en-US" sz="2000" dirty="0">
                <a:solidFill>
                  <a:srgbClr val="FFFFFF"/>
                </a:solidFill>
              </a:rPr>
              <a:t>You can also create loops with </a:t>
            </a:r>
            <a:r>
              <a:rPr lang="en-US" sz="2000" dirty="0" err="1">
                <a:solidFill>
                  <a:srgbClr val="FFFFFF"/>
                </a:solidFill>
                <a:latin typeface="Courier" pitchFamily="2" charset="0"/>
              </a:rPr>
              <a:t>goto</a:t>
            </a:r>
            <a:r>
              <a:rPr lang="en-US" sz="2000" dirty="0">
                <a:solidFill>
                  <a:srgbClr val="FFFFFF"/>
                </a:solidFill>
              </a:rPr>
              <a:t>: but don’t, it’s </a:t>
            </a:r>
            <a:r>
              <a:rPr lang="en-US" sz="2000" i="1" dirty="0">
                <a:solidFill>
                  <a:srgbClr val="FFFFFF"/>
                </a:solidFill>
              </a:rPr>
              <a:t>ugly</a:t>
            </a:r>
            <a:r>
              <a:rPr lang="en-US" sz="2000" dirty="0">
                <a:solidFill>
                  <a:srgbClr val="FFFFFF"/>
                </a:solidFill>
              </a:rPr>
              <a:t>.</a:t>
            </a:r>
          </a:p>
          <a:p>
            <a:pPr lvl="1"/>
            <a:r>
              <a:rPr lang="en-US" sz="1600" dirty="0">
                <a:solidFill>
                  <a:srgbClr val="FFFFFF"/>
                </a:solidFill>
              </a:rPr>
              <a:t>Ghostbusters don’t cross streams, and good programmers don’t cross loops.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5A234-3272-7E46-9F02-6F2C26D70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2019 Darrell Long &amp; the University of California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79BA6A-2113-6445-9A5E-151C08A9B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2449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rgbClr val="4232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DD34A5-8F1C-194F-B78E-38379D0A6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Some Advice…</a:t>
            </a:r>
          </a:p>
        </p:txBody>
      </p:sp>
      <p:pic>
        <p:nvPicPr>
          <p:cNvPr id="9" name="Content Placeholder 8" descr="A picture containing toy&#10;&#10;Description automatically generated">
            <a:extLst>
              <a:ext uri="{FF2B5EF4-FFF2-40B4-BE49-F238E27FC236}">
                <a16:creationId xmlns:a16="http://schemas.microsoft.com/office/drawing/2014/main" id="{087C78C7-B283-104D-BF02-973A2A1F7E4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2607" r="1" b="1"/>
          <a:stretch/>
        </p:blipFill>
        <p:spPr>
          <a:xfrm>
            <a:off x="327547" y="321733"/>
            <a:ext cx="7058306" cy="4107392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C9DD0-DAD9-1F4F-A019-5875D05E0E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29319" y="917725"/>
            <a:ext cx="3424739" cy="485236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You should take time to </a:t>
            </a:r>
            <a:r>
              <a:rPr lang="en-US" sz="2000" i="1" dirty="0">
                <a:solidFill>
                  <a:srgbClr val="FFFFFF"/>
                </a:solidFill>
              </a:rPr>
              <a:t>think</a:t>
            </a:r>
            <a:r>
              <a:rPr lang="en-US" sz="2000" dirty="0">
                <a:solidFill>
                  <a:srgbClr val="FFFFFF"/>
                </a:solidFill>
              </a:rPr>
              <a:t> before you code.</a:t>
            </a:r>
          </a:p>
          <a:p>
            <a:r>
              <a:rPr lang="en-US" sz="2000" dirty="0">
                <a:solidFill>
                  <a:srgbClr val="FFFFFF"/>
                </a:solidFill>
              </a:rPr>
              <a:t>Work out examples on paper or on a whiteboard.</a:t>
            </a:r>
          </a:p>
          <a:p>
            <a:r>
              <a:rPr lang="en-US" sz="2000" dirty="0">
                <a:solidFill>
                  <a:srgbClr val="FFFFFF"/>
                </a:solidFill>
              </a:rPr>
              <a:t>Pounding on the keyboard is unlikely to produce quality code.</a:t>
            </a:r>
          </a:p>
          <a:p>
            <a:endParaRPr lang="en-US" sz="2000" dirty="0">
              <a:solidFill>
                <a:srgbClr val="FFFFFF"/>
              </a:solidFill>
            </a:endParaRPr>
          </a:p>
          <a:p>
            <a:r>
              <a:rPr lang="en-US" sz="2000" dirty="0">
                <a:solidFill>
                  <a:srgbClr val="FFFFFF"/>
                </a:solidFill>
              </a:rPr>
              <a:t>Quality code requires that you </a:t>
            </a:r>
            <a:r>
              <a:rPr lang="en-US" sz="2000" i="1" dirty="0">
                <a:solidFill>
                  <a:srgbClr val="FFFFFF"/>
                </a:solidFill>
              </a:rPr>
              <a:t>rewrite</a:t>
            </a:r>
            <a:r>
              <a:rPr lang="en-US" sz="2000" dirty="0">
                <a:solidFill>
                  <a:srgbClr val="FFFFFF"/>
                </a:solidFill>
              </a:rPr>
              <a:t> it, just like you rewrite drafts of an essay.</a:t>
            </a:r>
          </a:p>
        </p:txBody>
      </p:sp>
      <p:pic>
        <p:nvPicPr>
          <p:cNvPr id="14" name="Picture 13" descr="A person wearing a suit and tie&#13;&#10;&#13;&#10;Description automatically generated">
            <a:extLst>
              <a:ext uri="{FF2B5EF4-FFF2-40B4-BE49-F238E27FC236}">
                <a16:creationId xmlns:a16="http://schemas.microsoft.com/office/drawing/2014/main" id="{0757A6D0-20DF-F544-AAFE-4D55D224C6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733" y="4572000"/>
            <a:ext cx="1964266" cy="1964266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BABA8C-E890-5D42-BA27-FCE6441ED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Darrell Long &amp; the University of California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6AFB99-4CD8-0840-A817-10A353168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40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D589E2-FE45-2F47-A429-9D219B184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Courier" pitchFamily="2" charset="0"/>
              </a:rPr>
              <a:t>while ()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56F73FF-563B-42B7-83C6-9C500BD02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It is called a top-test loop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The test is evaluated </a:t>
            </a:r>
            <a:r>
              <a:rPr lang="en-US" sz="1600" i="1" dirty="0">
                <a:solidFill>
                  <a:schemeClr val="bg1"/>
                </a:solidFill>
              </a:rPr>
              <a:t>before</a:t>
            </a:r>
            <a:r>
              <a:rPr lang="en-US" sz="1600" dirty="0">
                <a:solidFill>
                  <a:schemeClr val="bg1"/>
                </a:solidFill>
              </a:rPr>
              <a:t> entering the loop.</a:t>
            </a:r>
          </a:p>
          <a:p>
            <a:r>
              <a:rPr lang="en-US" sz="2000" dirty="0">
                <a:solidFill>
                  <a:schemeClr val="bg1"/>
                </a:solidFill>
              </a:rPr>
              <a:t>Executes the statement as long as the Boolean condition remains </a:t>
            </a:r>
            <a:r>
              <a:rPr lang="en-US" sz="2000" i="1" dirty="0">
                <a:solidFill>
                  <a:schemeClr val="bg1"/>
                </a:solidFill>
              </a:rPr>
              <a:t>true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  <a:p>
            <a:r>
              <a:rPr lang="en-US" sz="2000" dirty="0">
                <a:solidFill>
                  <a:schemeClr val="bg1"/>
                </a:solidFill>
              </a:rPr>
              <a:t>Executes the statement </a:t>
            </a:r>
            <a:r>
              <a:rPr lang="en-US" sz="2000" i="1" dirty="0">
                <a:solidFill>
                  <a:schemeClr val="bg1"/>
                </a:solidFill>
              </a:rPr>
              <a:t>zero</a:t>
            </a:r>
            <a:r>
              <a:rPr lang="en-US" sz="2000" dirty="0">
                <a:solidFill>
                  <a:schemeClr val="bg1"/>
                </a:solidFill>
              </a:rPr>
              <a:t> or more times.</a:t>
            </a:r>
          </a:p>
        </p:txBody>
      </p:sp>
      <p:pic>
        <p:nvPicPr>
          <p:cNvPr id="8" name="Content Placeholder 4" descr="A clock mounted to the side&#10;&#10;Description automatically generated">
            <a:extLst>
              <a:ext uri="{FF2B5EF4-FFF2-40B4-BE49-F238E27FC236}">
                <a16:creationId xmlns:a16="http://schemas.microsoft.com/office/drawing/2014/main" id="{0AEC80E2-5656-DE49-893B-04EDA0BE1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0176" y="1694098"/>
            <a:ext cx="7228758" cy="3469804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B591C3-BD08-7347-A805-8FB557CAA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Darrell Long &amp; the University of California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215399-3283-EE4E-A0EB-81657F506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309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D7C775-E807-DA46-B910-7632C5898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Equivalent </a:t>
            </a:r>
            <a:r>
              <a:rPr lang="en-US" sz="2400" dirty="0" err="1">
                <a:solidFill>
                  <a:schemeClr val="bg1"/>
                </a:solidFill>
                <a:latin typeface="Courier" pitchFamily="2" charset="0"/>
              </a:rPr>
              <a:t>goto</a:t>
            </a:r>
            <a:r>
              <a:rPr lang="en-US" sz="2400" dirty="0">
                <a:solidFill>
                  <a:schemeClr val="bg1"/>
                </a:solidFill>
              </a:rPr>
              <a:t> Code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E410C367-97E3-4603-9DFC-8AC367981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You can implement it with the </a:t>
            </a:r>
            <a:r>
              <a:rPr lang="en-US" sz="2000" dirty="0" err="1">
                <a:solidFill>
                  <a:schemeClr val="bg1"/>
                </a:solidFill>
                <a:latin typeface="Courier" pitchFamily="2" charset="0"/>
              </a:rPr>
              <a:t>goto</a:t>
            </a:r>
            <a:r>
              <a:rPr lang="en-US" sz="2000" dirty="0">
                <a:solidFill>
                  <a:schemeClr val="bg1"/>
                </a:solidFill>
              </a:rPr>
              <a:t> statement.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Just because you </a:t>
            </a:r>
            <a:r>
              <a:rPr lang="en-US" sz="2000" i="1" dirty="0">
                <a:solidFill>
                  <a:schemeClr val="bg1"/>
                </a:solidFill>
              </a:rPr>
              <a:t>can</a:t>
            </a:r>
            <a:r>
              <a:rPr lang="en-US" sz="2000" dirty="0">
                <a:solidFill>
                  <a:schemeClr val="bg1"/>
                </a:solidFill>
              </a:rPr>
              <a:t> does not mean that you </a:t>
            </a:r>
            <a:r>
              <a:rPr lang="en-US" sz="2000" i="1" dirty="0">
                <a:solidFill>
                  <a:schemeClr val="bg1"/>
                </a:solidFill>
              </a:rPr>
              <a:t>should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16" name="Content Placeholder 6">
            <a:extLst>
              <a:ext uri="{FF2B5EF4-FFF2-40B4-BE49-F238E27FC236}">
                <a16:creationId xmlns:a16="http://schemas.microsoft.com/office/drawing/2014/main" id="{0CF973EB-48E0-AB45-84BC-7783A536E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0929" y="2058862"/>
            <a:ext cx="7259011" cy="2740275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00A0D03D-5B02-3445-BC34-013152867D68}"/>
              </a:ext>
            </a:extLst>
          </p:cNvPr>
          <p:cNvGrpSpPr/>
          <p:nvPr/>
        </p:nvGrpSpPr>
        <p:grpSpPr>
          <a:xfrm>
            <a:off x="643467" y="4799136"/>
            <a:ext cx="4007442" cy="2058863"/>
            <a:chOff x="643467" y="4799136"/>
            <a:chExt cx="4007442" cy="2058863"/>
          </a:xfrm>
        </p:grpSpPr>
        <p:pic>
          <p:nvPicPr>
            <p:cNvPr id="14" name="Picture 13" descr="A person wearing glasses and looking at the camera&#13;&#10;&#13;&#10;Description automatically generated">
              <a:extLst>
                <a:ext uri="{FF2B5EF4-FFF2-40B4-BE49-F238E27FC236}">
                  <a16:creationId xmlns:a16="http://schemas.microsoft.com/office/drawing/2014/main" id="{57483243-D0BB-E745-9093-D536D93A8B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48090" y="4799136"/>
              <a:ext cx="1502819" cy="2058863"/>
            </a:xfrm>
            <a:prstGeom prst="rect">
              <a:avLst/>
            </a:prstGeom>
          </p:spPr>
        </p:pic>
        <p:sp>
          <p:nvSpPr>
            <p:cNvPr id="15" name="Rectangular Callout 14">
              <a:extLst>
                <a:ext uri="{FF2B5EF4-FFF2-40B4-BE49-F238E27FC236}">
                  <a16:creationId xmlns:a16="http://schemas.microsoft.com/office/drawing/2014/main" id="{D0AF9798-ACBE-3941-8B90-28252575D82B}"/>
                </a:ext>
              </a:extLst>
            </p:cNvPr>
            <p:cNvSpPr/>
            <p:nvPr/>
          </p:nvSpPr>
          <p:spPr>
            <a:xfrm>
              <a:off x="643467" y="5009322"/>
              <a:ext cx="2192498" cy="1044344"/>
            </a:xfrm>
            <a:prstGeom prst="wedgeRectCallout">
              <a:avLst>
                <a:gd name="adj1" fmla="val 77085"/>
                <a:gd name="adj2" fmla="val 32045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 warned you about this in 1968!</a:t>
              </a:r>
            </a:p>
          </p:txBody>
        </p:sp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0D5D07-69AB-0B45-AF0C-1A01316FD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Darrell Long &amp; the University of California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CF47D4-BDF4-184C-B5EE-0A6B6046D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95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CF6284-D756-E842-9159-245824B9D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Courier" pitchFamily="2" charset="0"/>
              </a:rPr>
              <a:t>for ()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9A9436F-E36E-4F10-9742-A6E1367B1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Also a top-test loop.</a:t>
            </a:r>
          </a:p>
          <a:p>
            <a:r>
              <a:rPr lang="en-US" sz="2000" dirty="0">
                <a:solidFill>
                  <a:schemeClr val="bg1"/>
                </a:solidFill>
              </a:rPr>
              <a:t>Puts: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Initialization,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Test, and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Increment all together.</a:t>
            </a:r>
          </a:p>
          <a:p>
            <a:r>
              <a:rPr lang="en-US" sz="2000" dirty="0">
                <a:solidFill>
                  <a:schemeClr val="bg1"/>
                </a:solidFill>
              </a:rPr>
              <a:t>By convention they are related, but nothing in </a:t>
            </a:r>
            <a:r>
              <a:rPr lang="en-US" sz="2000" b="1" dirty="0">
                <a:solidFill>
                  <a:schemeClr val="bg1"/>
                </a:solidFill>
              </a:rPr>
              <a:t>C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i="1" dirty="0">
                <a:solidFill>
                  <a:schemeClr val="bg1"/>
                </a:solidFill>
              </a:rPr>
              <a:t>requires</a:t>
            </a:r>
            <a:r>
              <a:rPr lang="en-US" sz="2000" dirty="0">
                <a:solidFill>
                  <a:schemeClr val="bg1"/>
                </a:solidFill>
              </a:rPr>
              <a:t> them to be.</a:t>
            </a:r>
          </a:p>
        </p:txBody>
      </p:sp>
      <p:pic>
        <p:nvPicPr>
          <p:cNvPr id="8" name="Content Placeholder 4" descr="A clock that is on some time in the dark&#10;&#10;Description automatically generated">
            <a:extLst>
              <a:ext uri="{FF2B5EF4-FFF2-40B4-BE49-F238E27FC236}">
                <a16:creationId xmlns:a16="http://schemas.microsoft.com/office/drawing/2014/main" id="{F134A30F-C1AC-4B4B-BD85-1628C0B57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7130" y="2840664"/>
            <a:ext cx="7241065" cy="117667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80FC932A-CEF2-804A-B75A-E67E5262FB0B}"/>
              </a:ext>
            </a:extLst>
          </p:cNvPr>
          <p:cNvGrpSpPr/>
          <p:nvPr/>
        </p:nvGrpSpPr>
        <p:grpSpPr>
          <a:xfrm>
            <a:off x="8184558" y="4799137"/>
            <a:ext cx="4007442" cy="2058863"/>
            <a:chOff x="643467" y="4799136"/>
            <a:chExt cx="4007442" cy="2058863"/>
          </a:xfrm>
        </p:grpSpPr>
        <p:pic>
          <p:nvPicPr>
            <p:cNvPr id="12" name="Picture 11" descr="A person wearing glasses and looking at the camera&#13;&#10;&#13;&#10;Description automatically generated">
              <a:extLst>
                <a:ext uri="{FF2B5EF4-FFF2-40B4-BE49-F238E27FC236}">
                  <a16:creationId xmlns:a16="http://schemas.microsoft.com/office/drawing/2014/main" id="{243496A0-60EA-0F42-BA64-F52C4255AC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48090" y="4799136"/>
              <a:ext cx="1502819" cy="2058863"/>
            </a:xfrm>
            <a:prstGeom prst="rect">
              <a:avLst/>
            </a:prstGeom>
          </p:spPr>
        </p:pic>
        <p:sp>
          <p:nvSpPr>
            <p:cNvPr id="13" name="Rectangular Callout 12">
              <a:extLst>
                <a:ext uri="{FF2B5EF4-FFF2-40B4-BE49-F238E27FC236}">
                  <a16:creationId xmlns:a16="http://schemas.microsoft.com/office/drawing/2014/main" id="{0824F3D7-D5EF-D14E-957F-C97345C7039E}"/>
                </a:ext>
              </a:extLst>
            </p:cNvPr>
            <p:cNvSpPr/>
            <p:nvPr/>
          </p:nvSpPr>
          <p:spPr>
            <a:xfrm>
              <a:off x="643467" y="5009322"/>
              <a:ext cx="2192498" cy="1044344"/>
            </a:xfrm>
            <a:prstGeom prst="wedgeRectCallout">
              <a:avLst>
                <a:gd name="adj1" fmla="val 77085"/>
                <a:gd name="adj2" fmla="val 32045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" sz="2200" dirty="0">
                  <a:solidFill>
                    <a:schemeClr val="tx1"/>
                  </a:solidFill>
                </a:rPr>
                <a:t>Deze code is veel beter leesbaar!</a:t>
              </a:r>
              <a:endParaRPr lang="en-US" sz="2200" dirty="0">
                <a:solidFill>
                  <a:schemeClr val="tx1"/>
                </a:solidFill>
              </a:endParaRPr>
            </a:p>
          </p:txBody>
        </p:sp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C5FBD4-007E-5D45-9E89-20E28BB73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Darrell Long &amp; the University of California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41D88E-0F27-8D42-AD1A-D23353A8C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377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C35214-F639-1046-931E-7F44E2243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Equivalent </a:t>
            </a:r>
            <a:r>
              <a:rPr lang="en-US" sz="2800" dirty="0">
                <a:solidFill>
                  <a:schemeClr val="bg1"/>
                </a:solidFill>
                <a:latin typeface="Courier" pitchFamily="2" charset="0"/>
              </a:rPr>
              <a:t>while()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09D2338-0B34-4F7F-A83B-B8F2823D1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This is the equivalent </a:t>
            </a:r>
            <a:r>
              <a:rPr lang="en-US" sz="2000" dirty="0">
                <a:solidFill>
                  <a:schemeClr val="bg1"/>
                </a:solidFill>
                <a:latin typeface="Courier" pitchFamily="2" charset="0"/>
              </a:rPr>
              <a:t>while</a:t>
            </a:r>
            <a:r>
              <a:rPr lang="en-US" sz="2000" dirty="0">
                <a:solidFill>
                  <a:schemeClr val="bg1"/>
                </a:solidFill>
              </a:rPr>
              <a:t> statement.</a:t>
            </a:r>
          </a:p>
          <a:p>
            <a:r>
              <a:rPr lang="en-US" sz="2000" dirty="0">
                <a:solidFill>
                  <a:schemeClr val="bg1"/>
                </a:solidFill>
              </a:rPr>
              <a:t>The </a:t>
            </a:r>
            <a:r>
              <a:rPr lang="en-US" sz="2000" dirty="0">
                <a:solidFill>
                  <a:schemeClr val="bg1"/>
                </a:solidFill>
                <a:latin typeface="Courier" pitchFamily="2" charset="0"/>
              </a:rPr>
              <a:t>while</a:t>
            </a:r>
            <a:r>
              <a:rPr lang="en-US" sz="2000" dirty="0">
                <a:solidFill>
                  <a:schemeClr val="bg1"/>
                </a:solidFill>
              </a:rPr>
              <a:t> statement is </a:t>
            </a:r>
            <a:r>
              <a:rPr lang="en-US" sz="2000" i="1" dirty="0">
                <a:solidFill>
                  <a:schemeClr val="bg1"/>
                </a:solidFill>
              </a:rPr>
              <a:t>complete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Which means you can implement any loop using it.</a:t>
            </a:r>
          </a:p>
        </p:txBody>
      </p:sp>
      <p:pic>
        <p:nvPicPr>
          <p:cNvPr id="8" name="Content Placeholder 4" descr="A clock mounted to the side&#10;&#10;Description automatically generated">
            <a:extLst>
              <a:ext uri="{FF2B5EF4-FFF2-40B4-BE49-F238E27FC236}">
                <a16:creationId xmlns:a16="http://schemas.microsoft.com/office/drawing/2014/main" id="{70575F49-4353-494E-8859-DBAB17D1B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9955" y="1721313"/>
            <a:ext cx="7005893" cy="3415373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1530F073-994A-D844-9E3A-E798B25BE028}"/>
              </a:ext>
            </a:extLst>
          </p:cNvPr>
          <p:cNvGrpSpPr/>
          <p:nvPr/>
        </p:nvGrpSpPr>
        <p:grpSpPr>
          <a:xfrm>
            <a:off x="643467" y="4799136"/>
            <a:ext cx="4007442" cy="2058863"/>
            <a:chOff x="643467" y="4799136"/>
            <a:chExt cx="4007442" cy="2058863"/>
          </a:xfrm>
        </p:grpSpPr>
        <p:pic>
          <p:nvPicPr>
            <p:cNvPr id="11" name="Picture 10" descr="A person wearing glasses and looking at the camera&#13;&#10;&#13;&#10;Description automatically generated">
              <a:extLst>
                <a:ext uri="{FF2B5EF4-FFF2-40B4-BE49-F238E27FC236}">
                  <a16:creationId xmlns:a16="http://schemas.microsoft.com/office/drawing/2014/main" id="{8CC0D57F-93F3-0A46-9FD2-2583395C4E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48090" y="4799136"/>
              <a:ext cx="1502819" cy="2058863"/>
            </a:xfrm>
            <a:prstGeom prst="rect">
              <a:avLst/>
            </a:prstGeom>
          </p:spPr>
        </p:pic>
        <p:sp>
          <p:nvSpPr>
            <p:cNvPr id="12" name="Rectangular Callout 11">
              <a:extLst>
                <a:ext uri="{FF2B5EF4-FFF2-40B4-BE49-F238E27FC236}">
                  <a16:creationId xmlns:a16="http://schemas.microsoft.com/office/drawing/2014/main" id="{F1AF699D-8DC9-EF49-BDB7-B56AD5BE5CF7}"/>
                </a:ext>
              </a:extLst>
            </p:cNvPr>
            <p:cNvSpPr/>
            <p:nvPr/>
          </p:nvSpPr>
          <p:spPr>
            <a:xfrm>
              <a:off x="643467" y="5009321"/>
              <a:ext cx="2192498" cy="1205211"/>
            </a:xfrm>
            <a:prstGeom prst="wedgeRectCallout">
              <a:avLst>
                <a:gd name="adj1" fmla="val 77085"/>
                <a:gd name="adj2" fmla="val 32045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The </a:t>
              </a:r>
              <a:r>
                <a:rPr lang="en-US" dirty="0" err="1">
                  <a:solidFill>
                    <a:schemeClr val="tx1"/>
                  </a:solidFill>
                </a:rPr>
                <a:t>Böhm-Jacopini</a:t>
              </a:r>
              <a:r>
                <a:rPr lang="en-US" dirty="0">
                  <a:solidFill>
                    <a:schemeClr val="tx1"/>
                  </a:solidFill>
                </a:rPr>
                <a:t> theorem proves you can do it all with </a:t>
              </a:r>
              <a:r>
                <a:rPr lang="en-US" dirty="0">
                  <a:solidFill>
                    <a:schemeClr val="tx1"/>
                  </a:solidFill>
                  <a:latin typeface="Courier" pitchFamily="2" charset="0"/>
                </a:rPr>
                <a:t>while</a:t>
              </a:r>
              <a:r>
                <a:rPr lang="en-US" dirty="0">
                  <a:solidFill>
                    <a:schemeClr val="tx1"/>
                  </a:solidFill>
                </a:rPr>
                <a:t>!</a:t>
              </a:r>
            </a:p>
          </p:txBody>
        </p:sp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02658B-BD9E-524F-889F-3F301FC66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Darrell Long &amp; the University of California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7E2BAB-65B1-394F-961E-7B38CA6B8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847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D6EF48-E2F3-F14F-B8AB-0F4C958DB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Courier" pitchFamily="2" charset="0"/>
              </a:rPr>
              <a:t>do { } while ()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3751569-A76F-4F84-9795-16D258FA1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This is a bottom-test loop.</a:t>
            </a:r>
          </a:p>
          <a:p>
            <a:r>
              <a:rPr lang="en-US" sz="2000" dirty="0">
                <a:solidFill>
                  <a:schemeClr val="bg1"/>
                </a:solidFill>
              </a:rPr>
              <a:t>Used when you want to perform the statement at least once.</a:t>
            </a:r>
          </a:p>
          <a:p>
            <a:r>
              <a:rPr lang="en-US" sz="2000" dirty="0">
                <a:solidFill>
                  <a:schemeClr val="bg1"/>
                </a:solidFill>
              </a:rPr>
              <a:t>Continues to execute the enclosed statement as long as the Boolean condition remains </a:t>
            </a:r>
            <a:r>
              <a:rPr lang="en-US" sz="2000" i="1" dirty="0">
                <a:solidFill>
                  <a:schemeClr val="bg1"/>
                </a:solidFill>
              </a:rPr>
              <a:t>true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8" name="Content Placeholder 4" descr="A clock that is on some time in the dark&#10;&#10;Description automatically generated">
            <a:extLst>
              <a:ext uri="{FF2B5EF4-FFF2-40B4-BE49-F238E27FC236}">
                <a16:creationId xmlns:a16="http://schemas.microsoft.com/office/drawing/2014/main" id="{AB2CB2DA-8D66-1E47-90A3-71C3ACAE6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441" y="1708061"/>
            <a:ext cx="7060260" cy="3441877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1FB5EB-F773-9946-A56A-F55F76E98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Darrell Long &amp; the University of California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F1DE42-62B0-2144-A97E-F818515A0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470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B490CE-E500-4A4C-828C-0A776ADEC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Equivalent </a:t>
            </a:r>
            <a:r>
              <a:rPr lang="en-US" sz="2400" dirty="0" err="1">
                <a:solidFill>
                  <a:schemeClr val="bg1"/>
                </a:solidFill>
                <a:latin typeface="Courier" pitchFamily="2" charset="0"/>
              </a:rPr>
              <a:t>goto</a:t>
            </a:r>
            <a:r>
              <a:rPr lang="en-US" sz="2400" dirty="0">
                <a:solidFill>
                  <a:schemeClr val="bg1"/>
                </a:solidFill>
              </a:rPr>
              <a:t> Code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D3A05A4-39BB-43CB-B026-9F442A8A4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This is the equivalent code using </a:t>
            </a:r>
            <a:r>
              <a:rPr lang="en-US" sz="2000" dirty="0" err="1">
                <a:solidFill>
                  <a:schemeClr val="bg1"/>
                </a:solidFill>
                <a:latin typeface="Courier" pitchFamily="2" charset="0"/>
              </a:rPr>
              <a:t>goto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You should </a:t>
            </a:r>
            <a:r>
              <a:rPr lang="en-US" sz="2000" i="1" dirty="0">
                <a:solidFill>
                  <a:schemeClr val="bg1"/>
                </a:solidFill>
              </a:rPr>
              <a:t>never</a:t>
            </a:r>
            <a:r>
              <a:rPr lang="en-US" sz="2000" dirty="0">
                <a:solidFill>
                  <a:schemeClr val="bg1"/>
                </a:solidFill>
              </a:rPr>
              <a:t> write code like this unless your programming language lacks the equivalent statement.</a:t>
            </a:r>
          </a:p>
        </p:txBody>
      </p:sp>
      <p:pic>
        <p:nvPicPr>
          <p:cNvPr id="7" name="Picture 6" descr="A clock mounted to the side&#13;&#10;&#13;&#10;Description automatically generated">
            <a:extLst>
              <a:ext uri="{FF2B5EF4-FFF2-40B4-BE49-F238E27FC236}">
                <a16:creationId xmlns:a16="http://schemas.microsoft.com/office/drawing/2014/main" id="{9BDBEE1B-49A1-3B45-96F4-1865F0BC6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1402" y="2261242"/>
            <a:ext cx="7414338" cy="2335515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5DCB25-41DB-9B44-9849-6FA7DAC84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Darrell Long &amp; the University of California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A4CA93-EDB8-B549-8F78-F99B11FBB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330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2B0151-2E44-0E43-9C07-7300568C6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Infinite Loops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41F8D26-E207-455B-9FC0-3592936C7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All of these execute </a:t>
            </a:r>
            <a:r>
              <a:rPr lang="en-US" sz="2000" i="1" dirty="0">
                <a:solidFill>
                  <a:schemeClr val="bg1"/>
                </a:solidFill>
              </a:rPr>
              <a:t>forever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  <a:p>
            <a:r>
              <a:rPr lang="en-US" sz="2000" dirty="0">
                <a:solidFill>
                  <a:schemeClr val="bg1"/>
                </a:solidFill>
              </a:rPr>
              <a:t>The one you choose is a matter of </a:t>
            </a:r>
            <a:r>
              <a:rPr lang="en-US" sz="2000" i="1" dirty="0">
                <a:solidFill>
                  <a:schemeClr val="bg1"/>
                </a:solidFill>
              </a:rPr>
              <a:t>style</a:t>
            </a:r>
            <a:r>
              <a:rPr lang="en-US" sz="2000" dirty="0">
                <a:solidFill>
                  <a:schemeClr val="bg1"/>
                </a:solidFill>
              </a:rPr>
              <a:t>, not of substance.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How do you ever escape?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Use the </a:t>
            </a:r>
            <a:r>
              <a:rPr lang="en-US" sz="1600" dirty="0">
                <a:solidFill>
                  <a:schemeClr val="bg1"/>
                </a:solidFill>
                <a:latin typeface="Courier" pitchFamily="2" charset="0"/>
              </a:rPr>
              <a:t>break</a:t>
            </a:r>
            <a:r>
              <a:rPr lang="en-US" sz="1600" dirty="0">
                <a:solidFill>
                  <a:schemeClr val="bg1"/>
                </a:solidFill>
              </a:rPr>
              <a:t> statement.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5B9C9B8C-D2EB-8945-8B3D-872821455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502107"/>
            <a:ext cx="4946447" cy="5853786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598882-720E-8345-8F76-E70B5AE92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Darrell Long &amp; the University of California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6C9F05-ED2D-2143-AF38-98D507934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683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1008</Words>
  <Application>Microsoft Macintosh PowerPoint</Application>
  <PresentationFormat>Widescreen</PresentationFormat>
  <Paragraphs>155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Courier</vt:lpstr>
      <vt:lpstr>Office Theme</vt:lpstr>
      <vt:lpstr>Loops</vt:lpstr>
      <vt:lpstr>What is a loop?</vt:lpstr>
      <vt:lpstr>while ()</vt:lpstr>
      <vt:lpstr>Equivalent goto Code</vt:lpstr>
      <vt:lpstr>for ()</vt:lpstr>
      <vt:lpstr>Equivalent while()</vt:lpstr>
      <vt:lpstr>do { } while ()</vt:lpstr>
      <vt:lpstr>Equivalent goto Code</vt:lpstr>
      <vt:lpstr>Infinite Loops</vt:lpstr>
      <vt:lpstr>break</vt:lpstr>
      <vt:lpstr>Equivalent goto Code</vt:lpstr>
      <vt:lpstr>Factorial Example</vt:lpstr>
      <vt:lpstr>When can I use goto?</vt:lpstr>
      <vt:lpstr>What’s wrong with this code?</vt:lpstr>
      <vt:lpstr>continue</vt:lpstr>
      <vt:lpstr>Let’s Compute!</vt:lpstr>
      <vt:lpstr>Bisection Method</vt:lpstr>
      <vt:lpstr>What is that thing?!</vt:lpstr>
      <vt:lpstr>Do not be That Guy...</vt:lpstr>
      <vt:lpstr>Some Advice…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Loops</dc:title>
  <dc:creator>Darrell Long</dc:creator>
  <cp:lastModifiedBy>Darrell Long</cp:lastModifiedBy>
  <cp:revision>5</cp:revision>
  <dcterms:created xsi:type="dcterms:W3CDTF">2019-01-29T15:16:17Z</dcterms:created>
  <dcterms:modified xsi:type="dcterms:W3CDTF">2019-07-09T02:55:40Z</dcterms:modified>
</cp:coreProperties>
</file>