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2" r:id="rId4"/>
    <p:sldId id="272" r:id="rId5"/>
    <p:sldId id="261" r:id="rId6"/>
    <p:sldId id="270" r:id="rId7"/>
    <p:sldId id="262" r:id="rId8"/>
    <p:sldId id="273" r:id="rId9"/>
    <p:sldId id="258" r:id="rId10"/>
    <p:sldId id="281" r:id="rId11"/>
    <p:sldId id="259" r:id="rId12"/>
    <p:sldId id="260" r:id="rId13"/>
    <p:sldId id="264" r:id="rId14"/>
    <p:sldId id="263" r:id="rId15"/>
    <p:sldId id="279" r:id="rId16"/>
    <p:sldId id="283" r:id="rId17"/>
    <p:sldId id="265" r:id="rId18"/>
    <p:sldId id="269" r:id="rId19"/>
    <p:sldId id="267" r:id="rId20"/>
    <p:sldId id="268" r:id="rId21"/>
    <p:sldId id="280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40"/>
    <p:restoredTop sz="88413"/>
  </p:normalViewPr>
  <p:slideViewPr>
    <p:cSldViewPr snapToGrid="0" snapToObjects="1">
      <p:cViewPr varScale="1">
        <p:scale>
          <a:sx n="109" d="100"/>
          <a:sy n="109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131A5-A15F-134E-BEE7-EF9F328E6A66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82267-7506-5242-BD27-83B98C84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0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82267-7506-5242-BD27-83B98C8475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6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82267-7506-5242-BD27-83B98C8475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63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82267-7506-5242-BD27-83B98C8475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09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82267-7506-5242-BD27-83B98C8475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82267-7506-5242-BD27-83B98C8475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78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82267-7506-5242-BD27-83B98C8475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8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E07E-5A7B-D84E-91BB-A609FD20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57C09-0F92-304D-9281-EEED8728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348B-9341-444A-BAF6-D3516A20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89A3-C3C8-B145-930C-57C15F85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8B5B-056E-D446-BA87-DBDCFFC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A624-F80A-4F4F-90DD-5419C801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A686C-EE89-7D4E-AAE4-E3D7525B7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E470-CDCA-7247-BD58-94ACAECA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3CF7-53A6-C54D-82F7-AE02676C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C021-D5BD-E94F-ABAE-15DC05FF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1C3C3-7334-1A46-8A2A-427031CB9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796E9-DAC5-8440-978B-FF58355BA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6C0-129A-834F-974B-C785A087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2DC8-D9F4-034E-A960-B625165D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1A19-A146-544A-979C-78A7B31F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0B64-E988-A544-BEA4-D20AF279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2269-7DB6-D14E-B0A9-94D7E1C4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D3C-C975-5F47-A65B-D2BD3BC6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369B1-DFEE-6A49-BB9C-CA3E832D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B1DF-A5BB-634F-8B1D-2E9D93D4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6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9A1C-FF21-4D43-92FA-5C0D7339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86EB5-1066-9B42-985B-575CADD4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D3D4-2738-0543-B813-0DCA325F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137C-5A4F-0D45-9720-CABB916A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6F32-0855-6F44-A208-C1710948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2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636F-ACF2-624E-9654-647F538F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BCA2-C605-DC4D-9316-AB17199B6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C1440-E8E1-6241-B07D-B39F83E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BB86C-A8AF-5345-B483-E73864D5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60C7C-9011-A248-B25C-185BE7E8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C36D-9B7D-3D4C-9776-CD21C703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7625-402D-D744-BD5B-970F2C7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20DC6-9F61-D445-8294-EA5AA806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EDC88-3EC8-A54D-9088-9C059AEAB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B084E-DF58-D145-A515-8BE80EE80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6D1DC-360D-264E-B984-847F1FEF2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FB94D-B98C-6F4D-BD58-A0DC538A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40457-67D9-CC4B-802F-C2F8E5DF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CCDB9-3572-9341-811A-52E809DC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1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98FD-D44B-674A-9551-F3C868BB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6CABF-F9E3-CF46-9DD9-9EC5542F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D8C98-B3F4-F64D-A22F-5377B1E9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E23AF-1141-5046-A64A-90847C7F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9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26A78-84C8-E949-865B-EF3C3F89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33900-1196-1D49-890C-809F1B7D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17558-95B3-C24D-863C-462B1465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FBF3-9B0B-884C-B430-73F68287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6DDA-8AD9-8741-96C7-32FD6F20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2DF9D-1A4F-2E47-A84A-4A3C9234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EFBCD-8947-174A-8CCD-78FC05AB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8EF92-9FF0-D44C-B39B-A185C780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4B751-542F-BD46-9D5C-6F7B322E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39BA-4B67-AB4F-862D-449C12ED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6BBBC-CF57-5649-AB86-54F3805A6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9B003-90F8-434E-B6DB-572E1896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407BA-877C-EC49-8ABB-609E797C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A53C0-F999-1743-B90F-B1D8CC36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B7BDF-3BA3-4642-A0DF-FA6210AB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9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4B83A-70CB-7342-9752-1C30BAD4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7F6B-0489-694E-9464-732149B02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6B7C-0CAE-7B47-BE13-5A6CA1ADA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E6309-8E9C-EC42-BB6F-51D412153356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3C00-7FB6-4B4B-AA04-1F13E3CD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4F52-AB18-124A-9DAA-D2475468F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1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46695-EB87-F044-8576-8D4841616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6F584-12A3-3248-B868-BD7050E9F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01D0C-A7D8-5846-9AD7-DD56FFCFD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1600"/>
              <a:t>Prof. Darrell Long</a:t>
            </a:r>
          </a:p>
          <a:p>
            <a:r>
              <a:rPr lang="en-US" sz="1600"/>
              <a:t>CSE 13S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4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0A009-7DF5-5940-94BF-32C85CC7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Parameters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3F67-D209-5348-9C46-319BBD1C4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1700" i="1" dirty="0"/>
              <a:t>Formal</a:t>
            </a:r>
            <a:r>
              <a:rPr lang="en-US" sz="1700" dirty="0"/>
              <a:t> parameters</a:t>
            </a:r>
          </a:p>
          <a:p>
            <a:pPr lvl="1"/>
            <a:r>
              <a:rPr lang="en-US" sz="1700" dirty="0"/>
              <a:t>This is the name of the parameter as it is used inside of the function body.</a:t>
            </a:r>
          </a:p>
          <a:p>
            <a:r>
              <a:rPr lang="en-US" sz="1700" i="1" dirty="0"/>
              <a:t>Actual</a:t>
            </a:r>
            <a:r>
              <a:rPr lang="en-US" sz="1700" dirty="0"/>
              <a:t> parameters</a:t>
            </a:r>
          </a:p>
          <a:p>
            <a:pPr lvl="1"/>
            <a:r>
              <a:rPr lang="en-US" sz="1700" dirty="0"/>
              <a:t>This is the name of the value that is passed to the function.</a:t>
            </a:r>
          </a:p>
          <a:p>
            <a:pPr lvl="1"/>
            <a:r>
              <a:rPr lang="en-US" sz="1700" dirty="0"/>
              <a:t>The value can be copied to the formal parameter.</a:t>
            </a:r>
          </a:p>
          <a:p>
            <a:pPr lvl="1"/>
            <a:r>
              <a:rPr lang="en-US" sz="1700" dirty="0"/>
              <a:t>Or a reference to the actual parameter may be bound to the formal parameter.</a:t>
            </a:r>
          </a:p>
          <a:p>
            <a:pPr lvl="2"/>
            <a:r>
              <a:rPr lang="en-US" sz="1700" dirty="0"/>
              <a:t>In </a:t>
            </a:r>
            <a:r>
              <a:rPr lang="en-US" sz="1700" b="1" dirty="0"/>
              <a:t>C</a:t>
            </a:r>
            <a:r>
              <a:rPr lang="en-US" sz="1700" dirty="0"/>
              <a:t>, we do this by passing a pointer using call-by-value.</a:t>
            </a:r>
          </a:p>
          <a:p>
            <a:r>
              <a:rPr lang="en-US" sz="1700" i="1" dirty="0"/>
              <a:t>Call-by-value</a:t>
            </a:r>
            <a:r>
              <a:rPr lang="en-US" sz="1700" dirty="0"/>
              <a:t> means a copy of the actual parameter is places in the formal parameter.</a:t>
            </a:r>
          </a:p>
          <a:p>
            <a:pPr lvl="1"/>
            <a:r>
              <a:rPr lang="en-US" sz="1700" dirty="0"/>
              <a:t>This is the only method supported by </a:t>
            </a:r>
            <a:r>
              <a:rPr lang="en-US" sz="1700" b="1" dirty="0"/>
              <a:t>C</a:t>
            </a:r>
            <a:r>
              <a:rPr lang="en-US" sz="1700" dirty="0"/>
              <a:t>.</a:t>
            </a:r>
          </a:p>
          <a:p>
            <a:r>
              <a:rPr lang="en-US" sz="1700" i="1" dirty="0"/>
              <a:t>Copy-in-Copy</a:t>
            </a:r>
            <a:r>
              <a:rPr lang="en-US" sz="1700" dirty="0"/>
              <a:t> out means that in addition to being copied in, the value is copied back out to the actual parameter.</a:t>
            </a:r>
          </a:p>
          <a:p>
            <a:pPr lvl="1"/>
            <a:r>
              <a:rPr lang="en-US" sz="1700" b="1" dirty="0"/>
              <a:t>C</a:t>
            </a:r>
            <a:r>
              <a:rPr lang="en-US" sz="1700" dirty="0"/>
              <a:t> does not support this.</a:t>
            </a:r>
          </a:p>
        </p:txBody>
      </p:sp>
    </p:spTree>
    <p:extLst>
      <p:ext uri="{BB962C8B-B14F-4D97-AF65-F5344CB8AC3E}">
        <p14:creationId xmlns:p14="http://schemas.microsoft.com/office/powerpoint/2010/main" val="61265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AB014-2DDD-EA45-8605-34F0E7E8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Call-by-Value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455A-5D94-234A-AE6A-267BADB61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All functions use call-by-value in C.</a:t>
            </a:r>
          </a:p>
          <a:p>
            <a:r>
              <a:rPr lang="en-US" sz="2400" dirty="0"/>
              <a:t>Arguments passed into a function are </a:t>
            </a:r>
            <a:r>
              <a:rPr lang="en-US" sz="2400" i="1" dirty="0"/>
              <a:t>copied</a:t>
            </a:r>
          </a:p>
          <a:p>
            <a:pPr lvl="1"/>
            <a:r>
              <a:rPr lang="en-US" dirty="0"/>
              <a:t> Any changes made to the parameters inside the function has no effect.</a:t>
            </a:r>
          </a:p>
          <a:p>
            <a:r>
              <a:rPr lang="en-US" sz="2400" dirty="0"/>
              <a:t>The called function copies the values of the supplied (</a:t>
            </a:r>
            <a:r>
              <a:rPr lang="en-US" sz="2400" i="1" dirty="0"/>
              <a:t>actual parameters</a:t>
            </a:r>
            <a:r>
              <a:rPr lang="en-US" sz="2400" dirty="0"/>
              <a:t>) arguments into a new set of variables (</a:t>
            </a:r>
            <a:r>
              <a:rPr lang="en-US" sz="2400" i="1" dirty="0"/>
              <a:t>formal parameters</a:t>
            </a:r>
            <a:r>
              <a:rPr lang="en-US" sz="2400" dirty="0"/>
              <a:t>) which are pushed into the call stack.</a:t>
            </a:r>
          </a:p>
        </p:txBody>
      </p:sp>
    </p:spTree>
    <p:extLst>
      <p:ext uri="{BB962C8B-B14F-4D97-AF65-F5344CB8AC3E}">
        <p14:creationId xmlns:p14="http://schemas.microsoft.com/office/powerpoint/2010/main" val="103402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67673-CB4C-FD49-8A0D-9A3CE3CC2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Call-by-Reference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C752-3668-EC41-A6E7-CE76BC16C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The references of the arguments passed into a function are </a:t>
            </a:r>
            <a:r>
              <a:rPr lang="en-US" sz="2400" i="1"/>
              <a:t>copied</a:t>
            </a:r>
            <a:r>
              <a:rPr lang="en-US" sz="2400"/>
              <a:t> meaning any changes made to the parameters inside the function has an effect on the actual values.</a:t>
            </a:r>
          </a:p>
          <a:p>
            <a:r>
              <a:rPr lang="en-US" sz="2400"/>
              <a:t>Instead of passing values to the called function, references to the original variables are passed.</a:t>
            </a:r>
          </a:p>
          <a:p>
            <a:endParaRPr lang="en-US" sz="2400"/>
          </a:p>
          <a:p>
            <a:r>
              <a:rPr lang="en-US" sz="2400" b="1"/>
              <a:t>C</a:t>
            </a:r>
            <a:r>
              <a:rPr lang="en-US" sz="2400"/>
              <a:t> does not use call-by-reference</a:t>
            </a:r>
          </a:p>
          <a:p>
            <a:pPr lvl="1"/>
            <a:r>
              <a:rPr lang="en-US"/>
              <a:t>But you can accomplish it by passing a </a:t>
            </a:r>
            <a:r>
              <a:rPr lang="en-US" i="1"/>
              <a:t>pointer</a:t>
            </a:r>
            <a:r>
              <a:rPr lang="en-US"/>
              <a:t>.</a:t>
            </a:r>
          </a:p>
          <a:p>
            <a:endParaRPr lang="en-US" sz="240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2739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D5849A-9AAD-8747-93E1-AE112A7128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3467" y="643467"/>
                <a:ext cx="3363974" cy="1597315"/>
              </a:xfrm>
              <a:noFill/>
              <a:ln w="19050">
                <a:solidFill>
                  <a:schemeClr val="bg1"/>
                </a:solidFill>
              </a:ln>
            </p:spPr>
            <p:txBody>
              <a:bodyPr wrap="square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D5849A-9AAD-8747-93E1-AE112A712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3467" y="643467"/>
                <a:ext cx="3363974" cy="1597315"/>
              </a:xfr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51AC8DD-26DD-44CE-A622-223025884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It is a well-behaved function so we can use a simple method like bisection.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F20F11D-CFC5-3246-894F-0D5108D13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336600"/>
            <a:ext cx="6250769" cy="402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59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495B05-704B-074C-A802-315220E1DD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0080" y="2074363"/>
                <a:ext cx="2752354" cy="2709275"/>
              </a:xfrm>
              <a:prstGeom prst="ellipse">
                <a:avLst/>
              </a:prstGeom>
              <a:solidFill>
                <a:srgbClr val="262626"/>
              </a:solidFill>
              <a:ln w="174625" cmpd="thinThick">
                <a:solidFill>
                  <a:srgbClr val="262626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600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radPr>
                        <m:deg/>
                        <m:e>
                          <m:r>
                            <a:rPr lang="en-US" sz="3600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sz="3600" kern="1200" dirty="0">
                  <a:solidFill>
                    <a:srgbClr val="FFFFFF"/>
                  </a:solidFill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495B05-704B-074C-A802-315220E1DD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0080" y="2074363"/>
                <a:ext cx="2752354" cy="27092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74625" cmpd="thinThick">
                <a:solidFill>
                  <a:srgbClr val="26262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249E9E2-C372-F442-A0BA-82A737D87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0900" y="887370"/>
            <a:ext cx="8333212" cy="508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42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B6B12-0A50-BD4A-BA84-C04C1F3E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latin typeface="Courier" pitchFamily="2" charset="0"/>
              </a:rPr>
              <a:t>swap()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EA6A663-B509-4679-9D26-5F45F5391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C does not have true call-by-reference, so we use pointers.</a:t>
            </a:r>
          </a:p>
          <a:p>
            <a:pPr lvl="1"/>
            <a:r>
              <a:rPr lang="en-US" sz="2000"/>
              <a:t>Addresses, instead of values, are passed as arguments.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EE9DAE-14D4-6A40-BA8D-128082809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988559" y="643467"/>
            <a:ext cx="4869177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37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29F50-7FA6-A94F-8D1B-76313961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Function Prototypes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3526C-BC60-034B-9DFF-1B145087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Provides compiler with description of functions that will be used later in the program.</a:t>
            </a:r>
          </a:p>
          <a:p>
            <a:pPr lvl="1"/>
            <a:r>
              <a:rPr lang="en-US" sz="2000" dirty="0"/>
              <a:t>Functions in programs cannot be called unless they have either:</a:t>
            </a:r>
          </a:p>
          <a:p>
            <a:pPr marL="1371600" lvl="2"/>
            <a:r>
              <a:rPr lang="en-US" dirty="0"/>
              <a:t>Been declared and defined prior to the function call.</a:t>
            </a:r>
          </a:p>
          <a:p>
            <a:pPr marL="1371600" lvl="2"/>
            <a:r>
              <a:rPr lang="en-US" dirty="0"/>
              <a:t>Been prototyped at the beginning of the program.</a:t>
            </a:r>
          </a:p>
          <a:p>
            <a:r>
              <a:rPr lang="en-US" sz="2000" dirty="0"/>
              <a:t>Syntax for Function Prototype:</a:t>
            </a:r>
          </a:p>
          <a:p>
            <a:endParaRPr lang="en-US" sz="2000" dirty="0"/>
          </a:p>
          <a:p>
            <a:r>
              <a:rPr lang="en-US" sz="2000" dirty="0"/>
              <a:t>Prototypes must be declared either at the beginning of the program or in included header files, which act as interfaces.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1E4C5DB0-0621-1248-9EC2-82878C4AB92B}"/>
              </a:ext>
            </a:extLst>
          </p:cNvPr>
          <p:cNvSpPr txBox="1">
            <a:spLocks/>
          </p:cNvSpPr>
          <p:nvPr/>
        </p:nvSpPr>
        <p:spPr>
          <a:xfrm>
            <a:off x="2914543" y="4721428"/>
            <a:ext cx="5997155" cy="35329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return_type</a:t>
            </a: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function_name</a:t>
            </a:r>
            <a:r>
              <a:rPr lang="en-US" sz="20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parameters</a:t>
            </a:r>
            <a:r>
              <a:rPr lang="en-US" sz="20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sz="2000" dirty="0">
              <a:solidFill>
                <a:schemeClr val="accent4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956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A7CEC-58DC-3942-8B34-8753ECD9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Header Files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024D59C-BEB8-457A-86E7-E001F6C7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Used to (primarily) to define types and interfaces.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24897E0-8226-1940-9505-0E5E22D38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196" y="0"/>
            <a:ext cx="6009228" cy="6848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B813D0-8830-5048-B506-EF02619B07FF}"/>
              </a:ext>
            </a:extLst>
          </p:cNvPr>
          <p:cNvSpPr txBox="1"/>
          <p:nvPr/>
        </p:nvSpPr>
        <p:spPr>
          <a:xfrm>
            <a:off x="9364328" y="2014265"/>
            <a:ext cx="12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F5E6D1-C98D-F742-A1CC-B3CFEC2FCD4A}"/>
              </a:ext>
            </a:extLst>
          </p:cNvPr>
          <p:cNvSpPr txBox="1"/>
          <p:nvPr/>
        </p:nvSpPr>
        <p:spPr>
          <a:xfrm>
            <a:off x="8975558" y="5205481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Function interfaces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240883D-2DE2-E64B-84FD-DDCC1BAAD97B}"/>
              </a:ext>
            </a:extLst>
          </p:cNvPr>
          <p:cNvSpPr/>
          <p:nvPr/>
        </p:nvSpPr>
        <p:spPr>
          <a:xfrm>
            <a:off x="8289758" y="4259179"/>
            <a:ext cx="685800" cy="2261937"/>
          </a:xfrm>
          <a:prstGeom prst="righ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0AA47EB-D8F0-8042-98A7-A07285F81899}"/>
              </a:ext>
            </a:extLst>
          </p:cNvPr>
          <p:cNvSpPr/>
          <p:nvPr/>
        </p:nvSpPr>
        <p:spPr>
          <a:xfrm>
            <a:off x="8383225" y="1283187"/>
            <a:ext cx="685800" cy="1831488"/>
          </a:xfrm>
          <a:prstGeom prst="righ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07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56B33-B21C-8743-81D2-052DFC5F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  <a:latin typeface="Courier" pitchFamily="2" charset="0"/>
              </a:rPr>
              <a:t>#include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D8D6-7A15-3E4D-9A5D-3DE8F266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preprocessor directive.</a:t>
            </a:r>
          </a:p>
          <a:p>
            <a:pPr lvl="1"/>
            <a:r>
              <a:rPr lang="en-US" dirty="0"/>
              <a:t>Before compilation, </a:t>
            </a:r>
            <a:r>
              <a:rPr lang="en-US" b="1" dirty="0"/>
              <a:t>C </a:t>
            </a:r>
            <a:r>
              <a:rPr lang="en-US" dirty="0"/>
              <a:t>source files are processed by a preprocessor.</a:t>
            </a:r>
          </a:p>
          <a:p>
            <a:pPr lvl="1"/>
            <a:r>
              <a:rPr lang="en-US" dirty="0"/>
              <a:t>A preprocessor is a macro processor to transform programs before compilation.</a:t>
            </a:r>
          </a:p>
          <a:p>
            <a:pPr lvl="1"/>
            <a:r>
              <a:rPr lang="en-US" dirty="0"/>
              <a:t>Macros in </a:t>
            </a:r>
            <a:r>
              <a:rPr lang="en-US" b="1" dirty="0"/>
              <a:t>C</a:t>
            </a:r>
            <a:r>
              <a:rPr lang="en-US" dirty="0"/>
              <a:t> operate through text replacement.</a:t>
            </a:r>
          </a:p>
          <a:p>
            <a:r>
              <a:rPr lang="en-US" sz="2400" dirty="0"/>
              <a:t>Pastes code of given file into current file.</a:t>
            </a:r>
          </a:p>
          <a:p>
            <a:r>
              <a:rPr lang="en-US" sz="2400" dirty="0"/>
              <a:t>Used to include functions defined in other libraries.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4E9117-4BB7-3643-A6E8-AE145238F7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70912" y="6055360"/>
            <a:ext cx="6154462" cy="42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36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1AE6D-C829-3C46-B2A9-7E7E34F8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>
                <a:latin typeface="Courier" pitchFamily="2" charset="0"/>
              </a:rPr>
              <a:t>#define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E5C4-7A84-E04A-8D01-907338F73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A preprocessor directive that defines a macro for the program.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C</a:t>
            </a:r>
            <a:r>
              <a:rPr lang="en-US" sz="2000" dirty="0"/>
              <a:t> preprocessor performs all text replacement for defined macros prior to compilation.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B32E4-6CA0-584F-843F-5232B6007A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99800" y="2077959"/>
            <a:ext cx="6643062" cy="27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22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17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6303-A2B8-BD44-8C0F-522FC39C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Words of Caution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BFDF4-F459-4349-83F7-B411A4A367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07" r="1" b="6615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0B2FF-3BB4-A24D-9449-F1F6C21B2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Just as assignment statements are not the same as equations in high school Algebra, functions in </a:t>
            </a:r>
            <a:r>
              <a:rPr lang="en-US" sz="2000" b="1" dirty="0">
                <a:solidFill>
                  <a:srgbClr val="FFFFFF"/>
                </a:solidFill>
              </a:rPr>
              <a:t>C</a:t>
            </a:r>
            <a:r>
              <a:rPr lang="en-US" sz="2000" dirty="0">
                <a:solidFill>
                  <a:srgbClr val="FFFFFF"/>
                </a:solidFill>
              </a:rPr>
              <a:t> are not the same as mathematical functions.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They may or may not return a value.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They may or may not have side-effects.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In other languages, we might call them </a:t>
            </a:r>
            <a:r>
              <a:rPr lang="en-US" sz="2000" i="1" dirty="0">
                <a:solidFill>
                  <a:srgbClr val="FFFFFF"/>
                </a:solidFill>
              </a:rPr>
              <a:t>procedures</a:t>
            </a:r>
            <a:r>
              <a:rPr lang="en-US" sz="2000" dirty="0">
                <a:solidFill>
                  <a:srgbClr val="FFFFFF"/>
                </a:solidFill>
              </a:rPr>
              <a:t> or </a:t>
            </a:r>
            <a:r>
              <a:rPr lang="en-US" sz="2000" i="1" dirty="0">
                <a:solidFill>
                  <a:srgbClr val="FFFFFF"/>
                </a:solidFill>
              </a:rPr>
              <a:t>subroutines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Java aficionados call them </a:t>
            </a:r>
            <a:r>
              <a:rPr lang="en-US" sz="2000" i="1" dirty="0">
                <a:solidFill>
                  <a:srgbClr val="FFFFFF"/>
                </a:solidFill>
              </a:rPr>
              <a:t>methods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Please, do not do that when writing in </a:t>
            </a:r>
            <a:r>
              <a:rPr lang="en-US" sz="1600" b="1" dirty="0">
                <a:solidFill>
                  <a:srgbClr val="FFFFFF"/>
                </a:solidFill>
              </a:rPr>
              <a:t>C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84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848-6BB2-8C4D-81F0-0DE97BCE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Courier" pitchFamily="2" charset="0"/>
              </a:rPr>
              <a:t>extern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0656-22FF-9E4A-A6A2-EA560C99A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Extends the visibility of variables and functions such that they can be called by any program file, provided that the declaration is known.</a:t>
            </a:r>
          </a:p>
          <a:p>
            <a:r>
              <a:rPr lang="en-US" sz="2400"/>
              <a:t>Functions in </a:t>
            </a:r>
            <a:r>
              <a:rPr lang="en-US" sz="2400" b="1"/>
              <a:t>C</a:t>
            </a:r>
            <a:r>
              <a:rPr lang="en-US" sz="2400"/>
              <a:t> are implicitly prepended by </a:t>
            </a:r>
            <a:r>
              <a:rPr lang="en-US" sz="2400">
                <a:latin typeface="Courier" pitchFamily="2" charset="0"/>
              </a:rPr>
              <a:t>extern</a:t>
            </a:r>
            <a:r>
              <a:rPr lang="en-US" sz="2400"/>
              <a:t>.</a:t>
            </a:r>
          </a:p>
          <a:p>
            <a:r>
              <a:rPr lang="en-US" sz="2400"/>
              <a:t>Typically used for global variables.</a:t>
            </a:r>
          </a:p>
          <a:p>
            <a:r>
              <a:rPr lang="en-US" sz="2400">
                <a:latin typeface="Courier" pitchFamily="2" charset="0"/>
              </a:rPr>
              <a:t>extern</a:t>
            </a:r>
            <a:r>
              <a:rPr lang="en-US" sz="2400"/>
              <a:t> variables are declared outside of functions.</a:t>
            </a:r>
            <a:endParaRPr lang="en-US" sz="2400">
              <a:latin typeface="Courier" pitchFamily="2" charset="0"/>
            </a:endParaRPr>
          </a:p>
          <a:p>
            <a:r>
              <a:rPr lang="en-US" sz="2400"/>
              <a:t>Available until end of the execution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3842453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71F77-D3A7-894D-A7B0-FD0AC8CC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 extern counter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D25C3-31A0-2E40-B254-18E19C4DD4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52758" y="415738"/>
            <a:ext cx="6353735" cy="3600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CA9571-B30C-204E-8D22-B3820CF29A8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252759" y="4134031"/>
            <a:ext cx="6353734" cy="223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67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1515D-62D8-7142-AFC6-3D11C8FA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Courier" pitchFamily="2" charset="0"/>
              </a:rPr>
              <a:t>static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D32E-6BDF-9142-A69E-2748C5E30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Can be declared inside and outside a function.</a:t>
            </a:r>
          </a:p>
          <a:p>
            <a:r>
              <a:rPr lang="en-US" sz="2400" dirty="0"/>
              <a:t>Declared inside a function if the value of the variable needs to </a:t>
            </a:r>
            <a:r>
              <a:rPr lang="en-US" sz="2400" i="1" dirty="0"/>
              <a:t>persist</a:t>
            </a:r>
            <a:r>
              <a:rPr lang="en-US" sz="2400" dirty="0"/>
              <a:t> across function calls.</a:t>
            </a:r>
          </a:p>
          <a:p>
            <a:r>
              <a:rPr lang="en-US" sz="2400" dirty="0"/>
              <a:t>Declared outside a function if the value of the variable needs to accessed by multiple functions but </a:t>
            </a:r>
            <a:r>
              <a:rPr lang="en-US" sz="2400" i="1" dirty="0"/>
              <a:t>only exists within the scope of the file in which it is declared</a:t>
            </a:r>
            <a:r>
              <a:rPr lang="en-US" sz="2400" dirty="0"/>
              <a:t>.</a:t>
            </a:r>
          </a:p>
          <a:p>
            <a:r>
              <a:rPr lang="en-US" sz="2400" dirty="0"/>
              <a:t>Available until program finishes execution.</a:t>
            </a:r>
          </a:p>
        </p:txBody>
      </p:sp>
    </p:spTree>
    <p:extLst>
      <p:ext uri="{BB962C8B-B14F-4D97-AF65-F5344CB8AC3E}">
        <p14:creationId xmlns:p14="http://schemas.microsoft.com/office/powerpoint/2010/main" val="24798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5BB8E-C0DE-1E48-B62A-A35BF4F3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How is it different?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9C3D-B80A-0249-9E7D-F4E130D36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In mathematics, a function </a:t>
            </a:r>
            <a:r>
              <a:rPr lang="en-US" sz="2200" i="1" dirty="0"/>
              <a:t>f</a:t>
            </a:r>
            <a:r>
              <a:rPr lang="en-US" sz="2200" dirty="0"/>
              <a:t> maps a element of a set called the </a:t>
            </a:r>
            <a:r>
              <a:rPr lang="en-US" sz="2200" i="1" dirty="0"/>
              <a:t>domain</a:t>
            </a:r>
            <a:r>
              <a:rPr lang="en-US" sz="2200" dirty="0"/>
              <a:t> onto a set called the </a:t>
            </a:r>
            <a:r>
              <a:rPr lang="en-US" sz="2200" i="1" dirty="0"/>
              <a:t>range</a:t>
            </a:r>
            <a:r>
              <a:rPr lang="en-US" sz="2200" dirty="0"/>
              <a:t>. </a:t>
            </a:r>
          </a:p>
          <a:p>
            <a:r>
              <a:rPr lang="en-US" sz="2200" dirty="0"/>
              <a:t>There are many ways to define a function: in terms of sets, relations, … </a:t>
            </a:r>
          </a:p>
          <a:p>
            <a:pPr lvl="1"/>
            <a:r>
              <a:rPr lang="en-US" sz="2200" dirty="0"/>
              <a:t>You should have learned about these in CSE 16 (Discrete Mathematics).</a:t>
            </a:r>
          </a:p>
          <a:p>
            <a:endParaRPr lang="en-US" sz="2200" dirty="0"/>
          </a:p>
          <a:p>
            <a:r>
              <a:rPr lang="en-US" sz="2200" dirty="0"/>
              <a:t>In </a:t>
            </a:r>
            <a:r>
              <a:rPr lang="en-US" sz="2200" b="1" dirty="0"/>
              <a:t>C</a:t>
            </a:r>
            <a:r>
              <a:rPr lang="en-US" sz="2200" dirty="0"/>
              <a:t>, we call function what in other languages might be called procedure or subroutine.</a:t>
            </a:r>
          </a:p>
          <a:p>
            <a:pPr lvl="1"/>
            <a:r>
              <a:rPr lang="en-US" sz="1800" dirty="0"/>
              <a:t>Typically, a language will call it a </a:t>
            </a:r>
            <a:r>
              <a:rPr lang="en-US" sz="1800" i="1" dirty="0"/>
              <a:t>function</a:t>
            </a:r>
            <a:r>
              <a:rPr lang="en-US" sz="1800" dirty="0"/>
              <a:t> if it returns a value, and </a:t>
            </a:r>
            <a:r>
              <a:rPr lang="en-US" sz="1800" i="1" dirty="0"/>
              <a:t>procedure</a:t>
            </a:r>
            <a:r>
              <a:rPr lang="en-US" sz="1800" dirty="0"/>
              <a:t> of </a:t>
            </a:r>
            <a:r>
              <a:rPr lang="en-US" sz="1800" i="1" dirty="0"/>
              <a:t>subroutine</a:t>
            </a:r>
            <a:r>
              <a:rPr lang="en-US" sz="1800" dirty="0"/>
              <a:t> if it does not.</a:t>
            </a:r>
          </a:p>
          <a:p>
            <a:pPr lvl="1"/>
            <a:r>
              <a:rPr lang="en-US" sz="1800" dirty="0"/>
              <a:t>In </a:t>
            </a:r>
            <a:r>
              <a:rPr lang="en-US" sz="1800" b="1" dirty="0"/>
              <a:t>C</a:t>
            </a:r>
            <a:r>
              <a:rPr lang="en-US" sz="1800" dirty="0"/>
              <a:t>, a function that returns </a:t>
            </a:r>
            <a:r>
              <a:rPr lang="en-US" sz="1800" dirty="0">
                <a:latin typeface="Courier" pitchFamily="2" charset="0"/>
              </a:rPr>
              <a:t>void</a:t>
            </a:r>
            <a:r>
              <a:rPr lang="en-US" sz="1800" dirty="0"/>
              <a:t> (nothing) fills the role of subroutine.</a:t>
            </a:r>
          </a:p>
          <a:p>
            <a:pPr lvl="1"/>
            <a:r>
              <a:rPr lang="en-US" sz="1800" i="1" dirty="0"/>
              <a:t>Do not </a:t>
            </a:r>
            <a:r>
              <a:rPr lang="en-US" sz="1800" dirty="0"/>
              <a:t>call it a </a:t>
            </a:r>
            <a:r>
              <a:rPr lang="en-US" sz="1800" i="1" dirty="0"/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237837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F3DB-9EB2-6E44-964A-A2829D0D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What is a function in programming?</a:t>
            </a:r>
          </a:p>
        </p:txBody>
      </p:sp>
      <p:cxnSp>
        <p:nvCxnSpPr>
          <p:cNvPr id="17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71C23E5-189F-A646-99A7-B8EBC18EE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 function is block of code that performs a certain task.</a:t>
            </a:r>
          </a:p>
          <a:p>
            <a:pPr lvl="1"/>
            <a:r>
              <a:rPr lang="en-US" sz="1800" dirty="0"/>
              <a:t>It gives a name to code that (hopefully) performs a logically consistent task.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Functions are </a:t>
            </a:r>
            <a:r>
              <a:rPr lang="en-US" sz="2200" i="1" dirty="0">
                <a:cs typeface="Courier New" panose="02070309020205020404" pitchFamily="49" charset="0"/>
              </a:rPr>
              <a:t>defined</a:t>
            </a:r>
            <a:r>
              <a:rPr lang="en-US" sz="2200" dirty="0">
                <a:cs typeface="Courier New" panose="02070309020205020404" pitchFamily="49" charset="0"/>
              </a:rPr>
              <a:t> exactly once.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Functions must be </a:t>
            </a:r>
            <a:r>
              <a:rPr lang="en-US" sz="2200" i="1" dirty="0">
                <a:cs typeface="Courier New" panose="02070309020205020404" pitchFamily="49" charset="0"/>
              </a:rPr>
              <a:t>declared</a:t>
            </a:r>
            <a:r>
              <a:rPr lang="en-US" sz="2200" dirty="0">
                <a:cs typeface="Courier New" panose="02070309020205020404" pitchFamily="49" charset="0"/>
              </a:rPr>
              <a:t> before they are used.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Programs can declare &amp; </a:t>
            </a:r>
            <a:r>
              <a:rPr lang="en-US" sz="2200" i="1" dirty="0">
                <a:cs typeface="Courier New" panose="02070309020205020404" pitchFamily="49" charset="0"/>
              </a:rPr>
              <a:t>call</a:t>
            </a:r>
            <a:r>
              <a:rPr lang="en-US" sz="2200" dirty="0">
                <a:cs typeface="Courier New" panose="02070309020205020404" pitchFamily="49" charset="0"/>
              </a:rPr>
              <a:t> a function as many times as desired.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lvl="1"/>
            <a:r>
              <a:rPr lang="en-US" sz="2200" dirty="0">
                <a:cs typeface="Courier New" panose="02070309020205020404" pitchFamily="49" charset="0"/>
              </a:rPr>
              <a:t>Is a special function.</a:t>
            </a:r>
          </a:p>
          <a:p>
            <a:pPr lvl="1"/>
            <a:r>
              <a:rPr lang="en-US" sz="2200" dirty="0">
                <a:cs typeface="Courier New" panose="02070309020205020404" pitchFamily="49" charset="0"/>
              </a:rPr>
              <a:t>Is run when program starts.</a:t>
            </a:r>
          </a:p>
          <a:p>
            <a:pPr lvl="1"/>
            <a:r>
              <a:rPr lang="en-US" sz="2200" dirty="0">
                <a:cs typeface="Courier New" panose="02070309020205020404" pitchFamily="49" charset="0"/>
              </a:rPr>
              <a:t>All other functions are subordinate to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sz="2200" dirty="0">
                <a:cs typeface="Courier New" panose="02070309020205020404" pitchFamily="49" charset="0"/>
              </a:rPr>
              <a:t>.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90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C2FCF-0EEF-004C-89D8-59E51A68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Why do we like functions?</a:t>
            </a:r>
          </a:p>
        </p:txBody>
      </p: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3CF22D7-65D0-AF4F-8959-4F517B926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Functions should:</a:t>
            </a:r>
          </a:p>
          <a:p>
            <a:pPr lvl="1"/>
            <a:r>
              <a:rPr lang="en-US" dirty="0"/>
              <a:t>Define abstractions that are consistent and make sense logically.</a:t>
            </a:r>
          </a:p>
          <a:p>
            <a:pPr lvl="1"/>
            <a:r>
              <a:rPr lang="en-US" dirty="0"/>
              <a:t>Give names to those sequences of code.</a:t>
            </a:r>
          </a:p>
          <a:p>
            <a:pPr lvl="1"/>
            <a:r>
              <a:rPr lang="en-US" dirty="0"/>
              <a:t>Hide the implementation.</a:t>
            </a:r>
          </a:p>
          <a:p>
            <a:r>
              <a:rPr lang="en-US" sz="2400" dirty="0"/>
              <a:t>We can use them to:</a:t>
            </a:r>
          </a:p>
          <a:p>
            <a:pPr lvl="1"/>
            <a:r>
              <a:rPr lang="en-US" dirty="0"/>
              <a:t>Refactor repeated sequences of code.</a:t>
            </a:r>
          </a:p>
          <a:p>
            <a:pPr lvl="1"/>
            <a:r>
              <a:rPr lang="en-US" dirty="0"/>
              <a:t>Simplify the code to aid understanding.</a:t>
            </a:r>
          </a:p>
          <a:p>
            <a:r>
              <a:rPr lang="en-US" sz="2400" dirty="0"/>
              <a:t>Functions should never be:</a:t>
            </a:r>
          </a:p>
          <a:p>
            <a:pPr lvl="1"/>
            <a:r>
              <a:rPr lang="en-US" dirty="0"/>
              <a:t>Arbitrary sequences of statements.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25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AD58C-9E5B-114C-83D7-B863018B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57" y="215226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Function Definition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CCB50C-9F76-43B9-94C6-69A5F1AE5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915" y="265328"/>
            <a:ext cx="7834686" cy="1632934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return_type </a:t>
            </a:r>
            <a:r>
              <a:rPr lang="en-US" sz="20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function_name(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parameters</a:t>
            </a:r>
            <a:r>
              <a:rPr lang="en-US" sz="20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// declarations, assignment statements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FB2AA3-8194-C644-9A41-4BB42AC9CD73}"/>
              </a:ext>
            </a:extLst>
          </p:cNvPr>
          <p:cNvSpPr txBox="1"/>
          <p:nvPr/>
        </p:nvSpPr>
        <p:spPr>
          <a:xfrm>
            <a:off x="3823915" y="1898262"/>
            <a:ext cx="783468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Function head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return_type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Defines the type of function’s return value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Return type may be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or any object type (except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type)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function_name()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Function’s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parameters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Contained in comma-separated list of declarations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If function has no parameters, then this is either empty or contains the word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Function block/body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Declarations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Declared variables inside a function body are only locally 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Assignment statements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Sets and/or resets the value of a variable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B2504F-518A-AA44-8B00-013119B39DE7}"/>
              </a:ext>
            </a:extLst>
          </p:cNvPr>
          <p:cNvCxnSpPr>
            <a:cxnSpLocks/>
          </p:cNvCxnSpPr>
          <p:nvPr/>
        </p:nvCxnSpPr>
        <p:spPr>
          <a:xfrm flipH="1">
            <a:off x="9779000" y="501650"/>
            <a:ext cx="622300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ame 24">
            <a:extLst>
              <a:ext uri="{FF2B5EF4-FFF2-40B4-BE49-F238E27FC236}">
                <a16:creationId xmlns:a16="http://schemas.microsoft.com/office/drawing/2014/main" id="{D0CE0796-383B-3745-95DF-0BF8489A68CD}"/>
              </a:ext>
            </a:extLst>
          </p:cNvPr>
          <p:cNvSpPr/>
          <p:nvPr/>
        </p:nvSpPr>
        <p:spPr>
          <a:xfrm>
            <a:off x="3823915" y="265328"/>
            <a:ext cx="5840785" cy="344272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0B9863-DCA5-BB4C-B0E2-6D2F209FA1D4}"/>
              </a:ext>
            </a:extLst>
          </p:cNvPr>
          <p:cNvSpPr txBox="1"/>
          <p:nvPr/>
        </p:nvSpPr>
        <p:spPr>
          <a:xfrm>
            <a:off x="10312398" y="1200562"/>
            <a:ext cx="1346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Function block/body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7B88E8-E741-444D-BE1C-5DB16DEB8064}"/>
              </a:ext>
            </a:extLst>
          </p:cNvPr>
          <p:cNvSpPr txBox="1"/>
          <p:nvPr/>
        </p:nvSpPr>
        <p:spPr>
          <a:xfrm>
            <a:off x="10312399" y="298385"/>
            <a:ext cx="1346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Function head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C42DE01-10F6-D84B-B125-CDD9F28F6A21}"/>
              </a:ext>
            </a:extLst>
          </p:cNvPr>
          <p:cNvCxnSpPr>
            <a:cxnSpLocks/>
          </p:cNvCxnSpPr>
          <p:nvPr/>
        </p:nvCxnSpPr>
        <p:spPr>
          <a:xfrm flipH="1" flipV="1">
            <a:off x="9455150" y="1504854"/>
            <a:ext cx="869949" cy="10247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ame 42">
            <a:extLst>
              <a:ext uri="{FF2B5EF4-FFF2-40B4-BE49-F238E27FC236}">
                <a16:creationId xmlns:a16="http://schemas.microsoft.com/office/drawing/2014/main" id="{F1E12096-F9CF-AE47-A186-DC345098D370}"/>
              </a:ext>
            </a:extLst>
          </p:cNvPr>
          <p:cNvSpPr/>
          <p:nvPr/>
        </p:nvSpPr>
        <p:spPr>
          <a:xfrm>
            <a:off x="4192215" y="1045244"/>
            <a:ext cx="6120184" cy="344272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185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DEAED-00CA-B345-AD8D-3C512CB0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Return Values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CE5F8-58F4-404B-A783-A667EBA2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 </a:t>
            </a:r>
            <a:r>
              <a:rPr lang="en-US" sz="2400" b="1" dirty="0"/>
              <a:t>C</a:t>
            </a:r>
            <a:r>
              <a:rPr lang="en-US" sz="2400" dirty="0"/>
              <a:t>, functions return a value.</a:t>
            </a:r>
          </a:p>
          <a:p>
            <a:r>
              <a:rPr lang="en-US" sz="2400" dirty="0"/>
              <a:t>The value may be </a:t>
            </a:r>
            <a:r>
              <a:rPr lang="en-US" sz="2400" dirty="0">
                <a:latin typeface="Courier" pitchFamily="2" charset="0"/>
              </a:rPr>
              <a:t>void</a:t>
            </a:r>
            <a:r>
              <a:rPr lang="en-US" sz="2400" dirty="0"/>
              <a:t>, which means </a:t>
            </a:r>
            <a:r>
              <a:rPr lang="en-US" sz="2400" i="1" dirty="0"/>
              <a:t>no value</a:t>
            </a:r>
            <a:r>
              <a:rPr lang="en-US" sz="2400" dirty="0"/>
              <a:t>.</a:t>
            </a:r>
          </a:p>
          <a:p>
            <a:r>
              <a:rPr lang="en-US" sz="2400" dirty="0"/>
              <a:t>You can return any scalar value (</a:t>
            </a:r>
            <a:r>
              <a:rPr lang="en-US" sz="2400" dirty="0">
                <a:latin typeface="Courier" pitchFamily="2" charset="0"/>
              </a:rPr>
              <a:t>char</a:t>
            </a:r>
            <a:r>
              <a:rPr lang="en-US" sz="2400" dirty="0"/>
              <a:t>, </a:t>
            </a:r>
            <a:r>
              <a:rPr lang="en-US" sz="2400" dirty="0">
                <a:latin typeface="Courier" pitchFamily="2" charset="0"/>
              </a:rPr>
              <a:t>int</a:t>
            </a:r>
            <a:r>
              <a:rPr lang="en-US" sz="2400" dirty="0"/>
              <a:t>, </a:t>
            </a:r>
            <a:r>
              <a:rPr lang="en-US" sz="2400" dirty="0">
                <a:latin typeface="Courier" pitchFamily="2" charset="0"/>
              </a:rPr>
              <a:t>float</a:t>
            </a:r>
            <a:r>
              <a:rPr lang="en-US" sz="2400" dirty="0"/>
              <a:t>, …)</a:t>
            </a:r>
          </a:p>
          <a:p>
            <a:r>
              <a:rPr lang="en-US" sz="2400" dirty="0"/>
              <a:t>You can return a </a:t>
            </a:r>
            <a:r>
              <a:rPr lang="en-US" sz="2400" dirty="0">
                <a:latin typeface="Courier" pitchFamily="2" charset="0"/>
              </a:rPr>
              <a:t>struct</a:t>
            </a:r>
            <a:r>
              <a:rPr lang="en-US" sz="2400" dirty="0"/>
              <a:t> (but please don’t).</a:t>
            </a:r>
          </a:p>
          <a:p>
            <a:r>
              <a:rPr lang="en-US" sz="2400" dirty="0"/>
              <a:t>You can return a pointer.</a:t>
            </a:r>
          </a:p>
          <a:p>
            <a:r>
              <a:rPr lang="en-US" sz="2400" dirty="0"/>
              <a:t>You </a:t>
            </a:r>
            <a:r>
              <a:rPr lang="en-US" sz="2400" i="1" dirty="0"/>
              <a:t>cannot</a:t>
            </a:r>
            <a:r>
              <a:rPr lang="en-US" sz="2400" dirty="0"/>
              <a:t> return an array.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81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8DD68-90D5-924D-B7F7-52111986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Function naming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B24BD2E-E8F6-6945-8D22-8492DDCB2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Functions have the same naming rules as variables.</a:t>
            </a:r>
          </a:p>
          <a:p>
            <a:endParaRPr lang="en-US" sz="2400" i="1" dirty="0"/>
          </a:p>
          <a:p>
            <a:r>
              <a:rPr lang="en-US" sz="2400" i="1" dirty="0"/>
              <a:t>Can’t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Start with a number or any punctuation other than </a:t>
            </a:r>
            <a:r>
              <a:rPr lang="en-US" dirty="0">
                <a:latin typeface="Courier" pitchFamily="2" charset="0"/>
              </a:rPr>
              <a:t>_</a:t>
            </a:r>
            <a:r>
              <a:rPr lang="en-US" dirty="0"/>
              <a:t> (underscore) or </a:t>
            </a:r>
            <a:r>
              <a:rPr lang="en-US" dirty="0">
                <a:latin typeface="Courier" pitchFamily="2" charset="0"/>
              </a:rPr>
              <a:t>$</a:t>
            </a:r>
            <a:r>
              <a:rPr lang="en-US" dirty="0"/>
              <a:t> (dollar sign)</a:t>
            </a:r>
          </a:p>
          <a:p>
            <a:pPr lvl="1"/>
            <a:r>
              <a:rPr lang="en-US" dirty="0"/>
              <a:t>Use the same name as another function.</a:t>
            </a:r>
          </a:p>
          <a:p>
            <a:pPr lvl="2"/>
            <a:r>
              <a:rPr lang="en-US" dirty="0"/>
              <a:t>There are no </a:t>
            </a:r>
            <a:r>
              <a:rPr lang="en-US" i="1" dirty="0"/>
              <a:t>nested</a:t>
            </a:r>
            <a:r>
              <a:rPr lang="en-US" dirty="0"/>
              <a:t> </a:t>
            </a:r>
            <a:r>
              <a:rPr lang="en-US" i="1" dirty="0"/>
              <a:t>functions</a:t>
            </a:r>
            <a:r>
              <a:rPr lang="en-US" dirty="0"/>
              <a:t> in </a:t>
            </a:r>
            <a:r>
              <a:rPr lang="en-US" b="1" dirty="0"/>
              <a:t>C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sz="2400" dirty="0"/>
              <a:t>For this class, we will be using </a:t>
            </a:r>
            <a:r>
              <a:rPr lang="en-US" sz="2400" i="1" dirty="0"/>
              <a:t>Snake case</a:t>
            </a:r>
          </a:p>
          <a:p>
            <a:pPr lvl="1"/>
            <a:r>
              <a:rPr lang="en-US" i="1" dirty="0" err="1"/>
              <a:t>my_function_name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0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DC801-C7BF-F348-9FC4-90E314B2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Parameters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4800" dirty="0">
                <a:solidFill>
                  <a:schemeClr val="accent1"/>
                </a:solidFill>
              </a:rPr>
              <a:t>—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 Also called Arguments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D7C2-9CD3-564C-A7AC-108D7C6AA5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/>
                  <a:t>In mathematics, when we have a function like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/>
                  <a:t>, and we write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sz="2400" dirty="0"/>
                  <a:t> we substitute 2 for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get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⁡(2+1)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dirty="0"/>
                  <a:t>In programming languages, this is called </a:t>
                </a:r>
                <a:r>
                  <a:rPr lang="en-US" i="1" dirty="0"/>
                  <a:t>call-by-name</a:t>
                </a:r>
                <a:r>
                  <a:rPr lang="en-US" dirty="0"/>
                  <a:t>, and is </a:t>
                </a:r>
                <a:r>
                  <a:rPr lang="en-US" i="1" dirty="0"/>
                  <a:t>rare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b="1" dirty="0"/>
                  <a:t>C</a:t>
                </a:r>
                <a:r>
                  <a:rPr lang="en-US" dirty="0"/>
                  <a:t> supports this as textual substitution in macros with the </a:t>
                </a:r>
                <a:r>
                  <a:rPr lang="en-US" b="1" i="1" dirty="0"/>
                  <a:t>C</a:t>
                </a:r>
                <a:r>
                  <a:rPr lang="en-US" i="1" dirty="0"/>
                  <a:t> Preprocessor</a:t>
                </a:r>
                <a:r>
                  <a:rPr lang="en-US" dirty="0"/>
                  <a:t>.</a:t>
                </a:r>
              </a:p>
              <a:p>
                <a:r>
                  <a:rPr lang="en-US" sz="2400" dirty="0"/>
                  <a:t>Most programming languages use either </a:t>
                </a:r>
                <a:r>
                  <a:rPr lang="en-US" sz="2400" i="1" dirty="0"/>
                  <a:t>call-by-value</a:t>
                </a:r>
                <a:r>
                  <a:rPr lang="en-US" sz="2400" dirty="0"/>
                  <a:t>, </a:t>
                </a:r>
                <a:r>
                  <a:rPr lang="en-US" sz="2400" i="1" dirty="0"/>
                  <a:t>call-by-reference</a:t>
                </a:r>
                <a:r>
                  <a:rPr lang="en-US" sz="2400" dirty="0"/>
                  <a:t> or both.</a:t>
                </a:r>
              </a:p>
              <a:p>
                <a:r>
                  <a:rPr lang="en-US" sz="2400" b="1" dirty="0"/>
                  <a:t>C</a:t>
                </a:r>
                <a:r>
                  <a:rPr lang="en-US" sz="2400" dirty="0"/>
                  <a:t> uses </a:t>
                </a:r>
                <a:r>
                  <a:rPr lang="en-US" sz="2400" i="1" dirty="0"/>
                  <a:t>call-by-value</a:t>
                </a:r>
                <a:r>
                  <a:rPr lang="en-US" sz="2400" dirty="0"/>
                  <a:t>, except for arrays, and only because of their relation to pointers.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D7C2-9CD3-564C-A7AC-108D7C6AA5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  <a:blipFill>
                <a:blip r:embed="rId2"/>
                <a:stretch>
                  <a:fillRect l="-1193" r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21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1275</Words>
  <Application>Microsoft Macintosh PowerPoint</Application>
  <PresentationFormat>Widescreen</PresentationFormat>
  <Paragraphs>153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</vt:lpstr>
      <vt:lpstr>Courier New</vt:lpstr>
      <vt:lpstr>Menlo</vt:lpstr>
      <vt:lpstr>Office Theme</vt:lpstr>
      <vt:lpstr>Functions</vt:lpstr>
      <vt:lpstr>Words of Caution</vt:lpstr>
      <vt:lpstr>How is it different?</vt:lpstr>
      <vt:lpstr>What is a function in programming?</vt:lpstr>
      <vt:lpstr>Why do we like functions?</vt:lpstr>
      <vt:lpstr>Function Definition</vt:lpstr>
      <vt:lpstr>Return Values</vt:lpstr>
      <vt:lpstr>Function naming</vt:lpstr>
      <vt:lpstr>Parameters —  Also called Arguments</vt:lpstr>
      <vt:lpstr>Parameters</vt:lpstr>
      <vt:lpstr>Call-by-Value</vt:lpstr>
      <vt:lpstr>Call-by-Reference</vt:lpstr>
      <vt:lpstr>√x</vt:lpstr>
      <vt:lpstr>√x</vt:lpstr>
      <vt:lpstr>swap()</vt:lpstr>
      <vt:lpstr>Function Prototypes</vt:lpstr>
      <vt:lpstr>Header Files</vt:lpstr>
      <vt:lpstr>#include</vt:lpstr>
      <vt:lpstr>#define</vt:lpstr>
      <vt:lpstr>extern</vt:lpstr>
      <vt:lpstr>An extern counter</vt:lpstr>
      <vt:lpstr>static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Eugene Chou</dc:creator>
  <cp:lastModifiedBy>Darrell Long</cp:lastModifiedBy>
  <cp:revision>8</cp:revision>
  <dcterms:created xsi:type="dcterms:W3CDTF">2019-10-12T19:06:48Z</dcterms:created>
  <dcterms:modified xsi:type="dcterms:W3CDTF">2019-10-14T02:00:12Z</dcterms:modified>
</cp:coreProperties>
</file>