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snapToObjects="1">
      <p:cViewPr>
        <p:scale>
          <a:sx n="95" d="100"/>
          <a:sy n="95" d="100"/>
        </p:scale>
        <p:origin x="68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4D3D2-CA37-514C-94D9-7F9B7A7D219B}" type="datetimeFigureOut">
              <a:rPr lang="en-US" smtClean="0"/>
              <a:t>11/18/19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FD9A6-BFF8-FD4F-B339-18020F065EB9}" type="slidenum">
              <a:rPr lang="en-US" smtClean="0"/>
              <a:t>‹#›</a:t>
            </a:fld>
            <a:endParaRPr lang="en-US"/>
          </a:p>
        </p:txBody>
      </p:sp>
    </p:spTree>
    <p:extLst>
      <p:ext uri="{BB962C8B-B14F-4D97-AF65-F5344CB8AC3E}">
        <p14:creationId xmlns:p14="http://schemas.microsoft.com/office/powerpoint/2010/main" val="367504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EFD9A6-BFF8-FD4F-B339-18020F065EB9}" type="slidenum">
              <a:rPr lang="en-US" smtClean="0"/>
              <a:t>1</a:t>
            </a:fld>
            <a:endParaRPr lang="en-US"/>
          </a:p>
        </p:txBody>
      </p:sp>
    </p:spTree>
    <p:extLst>
      <p:ext uri="{BB962C8B-B14F-4D97-AF65-F5344CB8AC3E}">
        <p14:creationId xmlns:p14="http://schemas.microsoft.com/office/powerpoint/2010/main" val="64520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ABF7-D3A8-9546-8DD1-AC172BF77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6F2F4C-FC57-6844-92AE-3C248C336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B0721-9455-AB42-A0A5-D743ECD89FA2}"/>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5" name="Footer Placeholder 4">
            <a:extLst>
              <a:ext uri="{FF2B5EF4-FFF2-40B4-BE49-F238E27FC236}">
                <a16:creationId xmlns:a16="http://schemas.microsoft.com/office/drawing/2014/main" id="{BBB14F64-9B67-DA4F-BDB7-23BC592A5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2CED5-1744-C24B-AD91-1AE203E2AEC3}"/>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23856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EB83-40FB-8D49-9467-2A177AC74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706D0-5570-AC43-94AB-AE3B8B94D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8FD86-FC86-3D42-B374-A940E6AB939C}"/>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5" name="Footer Placeholder 4">
            <a:extLst>
              <a:ext uri="{FF2B5EF4-FFF2-40B4-BE49-F238E27FC236}">
                <a16:creationId xmlns:a16="http://schemas.microsoft.com/office/drawing/2014/main" id="{DBCB98EC-B266-2C40-B078-443A6C00B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00C9B-A3DE-AC47-A091-B198AA824531}"/>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215068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4114F-354F-C44C-8577-3DAD86C34D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952556-92BC-964E-8A28-FC82A9762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C8BB1-BED4-F243-9C16-00EBF51C02BC}"/>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5" name="Footer Placeholder 4">
            <a:extLst>
              <a:ext uri="{FF2B5EF4-FFF2-40B4-BE49-F238E27FC236}">
                <a16:creationId xmlns:a16="http://schemas.microsoft.com/office/drawing/2014/main" id="{5184DB16-0F10-9E4E-B08D-D35371693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92B86-7A73-404E-B55B-2DACB197A5A0}"/>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234314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BB98-1DB5-624D-A46C-F144B1A69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74F94-C6E1-714D-A86B-B7CE3EB93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FAC6A-545E-6740-A062-32D3087CDBD9}"/>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5" name="Footer Placeholder 4">
            <a:extLst>
              <a:ext uri="{FF2B5EF4-FFF2-40B4-BE49-F238E27FC236}">
                <a16:creationId xmlns:a16="http://schemas.microsoft.com/office/drawing/2014/main" id="{1979B39B-92ED-CE4C-B8A5-6C5DE4ED9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605F-81F6-5E4E-AA46-F178C6D779A0}"/>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81681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B508-06C4-824F-BD9D-6B6866D8D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5F0336-DFB9-3240-B7AC-62AB1C2BE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F80D2B-6F18-684A-8AD6-8873756FC9F1}"/>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5" name="Footer Placeholder 4">
            <a:extLst>
              <a:ext uri="{FF2B5EF4-FFF2-40B4-BE49-F238E27FC236}">
                <a16:creationId xmlns:a16="http://schemas.microsoft.com/office/drawing/2014/main" id="{A0ACE253-21CB-6E4F-B5D9-554235A20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94372-B076-CB49-8B64-06D875E5C319}"/>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415670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C241-4842-C24D-AB28-A45934A21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BFDF5-378E-D146-B20D-C304A1A7A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EF17A-63F1-D140-8DDE-C16BEEA14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B7FA0-084C-0B40-A7EF-184A4E49870B}"/>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6" name="Footer Placeholder 5">
            <a:extLst>
              <a:ext uri="{FF2B5EF4-FFF2-40B4-BE49-F238E27FC236}">
                <a16:creationId xmlns:a16="http://schemas.microsoft.com/office/drawing/2014/main" id="{D4AD7139-B7C0-594D-BD2E-56A7A932F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2F140-D647-FF44-9D59-B288A076DD79}"/>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321201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8AA1-F98F-FD4E-9E39-912580E6BB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0E0FC9-A333-594D-B832-9003B5F54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C765B-5911-AB4B-B24C-2C32FCFB2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8AAE9-B845-DB4C-A54F-BB44D9F4F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C3FC9-9820-5E4D-B07B-46F5BFCAB1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726CAB-9640-D84C-8B42-C05394A2C933}"/>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8" name="Footer Placeholder 7">
            <a:extLst>
              <a:ext uri="{FF2B5EF4-FFF2-40B4-BE49-F238E27FC236}">
                <a16:creationId xmlns:a16="http://schemas.microsoft.com/office/drawing/2014/main" id="{3A00F889-B56B-3848-AB2F-511E22D92D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070DAC-8FC4-7C4A-90CA-AB86BE3F2184}"/>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332491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032F-5953-FA48-8804-ED46757F4B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67B887-756F-6546-A174-B70CA0EFE0C7}"/>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4" name="Footer Placeholder 3">
            <a:extLst>
              <a:ext uri="{FF2B5EF4-FFF2-40B4-BE49-F238E27FC236}">
                <a16:creationId xmlns:a16="http://schemas.microsoft.com/office/drawing/2014/main" id="{E0B5096B-424B-6F48-82FA-52F84F22A5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DC5910-5A74-3348-8D98-C45BA7AA9D9A}"/>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24729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3EDA4-DE95-E541-BFA4-6D964B1DD0DD}"/>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3" name="Footer Placeholder 2">
            <a:extLst>
              <a:ext uri="{FF2B5EF4-FFF2-40B4-BE49-F238E27FC236}">
                <a16:creationId xmlns:a16="http://schemas.microsoft.com/office/drawing/2014/main" id="{0E484001-4D10-BC43-A3FA-FCD14EEB5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08076-3332-DD4C-984B-D3874DB2F82F}"/>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138868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339B-DD7C-5447-ADCC-2CCC38AF3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95B06-3449-0344-913F-5C633D1A0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A98C9-D117-0641-903F-4A556E5FD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68F47-B992-374B-959A-3342F6FEE15B}"/>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6" name="Footer Placeholder 5">
            <a:extLst>
              <a:ext uri="{FF2B5EF4-FFF2-40B4-BE49-F238E27FC236}">
                <a16:creationId xmlns:a16="http://schemas.microsoft.com/office/drawing/2014/main" id="{6A85A89A-3B45-0140-9701-B07CE07A8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B5993-9DD5-D54C-AF62-9A93E9D45232}"/>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87848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C361-0DF0-0147-9AF8-45EDC0F9F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BD46B5-E999-E842-B74C-E5DBF3825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309A19-9340-4241-BE0D-7E33C6F90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6F1F-3A0C-074B-B179-459050FA200F}"/>
              </a:ext>
            </a:extLst>
          </p:cNvPr>
          <p:cNvSpPr>
            <a:spLocks noGrp="1"/>
          </p:cNvSpPr>
          <p:nvPr>
            <p:ph type="dt" sz="half" idx="10"/>
          </p:nvPr>
        </p:nvSpPr>
        <p:spPr/>
        <p:txBody>
          <a:bodyPr/>
          <a:lstStyle/>
          <a:p>
            <a:fld id="{DF591482-21B2-434F-8AFE-B60CA1BA9CDE}" type="datetimeFigureOut">
              <a:rPr lang="en-US" smtClean="0"/>
              <a:t>11/17/19</a:t>
            </a:fld>
            <a:endParaRPr lang="en-US"/>
          </a:p>
        </p:txBody>
      </p:sp>
      <p:sp>
        <p:nvSpPr>
          <p:cNvPr id="6" name="Footer Placeholder 5">
            <a:extLst>
              <a:ext uri="{FF2B5EF4-FFF2-40B4-BE49-F238E27FC236}">
                <a16:creationId xmlns:a16="http://schemas.microsoft.com/office/drawing/2014/main" id="{C01A8197-D067-8F40-AED6-F360470AC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40706-5313-344C-804E-2ED5CF344F22}"/>
              </a:ext>
            </a:extLst>
          </p:cNvPr>
          <p:cNvSpPr>
            <a:spLocks noGrp="1"/>
          </p:cNvSpPr>
          <p:nvPr>
            <p:ph type="sldNum" sz="quarter" idx="12"/>
          </p:nvPr>
        </p:nvSpPr>
        <p:spPr/>
        <p:txBody>
          <a:bodyPr/>
          <a:lstStyle/>
          <a:p>
            <a:fld id="{A1540A72-9B66-0045-97A0-618D64E98459}" type="slidenum">
              <a:rPr lang="en-US" smtClean="0"/>
              <a:t>‹#›</a:t>
            </a:fld>
            <a:endParaRPr lang="en-US"/>
          </a:p>
        </p:txBody>
      </p:sp>
    </p:spTree>
    <p:extLst>
      <p:ext uri="{BB962C8B-B14F-4D97-AF65-F5344CB8AC3E}">
        <p14:creationId xmlns:p14="http://schemas.microsoft.com/office/powerpoint/2010/main" val="254401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38680-EF7C-FA44-BB4B-701D0FA1E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658EA-7948-A44D-A214-7455CF796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67EF8-7DDA-D74D-B0E1-3443134BC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91482-21B2-434F-8AFE-B60CA1BA9CDE}" type="datetimeFigureOut">
              <a:rPr lang="en-US" smtClean="0"/>
              <a:t>11/17/19</a:t>
            </a:fld>
            <a:endParaRPr lang="en-US"/>
          </a:p>
        </p:txBody>
      </p:sp>
      <p:sp>
        <p:nvSpPr>
          <p:cNvPr id="5" name="Footer Placeholder 4">
            <a:extLst>
              <a:ext uri="{FF2B5EF4-FFF2-40B4-BE49-F238E27FC236}">
                <a16:creationId xmlns:a16="http://schemas.microsoft.com/office/drawing/2014/main" id="{1589CF35-FF15-2E4F-A339-1D37DD028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AE1CE-CECF-4243-B8E8-B06F72EC2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40A72-9B66-0045-97A0-618D64E98459}" type="slidenum">
              <a:rPr lang="en-US" smtClean="0"/>
              <a:t>‹#›</a:t>
            </a:fld>
            <a:endParaRPr lang="en-US"/>
          </a:p>
        </p:txBody>
      </p:sp>
    </p:spTree>
    <p:extLst>
      <p:ext uri="{BB962C8B-B14F-4D97-AF65-F5344CB8AC3E}">
        <p14:creationId xmlns:p14="http://schemas.microsoft.com/office/powerpoint/2010/main" val="2779548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0FBDF-3D56-0141-8412-941F948C0C99}"/>
              </a:ext>
            </a:extLst>
          </p:cNvPr>
          <p:cNvSpPr>
            <a:spLocks noGrp="1"/>
          </p:cNvSpPr>
          <p:nvPr>
            <p:ph type="ctrTitle"/>
          </p:nvPr>
        </p:nvSpPr>
        <p:spPr>
          <a:xfrm>
            <a:off x="4380588" y="965199"/>
            <a:ext cx="6766078" cy="4927601"/>
          </a:xfrm>
        </p:spPr>
        <p:txBody>
          <a:bodyPr anchor="ctr">
            <a:normAutofit/>
          </a:bodyPr>
          <a:lstStyle/>
          <a:p>
            <a:pPr algn="l"/>
            <a:r>
              <a:rPr lang="en-US" sz="4800">
                <a:solidFill>
                  <a:schemeClr val="bg1"/>
                </a:solidFill>
              </a:rPr>
              <a:t>Lempel-Ziv-Welch Compression</a:t>
            </a:r>
          </a:p>
        </p:txBody>
      </p:sp>
      <p:sp>
        <p:nvSpPr>
          <p:cNvPr id="3" name="Subtitle 2">
            <a:extLst>
              <a:ext uri="{FF2B5EF4-FFF2-40B4-BE49-F238E27FC236}">
                <a16:creationId xmlns:a16="http://schemas.microsoft.com/office/drawing/2014/main" id="{B5F12C83-5598-E245-BE93-270E090765C3}"/>
              </a:ext>
            </a:extLst>
          </p:cNvPr>
          <p:cNvSpPr>
            <a:spLocks noGrp="1"/>
          </p:cNvSpPr>
          <p:nvPr>
            <p:ph type="subTitle" idx="1"/>
          </p:nvPr>
        </p:nvSpPr>
        <p:spPr>
          <a:xfrm>
            <a:off x="1023257" y="965198"/>
            <a:ext cx="2707937" cy="4927602"/>
          </a:xfrm>
        </p:spPr>
        <p:txBody>
          <a:bodyPr anchor="ctr">
            <a:normAutofit/>
          </a:bodyPr>
          <a:lstStyle/>
          <a:p>
            <a:pPr algn="r"/>
            <a:r>
              <a:rPr lang="en-US" sz="2000">
                <a:solidFill>
                  <a:srgbClr val="FFC000"/>
                </a:solidFill>
              </a:rPr>
              <a:t>Prof. Darrell Long</a:t>
            </a:r>
          </a:p>
          <a:p>
            <a:pPr algn="r"/>
            <a:r>
              <a:rPr lang="en-US" sz="2000">
                <a:solidFill>
                  <a:srgbClr val="FFC000"/>
                </a:solidFill>
              </a:rPr>
              <a:t>CSE 13S</a:t>
            </a:r>
          </a:p>
        </p:txBody>
      </p:sp>
      <p:cxnSp>
        <p:nvCxnSpPr>
          <p:cNvPr id="19" name="Straight Connector 1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2792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271-7E5A-8542-8477-43CC872BEB0B}"/>
              </a:ext>
            </a:extLst>
          </p:cNvPr>
          <p:cNvSpPr>
            <a:spLocks noGrp="1"/>
          </p:cNvSpPr>
          <p:nvPr>
            <p:ph type="title"/>
          </p:nvPr>
        </p:nvSpPr>
        <p:spPr/>
        <p:txBody>
          <a:bodyPr/>
          <a:lstStyle/>
          <a:p>
            <a:r>
              <a:rPr lang="en-US" dirty="0"/>
              <a:t>Compressing </a:t>
            </a:r>
            <a:r>
              <a:rPr lang="en-US" dirty="0">
                <a:latin typeface="Courier" pitchFamily="2" charset="0"/>
              </a:rPr>
              <a:t>“</a:t>
            </a:r>
            <a:r>
              <a:rPr lang="en-US" dirty="0" err="1">
                <a:latin typeface="Courier" pitchFamily="2" charset="0"/>
              </a:rPr>
              <a:t>baca</a:t>
            </a:r>
            <a:r>
              <a:rPr lang="en-US" u="sng" dirty="0" err="1">
                <a:latin typeface="Courier" pitchFamily="2" charset="0"/>
              </a:rPr>
              <a:t>c</a:t>
            </a:r>
            <a:r>
              <a:rPr lang="en-US" dirty="0" err="1">
                <a:latin typeface="Courier" pitchFamily="2" charset="0"/>
              </a:rPr>
              <a:t>a</a:t>
            </a:r>
            <a:r>
              <a:rPr lang="en-US" dirty="0">
                <a:latin typeface="Courier" pitchFamily="2" charset="0"/>
              </a:rPr>
              <a:t>”</a:t>
            </a:r>
          </a:p>
        </p:txBody>
      </p:sp>
      <p:sp>
        <p:nvSpPr>
          <p:cNvPr id="3" name="Content Placeholder 2">
            <a:extLst>
              <a:ext uri="{FF2B5EF4-FFF2-40B4-BE49-F238E27FC236}">
                <a16:creationId xmlns:a16="http://schemas.microsoft.com/office/drawing/2014/main" id="{AC1EFF3E-E2D9-0C4F-ACFC-5C31C79CFA45}"/>
              </a:ext>
            </a:extLst>
          </p:cNvPr>
          <p:cNvSpPr>
            <a:spLocks noGrp="1"/>
          </p:cNvSpPr>
          <p:nvPr>
            <p:ph idx="1"/>
          </p:nvPr>
        </p:nvSpPr>
        <p:spPr>
          <a:xfrm>
            <a:off x="838200" y="1825625"/>
            <a:ext cx="4760064" cy="4351338"/>
          </a:xfrm>
        </p:spPr>
        <p:txBody>
          <a:bodyPr>
            <a:normAutofit/>
          </a:bodyPr>
          <a:lstStyle/>
          <a:p>
            <a:r>
              <a:rPr lang="en-US" dirty="0">
                <a:latin typeface="Courier" pitchFamily="2" charset="0"/>
              </a:rPr>
              <a:t>s = “a”</a:t>
            </a:r>
          </a:p>
          <a:p>
            <a:r>
              <a:rPr lang="en-US" dirty="0">
                <a:latin typeface="Courier" pitchFamily="2" charset="0"/>
              </a:rPr>
              <a:t>c = ‘c’</a:t>
            </a:r>
          </a:p>
          <a:p>
            <a:r>
              <a:rPr lang="en-US" dirty="0"/>
              <a:t>Is </a:t>
            </a:r>
            <a:r>
              <a:rPr lang="en-US" dirty="0">
                <a:latin typeface="Courier" pitchFamily="2" charset="0"/>
              </a:rPr>
              <a:t>s + c </a:t>
            </a:r>
            <a:r>
              <a:rPr lang="en-US" dirty="0"/>
              <a:t>(</a:t>
            </a:r>
            <a:r>
              <a:rPr lang="en-US" dirty="0">
                <a:latin typeface="Courier" pitchFamily="2" charset="0"/>
              </a:rPr>
              <a:t>“ac”</a:t>
            </a:r>
            <a:r>
              <a:rPr lang="en-US" dirty="0"/>
              <a:t>) in the </a:t>
            </a:r>
            <a:r>
              <a:rPr lang="en-US" dirty="0" err="1"/>
              <a:t>trie</a:t>
            </a:r>
            <a:r>
              <a:rPr lang="en-US" dirty="0"/>
              <a:t>?</a:t>
            </a:r>
          </a:p>
          <a:p>
            <a:pPr lvl="1"/>
            <a:r>
              <a:rPr lang="en-US" dirty="0"/>
              <a:t>Yes</a:t>
            </a:r>
          </a:p>
          <a:p>
            <a:pPr lvl="1"/>
            <a:r>
              <a:rPr lang="en-US" dirty="0">
                <a:latin typeface="Courier" pitchFamily="2" charset="0"/>
              </a:rPr>
              <a:t>s = s + c</a:t>
            </a:r>
          </a:p>
          <a:p>
            <a:pPr lvl="2"/>
            <a:r>
              <a:rPr lang="en-US" dirty="0">
                <a:latin typeface="Courier" pitchFamily="2" charset="0"/>
              </a:rPr>
              <a:t>s = “ac”</a:t>
            </a:r>
          </a:p>
          <a:p>
            <a:pPr lvl="1"/>
            <a:r>
              <a:rPr lang="en-US" dirty="0"/>
              <a:t>We have seen the current word, so no code is output</a:t>
            </a:r>
          </a:p>
          <a:p>
            <a:pPr marL="0" indent="0">
              <a:buNone/>
            </a:pPr>
            <a:endParaRPr lang="en-US" dirty="0"/>
          </a:p>
        </p:txBody>
      </p:sp>
      <p:grpSp>
        <p:nvGrpSpPr>
          <p:cNvPr id="4" name="Group 3">
            <a:extLst>
              <a:ext uri="{FF2B5EF4-FFF2-40B4-BE49-F238E27FC236}">
                <a16:creationId xmlns:a16="http://schemas.microsoft.com/office/drawing/2014/main" id="{7D0AF85A-E3FA-CC4B-8630-7F3D964948E6}"/>
              </a:ext>
            </a:extLst>
          </p:cNvPr>
          <p:cNvGrpSpPr/>
          <p:nvPr/>
        </p:nvGrpSpPr>
        <p:grpSpPr>
          <a:xfrm>
            <a:off x="5907741" y="1349477"/>
            <a:ext cx="5665647" cy="4159046"/>
            <a:chOff x="5519516" y="1027906"/>
            <a:chExt cx="5665647" cy="4159046"/>
          </a:xfrm>
        </p:grpSpPr>
        <p:sp>
          <p:nvSpPr>
            <p:cNvPr id="22" name="Oval 21">
              <a:extLst>
                <a:ext uri="{FF2B5EF4-FFF2-40B4-BE49-F238E27FC236}">
                  <a16:creationId xmlns:a16="http://schemas.microsoft.com/office/drawing/2014/main" id="{9CBA2662-2080-DC4A-ABFE-C96B0558A5B5}"/>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A4D9F-C70A-A044-84E2-CCDCB38B9624}"/>
                </a:ext>
              </a:extLst>
            </p:cNvPr>
            <p:cNvSpPr/>
            <p:nvPr/>
          </p:nvSpPr>
          <p:spPr>
            <a:xfrm>
              <a:off x="5519651" y="2732605"/>
              <a:ext cx="941621" cy="941620"/>
            </a:xfrm>
            <a:prstGeom prst="ellipse">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E71EC19-E5E2-6844-86E3-A8CCE08640EF}"/>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25" name="Oval 24">
              <a:extLst>
                <a:ext uri="{FF2B5EF4-FFF2-40B4-BE49-F238E27FC236}">
                  <a16:creationId xmlns:a16="http://schemas.microsoft.com/office/drawing/2014/main" id="{A0A35E6E-FD3B-F042-834D-602314FBA571}"/>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43D064C-79B7-BE46-9047-7DACC6454BC6}"/>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27" name="Oval 26">
              <a:extLst>
                <a:ext uri="{FF2B5EF4-FFF2-40B4-BE49-F238E27FC236}">
                  <a16:creationId xmlns:a16="http://schemas.microsoft.com/office/drawing/2014/main" id="{99AEAB42-DAC6-E347-98F4-8F3B72AEE277}"/>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FE125CD-0B23-7148-91DF-8F87855FF2D3}"/>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29" name="Straight Arrow Connector 28">
              <a:extLst>
                <a:ext uri="{FF2B5EF4-FFF2-40B4-BE49-F238E27FC236}">
                  <a16:creationId xmlns:a16="http://schemas.microsoft.com/office/drawing/2014/main" id="{99C1F4BA-DDF8-1A40-9EE0-6AB35A8B890C}"/>
                </a:ext>
              </a:extLst>
            </p:cNvPr>
            <p:cNvCxnSpPr>
              <a:cxnSpLocks/>
              <a:stCxn id="22" idx="4"/>
              <a:endCxn id="23"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F78B45-E967-5D4B-BB18-D3E2486F71E4}"/>
                </a:ext>
              </a:extLst>
            </p:cNvPr>
            <p:cNvCxnSpPr>
              <a:cxnSpLocks/>
              <a:stCxn id="22" idx="4"/>
              <a:endCxn id="25"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F3DAC-CAAA-6E41-AF6A-CD6749350DA7}"/>
                </a:ext>
              </a:extLst>
            </p:cNvPr>
            <p:cNvCxnSpPr>
              <a:cxnSpLocks/>
              <a:stCxn id="22" idx="4"/>
              <a:endCxn id="27"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8DA34E-5548-3A4A-B003-440ACDAF2531}"/>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34" name="TextBox 33">
              <a:extLst>
                <a:ext uri="{FF2B5EF4-FFF2-40B4-BE49-F238E27FC236}">
                  <a16:creationId xmlns:a16="http://schemas.microsoft.com/office/drawing/2014/main" id="{C62B4790-AFC7-1A49-9EA6-BE07137701EE}"/>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37" name="Straight Arrow Connector 36">
              <a:extLst>
                <a:ext uri="{FF2B5EF4-FFF2-40B4-BE49-F238E27FC236}">
                  <a16:creationId xmlns:a16="http://schemas.microsoft.com/office/drawing/2014/main" id="{F6AFB5CD-CB64-C642-A43B-22C22CFA31F1}"/>
                </a:ext>
              </a:extLst>
            </p:cNvPr>
            <p:cNvCxnSpPr>
              <a:cxnSpLocks/>
              <a:stCxn id="22"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E0D4C2F-84EC-364A-B54E-6D188FDE743D}"/>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D50EB33-12C7-5B4C-90EB-F40D85588CC8}"/>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41" name="Oval 40">
              <a:extLst>
                <a:ext uri="{FF2B5EF4-FFF2-40B4-BE49-F238E27FC236}">
                  <a16:creationId xmlns:a16="http://schemas.microsoft.com/office/drawing/2014/main" id="{04562DD0-A14C-D046-8094-8BA6644A41EE}"/>
                </a:ext>
              </a:extLst>
            </p:cNvPr>
            <p:cNvSpPr/>
            <p:nvPr/>
          </p:nvSpPr>
          <p:spPr>
            <a:xfrm>
              <a:off x="6888833"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61CC5F0-4E7F-D54B-8AF4-E641D72271D8}"/>
                </a:ext>
              </a:extLst>
            </p:cNvPr>
            <p:cNvSpPr txBox="1"/>
            <p:nvPr/>
          </p:nvSpPr>
          <p:spPr>
            <a:xfrm>
              <a:off x="7091781" y="4440219"/>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12" name="Straight Arrow Connector 11">
              <a:extLst>
                <a:ext uri="{FF2B5EF4-FFF2-40B4-BE49-F238E27FC236}">
                  <a16:creationId xmlns:a16="http://schemas.microsoft.com/office/drawing/2014/main" id="{D002DBB1-68C0-0B49-989D-BC65917D3346}"/>
                </a:ext>
              </a:extLst>
            </p:cNvPr>
            <p:cNvCxnSpPr>
              <a:stCxn id="25" idx="4"/>
              <a:endCxn id="41" idx="0"/>
            </p:cNvCxnSpPr>
            <p:nvPr/>
          </p:nvCxnSpPr>
          <p:spPr>
            <a:xfrm>
              <a:off x="7359644" y="3674225"/>
              <a:ext cx="0"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2CFC9C-DBCB-C54F-ACC9-585A66000F89}"/>
                </a:ext>
              </a:extLst>
            </p:cNvPr>
            <p:cNvSpPr/>
            <p:nvPr/>
          </p:nvSpPr>
          <p:spPr>
            <a:xfrm>
              <a:off x="5519516"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613F0-1F0C-5745-8C3E-0653E8E917A3}"/>
                </a:ext>
              </a:extLst>
            </p:cNvPr>
            <p:cNvSpPr txBox="1"/>
            <p:nvPr/>
          </p:nvSpPr>
          <p:spPr>
            <a:xfrm>
              <a:off x="5722464" y="4440219"/>
              <a:ext cx="535724" cy="646331"/>
            </a:xfrm>
            <a:prstGeom prst="rect">
              <a:avLst/>
            </a:prstGeom>
            <a:noFill/>
          </p:spPr>
          <p:txBody>
            <a:bodyPr wrap="none" rtlCol="0">
              <a:spAutoFit/>
            </a:bodyPr>
            <a:lstStyle/>
            <a:p>
              <a:pPr algn="ctr"/>
              <a:r>
                <a:rPr lang="en-US" dirty="0"/>
                <a:t>c</a:t>
              </a:r>
            </a:p>
            <a:p>
              <a:pPr algn="ctr"/>
              <a:r>
                <a:rPr lang="en-US" dirty="0"/>
                <a:t>257</a:t>
              </a:r>
            </a:p>
          </p:txBody>
        </p:sp>
        <p:cxnSp>
          <p:nvCxnSpPr>
            <p:cNvPr id="7" name="Straight Arrow Connector 6">
              <a:extLst>
                <a:ext uri="{FF2B5EF4-FFF2-40B4-BE49-F238E27FC236}">
                  <a16:creationId xmlns:a16="http://schemas.microsoft.com/office/drawing/2014/main" id="{915418AC-21FA-3B42-9AB8-0850011DF749}"/>
                </a:ext>
              </a:extLst>
            </p:cNvPr>
            <p:cNvCxnSpPr>
              <a:stCxn id="23" idx="4"/>
              <a:endCxn id="33" idx="0"/>
            </p:cNvCxnSpPr>
            <p:nvPr/>
          </p:nvCxnSpPr>
          <p:spPr>
            <a:xfrm flipH="1">
              <a:off x="5990327" y="3674225"/>
              <a:ext cx="135"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0314EB4-47C4-6546-A314-B606BC4ABEAB}"/>
                </a:ext>
              </a:extLst>
            </p:cNvPr>
            <p:cNvSpPr/>
            <p:nvPr/>
          </p:nvSpPr>
          <p:spPr>
            <a:xfrm>
              <a:off x="8257880"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EF29272-B18D-A042-80F1-D98301748285}"/>
                </a:ext>
              </a:extLst>
            </p:cNvPr>
            <p:cNvSpPr txBox="1"/>
            <p:nvPr/>
          </p:nvSpPr>
          <p:spPr>
            <a:xfrm>
              <a:off x="8460828" y="4440219"/>
              <a:ext cx="535724" cy="646331"/>
            </a:xfrm>
            <a:prstGeom prst="rect">
              <a:avLst/>
            </a:prstGeom>
            <a:noFill/>
          </p:spPr>
          <p:txBody>
            <a:bodyPr wrap="none" rtlCol="0">
              <a:spAutoFit/>
            </a:bodyPr>
            <a:lstStyle/>
            <a:p>
              <a:pPr algn="ctr"/>
              <a:r>
                <a:rPr lang="en-US" dirty="0"/>
                <a:t>a</a:t>
              </a:r>
            </a:p>
            <a:p>
              <a:pPr algn="ctr"/>
              <a:r>
                <a:rPr lang="en-US" dirty="0"/>
                <a:t>258</a:t>
              </a:r>
            </a:p>
          </p:txBody>
        </p:sp>
        <p:cxnSp>
          <p:nvCxnSpPr>
            <p:cNvPr id="44" name="Straight Arrow Connector 43">
              <a:extLst>
                <a:ext uri="{FF2B5EF4-FFF2-40B4-BE49-F238E27FC236}">
                  <a16:creationId xmlns:a16="http://schemas.microsoft.com/office/drawing/2014/main" id="{919251EA-2752-D44E-B9AD-1D21271F99EB}"/>
                </a:ext>
              </a:extLst>
            </p:cNvPr>
            <p:cNvCxnSpPr>
              <a:cxnSpLocks/>
              <a:stCxn id="27" idx="4"/>
              <a:endCxn id="38" idx="0"/>
            </p:cNvCxnSpPr>
            <p:nvPr/>
          </p:nvCxnSpPr>
          <p:spPr>
            <a:xfrm flipH="1">
              <a:off x="8728691" y="3674225"/>
              <a:ext cx="136"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848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271-7E5A-8542-8477-43CC872BEB0B}"/>
              </a:ext>
            </a:extLst>
          </p:cNvPr>
          <p:cNvSpPr>
            <a:spLocks noGrp="1"/>
          </p:cNvSpPr>
          <p:nvPr>
            <p:ph type="title"/>
          </p:nvPr>
        </p:nvSpPr>
        <p:spPr/>
        <p:txBody>
          <a:bodyPr/>
          <a:lstStyle/>
          <a:p>
            <a:r>
              <a:rPr lang="en-US" dirty="0"/>
              <a:t>Compressing </a:t>
            </a:r>
            <a:r>
              <a:rPr lang="en-US" dirty="0">
                <a:latin typeface="Courier" pitchFamily="2" charset="0"/>
              </a:rPr>
              <a:t>“</a:t>
            </a:r>
            <a:r>
              <a:rPr lang="en-US" dirty="0" err="1">
                <a:latin typeface="Courier" pitchFamily="2" charset="0"/>
              </a:rPr>
              <a:t>bacac</a:t>
            </a:r>
            <a:r>
              <a:rPr lang="en-US" u="sng" dirty="0" err="1">
                <a:latin typeface="Courier" pitchFamily="2" charset="0"/>
              </a:rPr>
              <a:t>a</a:t>
            </a:r>
            <a:r>
              <a:rPr lang="en-US" dirty="0">
                <a:latin typeface="Courier" pitchFamily="2" charset="0"/>
              </a:rPr>
              <a:t>”</a:t>
            </a:r>
          </a:p>
        </p:txBody>
      </p:sp>
      <p:sp>
        <p:nvSpPr>
          <p:cNvPr id="3" name="Content Placeholder 2">
            <a:extLst>
              <a:ext uri="{FF2B5EF4-FFF2-40B4-BE49-F238E27FC236}">
                <a16:creationId xmlns:a16="http://schemas.microsoft.com/office/drawing/2014/main" id="{AC1EFF3E-E2D9-0C4F-ACFC-5C31C79CFA45}"/>
              </a:ext>
            </a:extLst>
          </p:cNvPr>
          <p:cNvSpPr>
            <a:spLocks noGrp="1"/>
          </p:cNvSpPr>
          <p:nvPr>
            <p:ph idx="1"/>
          </p:nvPr>
        </p:nvSpPr>
        <p:spPr>
          <a:xfrm>
            <a:off x="838200" y="1825625"/>
            <a:ext cx="4438365" cy="4351338"/>
          </a:xfrm>
        </p:spPr>
        <p:txBody>
          <a:bodyPr>
            <a:normAutofit fontScale="70000" lnSpcReduction="20000"/>
          </a:bodyPr>
          <a:lstStyle/>
          <a:p>
            <a:r>
              <a:rPr lang="en-US" dirty="0">
                <a:latin typeface="Courier" pitchFamily="2" charset="0"/>
              </a:rPr>
              <a:t>s = “ac”</a:t>
            </a:r>
          </a:p>
          <a:p>
            <a:r>
              <a:rPr lang="en-US" dirty="0">
                <a:latin typeface="Courier" pitchFamily="2" charset="0"/>
              </a:rPr>
              <a:t>c = ‘a’</a:t>
            </a:r>
          </a:p>
          <a:p>
            <a:r>
              <a:rPr lang="en-US" dirty="0"/>
              <a:t>Is </a:t>
            </a:r>
            <a:r>
              <a:rPr lang="en-US" dirty="0">
                <a:latin typeface="Courier" pitchFamily="2" charset="0"/>
              </a:rPr>
              <a:t>s + c </a:t>
            </a:r>
            <a:r>
              <a:rPr lang="en-US" dirty="0"/>
              <a:t>(</a:t>
            </a:r>
            <a:r>
              <a:rPr lang="en-US" dirty="0">
                <a:latin typeface="Courier" pitchFamily="2" charset="0"/>
              </a:rPr>
              <a:t>“aca”</a:t>
            </a:r>
            <a:r>
              <a:rPr lang="en-US" dirty="0"/>
              <a:t>) in the </a:t>
            </a:r>
            <a:r>
              <a:rPr lang="en-US" dirty="0" err="1"/>
              <a:t>trie</a:t>
            </a:r>
            <a:r>
              <a:rPr lang="en-US" dirty="0"/>
              <a:t>?</a:t>
            </a:r>
          </a:p>
          <a:p>
            <a:pPr lvl="1"/>
            <a:r>
              <a:rPr lang="en-US" dirty="0"/>
              <a:t>Nope</a:t>
            </a:r>
          </a:p>
          <a:p>
            <a:pPr lvl="1"/>
            <a:r>
              <a:rPr lang="en-US" dirty="0"/>
              <a:t>Output code for s</a:t>
            </a:r>
          </a:p>
          <a:p>
            <a:pPr lvl="2"/>
            <a:r>
              <a:rPr lang="en-US" dirty="0"/>
              <a:t>That’s 257</a:t>
            </a:r>
          </a:p>
          <a:p>
            <a:pPr lvl="1"/>
            <a:r>
              <a:rPr lang="en-US" dirty="0"/>
              <a:t>Add </a:t>
            </a:r>
            <a:r>
              <a:rPr lang="en-US" dirty="0">
                <a:latin typeface="Courier" pitchFamily="2" charset="0"/>
              </a:rPr>
              <a:t>s + c </a:t>
            </a:r>
            <a:r>
              <a:rPr lang="en-US" dirty="0"/>
              <a:t>to the </a:t>
            </a:r>
            <a:r>
              <a:rPr lang="en-US" dirty="0" err="1"/>
              <a:t>trie</a:t>
            </a:r>
            <a:endParaRPr lang="en-US" dirty="0"/>
          </a:p>
          <a:p>
            <a:pPr lvl="2"/>
            <a:r>
              <a:rPr lang="en-US" dirty="0"/>
              <a:t>Its code will be 259</a:t>
            </a:r>
          </a:p>
          <a:p>
            <a:pPr lvl="1"/>
            <a:r>
              <a:rPr lang="en-US" dirty="0">
                <a:latin typeface="Courier" pitchFamily="2" charset="0"/>
              </a:rPr>
              <a:t>s = c</a:t>
            </a:r>
          </a:p>
          <a:p>
            <a:pPr lvl="2"/>
            <a:r>
              <a:rPr lang="en-US" dirty="0">
                <a:latin typeface="Courier" pitchFamily="2" charset="0"/>
              </a:rPr>
              <a:t>s = ”a”</a:t>
            </a:r>
          </a:p>
          <a:p>
            <a:r>
              <a:rPr lang="en-US" b="1" dirty="0"/>
              <a:t>Current output: [ 98, 97, 99, 257 ]</a:t>
            </a:r>
            <a:endParaRPr lang="en-US" dirty="0">
              <a:latin typeface="Courier" pitchFamily="2" charset="0"/>
            </a:endParaRPr>
          </a:p>
          <a:p>
            <a:r>
              <a:rPr lang="en-US" dirty="0"/>
              <a:t>This is the last character, so flush the code for whatever remains in </a:t>
            </a:r>
            <a:r>
              <a:rPr lang="en-US" dirty="0">
                <a:latin typeface="Courier" pitchFamily="2" charset="0"/>
              </a:rPr>
              <a:t>s</a:t>
            </a:r>
          </a:p>
          <a:p>
            <a:pPr lvl="1"/>
            <a:r>
              <a:rPr lang="en-US" dirty="0"/>
              <a:t>That’s 97</a:t>
            </a:r>
          </a:p>
          <a:p>
            <a:r>
              <a:rPr lang="en-US" b="1" dirty="0"/>
              <a:t>Current output: [ 98, 97, 99, 257, 97 ]</a:t>
            </a:r>
            <a:endParaRPr lang="en-US" dirty="0">
              <a:latin typeface="Courier" pitchFamily="2" charset="0"/>
            </a:endParaRPr>
          </a:p>
          <a:p>
            <a:endParaRPr lang="en-US" dirty="0"/>
          </a:p>
          <a:p>
            <a:pPr marL="0" indent="0">
              <a:buNone/>
            </a:pPr>
            <a:endParaRPr lang="en-US" dirty="0"/>
          </a:p>
        </p:txBody>
      </p:sp>
      <p:grpSp>
        <p:nvGrpSpPr>
          <p:cNvPr id="11" name="Group 10">
            <a:extLst>
              <a:ext uri="{FF2B5EF4-FFF2-40B4-BE49-F238E27FC236}">
                <a16:creationId xmlns:a16="http://schemas.microsoft.com/office/drawing/2014/main" id="{886C9088-4E68-3740-810A-8846DE8836D8}"/>
              </a:ext>
            </a:extLst>
          </p:cNvPr>
          <p:cNvGrpSpPr/>
          <p:nvPr/>
        </p:nvGrpSpPr>
        <p:grpSpPr>
          <a:xfrm>
            <a:off x="5688153" y="780831"/>
            <a:ext cx="5665647" cy="5396132"/>
            <a:chOff x="5519516" y="1027906"/>
            <a:chExt cx="5665647" cy="5396132"/>
          </a:xfrm>
        </p:grpSpPr>
        <p:sp>
          <p:nvSpPr>
            <p:cNvPr id="22" name="Oval 21">
              <a:extLst>
                <a:ext uri="{FF2B5EF4-FFF2-40B4-BE49-F238E27FC236}">
                  <a16:creationId xmlns:a16="http://schemas.microsoft.com/office/drawing/2014/main" id="{9CBA2662-2080-DC4A-ABFE-C96B0558A5B5}"/>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A4D9F-C70A-A044-84E2-CCDCB38B9624}"/>
                </a:ext>
              </a:extLst>
            </p:cNvPr>
            <p:cNvSpPr/>
            <p:nvPr/>
          </p:nvSpPr>
          <p:spPr>
            <a:xfrm>
              <a:off x="5519651"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E71EC19-E5E2-6844-86E3-A8CCE08640EF}"/>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25" name="Oval 24">
              <a:extLst>
                <a:ext uri="{FF2B5EF4-FFF2-40B4-BE49-F238E27FC236}">
                  <a16:creationId xmlns:a16="http://schemas.microsoft.com/office/drawing/2014/main" id="{A0A35E6E-FD3B-F042-834D-602314FBA571}"/>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43D064C-79B7-BE46-9047-7DACC6454BC6}"/>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27" name="Oval 26">
              <a:extLst>
                <a:ext uri="{FF2B5EF4-FFF2-40B4-BE49-F238E27FC236}">
                  <a16:creationId xmlns:a16="http://schemas.microsoft.com/office/drawing/2014/main" id="{99AEAB42-DAC6-E347-98F4-8F3B72AEE277}"/>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FE125CD-0B23-7148-91DF-8F87855FF2D3}"/>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29" name="Straight Arrow Connector 28">
              <a:extLst>
                <a:ext uri="{FF2B5EF4-FFF2-40B4-BE49-F238E27FC236}">
                  <a16:creationId xmlns:a16="http://schemas.microsoft.com/office/drawing/2014/main" id="{99C1F4BA-DDF8-1A40-9EE0-6AB35A8B890C}"/>
                </a:ext>
              </a:extLst>
            </p:cNvPr>
            <p:cNvCxnSpPr>
              <a:cxnSpLocks/>
              <a:stCxn id="22" idx="4"/>
              <a:endCxn id="23"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F78B45-E967-5D4B-BB18-D3E2486F71E4}"/>
                </a:ext>
              </a:extLst>
            </p:cNvPr>
            <p:cNvCxnSpPr>
              <a:cxnSpLocks/>
              <a:stCxn id="22" idx="4"/>
              <a:endCxn id="25"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F3DAC-CAAA-6E41-AF6A-CD6749350DA7}"/>
                </a:ext>
              </a:extLst>
            </p:cNvPr>
            <p:cNvCxnSpPr>
              <a:cxnSpLocks/>
              <a:stCxn id="22" idx="4"/>
              <a:endCxn id="27"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8DA34E-5548-3A4A-B003-440ACDAF2531}"/>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34" name="TextBox 33">
              <a:extLst>
                <a:ext uri="{FF2B5EF4-FFF2-40B4-BE49-F238E27FC236}">
                  <a16:creationId xmlns:a16="http://schemas.microsoft.com/office/drawing/2014/main" id="{C62B4790-AFC7-1A49-9EA6-BE07137701EE}"/>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37" name="Straight Arrow Connector 36">
              <a:extLst>
                <a:ext uri="{FF2B5EF4-FFF2-40B4-BE49-F238E27FC236}">
                  <a16:creationId xmlns:a16="http://schemas.microsoft.com/office/drawing/2014/main" id="{F6AFB5CD-CB64-C642-A43B-22C22CFA31F1}"/>
                </a:ext>
              </a:extLst>
            </p:cNvPr>
            <p:cNvCxnSpPr>
              <a:cxnSpLocks/>
              <a:stCxn id="22"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E0D4C2F-84EC-364A-B54E-6D188FDE743D}"/>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D50EB33-12C7-5B4C-90EB-F40D85588CC8}"/>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41" name="Oval 40">
              <a:extLst>
                <a:ext uri="{FF2B5EF4-FFF2-40B4-BE49-F238E27FC236}">
                  <a16:creationId xmlns:a16="http://schemas.microsoft.com/office/drawing/2014/main" id="{04562DD0-A14C-D046-8094-8BA6644A41EE}"/>
                </a:ext>
              </a:extLst>
            </p:cNvPr>
            <p:cNvSpPr/>
            <p:nvPr/>
          </p:nvSpPr>
          <p:spPr>
            <a:xfrm>
              <a:off x="6888833"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61CC5F0-4E7F-D54B-8AF4-E641D72271D8}"/>
                </a:ext>
              </a:extLst>
            </p:cNvPr>
            <p:cNvSpPr txBox="1"/>
            <p:nvPr/>
          </p:nvSpPr>
          <p:spPr>
            <a:xfrm>
              <a:off x="7091781" y="4320283"/>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12" name="Straight Arrow Connector 11">
              <a:extLst>
                <a:ext uri="{FF2B5EF4-FFF2-40B4-BE49-F238E27FC236}">
                  <a16:creationId xmlns:a16="http://schemas.microsoft.com/office/drawing/2014/main" id="{D002DBB1-68C0-0B49-989D-BC65917D3346}"/>
                </a:ext>
              </a:extLst>
            </p:cNvPr>
            <p:cNvCxnSpPr>
              <a:stCxn id="25" idx="4"/>
              <a:endCxn id="41" idx="0"/>
            </p:cNvCxnSpPr>
            <p:nvPr/>
          </p:nvCxnSpPr>
          <p:spPr>
            <a:xfrm>
              <a:off x="7359644" y="3674225"/>
              <a:ext cx="0"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2CFC9C-DBCB-C54F-ACC9-585A66000F89}"/>
                </a:ext>
              </a:extLst>
            </p:cNvPr>
            <p:cNvSpPr/>
            <p:nvPr/>
          </p:nvSpPr>
          <p:spPr>
            <a:xfrm>
              <a:off x="5519516" y="4125396"/>
              <a:ext cx="941621" cy="941620"/>
            </a:xfrm>
            <a:prstGeom prst="ellipse">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613F0-1F0C-5745-8C3E-0653E8E917A3}"/>
                </a:ext>
              </a:extLst>
            </p:cNvPr>
            <p:cNvSpPr txBox="1"/>
            <p:nvPr/>
          </p:nvSpPr>
          <p:spPr>
            <a:xfrm>
              <a:off x="5722464" y="4320283"/>
              <a:ext cx="535724" cy="646331"/>
            </a:xfrm>
            <a:prstGeom prst="rect">
              <a:avLst/>
            </a:prstGeom>
            <a:noFill/>
          </p:spPr>
          <p:txBody>
            <a:bodyPr wrap="none" rtlCol="0">
              <a:spAutoFit/>
            </a:bodyPr>
            <a:lstStyle/>
            <a:p>
              <a:pPr algn="ctr"/>
              <a:r>
                <a:rPr lang="en-US" dirty="0"/>
                <a:t>c</a:t>
              </a:r>
            </a:p>
            <a:p>
              <a:pPr algn="ctr"/>
              <a:r>
                <a:rPr lang="en-US" dirty="0"/>
                <a:t>257</a:t>
              </a:r>
            </a:p>
          </p:txBody>
        </p:sp>
        <p:cxnSp>
          <p:nvCxnSpPr>
            <p:cNvPr id="7" name="Straight Arrow Connector 6">
              <a:extLst>
                <a:ext uri="{FF2B5EF4-FFF2-40B4-BE49-F238E27FC236}">
                  <a16:creationId xmlns:a16="http://schemas.microsoft.com/office/drawing/2014/main" id="{915418AC-21FA-3B42-9AB8-0850011DF749}"/>
                </a:ext>
              </a:extLst>
            </p:cNvPr>
            <p:cNvCxnSpPr>
              <a:stCxn id="23" idx="4"/>
              <a:endCxn id="33" idx="0"/>
            </p:cNvCxnSpPr>
            <p:nvPr/>
          </p:nvCxnSpPr>
          <p:spPr>
            <a:xfrm flipH="1">
              <a:off x="5990327" y="3674225"/>
              <a:ext cx="135"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0314EB4-47C4-6546-A314-B606BC4ABEAB}"/>
                </a:ext>
              </a:extLst>
            </p:cNvPr>
            <p:cNvSpPr/>
            <p:nvPr/>
          </p:nvSpPr>
          <p:spPr>
            <a:xfrm>
              <a:off x="8257880"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EF29272-B18D-A042-80F1-D98301748285}"/>
                </a:ext>
              </a:extLst>
            </p:cNvPr>
            <p:cNvSpPr txBox="1"/>
            <p:nvPr/>
          </p:nvSpPr>
          <p:spPr>
            <a:xfrm>
              <a:off x="8460828" y="4320283"/>
              <a:ext cx="535724" cy="646331"/>
            </a:xfrm>
            <a:prstGeom prst="rect">
              <a:avLst/>
            </a:prstGeom>
            <a:noFill/>
          </p:spPr>
          <p:txBody>
            <a:bodyPr wrap="none" rtlCol="0">
              <a:spAutoFit/>
            </a:bodyPr>
            <a:lstStyle/>
            <a:p>
              <a:pPr algn="ctr"/>
              <a:r>
                <a:rPr lang="en-US" dirty="0"/>
                <a:t>a</a:t>
              </a:r>
            </a:p>
            <a:p>
              <a:pPr algn="ctr"/>
              <a:r>
                <a:rPr lang="en-US" dirty="0"/>
                <a:t>258</a:t>
              </a:r>
            </a:p>
          </p:txBody>
        </p:sp>
        <p:cxnSp>
          <p:nvCxnSpPr>
            <p:cNvPr id="44" name="Straight Arrow Connector 43">
              <a:extLst>
                <a:ext uri="{FF2B5EF4-FFF2-40B4-BE49-F238E27FC236}">
                  <a16:creationId xmlns:a16="http://schemas.microsoft.com/office/drawing/2014/main" id="{919251EA-2752-D44E-B9AD-1D21271F99EB}"/>
                </a:ext>
              </a:extLst>
            </p:cNvPr>
            <p:cNvCxnSpPr>
              <a:cxnSpLocks/>
              <a:stCxn id="27" idx="4"/>
              <a:endCxn id="38" idx="0"/>
            </p:cNvCxnSpPr>
            <p:nvPr/>
          </p:nvCxnSpPr>
          <p:spPr>
            <a:xfrm flipH="1">
              <a:off x="8728691" y="3674225"/>
              <a:ext cx="136"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BC69F87-303C-0047-82CB-A702344FB415}"/>
                </a:ext>
              </a:extLst>
            </p:cNvPr>
            <p:cNvSpPr/>
            <p:nvPr/>
          </p:nvSpPr>
          <p:spPr>
            <a:xfrm>
              <a:off x="5519516" y="5482418"/>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768E54A-0DE8-704B-BB8F-A0213FDBFE66}"/>
                </a:ext>
              </a:extLst>
            </p:cNvPr>
            <p:cNvSpPr txBox="1"/>
            <p:nvPr/>
          </p:nvSpPr>
          <p:spPr>
            <a:xfrm>
              <a:off x="5722464" y="5677305"/>
              <a:ext cx="535724" cy="646331"/>
            </a:xfrm>
            <a:prstGeom prst="rect">
              <a:avLst/>
            </a:prstGeom>
            <a:noFill/>
          </p:spPr>
          <p:txBody>
            <a:bodyPr wrap="none" rtlCol="0">
              <a:spAutoFit/>
            </a:bodyPr>
            <a:lstStyle/>
            <a:p>
              <a:pPr algn="ctr"/>
              <a:r>
                <a:rPr lang="en-US" dirty="0"/>
                <a:t>a</a:t>
              </a:r>
            </a:p>
            <a:p>
              <a:pPr algn="ctr"/>
              <a:r>
                <a:rPr lang="en-US" dirty="0"/>
                <a:t>259</a:t>
              </a:r>
            </a:p>
          </p:txBody>
        </p:sp>
        <p:cxnSp>
          <p:nvCxnSpPr>
            <p:cNvPr id="47" name="Straight Arrow Connector 46">
              <a:extLst>
                <a:ext uri="{FF2B5EF4-FFF2-40B4-BE49-F238E27FC236}">
                  <a16:creationId xmlns:a16="http://schemas.microsoft.com/office/drawing/2014/main" id="{09C3345E-F93A-E949-9D35-C365FF3930EC}"/>
                </a:ext>
              </a:extLst>
            </p:cNvPr>
            <p:cNvCxnSpPr>
              <a:cxnSpLocks/>
              <a:stCxn id="33" idx="4"/>
              <a:endCxn id="45" idx="0"/>
            </p:cNvCxnSpPr>
            <p:nvPr/>
          </p:nvCxnSpPr>
          <p:spPr>
            <a:xfrm>
              <a:off x="5990327" y="5067016"/>
              <a:ext cx="0" cy="415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987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7149-BB23-504D-8F01-3BAF2F138552}"/>
              </a:ext>
            </a:extLst>
          </p:cNvPr>
          <p:cNvSpPr>
            <a:spLocks noGrp="1"/>
          </p:cNvSpPr>
          <p:nvPr>
            <p:ph type="title"/>
          </p:nvPr>
        </p:nvSpPr>
        <p:spPr/>
        <p:txBody>
          <a:bodyPr/>
          <a:lstStyle/>
          <a:p>
            <a:r>
              <a:rPr lang="en-US" dirty="0"/>
              <a:t>Encoding of </a:t>
            </a:r>
            <a:r>
              <a:rPr lang="en-US" dirty="0">
                <a:latin typeface="Courier" pitchFamily="2" charset="0"/>
              </a:rPr>
              <a:t>“</a:t>
            </a:r>
            <a:r>
              <a:rPr lang="en-US" dirty="0" err="1">
                <a:latin typeface="Courier" pitchFamily="2" charset="0"/>
              </a:rPr>
              <a:t>bacaca</a:t>
            </a:r>
            <a:r>
              <a:rPr lang="en-US" dirty="0">
                <a:latin typeface="Courier" pitchFamily="2" charset="0"/>
              </a:rPr>
              <a:t>”</a:t>
            </a:r>
          </a:p>
        </p:txBody>
      </p:sp>
      <p:sp>
        <p:nvSpPr>
          <p:cNvPr id="3" name="Content Placeholder 2">
            <a:extLst>
              <a:ext uri="{FF2B5EF4-FFF2-40B4-BE49-F238E27FC236}">
                <a16:creationId xmlns:a16="http://schemas.microsoft.com/office/drawing/2014/main" id="{0A5DF1C6-6947-A844-9BF7-5673ADC8B9E4}"/>
              </a:ext>
            </a:extLst>
          </p:cNvPr>
          <p:cNvSpPr>
            <a:spLocks noGrp="1"/>
          </p:cNvSpPr>
          <p:nvPr>
            <p:ph idx="1"/>
          </p:nvPr>
        </p:nvSpPr>
        <p:spPr>
          <a:xfrm>
            <a:off x="838200" y="1825625"/>
            <a:ext cx="4293087" cy="4351338"/>
          </a:xfrm>
        </p:spPr>
        <p:txBody>
          <a:bodyPr/>
          <a:lstStyle/>
          <a:p>
            <a:r>
              <a:rPr lang="en-US" dirty="0"/>
              <a:t>The output codes from compressing </a:t>
            </a:r>
            <a:r>
              <a:rPr lang="en-US" dirty="0">
                <a:latin typeface="Courier" pitchFamily="2" charset="0"/>
              </a:rPr>
              <a:t>“</a:t>
            </a:r>
            <a:r>
              <a:rPr lang="en-US" dirty="0" err="1">
                <a:latin typeface="Courier" pitchFamily="2" charset="0"/>
              </a:rPr>
              <a:t>bacaca</a:t>
            </a:r>
            <a:r>
              <a:rPr lang="en-US" dirty="0">
                <a:latin typeface="Courier" pitchFamily="2" charset="0"/>
              </a:rPr>
              <a:t>”</a:t>
            </a:r>
            <a:r>
              <a:rPr lang="en-US" dirty="0"/>
              <a:t> are as follows:</a:t>
            </a:r>
          </a:p>
          <a:p>
            <a:pPr lvl="1"/>
            <a:r>
              <a:rPr lang="en-US" b="1" dirty="0"/>
              <a:t>[ 98, 97, 99, 257, 97 ]</a:t>
            </a:r>
          </a:p>
          <a:p>
            <a:r>
              <a:rPr lang="en-US" dirty="0"/>
              <a:t>The decompression algorithm mirrors the compression algorithm</a:t>
            </a:r>
          </a:p>
          <a:p>
            <a:pPr lvl="1"/>
            <a:r>
              <a:rPr lang="en-US" dirty="0"/>
              <a:t>It constructs the same dictionary by reading in codes</a:t>
            </a:r>
          </a:p>
        </p:txBody>
      </p:sp>
      <p:grpSp>
        <p:nvGrpSpPr>
          <p:cNvPr id="4" name="Group 3">
            <a:extLst>
              <a:ext uri="{FF2B5EF4-FFF2-40B4-BE49-F238E27FC236}">
                <a16:creationId xmlns:a16="http://schemas.microsoft.com/office/drawing/2014/main" id="{41B78064-3F89-CF4E-B473-09CD220A91C4}"/>
              </a:ext>
            </a:extLst>
          </p:cNvPr>
          <p:cNvGrpSpPr/>
          <p:nvPr/>
        </p:nvGrpSpPr>
        <p:grpSpPr>
          <a:xfrm>
            <a:off x="5930200" y="780831"/>
            <a:ext cx="5665647" cy="5396132"/>
            <a:chOff x="5519516" y="1027906"/>
            <a:chExt cx="5665647" cy="5396132"/>
          </a:xfrm>
        </p:grpSpPr>
        <p:sp>
          <p:nvSpPr>
            <p:cNvPr id="5" name="Oval 4">
              <a:extLst>
                <a:ext uri="{FF2B5EF4-FFF2-40B4-BE49-F238E27FC236}">
                  <a16:creationId xmlns:a16="http://schemas.microsoft.com/office/drawing/2014/main" id="{EDDEF88F-A9E4-4248-8CEB-0C5E294D246A}"/>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FCF6F21-4F7A-8D4A-AEC2-0129D8C5D891}"/>
                </a:ext>
              </a:extLst>
            </p:cNvPr>
            <p:cNvSpPr/>
            <p:nvPr/>
          </p:nvSpPr>
          <p:spPr>
            <a:xfrm>
              <a:off x="5519651"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EA36BCC-3DA5-2D45-90F2-67230A878FA9}"/>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8" name="Oval 7">
              <a:extLst>
                <a:ext uri="{FF2B5EF4-FFF2-40B4-BE49-F238E27FC236}">
                  <a16:creationId xmlns:a16="http://schemas.microsoft.com/office/drawing/2014/main" id="{3F53D72F-F5DD-4542-8C09-E5E8E2F97875}"/>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67831D-774B-0C4D-8FAF-D241C9176E54}"/>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10" name="Oval 9">
              <a:extLst>
                <a:ext uri="{FF2B5EF4-FFF2-40B4-BE49-F238E27FC236}">
                  <a16:creationId xmlns:a16="http://schemas.microsoft.com/office/drawing/2014/main" id="{57647124-6DDF-934E-8593-415D877B50CF}"/>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F7B7C14-7155-4F44-A3BC-FDF0C3C3F2A2}"/>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12" name="Straight Arrow Connector 11">
              <a:extLst>
                <a:ext uri="{FF2B5EF4-FFF2-40B4-BE49-F238E27FC236}">
                  <a16:creationId xmlns:a16="http://schemas.microsoft.com/office/drawing/2014/main" id="{46BECABB-4B51-9C43-96F3-A28B8D3D417D}"/>
                </a:ext>
              </a:extLst>
            </p:cNvPr>
            <p:cNvCxnSpPr>
              <a:cxnSpLocks/>
              <a:stCxn id="5" idx="4"/>
              <a:endCxn id="6"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AD4910-C8D8-5F4D-87F1-578E84547340}"/>
                </a:ext>
              </a:extLst>
            </p:cNvPr>
            <p:cNvCxnSpPr>
              <a:cxnSpLocks/>
              <a:stCxn id="5" idx="4"/>
              <a:endCxn id="8"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66EF33-1DDF-6A4A-8F56-1D2A86930577}"/>
                </a:ext>
              </a:extLst>
            </p:cNvPr>
            <p:cNvCxnSpPr>
              <a:cxnSpLocks/>
              <a:stCxn id="5" idx="4"/>
              <a:endCxn id="10"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A9A2603-261A-4047-9230-2ABEA580473E}"/>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16" name="TextBox 15">
              <a:extLst>
                <a:ext uri="{FF2B5EF4-FFF2-40B4-BE49-F238E27FC236}">
                  <a16:creationId xmlns:a16="http://schemas.microsoft.com/office/drawing/2014/main" id="{359FED72-CFCC-9540-A12B-D07E7B7C93DA}"/>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17" name="Straight Arrow Connector 16">
              <a:extLst>
                <a:ext uri="{FF2B5EF4-FFF2-40B4-BE49-F238E27FC236}">
                  <a16:creationId xmlns:a16="http://schemas.microsoft.com/office/drawing/2014/main" id="{614B8404-1E39-2B46-8F53-583E592D5C04}"/>
                </a:ext>
              </a:extLst>
            </p:cNvPr>
            <p:cNvCxnSpPr>
              <a:cxnSpLocks/>
              <a:stCxn id="5"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4C712FB-5BE4-1744-B2B6-FE5D9283B6CF}"/>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B784CD-E69F-F942-867C-092A6580018E}"/>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20" name="Oval 19">
              <a:extLst>
                <a:ext uri="{FF2B5EF4-FFF2-40B4-BE49-F238E27FC236}">
                  <a16:creationId xmlns:a16="http://schemas.microsoft.com/office/drawing/2014/main" id="{1379C1E6-77F1-934E-B63F-D379B4709976}"/>
                </a:ext>
              </a:extLst>
            </p:cNvPr>
            <p:cNvSpPr/>
            <p:nvPr/>
          </p:nvSpPr>
          <p:spPr>
            <a:xfrm>
              <a:off x="6888833"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21B0731-758A-B643-A09B-5F5ED8CA3590}"/>
                </a:ext>
              </a:extLst>
            </p:cNvPr>
            <p:cNvSpPr txBox="1"/>
            <p:nvPr/>
          </p:nvSpPr>
          <p:spPr>
            <a:xfrm>
              <a:off x="7091781" y="4320283"/>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22" name="Straight Arrow Connector 21">
              <a:extLst>
                <a:ext uri="{FF2B5EF4-FFF2-40B4-BE49-F238E27FC236}">
                  <a16:creationId xmlns:a16="http://schemas.microsoft.com/office/drawing/2014/main" id="{F652602F-8F11-4744-87B6-3C7B32C6A713}"/>
                </a:ext>
              </a:extLst>
            </p:cNvPr>
            <p:cNvCxnSpPr>
              <a:stCxn id="8" idx="4"/>
              <a:endCxn id="20" idx="0"/>
            </p:cNvCxnSpPr>
            <p:nvPr/>
          </p:nvCxnSpPr>
          <p:spPr>
            <a:xfrm>
              <a:off x="7359644" y="3674225"/>
              <a:ext cx="0"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E4BBD6B-9031-BB44-A732-378A4916D896}"/>
                </a:ext>
              </a:extLst>
            </p:cNvPr>
            <p:cNvSpPr/>
            <p:nvPr/>
          </p:nvSpPr>
          <p:spPr>
            <a:xfrm>
              <a:off x="5519516"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05D2E53-E268-B942-B3F4-CEEAEC1C012C}"/>
                </a:ext>
              </a:extLst>
            </p:cNvPr>
            <p:cNvSpPr txBox="1"/>
            <p:nvPr/>
          </p:nvSpPr>
          <p:spPr>
            <a:xfrm>
              <a:off x="5722464" y="4320283"/>
              <a:ext cx="535724" cy="646331"/>
            </a:xfrm>
            <a:prstGeom prst="rect">
              <a:avLst/>
            </a:prstGeom>
            <a:noFill/>
          </p:spPr>
          <p:txBody>
            <a:bodyPr wrap="none" rtlCol="0">
              <a:spAutoFit/>
            </a:bodyPr>
            <a:lstStyle/>
            <a:p>
              <a:pPr algn="ctr"/>
              <a:r>
                <a:rPr lang="en-US" dirty="0"/>
                <a:t>c</a:t>
              </a:r>
            </a:p>
            <a:p>
              <a:pPr algn="ctr"/>
              <a:r>
                <a:rPr lang="en-US" dirty="0"/>
                <a:t>257</a:t>
              </a:r>
            </a:p>
          </p:txBody>
        </p:sp>
        <p:cxnSp>
          <p:nvCxnSpPr>
            <p:cNvPr id="25" name="Straight Arrow Connector 24">
              <a:extLst>
                <a:ext uri="{FF2B5EF4-FFF2-40B4-BE49-F238E27FC236}">
                  <a16:creationId xmlns:a16="http://schemas.microsoft.com/office/drawing/2014/main" id="{0C1AB961-4A39-2A41-A135-F86A2C762672}"/>
                </a:ext>
              </a:extLst>
            </p:cNvPr>
            <p:cNvCxnSpPr>
              <a:stCxn id="6" idx="4"/>
              <a:endCxn id="23" idx="0"/>
            </p:cNvCxnSpPr>
            <p:nvPr/>
          </p:nvCxnSpPr>
          <p:spPr>
            <a:xfrm flipH="1">
              <a:off x="5990327" y="3674225"/>
              <a:ext cx="135"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239407C-51C9-7D48-AE55-F99D96DEDEB9}"/>
                </a:ext>
              </a:extLst>
            </p:cNvPr>
            <p:cNvSpPr/>
            <p:nvPr/>
          </p:nvSpPr>
          <p:spPr>
            <a:xfrm>
              <a:off x="8257880"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AE41FE-02B8-674E-B5FB-E8B831BEF329}"/>
                </a:ext>
              </a:extLst>
            </p:cNvPr>
            <p:cNvSpPr txBox="1"/>
            <p:nvPr/>
          </p:nvSpPr>
          <p:spPr>
            <a:xfrm>
              <a:off x="8460828" y="4320283"/>
              <a:ext cx="535724" cy="646331"/>
            </a:xfrm>
            <a:prstGeom prst="rect">
              <a:avLst/>
            </a:prstGeom>
            <a:noFill/>
          </p:spPr>
          <p:txBody>
            <a:bodyPr wrap="none" rtlCol="0">
              <a:spAutoFit/>
            </a:bodyPr>
            <a:lstStyle/>
            <a:p>
              <a:pPr algn="ctr"/>
              <a:r>
                <a:rPr lang="en-US" dirty="0"/>
                <a:t>a</a:t>
              </a:r>
            </a:p>
            <a:p>
              <a:pPr algn="ctr"/>
              <a:r>
                <a:rPr lang="en-US" dirty="0"/>
                <a:t>258</a:t>
              </a:r>
            </a:p>
          </p:txBody>
        </p:sp>
        <p:cxnSp>
          <p:nvCxnSpPr>
            <p:cNvPr id="28" name="Straight Arrow Connector 27">
              <a:extLst>
                <a:ext uri="{FF2B5EF4-FFF2-40B4-BE49-F238E27FC236}">
                  <a16:creationId xmlns:a16="http://schemas.microsoft.com/office/drawing/2014/main" id="{BAED8ECD-4DF2-BB4A-9314-14C3CEF51CEB}"/>
                </a:ext>
              </a:extLst>
            </p:cNvPr>
            <p:cNvCxnSpPr>
              <a:cxnSpLocks/>
              <a:stCxn id="10" idx="4"/>
              <a:endCxn id="26" idx="0"/>
            </p:cNvCxnSpPr>
            <p:nvPr/>
          </p:nvCxnSpPr>
          <p:spPr>
            <a:xfrm flipH="1">
              <a:off x="8728691" y="3674225"/>
              <a:ext cx="136"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D4F56CE-5CE4-8B4D-BCC5-D7DBED974F7E}"/>
                </a:ext>
              </a:extLst>
            </p:cNvPr>
            <p:cNvSpPr/>
            <p:nvPr/>
          </p:nvSpPr>
          <p:spPr>
            <a:xfrm>
              <a:off x="5519516" y="5482418"/>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3835560-205C-A248-B181-2B4F62227A2E}"/>
                </a:ext>
              </a:extLst>
            </p:cNvPr>
            <p:cNvSpPr txBox="1"/>
            <p:nvPr/>
          </p:nvSpPr>
          <p:spPr>
            <a:xfrm>
              <a:off x="5722464" y="5677305"/>
              <a:ext cx="535724" cy="646331"/>
            </a:xfrm>
            <a:prstGeom prst="rect">
              <a:avLst/>
            </a:prstGeom>
            <a:noFill/>
          </p:spPr>
          <p:txBody>
            <a:bodyPr wrap="none" rtlCol="0">
              <a:spAutoFit/>
            </a:bodyPr>
            <a:lstStyle/>
            <a:p>
              <a:pPr algn="ctr"/>
              <a:r>
                <a:rPr lang="en-US" dirty="0"/>
                <a:t>a</a:t>
              </a:r>
            </a:p>
            <a:p>
              <a:pPr algn="ctr"/>
              <a:r>
                <a:rPr lang="en-US" dirty="0"/>
                <a:t>259</a:t>
              </a:r>
            </a:p>
          </p:txBody>
        </p:sp>
        <p:cxnSp>
          <p:nvCxnSpPr>
            <p:cNvPr id="31" name="Straight Arrow Connector 30">
              <a:extLst>
                <a:ext uri="{FF2B5EF4-FFF2-40B4-BE49-F238E27FC236}">
                  <a16:creationId xmlns:a16="http://schemas.microsoft.com/office/drawing/2014/main" id="{1D45EA99-F975-C649-A02C-231F9206CD05}"/>
                </a:ext>
              </a:extLst>
            </p:cNvPr>
            <p:cNvCxnSpPr>
              <a:cxnSpLocks/>
              <a:stCxn id="23" idx="4"/>
              <a:endCxn id="29" idx="0"/>
            </p:cNvCxnSpPr>
            <p:nvPr/>
          </p:nvCxnSpPr>
          <p:spPr>
            <a:xfrm>
              <a:off x="5990327" y="5067016"/>
              <a:ext cx="0" cy="415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242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A3EB95-16C6-8244-B70C-A746BF13C442}"/>
              </a:ext>
            </a:extLst>
          </p:cNvPr>
          <p:cNvSpPr>
            <a:spLocks noGrp="1"/>
          </p:cNvSpPr>
          <p:nvPr>
            <p:ph type="title"/>
          </p:nvPr>
        </p:nvSpPr>
        <p:spPr>
          <a:xfrm>
            <a:off x="833002" y="365125"/>
            <a:ext cx="10520702" cy="1325563"/>
          </a:xfrm>
        </p:spPr>
        <p:txBody>
          <a:bodyPr>
            <a:normAutofit/>
          </a:bodyPr>
          <a:lstStyle/>
          <a:p>
            <a:r>
              <a:rPr lang="en-US">
                <a:solidFill>
                  <a:srgbClr val="FFFFFF"/>
                </a:solidFill>
              </a:rPr>
              <a:t>Basic Decompression Pseudocode</a:t>
            </a:r>
          </a:p>
        </p:txBody>
      </p:sp>
      <p:sp>
        <p:nvSpPr>
          <p:cNvPr id="3" name="Content Placeholder 2">
            <a:extLst>
              <a:ext uri="{FF2B5EF4-FFF2-40B4-BE49-F238E27FC236}">
                <a16:creationId xmlns:a16="http://schemas.microsoft.com/office/drawing/2014/main" id="{FBD43FF2-C26D-2444-B818-DF920BD29E05}"/>
              </a:ext>
            </a:extLst>
          </p:cNvPr>
          <p:cNvSpPr>
            <a:spLocks noGrp="1"/>
          </p:cNvSpPr>
          <p:nvPr>
            <p:ph idx="1"/>
          </p:nvPr>
        </p:nvSpPr>
        <p:spPr>
          <a:xfrm>
            <a:off x="838201" y="1690689"/>
            <a:ext cx="10515598" cy="4486274"/>
          </a:xfrm>
        </p:spPr>
        <p:txBody>
          <a:bodyPr>
            <a:normAutofit/>
          </a:bodyPr>
          <a:lstStyle/>
          <a:p>
            <a:r>
              <a:rPr lang="en-US" sz="2000" dirty="0">
                <a:solidFill>
                  <a:srgbClr val="FFFFFF"/>
                </a:solidFill>
              </a:rPr>
              <a:t>Initialize a table with 2</a:t>
            </a:r>
            <a:r>
              <a:rPr lang="en-US" sz="2000" baseline="30000" dirty="0">
                <a:solidFill>
                  <a:srgbClr val="FFFFFF"/>
                </a:solidFill>
              </a:rPr>
              <a:t>16</a:t>
            </a:r>
            <a:r>
              <a:rPr lang="en-US" sz="2000" dirty="0">
                <a:solidFill>
                  <a:srgbClr val="FFFFFF"/>
                </a:solidFill>
              </a:rPr>
              <a:t> entries</a:t>
            </a:r>
          </a:p>
          <a:p>
            <a:pPr lvl="1"/>
            <a:r>
              <a:rPr lang="en-US" sz="2000" dirty="0">
                <a:solidFill>
                  <a:srgbClr val="FFFFFF"/>
                </a:solidFill>
              </a:rPr>
              <a:t>Each entry in the table is a word</a:t>
            </a:r>
          </a:p>
          <a:p>
            <a:pPr lvl="1"/>
            <a:r>
              <a:rPr lang="en-US" sz="2000" dirty="0">
                <a:solidFill>
                  <a:srgbClr val="FFFFFF"/>
                </a:solidFill>
              </a:rPr>
              <a:t>The index of each word entry is the word’s unique code (ex. table[97] == ‘a’)</a:t>
            </a:r>
          </a:p>
          <a:p>
            <a:pPr lvl="1"/>
            <a:r>
              <a:rPr lang="en-US" sz="2000" dirty="0">
                <a:solidFill>
                  <a:srgbClr val="FFFFFF"/>
                </a:solidFill>
              </a:rPr>
              <a:t>This will serve as our dictionary since codes are 16-bit unsigned integers</a:t>
            </a:r>
          </a:p>
          <a:p>
            <a:r>
              <a:rPr lang="en-US" sz="2000" dirty="0" err="1">
                <a:solidFill>
                  <a:srgbClr val="FFFFFF"/>
                </a:solidFill>
                <a:latin typeface="Courier" pitchFamily="2" charset="0"/>
              </a:rPr>
              <a:t>prev_code</a:t>
            </a:r>
            <a:r>
              <a:rPr lang="en-US" sz="2000" dirty="0">
                <a:solidFill>
                  <a:srgbClr val="FFFFFF"/>
                </a:solidFill>
              </a:rPr>
              <a:t> and </a:t>
            </a:r>
            <a:r>
              <a:rPr lang="en-US" sz="2000" dirty="0" err="1">
                <a:solidFill>
                  <a:srgbClr val="FFFFFF"/>
                </a:solidFill>
                <a:latin typeface="Courier" pitchFamily="2" charset="0"/>
              </a:rPr>
              <a:t>curr_code</a:t>
            </a:r>
            <a:r>
              <a:rPr lang="en-US" sz="2000" dirty="0">
                <a:solidFill>
                  <a:srgbClr val="FFFFFF"/>
                </a:solidFill>
              </a:rPr>
              <a:t> keeps track of the previously read and current code</a:t>
            </a:r>
          </a:p>
          <a:p>
            <a:r>
              <a:rPr lang="en-US" sz="2000" dirty="0" err="1">
                <a:solidFill>
                  <a:srgbClr val="FFFFFF"/>
                </a:solidFill>
                <a:latin typeface="Courier" pitchFamily="2" charset="0"/>
              </a:rPr>
              <a:t>prev_word</a:t>
            </a:r>
            <a:r>
              <a:rPr lang="en-US" sz="2000" dirty="0">
                <a:solidFill>
                  <a:srgbClr val="FFFFFF"/>
                </a:solidFill>
              </a:rPr>
              <a:t> and </a:t>
            </a:r>
            <a:r>
              <a:rPr lang="en-US" sz="2000" dirty="0" err="1">
                <a:solidFill>
                  <a:srgbClr val="FFFFFF"/>
                </a:solidFill>
                <a:latin typeface="Courier" pitchFamily="2" charset="0"/>
              </a:rPr>
              <a:t>curr_word</a:t>
            </a:r>
            <a:r>
              <a:rPr lang="en-US" sz="2000" dirty="0">
                <a:solidFill>
                  <a:srgbClr val="FFFFFF"/>
                </a:solidFill>
              </a:rPr>
              <a:t> to keep track of the previous and current word</a:t>
            </a:r>
          </a:p>
          <a:p>
            <a:r>
              <a:rPr lang="en-US" sz="2000" dirty="0" err="1">
                <a:solidFill>
                  <a:srgbClr val="FFFFFF"/>
                </a:solidFill>
                <a:latin typeface="Courier" pitchFamily="2" charset="0"/>
              </a:rPr>
              <a:t>available_code</a:t>
            </a:r>
            <a:r>
              <a:rPr lang="en-US" sz="2000" dirty="0">
                <a:solidFill>
                  <a:srgbClr val="FFFFFF"/>
                </a:solidFill>
              </a:rPr>
              <a:t> keeps track of the next available code for any new words that are added to the table (initialized to 256)</a:t>
            </a:r>
          </a:p>
          <a:p>
            <a:r>
              <a:rPr lang="en-US" sz="2000" dirty="0">
                <a:solidFill>
                  <a:srgbClr val="FFFFFF"/>
                </a:solidFill>
              </a:rPr>
              <a:t>As you will see in the pseudocode, there exists an issue in which a code that is read decodes to a word in the table that doesn’t exist yet</a:t>
            </a:r>
          </a:p>
          <a:p>
            <a:pPr lvl="1"/>
            <a:r>
              <a:rPr lang="en-US" sz="2000" dirty="0">
                <a:solidFill>
                  <a:srgbClr val="FFFFFF"/>
                </a:solidFill>
              </a:rPr>
              <a:t>We won’t go too far in depth on why it happens, just know that it can happen with words that start and end with the same character and that the pseudocode takes care of it</a:t>
            </a:r>
          </a:p>
          <a:p>
            <a:endParaRPr lang="en-US" sz="2000" dirty="0">
              <a:solidFill>
                <a:srgbClr val="FFFFFF"/>
              </a:solidFill>
            </a:endParaRPr>
          </a:p>
        </p:txBody>
      </p:sp>
    </p:spTree>
    <p:extLst>
      <p:ext uri="{BB962C8B-B14F-4D97-AF65-F5344CB8AC3E}">
        <p14:creationId xmlns:p14="http://schemas.microsoft.com/office/powerpoint/2010/main" val="355316966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5EE71E-FA6D-5A46-B26D-D6AFDB2C12F1}"/>
              </a:ext>
            </a:extLst>
          </p:cNvPr>
          <p:cNvSpPr>
            <a:spLocks noGrp="1"/>
          </p:cNvSpPr>
          <p:nvPr>
            <p:ph type="title"/>
          </p:nvPr>
        </p:nvSpPr>
        <p:spPr>
          <a:xfrm>
            <a:off x="833002" y="365125"/>
            <a:ext cx="10520702" cy="1325563"/>
          </a:xfrm>
        </p:spPr>
        <p:txBody>
          <a:bodyPr>
            <a:normAutofit/>
          </a:bodyPr>
          <a:lstStyle/>
          <a:p>
            <a:r>
              <a:rPr lang="en-US">
                <a:solidFill>
                  <a:srgbClr val="FFFFFF"/>
                </a:solidFill>
              </a:rPr>
              <a:t>Basic Decompression Pseudocode (cont’d)</a:t>
            </a:r>
          </a:p>
        </p:txBody>
      </p:sp>
      <p:sp>
        <p:nvSpPr>
          <p:cNvPr id="3" name="Content Placeholder 2">
            <a:extLst>
              <a:ext uri="{FF2B5EF4-FFF2-40B4-BE49-F238E27FC236}">
                <a16:creationId xmlns:a16="http://schemas.microsoft.com/office/drawing/2014/main" id="{056BB612-3CB3-7844-952D-B9F674921C7C}"/>
              </a:ext>
            </a:extLst>
          </p:cNvPr>
          <p:cNvSpPr>
            <a:spLocks noGrp="1"/>
          </p:cNvSpPr>
          <p:nvPr>
            <p:ph idx="1"/>
          </p:nvPr>
        </p:nvSpPr>
        <p:spPr>
          <a:xfrm>
            <a:off x="838201" y="1690688"/>
            <a:ext cx="10515598" cy="4802187"/>
          </a:xfrm>
        </p:spPr>
        <p:txBody>
          <a:bodyPr>
            <a:noAutofit/>
          </a:bodyPr>
          <a:lstStyle/>
          <a:p>
            <a:r>
              <a:rPr lang="en-US" sz="1600" dirty="0" err="1">
                <a:solidFill>
                  <a:srgbClr val="FFFFFF"/>
                </a:solidFill>
                <a:latin typeface="Courier" pitchFamily="2" charset="0"/>
              </a:rPr>
              <a:t>prev_code</a:t>
            </a:r>
            <a:r>
              <a:rPr lang="en-US" sz="1600" dirty="0">
                <a:solidFill>
                  <a:srgbClr val="FFFFFF"/>
                </a:solidFill>
                <a:latin typeface="Courier" pitchFamily="2" charset="0"/>
              </a:rPr>
              <a:t> = </a:t>
            </a:r>
            <a:r>
              <a:rPr lang="en-US" sz="1600" dirty="0">
                <a:solidFill>
                  <a:srgbClr val="FFFFFF"/>
                </a:solidFill>
              </a:rPr>
              <a:t>first code in the compressed file</a:t>
            </a:r>
          </a:p>
          <a:p>
            <a:r>
              <a:rPr lang="en-US" sz="1600" dirty="0" err="1">
                <a:solidFill>
                  <a:srgbClr val="FFFFFF"/>
                </a:solidFill>
                <a:latin typeface="Courier" pitchFamily="2" charset="0"/>
              </a:rPr>
              <a:t>prev_word</a:t>
            </a:r>
            <a:r>
              <a:rPr lang="en-US" sz="1600" dirty="0">
                <a:solidFill>
                  <a:srgbClr val="FFFFFF"/>
                </a:solidFill>
                <a:latin typeface="Courier" pitchFamily="2" charset="0"/>
              </a:rPr>
              <a:t> = table[</a:t>
            </a:r>
            <a:r>
              <a:rPr lang="en-US" sz="1600" dirty="0" err="1">
                <a:solidFill>
                  <a:srgbClr val="FFFFFF"/>
                </a:solidFill>
                <a:latin typeface="Courier" pitchFamily="2" charset="0"/>
              </a:rPr>
              <a:t>prev_code</a:t>
            </a:r>
            <a:r>
              <a:rPr lang="en-US" sz="1600" dirty="0">
                <a:solidFill>
                  <a:srgbClr val="FFFFFF"/>
                </a:solidFill>
                <a:latin typeface="Courier" pitchFamily="2" charset="0"/>
              </a:rPr>
              <a:t>]</a:t>
            </a:r>
          </a:p>
          <a:p>
            <a:r>
              <a:rPr lang="en-US" sz="1600" dirty="0">
                <a:solidFill>
                  <a:srgbClr val="FFFFFF"/>
                </a:solidFill>
              </a:rPr>
              <a:t>Output </a:t>
            </a:r>
            <a:r>
              <a:rPr lang="en-US" sz="1600" dirty="0" err="1">
                <a:solidFill>
                  <a:srgbClr val="FFFFFF"/>
                </a:solidFill>
                <a:latin typeface="Courier" pitchFamily="2" charset="0"/>
              </a:rPr>
              <a:t>prev_word</a:t>
            </a:r>
            <a:endParaRPr lang="en-US" sz="1600" dirty="0">
              <a:solidFill>
                <a:srgbClr val="FFFFFF"/>
              </a:solidFill>
              <a:latin typeface="Courier" pitchFamily="2" charset="0"/>
            </a:endParaRPr>
          </a:p>
          <a:p>
            <a:r>
              <a:rPr lang="en-US" sz="1600" dirty="0">
                <a:solidFill>
                  <a:srgbClr val="FFFFFF"/>
                </a:solidFill>
              </a:rPr>
              <a:t>For each remaining code in the compressed file</a:t>
            </a:r>
          </a:p>
          <a:p>
            <a:pPr lvl="1"/>
            <a:r>
              <a:rPr lang="en-US" sz="1600" dirty="0">
                <a:solidFill>
                  <a:srgbClr val="FFFFFF"/>
                </a:solidFill>
              </a:rPr>
              <a:t>If </a:t>
            </a:r>
            <a:r>
              <a:rPr lang="en-US" sz="1600" dirty="0" err="1">
                <a:solidFill>
                  <a:srgbClr val="FFFFFF"/>
                </a:solidFill>
                <a:latin typeface="Courier" pitchFamily="2" charset="0"/>
              </a:rPr>
              <a:t>curr_code</a:t>
            </a:r>
            <a:r>
              <a:rPr lang="en-US" sz="1600" dirty="0">
                <a:solidFill>
                  <a:srgbClr val="FFFFFF"/>
                </a:solidFill>
              </a:rPr>
              <a:t> is in the table</a:t>
            </a:r>
          </a:p>
          <a:p>
            <a:pPr lvl="2"/>
            <a:r>
              <a:rPr lang="en-US" sz="1600" dirty="0" err="1">
                <a:solidFill>
                  <a:srgbClr val="FFFFFF"/>
                </a:solidFill>
                <a:latin typeface="Courier" pitchFamily="2" charset="0"/>
              </a:rPr>
              <a:t>curr_word</a:t>
            </a:r>
            <a:r>
              <a:rPr lang="en-US" sz="1600" dirty="0">
                <a:solidFill>
                  <a:srgbClr val="FFFFFF"/>
                </a:solidFill>
                <a:latin typeface="Courier" pitchFamily="2" charset="0"/>
              </a:rPr>
              <a:t> = table[</a:t>
            </a:r>
            <a:r>
              <a:rPr lang="en-US" sz="1600" dirty="0" err="1">
                <a:solidFill>
                  <a:srgbClr val="FFFFFF"/>
                </a:solidFill>
                <a:latin typeface="Courier" pitchFamily="2" charset="0"/>
              </a:rPr>
              <a:t>curr_code</a:t>
            </a:r>
            <a:r>
              <a:rPr lang="en-US" sz="1600" dirty="0">
                <a:solidFill>
                  <a:srgbClr val="FFFFFF"/>
                </a:solidFill>
                <a:latin typeface="Courier" pitchFamily="2" charset="0"/>
              </a:rPr>
              <a:t>]</a:t>
            </a:r>
          </a:p>
          <a:p>
            <a:pPr lvl="2"/>
            <a:r>
              <a:rPr lang="en-US" sz="1600" dirty="0" err="1">
                <a:solidFill>
                  <a:srgbClr val="FFFFFF"/>
                </a:solidFill>
                <a:latin typeface="Courier" pitchFamily="2" charset="0"/>
              </a:rPr>
              <a:t>prev_word</a:t>
            </a:r>
            <a:r>
              <a:rPr lang="en-US" sz="1600" dirty="0">
                <a:solidFill>
                  <a:srgbClr val="FFFFFF"/>
                </a:solidFill>
                <a:latin typeface="Courier" pitchFamily="2" charset="0"/>
              </a:rPr>
              <a:t> = table[</a:t>
            </a:r>
            <a:r>
              <a:rPr lang="en-US" sz="1600" dirty="0" err="1">
                <a:solidFill>
                  <a:srgbClr val="FFFFFF"/>
                </a:solidFill>
                <a:latin typeface="Courier" pitchFamily="2" charset="0"/>
              </a:rPr>
              <a:t>prev_code</a:t>
            </a:r>
            <a:r>
              <a:rPr lang="en-US" sz="1600" dirty="0">
                <a:solidFill>
                  <a:srgbClr val="FFFFFF"/>
                </a:solidFill>
                <a:latin typeface="Courier" pitchFamily="2" charset="0"/>
              </a:rPr>
              <a:t>]</a:t>
            </a:r>
          </a:p>
          <a:p>
            <a:pPr lvl="2"/>
            <a:r>
              <a:rPr lang="en-US" sz="1600" dirty="0" err="1">
                <a:solidFill>
                  <a:srgbClr val="FFFFFF"/>
                </a:solidFill>
                <a:latin typeface="Courier" pitchFamily="2" charset="0"/>
              </a:rPr>
              <a:t>new_word</a:t>
            </a:r>
            <a:r>
              <a:rPr lang="en-US" sz="1600" dirty="0">
                <a:solidFill>
                  <a:srgbClr val="FFFFFF"/>
                </a:solidFill>
                <a:latin typeface="Courier" pitchFamily="2" charset="0"/>
              </a:rPr>
              <a:t> = </a:t>
            </a:r>
            <a:r>
              <a:rPr lang="en-US" sz="1600" dirty="0" err="1">
                <a:solidFill>
                  <a:srgbClr val="FFFFFF"/>
                </a:solidFill>
                <a:latin typeface="Courier" pitchFamily="2" charset="0"/>
              </a:rPr>
              <a:t>prev_word</a:t>
            </a:r>
            <a:r>
              <a:rPr lang="en-US" sz="1600" dirty="0">
                <a:solidFill>
                  <a:srgbClr val="FFFFFF"/>
                </a:solidFill>
                <a:latin typeface="Courier" pitchFamily="2" charset="0"/>
              </a:rPr>
              <a:t> + </a:t>
            </a:r>
            <a:r>
              <a:rPr lang="en-US" sz="1600" dirty="0" err="1">
                <a:solidFill>
                  <a:srgbClr val="FFFFFF"/>
                </a:solidFill>
                <a:latin typeface="Courier" pitchFamily="2" charset="0"/>
              </a:rPr>
              <a:t>curr_word</a:t>
            </a:r>
            <a:r>
              <a:rPr lang="en-US" sz="1600" dirty="0">
                <a:solidFill>
                  <a:srgbClr val="FFFFFF"/>
                </a:solidFill>
                <a:latin typeface="Courier" pitchFamily="2" charset="0"/>
              </a:rPr>
              <a:t>[0]</a:t>
            </a:r>
          </a:p>
          <a:p>
            <a:pPr lvl="2"/>
            <a:r>
              <a:rPr lang="en-US" sz="1600" dirty="0">
                <a:solidFill>
                  <a:srgbClr val="FFFFFF"/>
                </a:solidFill>
              </a:rPr>
              <a:t>Add </a:t>
            </a:r>
            <a:r>
              <a:rPr lang="en-US" sz="1600" dirty="0" err="1">
                <a:solidFill>
                  <a:srgbClr val="FFFFFF"/>
                </a:solidFill>
                <a:latin typeface="Courier" pitchFamily="2" charset="0"/>
              </a:rPr>
              <a:t>new_word</a:t>
            </a:r>
            <a:r>
              <a:rPr lang="en-US" sz="1600" dirty="0">
                <a:solidFill>
                  <a:srgbClr val="FFFFFF"/>
                </a:solidFill>
              </a:rPr>
              <a:t> to table</a:t>
            </a:r>
          </a:p>
          <a:p>
            <a:pPr lvl="2"/>
            <a:r>
              <a:rPr lang="en-US" sz="1600" dirty="0">
                <a:solidFill>
                  <a:srgbClr val="FFFFFF"/>
                </a:solidFill>
              </a:rPr>
              <a:t>Output </a:t>
            </a:r>
            <a:r>
              <a:rPr lang="en-US" sz="1600" dirty="0" err="1">
                <a:solidFill>
                  <a:srgbClr val="FFFFFF"/>
                </a:solidFill>
                <a:latin typeface="Courier" pitchFamily="2" charset="0"/>
              </a:rPr>
              <a:t>curr_word</a:t>
            </a:r>
            <a:endParaRPr lang="en-US" sz="1600" dirty="0">
              <a:solidFill>
                <a:srgbClr val="FFFFFF"/>
              </a:solidFill>
              <a:latin typeface="Courier" pitchFamily="2" charset="0"/>
            </a:endParaRPr>
          </a:p>
          <a:p>
            <a:pPr lvl="1"/>
            <a:r>
              <a:rPr lang="en-US" sz="1600" dirty="0">
                <a:solidFill>
                  <a:srgbClr val="FFFFFF"/>
                </a:solidFill>
              </a:rPr>
              <a:t>Else</a:t>
            </a:r>
          </a:p>
          <a:p>
            <a:pPr lvl="2"/>
            <a:r>
              <a:rPr lang="en-US" sz="1600" dirty="0" err="1">
                <a:solidFill>
                  <a:srgbClr val="FFFFFF"/>
                </a:solidFill>
                <a:latin typeface="Courier" pitchFamily="2" charset="0"/>
              </a:rPr>
              <a:t>prev_word</a:t>
            </a:r>
            <a:r>
              <a:rPr lang="en-US" sz="1600" dirty="0">
                <a:solidFill>
                  <a:srgbClr val="FFFFFF"/>
                </a:solidFill>
                <a:latin typeface="Courier" pitchFamily="2" charset="0"/>
              </a:rPr>
              <a:t> = table[</a:t>
            </a:r>
            <a:r>
              <a:rPr lang="en-US" sz="1600" dirty="0" err="1">
                <a:solidFill>
                  <a:srgbClr val="FFFFFF"/>
                </a:solidFill>
                <a:latin typeface="Courier" pitchFamily="2" charset="0"/>
              </a:rPr>
              <a:t>prev_code</a:t>
            </a:r>
            <a:r>
              <a:rPr lang="en-US" sz="1600" dirty="0">
                <a:solidFill>
                  <a:srgbClr val="FFFFFF"/>
                </a:solidFill>
                <a:latin typeface="Courier" pitchFamily="2" charset="0"/>
              </a:rPr>
              <a:t>]</a:t>
            </a:r>
          </a:p>
          <a:p>
            <a:pPr lvl="2"/>
            <a:r>
              <a:rPr lang="en-US" sz="1600" dirty="0" err="1">
                <a:solidFill>
                  <a:srgbClr val="FFFFFF"/>
                </a:solidFill>
                <a:latin typeface="Courier" pitchFamily="2" charset="0"/>
              </a:rPr>
              <a:t>curr_word</a:t>
            </a:r>
            <a:r>
              <a:rPr lang="en-US" sz="1600" dirty="0">
                <a:solidFill>
                  <a:srgbClr val="FFFFFF"/>
                </a:solidFill>
                <a:latin typeface="Courier" pitchFamily="2" charset="0"/>
              </a:rPr>
              <a:t> = </a:t>
            </a:r>
            <a:r>
              <a:rPr lang="en-US" sz="1600" dirty="0" err="1">
                <a:solidFill>
                  <a:srgbClr val="FFFFFF"/>
                </a:solidFill>
                <a:latin typeface="Courier" pitchFamily="2" charset="0"/>
              </a:rPr>
              <a:t>prev_word</a:t>
            </a:r>
            <a:r>
              <a:rPr lang="en-US" sz="1600" dirty="0">
                <a:solidFill>
                  <a:srgbClr val="FFFFFF"/>
                </a:solidFill>
                <a:latin typeface="Courier" pitchFamily="2" charset="0"/>
              </a:rPr>
              <a:t> + </a:t>
            </a:r>
            <a:r>
              <a:rPr lang="en-US" sz="1600" dirty="0" err="1">
                <a:solidFill>
                  <a:srgbClr val="FFFFFF"/>
                </a:solidFill>
                <a:latin typeface="Courier" pitchFamily="2" charset="0"/>
              </a:rPr>
              <a:t>prev_word</a:t>
            </a:r>
            <a:r>
              <a:rPr lang="en-US" sz="1600" dirty="0">
                <a:solidFill>
                  <a:srgbClr val="FFFFFF"/>
                </a:solidFill>
                <a:latin typeface="Courier" pitchFamily="2" charset="0"/>
              </a:rPr>
              <a:t>[0]</a:t>
            </a:r>
          </a:p>
          <a:p>
            <a:pPr lvl="2"/>
            <a:r>
              <a:rPr lang="en-US" sz="1600" dirty="0">
                <a:solidFill>
                  <a:srgbClr val="FFFFFF"/>
                </a:solidFill>
              </a:rPr>
              <a:t>Add </a:t>
            </a:r>
            <a:r>
              <a:rPr lang="en-US" sz="1600" dirty="0" err="1">
                <a:solidFill>
                  <a:srgbClr val="FFFFFF"/>
                </a:solidFill>
                <a:latin typeface="Courier" pitchFamily="2" charset="0"/>
              </a:rPr>
              <a:t>curr_word</a:t>
            </a:r>
            <a:r>
              <a:rPr lang="en-US" sz="1600" dirty="0">
                <a:solidFill>
                  <a:srgbClr val="FFFFFF"/>
                </a:solidFill>
              </a:rPr>
              <a:t> to table</a:t>
            </a:r>
          </a:p>
          <a:p>
            <a:pPr lvl="2"/>
            <a:r>
              <a:rPr lang="en-US" sz="1600" dirty="0">
                <a:solidFill>
                  <a:srgbClr val="FFFFFF"/>
                </a:solidFill>
              </a:rPr>
              <a:t>Output </a:t>
            </a:r>
            <a:r>
              <a:rPr lang="en-US" sz="1600" dirty="0" err="1">
                <a:solidFill>
                  <a:srgbClr val="FFFFFF"/>
                </a:solidFill>
                <a:latin typeface="Courier" pitchFamily="2" charset="0"/>
              </a:rPr>
              <a:t>curr_word</a:t>
            </a:r>
            <a:endParaRPr lang="en-US" sz="1600" dirty="0">
              <a:solidFill>
                <a:srgbClr val="FFFFFF"/>
              </a:solidFill>
              <a:latin typeface="Courier" pitchFamily="2" charset="0"/>
            </a:endParaRPr>
          </a:p>
          <a:p>
            <a:pPr lvl="1"/>
            <a:r>
              <a:rPr lang="en-US" sz="1600" dirty="0" err="1">
                <a:solidFill>
                  <a:srgbClr val="FFFFFF"/>
                </a:solidFill>
                <a:latin typeface="Courier" pitchFamily="2" charset="0"/>
              </a:rPr>
              <a:t>prev_code</a:t>
            </a:r>
            <a:r>
              <a:rPr lang="en-US" sz="1600" dirty="0">
                <a:solidFill>
                  <a:srgbClr val="FFFFFF"/>
                </a:solidFill>
                <a:latin typeface="Courier" pitchFamily="2" charset="0"/>
              </a:rPr>
              <a:t> = </a:t>
            </a:r>
            <a:r>
              <a:rPr lang="en-US" sz="1600" dirty="0" err="1">
                <a:solidFill>
                  <a:srgbClr val="FFFFFF"/>
                </a:solidFill>
                <a:latin typeface="Courier" pitchFamily="2" charset="0"/>
              </a:rPr>
              <a:t>curr_code</a:t>
            </a:r>
            <a:endParaRPr lang="en-US" sz="1600" dirty="0">
              <a:solidFill>
                <a:srgbClr val="FFFFFF"/>
              </a:solidFill>
              <a:latin typeface="Courier" pitchFamily="2" charset="0"/>
            </a:endParaRPr>
          </a:p>
        </p:txBody>
      </p:sp>
    </p:spTree>
    <p:extLst>
      <p:ext uri="{BB962C8B-B14F-4D97-AF65-F5344CB8AC3E}">
        <p14:creationId xmlns:p14="http://schemas.microsoft.com/office/powerpoint/2010/main" val="6377614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AC14-D988-2D45-951E-747ACBBBB66C}"/>
              </a:ext>
            </a:extLst>
          </p:cNvPr>
          <p:cNvSpPr>
            <a:spLocks noGrp="1"/>
          </p:cNvSpPr>
          <p:nvPr>
            <p:ph type="title"/>
          </p:nvPr>
        </p:nvSpPr>
        <p:spPr/>
        <p:txBody>
          <a:bodyPr/>
          <a:lstStyle/>
          <a:p>
            <a:r>
              <a:rPr lang="en-US" dirty="0"/>
              <a:t>Decompressing [ </a:t>
            </a:r>
            <a:r>
              <a:rPr lang="en-US" u="sng" dirty="0"/>
              <a:t>98</a:t>
            </a:r>
            <a:r>
              <a:rPr lang="en-US" dirty="0"/>
              <a:t>, 97, 99, 257, 97 ]</a:t>
            </a:r>
          </a:p>
        </p:txBody>
      </p:sp>
      <p:sp>
        <p:nvSpPr>
          <p:cNvPr id="3" name="Content Placeholder 2">
            <a:extLst>
              <a:ext uri="{FF2B5EF4-FFF2-40B4-BE49-F238E27FC236}">
                <a16:creationId xmlns:a16="http://schemas.microsoft.com/office/drawing/2014/main" id="{C65AF1A6-E510-D942-98A9-1F56D9386254}"/>
              </a:ext>
            </a:extLst>
          </p:cNvPr>
          <p:cNvSpPr>
            <a:spLocks noGrp="1"/>
          </p:cNvSpPr>
          <p:nvPr>
            <p:ph idx="1"/>
          </p:nvPr>
        </p:nvSpPr>
        <p:spPr>
          <a:xfrm>
            <a:off x="838199" y="1825625"/>
            <a:ext cx="5562601" cy="4351338"/>
          </a:xfrm>
        </p:spPr>
        <p:txBody>
          <a:bodyPr>
            <a:normAutofit/>
          </a:bodyPr>
          <a:lstStyle/>
          <a:p>
            <a:r>
              <a:rPr lang="en-US" sz="2400" dirty="0"/>
              <a:t>98 is the first code in the compressed file</a:t>
            </a:r>
          </a:p>
          <a:p>
            <a:r>
              <a:rPr lang="en-US" sz="2400" dirty="0" err="1">
                <a:latin typeface="Courier" pitchFamily="2" charset="0"/>
              </a:rPr>
              <a:t>prev_code</a:t>
            </a:r>
            <a:r>
              <a:rPr lang="en-US" sz="2400" dirty="0">
                <a:latin typeface="Courier" pitchFamily="2" charset="0"/>
              </a:rPr>
              <a:t> = 98</a:t>
            </a:r>
          </a:p>
          <a:p>
            <a:r>
              <a:rPr lang="en-US" sz="2400" dirty="0" err="1">
                <a:latin typeface="Courier" pitchFamily="2" charset="0"/>
              </a:rPr>
              <a:t>prev_word</a:t>
            </a:r>
            <a:r>
              <a:rPr lang="en-US" sz="2400" dirty="0">
                <a:latin typeface="Courier" pitchFamily="2" charset="0"/>
              </a:rPr>
              <a:t> = table[</a:t>
            </a:r>
            <a:r>
              <a:rPr lang="en-US" sz="2400" dirty="0" err="1">
                <a:latin typeface="Courier" pitchFamily="2" charset="0"/>
              </a:rPr>
              <a:t>prev_code</a:t>
            </a:r>
            <a:r>
              <a:rPr lang="en-US" sz="2400" dirty="0">
                <a:latin typeface="Courier" pitchFamily="2" charset="0"/>
              </a:rPr>
              <a:t>]</a:t>
            </a:r>
          </a:p>
          <a:p>
            <a:pPr lvl="1"/>
            <a:r>
              <a:rPr lang="en-US" dirty="0" err="1">
                <a:latin typeface="Courier" pitchFamily="2" charset="0"/>
              </a:rPr>
              <a:t>prev_word</a:t>
            </a:r>
            <a:r>
              <a:rPr lang="en-US" dirty="0">
                <a:latin typeface="Courier" pitchFamily="2" charset="0"/>
              </a:rPr>
              <a:t> = “b”</a:t>
            </a:r>
          </a:p>
          <a:p>
            <a:r>
              <a:rPr lang="en-US" sz="2400" dirty="0"/>
              <a:t>Output </a:t>
            </a:r>
            <a:r>
              <a:rPr lang="en-US" sz="2400" dirty="0" err="1"/>
              <a:t>prev_word</a:t>
            </a:r>
            <a:endParaRPr lang="en-US" sz="2400" dirty="0"/>
          </a:p>
          <a:p>
            <a:r>
              <a:rPr lang="en-US" sz="2400" b="1" dirty="0"/>
              <a:t>Current output: </a:t>
            </a:r>
            <a:r>
              <a:rPr lang="en-US" sz="2400" b="1" dirty="0">
                <a:latin typeface="Courier" pitchFamily="2" charset="0"/>
              </a:rPr>
              <a:t>“b”</a:t>
            </a:r>
          </a:p>
        </p:txBody>
      </p:sp>
      <p:graphicFrame>
        <p:nvGraphicFramePr>
          <p:cNvPr id="7" name="Table 6">
            <a:extLst>
              <a:ext uri="{FF2B5EF4-FFF2-40B4-BE49-F238E27FC236}">
                <a16:creationId xmlns:a16="http://schemas.microsoft.com/office/drawing/2014/main" id="{C4CF2172-F1F6-5A44-B4E3-F524FC884DA7}"/>
              </a:ext>
            </a:extLst>
          </p:cNvPr>
          <p:cNvGraphicFramePr>
            <a:graphicFrameLocks noGrp="1"/>
          </p:cNvGraphicFramePr>
          <p:nvPr>
            <p:extLst>
              <p:ext uri="{D42A27DB-BD31-4B8C-83A1-F6EECF244321}">
                <p14:modId xmlns:p14="http://schemas.microsoft.com/office/powerpoint/2010/main" val="2816747523"/>
              </p:ext>
            </p:extLst>
          </p:nvPr>
        </p:nvGraphicFramePr>
        <p:xfrm>
          <a:off x="7167282" y="1606922"/>
          <a:ext cx="4186518" cy="4570040"/>
        </p:xfrm>
        <a:graphic>
          <a:graphicData uri="http://schemas.openxmlformats.org/drawingml/2006/table">
            <a:tbl>
              <a:tblPr firstRow="1" bandRow="1">
                <a:tableStyleId>{073A0DAA-6AF3-43AB-8588-CEC1D06C72B9}</a:tableStyleId>
              </a:tblPr>
              <a:tblGrid>
                <a:gridCol w="1395506">
                  <a:extLst>
                    <a:ext uri="{9D8B030D-6E8A-4147-A177-3AD203B41FA5}">
                      <a16:colId xmlns:a16="http://schemas.microsoft.com/office/drawing/2014/main" val="1345301309"/>
                    </a:ext>
                  </a:extLst>
                </a:gridCol>
                <a:gridCol w="1395506">
                  <a:extLst>
                    <a:ext uri="{9D8B030D-6E8A-4147-A177-3AD203B41FA5}">
                      <a16:colId xmlns:a16="http://schemas.microsoft.com/office/drawing/2014/main" val="2551901654"/>
                    </a:ext>
                  </a:extLst>
                </a:gridCol>
                <a:gridCol w="1395506">
                  <a:extLst>
                    <a:ext uri="{9D8B030D-6E8A-4147-A177-3AD203B41FA5}">
                      <a16:colId xmlns:a16="http://schemas.microsoft.com/office/drawing/2014/main" val="18196008"/>
                    </a:ext>
                  </a:extLst>
                </a:gridCol>
              </a:tblGrid>
              <a:tr h="457004">
                <a:tc>
                  <a:txBody>
                    <a:bodyPr/>
                    <a:lstStyle/>
                    <a:p>
                      <a:pPr algn="ctr"/>
                      <a:r>
                        <a:rPr lang="en-US" dirty="0"/>
                        <a:t>Table/Index</a:t>
                      </a:r>
                    </a:p>
                  </a:txBody>
                  <a:tcPr/>
                </a:tc>
                <a:tc>
                  <a:txBody>
                    <a:bodyPr/>
                    <a:lstStyle/>
                    <a:p>
                      <a:pPr algn="ctr"/>
                      <a:r>
                        <a:rPr lang="en-US" dirty="0"/>
                        <a:t>Code</a:t>
                      </a:r>
                    </a:p>
                  </a:txBody>
                  <a:tcPr/>
                </a:tc>
                <a:tc>
                  <a:txBody>
                    <a:bodyPr/>
                    <a:lstStyle/>
                    <a:p>
                      <a:pPr algn="ctr"/>
                      <a:r>
                        <a:rPr lang="en-US" dirty="0"/>
                        <a:t>Word</a:t>
                      </a:r>
                    </a:p>
                  </a:txBody>
                  <a:tcPr/>
                </a:tc>
                <a:extLst>
                  <a:ext uri="{0D108BD9-81ED-4DB2-BD59-A6C34878D82A}">
                    <a16:rowId xmlns:a16="http://schemas.microsoft.com/office/drawing/2014/main" val="3499480011"/>
                  </a:ext>
                </a:extLst>
              </a:tr>
              <a:tr h="457004">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041757472"/>
                  </a:ext>
                </a:extLst>
              </a:tr>
              <a:tr h="457004">
                <a:tc>
                  <a:txBody>
                    <a:bodyPr/>
                    <a:lstStyle/>
                    <a:p>
                      <a:pPr algn="ctr"/>
                      <a:r>
                        <a:rPr lang="en-US" dirty="0"/>
                        <a:t>table[97]</a:t>
                      </a:r>
                    </a:p>
                  </a:txBody>
                  <a:tcPr/>
                </a:tc>
                <a:tc>
                  <a:txBody>
                    <a:bodyPr/>
                    <a:lstStyle/>
                    <a:p>
                      <a:pPr algn="ctr"/>
                      <a:r>
                        <a:rPr lang="en-US" dirty="0"/>
                        <a:t>97</a:t>
                      </a:r>
                    </a:p>
                  </a:txBody>
                  <a:tcPr/>
                </a:tc>
                <a:tc>
                  <a:txBody>
                    <a:bodyPr/>
                    <a:lstStyle/>
                    <a:p>
                      <a:pPr algn="ctr"/>
                      <a:r>
                        <a:rPr lang="en-US" dirty="0"/>
                        <a:t>“a”</a:t>
                      </a:r>
                    </a:p>
                  </a:txBody>
                  <a:tcPr/>
                </a:tc>
                <a:extLst>
                  <a:ext uri="{0D108BD9-81ED-4DB2-BD59-A6C34878D82A}">
                    <a16:rowId xmlns:a16="http://schemas.microsoft.com/office/drawing/2014/main" val="652607560"/>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table[98]</a:t>
                      </a:r>
                    </a:p>
                  </a:txBody>
                  <a:tcPr/>
                </a:tc>
                <a:tc>
                  <a:txBody>
                    <a:bodyPr/>
                    <a:lstStyle/>
                    <a:p>
                      <a:pPr algn="ctr"/>
                      <a:r>
                        <a:rPr lang="en-US" dirty="0"/>
                        <a:t>98</a:t>
                      </a:r>
                    </a:p>
                  </a:txBody>
                  <a:tcPr/>
                </a:tc>
                <a:tc>
                  <a:txBody>
                    <a:bodyPr/>
                    <a:lstStyle/>
                    <a:p>
                      <a:pPr algn="ctr"/>
                      <a:r>
                        <a:rPr lang="en-US" dirty="0"/>
                        <a:t>“b”</a:t>
                      </a:r>
                    </a:p>
                  </a:txBody>
                  <a:tcPr/>
                </a:tc>
                <a:extLst>
                  <a:ext uri="{0D108BD9-81ED-4DB2-BD59-A6C34878D82A}">
                    <a16:rowId xmlns:a16="http://schemas.microsoft.com/office/drawing/2014/main" val="166916824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table[99]</a:t>
                      </a:r>
                    </a:p>
                  </a:txBody>
                  <a:tcPr/>
                </a:tc>
                <a:tc>
                  <a:txBody>
                    <a:bodyPr/>
                    <a:lstStyle/>
                    <a:p>
                      <a:pPr algn="ctr"/>
                      <a:r>
                        <a:rPr lang="en-US" dirty="0"/>
                        <a:t>99</a:t>
                      </a:r>
                    </a:p>
                  </a:txBody>
                  <a:tcPr/>
                </a:tc>
                <a:tc>
                  <a:txBody>
                    <a:bodyPr/>
                    <a:lstStyle/>
                    <a:p>
                      <a:pPr algn="ctr"/>
                      <a:r>
                        <a:rPr lang="en-US" dirty="0"/>
                        <a:t>“c”</a:t>
                      </a:r>
                    </a:p>
                  </a:txBody>
                  <a:tcPr/>
                </a:tc>
                <a:extLst>
                  <a:ext uri="{0D108BD9-81ED-4DB2-BD59-A6C34878D82A}">
                    <a16:rowId xmlns:a16="http://schemas.microsoft.com/office/drawing/2014/main" val="2260672769"/>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24569730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6211951"/>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54229518"/>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30814464"/>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202244540"/>
                  </a:ext>
                </a:extLst>
              </a:tr>
            </a:tbl>
          </a:graphicData>
        </a:graphic>
      </p:graphicFrame>
    </p:spTree>
    <p:extLst>
      <p:ext uri="{BB962C8B-B14F-4D97-AF65-F5344CB8AC3E}">
        <p14:creationId xmlns:p14="http://schemas.microsoft.com/office/powerpoint/2010/main" val="222179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7B90-B5D3-7144-85E3-AE3C53DA63D1}"/>
              </a:ext>
            </a:extLst>
          </p:cNvPr>
          <p:cNvSpPr>
            <a:spLocks noGrp="1"/>
          </p:cNvSpPr>
          <p:nvPr>
            <p:ph type="title"/>
          </p:nvPr>
        </p:nvSpPr>
        <p:spPr>
          <a:xfrm>
            <a:off x="838200" y="365125"/>
            <a:ext cx="10515600" cy="1325563"/>
          </a:xfrm>
        </p:spPr>
        <p:txBody>
          <a:bodyPr/>
          <a:lstStyle/>
          <a:p>
            <a:r>
              <a:rPr lang="en-US"/>
              <a:t>Decompressing [ 98, </a:t>
            </a:r>
            <a:r>
              <a:rPr lang="en-US" u="sng"/>
              <a:t>97</a:t>
            </a:r>
            <a:r>
              <a:rPr lang="en-US"/>
              <a:t>, 99, 257, 97 ]</a:t>
            </a:r>
            <a:endParaRPr lang="en-US" dirty="0"/>
          </a:p>
        </p:txBody>
      </p:sp>
      <p:sp>
        <p:nvSpPr>
          <p:cNvPr id="3" name="Content Placeholder 2">
            <a:extLst>
              <a:ext uri="{FF2B5EF4-FFF2-40B4-BE49-F238E27FC236}">
                <a16:creationId xmlns:a16="http://schemas.microsoft.com/office/drawing/2014/main" id="{1D239297-300B-D343-92CC-AF78245B804B}"/>
              </a:ext>
            </a:extLst>
          </p:cNvPr>
          <p:cNvSpPr>
            <a:spLocks noGrp="1"/>
          </p:cNvSpPr>
          <p:nvPr>
            <p:ph idx="1"/>
          </p:nvPr>
        </p:nvSpPr>
        <p:spPr>
          <a:xfrm>
            <a:off x="838200" y="1825625"/>
            <a:ext cx="5818094" cy="4351338"/>
          </a:xfrm>
        </p:spPr>
        <p:txBody>
          <a:bodyPr>
            <a:normAutofit fontScale="70000" lnSpcReduction="20000"/>
          </a:bodyPr>
          <a:lstStyle/>
          <a:p>
            <a:r>
              <a:rPr lang="en-US">
                <a:latin typeface="Courier" pitchFamily="2" charset="0"/>
              </a:rPr>
              <a:t>prev_code = 98</a:t>
            </a:r>
          </a:p>
          <a:p>
            <a:r>
              <a:rPr lang="en-US">
                <a:latin typeface="Courier" pitchFamily="2" charset="0"/>
              </a:rPr>
              <a:t>curr_code = 97</a:t>
            </a:r>
          </a:p>
          <a:p>
            <a:r>
              <a:rPr lang="en-US"/>
              <a:t>Does </a:t>
            </a:r>
            <a:r>
              <a:rPr lang="en-US">
                <a:latin typeface="Courier" pitchFamily="2" charset="0"/>
              </a:rPr>
              <a:t>table[97]</a:t>
            </a:r>
            <a:r>
              <a:rPr lang="en-US"/>
              <a:t> exist?</a:t>
            </a:r>
          </a:p>
          <a:p>
            <a:pPr lvl="1"/>
            <a:r>
              <a:rPr lang="en-US"/>
              <a:t>Yes</a:t>
            </a:r>
          </a:p>
          <a:p>
            <a:pPr lvl="1"/>
            <a:r>
              <a:rPr lang="en-US">
                <a:latin typeface="Courier" pitchFamily="2" charset="0"/>
              </a:rPr>
              <a:t>curr_word = table[97]</a:t>
            </a:r>
          </a:p>
          <a:p>
            <a:pPr lvl="2"/>
            <a:r>
              <a:rPr lang="en-US">
                <a:latin typeface="Courier" pitchFamily="2" charset="0"/>
              </a:rPr>
              <a:t>curr_word = “a”</a:t>
            </a:r>
          </a:p>
          <a:p>
            <a:pPr lvl="1"/>
            <a:r>
              <a:rPr lang="en-US">
                <a:latin typeface="Courier" pitchFamily="2" charset="0"/>
              </a:rPr>
              <a:t>prev_word = table[98]</a:t>
            </a:r>
          </a:p>
          <a:p>
            <a:pPr lvl="2"/>
            <a:r>
              <a:rPr lang="en-US">
                <a:latin typeface="Courier" pitchFamily="2" charset="0"/>
              </a:rPr>
              <a:t>prev_word = “b”</a:t>
            </a:r>
          </a:p>
          <a:p>
            <a:pPr lvl="1"/>
            <a:r>
              <a:rPr lang="en-US">
                <a:latin typeface="Courier" pitchFamily="2" charset="0"/>
              </a:rPr>
              <a:t>new_word = prev_word + curr_word[0]</a:t>
            </a:r>
          </a:p>
          <a:p>
            <a:pPr lvl="2"/>
            <a:r>
              <a:rPr lang="en-US">
                <a:latin typeface="Courier" pitchFamily="2" charset="0"/>
              </a:rPr>
              <a:t>new_word = “ba”</a:t>
            </a:r>
          </a:p>
          <a:p>
            <a:pPr lvl="1"/>
            <a:r>
              <a:rPr lang="en-US">
                <a:latin typeface="Courier" pitchFamily="2" charset="0"/>
              </a:rPr>
              <a:t>table[available_code++] = new_word</a:t>
            </a:r>
          </a:p>
          <a:p>
            <a:pPr lvl="2"/>
            <a:r>
              <a:rPr lang="en-US">
                <a:latin typeface="Courier" pitchFamily="2" charset="0"/>
              </a:rPr>
              <a:t>table[256] = “ba”</a:t>
            </a:r>
          </a:p>
          <a:p>
            <a:pPr lvl="1"/>
            <a:r>
              <a:rPr lang="en-US"/>
              <a:t>Output </a:t>
            </a:r>
            <a:r>
              <a:rPr lang="en-US">
                <a:latin typeface="Courier" pitchFamily="2" charset="0"/>
              </a:rPr>
              <a:t>curr_word</a:t>
            </a:r>
          </a:p>
          <a:p>
            <a:r>
              <a:rPr lang="en-US">
                <a:latin typeface="Courier" pitchFamily="2" charset="0"/>
              </a:rPr>
              <a:t>prev_code = curr_code</a:t>
            </a:r>
          </a:p>
          <a:p>
            <a:pPr lvl="1"/>
            <a:r>
              <a:rPr lang="en-US">
                <a:latin typeface="Courier" pitchFamily="2" charset="0"/>
              </a:rPr>
              <a:t>prev_code = 97</a:t>
            </a:r>
          </a:p>
          <a:p>
            <a:r>
              <a:rPr lang="en-US" b="1"/>
              <a:t>Current output: </a:t>
            </a:r>
            <a:r>
              <a:rPr lang="en-US" b="1">
                <a:latin typeface="Courier" pitchFamily="2" charset="0"/>
              </a:rPr>
              <a:t>“ba”</a:t>
            </a:r>
          </a:p>
          <a:p>
            <a:pPr lvl="1"/>
            <a:endParaRPr lang="en-US"/>
          </a:p>
          <a:p>
            <a:endParaRPr lang="en-US" dirty="0"/>
          </a:p>
        </p:txBody>
      </p:sp>
      <p:graphicFrame>
        <p:nvGraphicFramePr>
          <p:cNvPr id="7" name="Table 6">
            <a:extLst>
              <a:ext uri="{FF2B5EF4-FFF2-40B4-BE49-F238E27FC236}">
                <a16:creationId xmlns:a16="http://schemas.microsoft.com/office/drawing/2014/main" id="{D64AD9FD-BD92-7846-8D82-D1B4AEB348C6}"/>
              </a:ext>
            </a:extLst>
          </p:cNvPr>
          <p:cNvGraphicFramePr>
            <a:graphicFrameLocks noGrp="1"/>
          </p:cNvGraphicFramePr>
          <p:nvPr>
            <p:extLst>
              <p:ext uri="{D42A27DB-BD31-4B8C-83A1-F6EECF244321}">
                <p14:modId xmlns:p14="http://schemas.microsoft.com/office/powerpoint/2010/main" val="1143104026"/>
              </p:ext>
            </p:extLst>
          </p:nvPr>
        </p:nvGraphicFramePr>
        <p:xfrm>
          <a:off x="7167282" y="1606922"/>
          <a:ext cx="4186518" cy="4570040"/>
        </p:xfrm>
        <a:graphic>
          <a:graphicData uri="http://schemas.openxmlformats.org/drawingml/2006/table">
            <a:tbl>
              <a:tblPr firstRow="1" bandRow="1">
                <a:tableStyleId>{073A0DAA-6AF3-43AB-8588-CEC1D06C72B9}</a:tableStyleId>
              </a:tblPr>
              <a:tblGrid>
                <a:gridCol w="1395506">
                  <a:extLst>
                    <a:ext uri="{9D8B030D-6E8A-4147-A177-3AD203B41FA5}">
                      <a16:colId xmlns:a16="http://schemas.microsoft.com/office/drawing/2014/main" val="1345301309"/>
                    </a:ext>
                  </a:extLst>
                </a:gridCol>
                <a:gridCol w="1395506">
                  <a:extLst>
                    <a:ext uri="{9D8B030D-6E8A-4147-A177-3AD203B41FA5}">
                      <a16:colId xmlns:a16="http://schemas.microsoft.com/office/drawing/2014/main" val="2551901654"/>
                    </a:ext>
                  </a:extLst>
                </a:gridCol>
                <a:gridCol w="1395506">
                  <a:extLst>
                    <a:ext uri="{9D8B030D-6E8A-4147-A177-3AD203B41FA5}">
                      <a16:colId xmlns:a16="http://schemas.microsoft.com/office/drawing/2014/main" val="18196008"/>
                    </a:ext>
                  </a:extLst>
                </a:gridCol>
              </a:tblGrid>
              <a:tr h="457004">
                <a:tc>
                  <a:txBody>
                    <a:bodyPr/>
                    <a:lstStyle/>
                    <a:p>
                      <a:pPr algn="ctr"/>
                      <a:r>
                        <a:rPr lang="en-US"/>
                        <a:t>Table/Index</a:t>
                      </a:r>
                      <a:endParaRPr lang="en-US" dirty="0"/>
                    </a:p>
                  </a:txBody>
                  <a:tcPr/>
                </a:tc>
                <a:tc>
                  <a:txBody>
                    <a:bodyPr/>
                    <a:lstStyle/>
                    <a:p>
                      <a:pPr algn="ctr"/>
                      <a:r>
                        <a:rPr lang="en-US"/>
                        <a:t>Code</a:t>
                      </a:r>
                      <a:endParaRPr lang="en-US" dirty="0"/>
                    </a:p>
                  </a:txBody>
                  <a:tcPr/>
                </a:tc>
                <a:tc>
                  <a:txBody>
                    <a:bodyPr/>
                    <a:lstStyle/>
                    <a:p>
                      <a:pPr algn="ctr"/>
                      <a:r>
                        <a:rPr lang="en-US"/>
                        <a:t>Word</a:t>
                      </a:r>
                      <a:endParaRPr lang="en-US" dirty="0"/>
                    </a:p>
                  </a:txBody>
                  <a:tcPr/>
                </a:tc>
                <a:extLst>
                  <a:ext uri="{0D108BD9-81ED-4DB2-BD59-A6C34878D82A}">
                    <a16:rowId xmlns:a16="http://schemas.microsoft.com/office/drawing/2014/main" val="3499480011"/>
                  </a:ext>
                </a:extLst>
              </a:tr>
              <a:tr h="457004">
                <a:tc>
                  <a:txBody>
                    <a:bodyPr/>
                    <a:lstStyle/>
                    <a:p>
                      <a:pPr algn="ctr"/>
                      <a:r>
                        <a:rPr lang="en-US"/>
                        <a:t>…</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041757472"/>
                  </a:ext>
                </a:extLst>
              </a:tr>
              <a:tr h="457004">
                <a:tc>
                  <a:txBody>
                    <a:bodyPr/>
                    <a:lstStyle/>
                    <a:p>
                      <a:pPr algn="ctr"/>
                      <a:r>
                        <a:rPr lang="en-US"/>
                        <a:t>table[97]</a:t>
                      </a:r>
                      <a:endParaRPr lang="en-US" dirty="0"/>
                    </a:p>
                  </a:txBody>
                  <a:tcPr/>
                </a:tc>
                <a:tc>
                  <a:txBody>
                    <a:bodyPr/>
                    <a:lstStyle/>
                    <a:p>
                      <a:pPr algn="ctr"/>
                      <a:r>
                        <a:rPr lang="en-US"/>
                        <a:t>97</a:t>
                      </a:r>
                      <a:endParaRPr lang="en-US" dirty="0"/>
                    </a:p>
                  </a:txBody>
                  <a:tcPr/>
                </a:tc>
                <a:tc>
                  <a:txBody>
                    <a:bodyPr/>
                    <a:lstStyle/>
                    <a:p>
                      <a:pPr algn="ctr"/>
                      <a:r>
                        <a:rPr lang="en-US"/>
                        <a:t>“a”</a:t>
                      </a:r>
                      <a:endParaRPr lang="en-US" dirty="0"/>
                    </a:p>
                  </a:txBody>
                  <a:tcPr/>
                </a:tc>
                <a:extLst>
                  <a:ext uri="{0D108BD9-81ED-4DB2-BD59-A6C34878D82A}">
                    <a16:rowId xmlns:a16="http://schemas.microsoft.com/office/drawing/2014/main" val="652607560"/>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table[98]</a:t>
                      </a:r>
                      <a:endParaRPr lang="en-US" dirty="0"/>
                    </a:p>
                  </a:txBody>
                  <a:tcPr/>
                </a:tc>
                <a:tc>
                  <a:txBody>
                    <a:bodyPr/>
                    <a:lstStyle/>
                    <a:p>
                      <a:pPr algn="ctr"/>
                      <a:r>
                        <a:rPr lang="en-US"/>
                        <a:t>98</a:t>
                      </a:r>
                      <a:endParaRPr lang="en-US" dirty="0"/>
                    </a:p>
                  </a:txBody>
                  <a:tcPr/>
                </a:tc>
                <a:tc>
                  <a:txBody>
                    <a:bodyPr/>
                    <a:lstStyle/>
                    <a:p>
                      <a:pPr algn="ctr"/>
                      <a:r>
                        <a:rPr lang="en-US"/>
                        <a:t>“b”</a:t>
                      </a:r>
                      <a:endParaRPr lang="en-US" dirty="0"/>
                    </a:p>
                  </a:txBody>
                  <a:tcPr/>
                </a:tc>
                <a:extLst>
                  <a:ext uri="{0D108BD9-81ED-4DB2-BD59-A6C34878D82A}">
                    <a16:rowId xmlns:a16="http://schemas.microsoft.com/office/drawing/2014/main" val="166916824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table[99]</a:t>
                      </a:r>
                      <a:endParaRPr lang="en-US" dirty="0"/>
                    </a:p>
                  </a:txBody>
                  <a:tcPr/>
                </a:tc>
                <a:tc>
                  <a:txBody>
                    <a:bodyPr/>
                    <a:lstStyle/>
                    <a:p>
                      <a:pPr algn="ctr"/>
                      <a:r>
                        <a:rPr lang="en-US"/>
                        <a:t>99</a:t>
                      </a:r>
                      <a:endParaRPr lang="en-US" dirty="0"/>
                    </a:p>
                  </a:txBody>
                  <a:tcPr/>
                </a:tc>
                <a:tc>
                  <a:txBody>
                    <a:bodyPr/>
                    <a:lstStyle/>
                    <a:p>
                      <a:pPr algn="ctr"/>
                      <a:r>
                        <a:rPr lang="en-US"/>
                        <a:t>“c”</a:t>
                      </a:r>
                      <a:endParaRPr lang="en-US" dirty="0"/>
                    </a:p>
                  </a:txBody>
                  <a:tcPr/>
                </a:tc>
                <a:extLst>
                  <a:ext uri="{0D108BD9-81ED-4DB2-BD59-A6C34878D82A}">
                    <a16:rowId xmlns:a16="http://schemas.microsoft.com/office/drawing/2014/main" val="2260672769"/>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24569730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table[256]</a:t>
                      </a:r>
                      <a:endParaRPr lang="en-US" dirty="0"/>
                    </a:p>
                  </a:txBody>
                  <a:tcPr/>
                </a:tc>
                <a:tc>
                  <a:txBody>
                    <a:bodyPr/>
                    <a:lstStyle/>
                    <a:p>
                      <a:pPr algn="ctr"/>
                      <a:r>
                        <a:rPr lang="en-US"/>
                        <a:t>256</a:t>
                      </a:r>
                      <a:endParaRPr lang="en-US" dirty="0"/>
                    </a:p>
                  </a:txBody>
                  <a:tcPr/>
                </a:tc>
                <a:tc>
                  <a:txBody>
                    <a:bodyPr/>
                    <a:lstStyle/>
                    <a:p>
                      <a:pPr algn="ctr"/>
                      <a:r>
                        <a:rPr lang="en-US"/>
                        <a:t>“ba”</a:t>
                      </a:r>
                      <a:endParaRPr lang="en-US" dirty="0"/>
                    </a:p>
                  </a:txBody>
                  <a:tcPr/>
                </a:tc>
                <a:extLst>
                  <a:ext uri="{0D108BD9-81ED-4DB2-BD59-A6C34878D82A}">
                    <a16:rowId xmlns:a16="http://schemas.microsoft.com/office/drawing/2014/main" val="326211951"/>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54229518"/>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30814464"/>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202244540"/>
                  </a:ext>
                </a:extLst>
              </a:tr>
            </a:tbl>
          </a:graphicData>
        </a:graphic>
      </p:graphicFrame>
    </p:spTree>
    <p:extLst>
      <p:ext uri="{BB962C8B-B14F-4D97-AF65-F5344CB8AC3E}">
        <p14:creationId xmlns:p14="http://schemas.microsoft.com/office/powerpoint/2010/main" val="199830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7B90-B5D3-7144-85E3-AE3C53DA63D1}"/>
              </a:ext>
            </a:extLst>
          </p:cNvPr>
          <p:cNvSpPr>
            <a:spLocks noGrp="1"/>
          </p:cNvSpPr>
          <p:nvPr>
            <p:ph type="title"/>
          </p:nvPr>
        </p:nvSpPr>
        <p:spPr>
          <a:xfrm>
            <a:off x="838200" y="365125"/>
            <a:ext cx="10515600" cy="1325563"/>
          </a:xfrm>
        </p:spPr>
        <p:txBody>
          <a:bodyPr/>
          <a:lstStyle/>
          <a:p>
            <a:r>
              <a:rPr lang="en-US" dirty="0"/>
              <a:t>Decompressing [ 98, 97, </a:t>
            </a:r>
            <a:r>
              <a:rPr lang="en-US" u="sng" dirty="0"/>
              <a:t>99</a:t>
            </a:r>
            <a:r>
              <a:rPr lang="en-US" dirty="0"/>
              <a:t>, 257, 97 ]</a:t>
            </a:r>
          </a:p>
        </p:txBody>
      </p:sp>
      <p:sp>
        <p:nvSpPr>
          <p:cNvPr id="3" name="Content Placeholder 2">
            <a:extLst>
              <a:ext uri="{FF2B5EF4-FFF2-40B4-BE49-F238E27FC236}">
                <a16:creationId xmlns:a16="http://schemas.microsoft.com/office/drawing/2014/main" id="{1D239297-300B-D343-92CC-AF78245B804B}"/>
              </a:ext>
            </a:extLst>
          </p:cNvPr>
          <p:cNvSpPr>
            <a:spLocks noGrp="1"/>
          </p:cNvSpPr>
          <p:nvPr>
            <p:ph idx="1"/>
          </p:nvPr>
        </p:nvSpPr>
        <p:spPr>
          <a:xfrm>
            <a:off x="838200" y="1825625"/>
            <a:ext cx="5818094" cy="4351338"/>
          </a:xfrm>
        </p:spPr>
        <p:txBody>
          <a:bodyPr>
            <a:normAutofit fontScale="70000" lnSpcReduction="20000"/>
          </a:bodyPr>
          <a:lstStyle/>
          <a:p>
            <a:r>
              <a:rPr lang="en-US">
                <a:latin typeface="Courier" pitchFamily="2" charset="0"/>
              </a:rPr>
              <a:t>prev_code = 97</a:t>
            </a:r>
          </a:p>
          <a:p>
            <a:r>
              <a:rPr lang="en-US">
                <a:latin typeface="Courier" pitchFamily="2" charset="0"/>
              </a:rPr>
              <a:t>curr_code = 99</a:t>
            </a:r>
          </a:p>
          <a:p>
            <a:r>
              <a:rPr lang="en-US"/>
              <a:t>Does </a:t>
            </a:r>
            <a:r>
              <a:rPr lang="en-US">
                <a:latin typeface="Courier" pitchFamily="2" charset="0"/>
              </a:rPr>
              <a:t>table[99]</a:t>
            </a:r>
            <a:r>
              <a:rPr lang="en-US"/>
              <a:t> exist?</a:t>
            </a:r>
          </a:p>
          <a:p>
            <a:pPr lvl="1"/>
            <a:r>
              <a:rPr lang="en-US"/>
              <a:t>Yes</a:t>
            </a:r>
          </a:p>
          <a:p>
            <a:pPr lvl="1"/>
            <a:r>
              <a:rPr lang="en-US"/>
              <a:t>curr_word = table[99]</a:t>
            </a:r>
          </a:p>
          <a:p>
            <a:pPr lvl="2"/>
            <a:r>
              <a:rPr lang="en-US"/>
              <a:t>curr_word = “c”</a:t>
            </a:r>
          </a:p>
          <a:p>
            <a:pPr lvl="1"/>
            <a:r>
              <a:rPr lang="en-US"/>
              <a:t>prev_word = table[97]</a:t>
            </a:r>
          </a:p>
          <a:p>
            <a:pPr lvl="2"/>
            <a:r>
              <a:rPr lang="en-US"/>
              <a:t>prev_word = “a”</a:t>
            </a:r>
          </a:p>
          <a:p>
            <a:pPr lvl="1"/>
            <a:r>
              <a:rPr lang="en-US"/>
              <a:t>new_word = prev_word + curr_word[0]</a:t>
            </a:r>
          </a:p>
          <a:p>
            <a:pPr lvl="2"/>
            <a:r>
              <a:rPr lang="en-US"/>
              <a:t>new_word = “ac”</a:t>
            </a:r>
          </a:p>
          <a:p>
            <a:pPr lvl="1"/>
            <a:r>
              <a:rPr lang="en-US"/>
              <a:t>table[available_code++] = new_word</a:t>
            </a:r>
          </a:p>
          <a:p>
            <a:pPr lvl="2"/>
            <a:r>
              <a:rPr lang="en-US"/>
              <a:t>table[257] = “ac”</a:t>
            </a:r>
          </a:p>
          <a:p>
            <a:pPr lvl="1"/>
            <a:r>
              <a:rPr lang="en-US"/>
              <a:t>Output curr_word</a:t>
            </a:r>
          </a:p>
          <a:p>
            <a:r>
              <a:rPr lang="en-US"/>
              <a:t>prev_code = curr_code</a:t>
            </a:r>
          </a:p>
          <a:p>
            <a:pPr lvl="1"/>
            <a:r>
              <a:rPr lang="en-US"/>
              <a:t>prev_code = 99</a:t>
            </a:r>
          </a:p>
          <a:p>
            <a:r>
              <a:rPr lang="en-US" b="1"/>
              <a:t>Current output: </a:t>
            </a:r>
            <a:r>
              <a:rPr lang="en-US" b="1">
                <a:latin typeface="Courier" pitchFamily="2" charset="0"/>
              </a:rPr>
              <a:t>“bac”</a:t>
            </a:r>
          </a:p>
          <a:p>
            <a:endParaRPr lang="en-US"/>
          </a:p>
          <a:p>
            <a:pPr lvl="1"/>
            <a:endParaRPr lang="en-US"/>
          </a:p>
          <a:p>
            <a:endParaRPr lang="en-US" dirty="0"/>
          </a:p>
        </p:txBody>
      </p:sp>
      <p:graphicFrame>
        <p:nvGraphicFramePr>
          <p:cNvPr id="8" name="Table 7">
            <a:extLst>
              <a:ext uri="{FF2B5EF4-FFF2-40B4-BE49-F238E27FC236}">
                <a16:creationId xmlns:a16="http://schemas.microsoft.com/office/drawing/2014/main" id="{683597DE-C8C7-C044-B61C-9C2924B38F9A}"/>
              </a:ext>
            </a:extLst>
          </p:cNvPr>
          <p:cNvGraphicFramePr>
            <a:graphicFrameLocks noGrp="1"/>
          </p:cNvGraphicFramePr>
          <p:nvPr>
            <p:extLst>
              <p:ext uri="{D42A27DB-BD31-4B8C-83A1-F6EECF244321}">
                <p14:modId xmlns:p14="http://schemas.microsoft.com/office/powerpoint/2010/main" val="1545077688"/>
              </p:ext>
            </p:extLst>
          </p:nvPr>
        </p:nvGraphicFramePr>
        <p:xfrm>
          <a:off x="7167282" y="1606922"/>
          <a:ext cx="4186518" cy="4570040"/>
        </p:xfrm>
        <a:graphic>
          <a:graphicData uri="http://schemas.openxmlformats.org/drawingml/2006/table">
            <a:tbl>
              <a:tblPr firstRow="1" bandRow="1">
                <a:tableStyleId>{073A0DAA-6AF3-43AB-8588-CEC1D06C72B9}</a:tableStyleId>
              </a:tblPr>
              <a:tblGrid>
                <a:gridCol w="1395506">
                  <a:extLst>
                    <a:ext uri="{9D8B030D-6E8A-4147-A177-3AD203B41FA5}">
                      <a16:colId xmlns:a16="http://schemas.microsoft.com/office/drawing/2014/main" val="1345301309"/>
                    </a:ext>
                  </a:extLst>
                </a:gridCol>
                <a:gridCol w="1395506">
                  <a:extLst>
                    <a:ext uri="{9D8B030D-6E8A-4147-A177-3AD203B41FA5}">
                      <a16:colId xmlns:a16="http://schemas.microsoft.com/office/drawing/2014/main" val="2551901654"/>
                    </a:ext>
                  </a:extLst>
                </a:gridCol>
                <a:gridCol w="1395506">
                  <a:extLst>
                    <a:ext uri="{9D8B030D-6E8A-4147-A177-3AD203B41FA5}">
                      <a16:colId xmlns:a16="http://schemas.microsoft.com/office/drawing/2014/main" val="18196008"/>
                    </a:ext>
                  </a:extLst>
                </a:gridCol>
              </a:tblGrid>
              <a:tr h="457004">
                <a:tc>
                  <a:txBody>
                    <a:bodyPr/>
                    <a:lstStyle/>
                    <a:p>
                      <a:pPr algn="ctr"/>
                      <a:r>
                        <a:rPr lang="en-US"/>
                        <a:t>Table/Index</a:t>
                      </a:r>
                      <a:endParaRPr lang="en-US" dirty="0"/>
                    </a:p>
                  </a:txBody>
                  <a:tcPr/>
                </a:tc>
                <a:tc>
                  <a:txBody>
                    <a:bodyPr/>
                    <a:lstStyle/>
                    <a:p>
                      <a:pPr algn="ctr"/>
                      <a:r>
                        <a:rPr lang="en-US"/>
                        <a:t>Code</a:t>
                      </a:r>
                      <a:endParaRPr lang="en-US" dirty="0"/>
                    </a:p>
                  </a:txBody>
                  <a:tcPr/>
                </a:tc>
                <a:tc>
                  <a:txBody>
                    <a:bodyPr/>
                    <a:lstStyle/>
                    <a:p>
                      <a:pPr algn="ctr"/>
                      <a:r>
                        <a:rPr lang="en-US"/>
                        <a:t>Word</a:t>
                      </a:r>
                      <a:endParaRPr lang="en-US" dirty="0"/>
                    </a:p>
                  </a:txBody>
                  <a:tcPr/>
                </a:tc>
                <a:extLst>
                  <a:ext uri="{0D108BD9-81ED-4DB2-BD59-A6C34878D82A}">
                    <a16:rowId xmlns:a16="http://schemas.microsoft.com/office/drawing/2014/main" val="3499480011"/>
                  </a:ext>
                </a:extLst>
              </a:tr>
              <a:tr h="457004">
                <a:tc>
                  <a:txBody>
                    <a:bodyPr/>
                    <a:lstStyle/>
                    <a:p>
                      <a:pPr algn="ctr"/>
                      <a:r>
                        <a:rPr lang="en-US"/>
                        <a:t>…</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041757472"/>
                  </a:ext>
                </a:extLst>
              </a:tr>
              <a:tr h="457004">
                <a:tc>
                  <a:txBody>
                    <a:bodyPr/>
                    <a:lstStyle/>
                    <a:p>
                      <a:pPr algn="ctr"/>
                      <a:r>
                        <a:rPr lang="en-US"/>
                        <a:t>table[97]</a:t>
                      </a:r>
                      <a:endParaRPr lang="en-US" dirty="0"/>
                    </a:p>
                  </a:txBody>
                  <a:tcPr/>
                </a:tc>
                <a:tc>
                  <a:txBody>
                    <a:bodyPr/>
                    <a:lstStyle/>
                    <a:p>
                      <a:pPr algn="ctr"/>
                      <a:r>
                        <a:rPr lang="en-US"/>
                        <a:t>97</a:t>
                      </a:r>
                      <a:endParaRPr lang="en-US" dirty="0"/>
                    </a:p>
                  </a:txBody>
                  <a:tcPr/>
                </a:tc>
                <a:tc>
                  <a:txBody>
                    <a:bodyPr/>
                    <a:lstStyle/>
                    <a:p>
                      <a:pPr algn="ctr"/>
                      <a:r>
                        <a:rPr lang="en-US"/>
                        <a:t>“a”</a:t>
                      </a:r>
                      <a:endParaRPr lang="en-US" dirty="0"/>
                    </a:p>
                  </a:txBody>
                  <a:tcPr/>
                </a:tc>
                <a:extLst>
                  <a:ext uri="{0D108BD9-81ED-4DB2-BD59-A6C34878D82A}">
                    <a16:rowId xmlns:a16="http://schemas.microsoft.com/office/drawing/2014/main" val="652607560"/>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table[98]</a:t>
                      </a:r>
                      <a:endParaRPr lang="en-US" dirty="0"/>
                    </a:p>
                  </a:txBody>
                  <a:tcPr/>
                </a:tc>
                <a:tc>
                  <a:txBody>
                    <a:bodyPr/>
                    <a:lstStyle/>
                    <a:p>
                      <a:pPr algn="ctr"/>
                      <a:r>
                        <a:rPr lang="en-US"/>
                        <a:t>98</a:t>
                      </a:r>
                      <a:endParaRPr lang="en-US" dirty="0"/>
                    </a:p>
                  </a:txBody>
                  <a:tcPr/>
                </a:tc>
                <a:tc>
                  <a:txBody>
                    <a:bodyPr/>
                    <a:lstStyle/>
                    <a:p>
                      <a:pPr algn="ctr"/>
                      <a:r>
                        <a:rPr lang="en-US"/>
                        <a:t>“b”</a:t>
                      </a:r>
                      <a:endParaRPr lang="en-US" dirty="0"/>
                    </a:p>
                  </a:txBody>
                  <a:tcPr/>
                </a:tc>
                <a:extLst>
                  <a:ext uri="{0D108BD9-81ED-4DB2-BD59-A6C34878D82A}">
                    <a16:rowId xmlns:a16="http://schemas.microsoft.com/office/drawing/2014/main" val="166916824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table[99]</a:t>
                      </a:r>
                      <a:endParaRPr lang="en-US" dirty="0"/>
                    </a:p>
                  </a:txBody>
                  <a:tcPr/>
                </a:tc>
                <a:tc>
                  <a:txBody>
                    <a:bodyPr/>
                    <a:lstStyle/>
                    <a:p>
                      <a:pPr algn="ctr"/>
                      <a:r>
                        <a:rPr lang="en-US"/>
                        <a:t>99</a:t>
                      </a:r>
                      <a:endParaRPr lang="en-US" dirty="0"/>
                    </a:p>
                  </a:txBody>
                  <a:tcPr/>
                </a:tc>
                <a:tc>
                  <a:txBody>
                    <a:bodyPr/>
                    <a:lstStyle/>
                    <a:p>
                      <a:pPr algn="ctr"/>
                      <a:r>
                        <a:rPr lang="en-US"/>
                        <a:t>“c”</a:t>
                      </a:r>
                      <a:endParaRPr lang="en-US" dirty="0"/>
                    </a:p>
                  </a:txBody>
                  <a:tcPr/>
                </a:tc>
                <a:extLst>
                  <a:ext uri="{0D108BD9-81ED-4DB2-BD59-A6C34878D82A}">
                    <a16:rowId xmlns:a16="http://schemas.microsoft.com/office/drawing/2014/main" val="2260672769"/>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24569730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table[256]</a:t>
                      </a:r>
                      <a:endParaRPr lang="en-US" dirty="0"/>
                    </a:p>
                  </a:txBody>
                  <a:tcPr/>
                </a:tc>
                <a:tc>
                  <a:txBody>
                    <a:bodyPr/>
                    <a:lstStyle/>
                    <a:p>
                      <a:pPr algn="ctr"/>
                      <a:r>
                        <a:rPr lang="en-US"/>
                        <a:t>256</a:t>
                      </a:r>
                      <a:endParaRPr lang="en-US" dirty="0"/>
                    </a:p>
                  </a:txBody>
                  <a:tcPr/>
                </a:tc>
                <a:tc>
                  <a:txBody>
                    <a:bodyPr/>
                    <a:lstStyle/>
                    <a:p>
                      <a:pPr algn="ctr"/>
                      <a:r>
                        <a:rPr lang="en-US"/>
                        <a:t>“ba”</a:t>
                      </a:r>
                      <a:endParaRPr lang="en-US" dirty="0"/>
                    </a:p>
                  </a:txBody>
                  <a:tcPr/>
                </a:tc>
                <a:extLst>
                  <a:ext uri="{0D108BD9-81ED-4DB2-BD59-A6C34878D82A}">
                    <a16:rowId xmlns:a16="http://schemas.microsoft.com/office/drawing/2014/main" val="326211951"/>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table[257]</a:t>
                      </a:r>
                      <a:endParaRPr lang="en-US" dirty="0"/>
                    </a:p>
                  </a:txBody>
                  <a:tcPr/>
                </a:tc>
                <a:tc>
                  <a:txBody>
                    <a:bodyPr/>
                    <a:lstStyle/>
                    <a:p>
                      <a:pPr algn="ctr"/>
                      <a:r>
                        <a:rPr lang="en-US"/>
                        <a:t>257</a:t>
                      </a:r>
                      <a:endParaRPr lang="en-US" dirty="0"/>
                    </a:p>
                  </a:txBody>
                  <a:tcPr/>
                </a:tc>
                <a:tc>
                  <a:txBody>
                    <a:bodyPr/>
                    <a:lstStyle/>
                    <a:p>
                      <a:pPr algn="ctr"/>
                      <a:r>
                        <a:rPr lang="en-US"/>
                        <a:t>“ac”</a:t>
                      </a:r>
                      <a:endParaRPr lang="en-US" dirty="0"/>
                    </a:p>
                  </a:txBody>
                  <a:tcPr/>
                </a:tc>
                <a:extLst>
                  <a:ext uri="{0D108BD9-81ED-4DB2-BD59-A6C34878D82A}">
                    <a16:rowId xmlns:a16="http://schemas.microsoft.com/office/drawing/2014/main" val="3754229518"/>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30814464"/>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202244540"/>
                  </a:ext>
                </a:extLst>
              </a:tr>
            </a:tbl>
          </a:graphicData>
        </a:graphic>
      </p:graphicFrame>
    </p:spTree>
    <p:extLst>
      <p:ext uri="{BB962C8B-B14F-4D97-AF65-F5344CB8AC3E}">
        <p14:creationId xmlns:p14="http://schemas.microsoft.com/office/powerpoint/2010/main" val="126474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7B90-B5D3-7144-85E3-AE3C53DA63D1}"/>
              </a:ext>
            </a:extLst>
          </p:cNvPr>
          <p:cNvSpPr>
            <a:spLocks noGrp="1"/>
          </p:cNvSpPr>
          <p:nvPr>
            <p:ph type="title"/>
          </p:nvPr>
        </p:nvSpPr>
        <p:spPr>
          <a:xfrm>
            <a:off x="838200" y="365125"/>
            <a:ext cx="10515600" cy="1325563"/>
          </a:xfrm>
        </p:spPr>
        <p:txBody>
          <a:bodyPr/>
          <a:lstStyle/>
          <a:p>
            <a:r>
              <a:rPr lang="en-US"/>
              <a:t>Decompressing [ 98, 97, 99, </a:t>
            </a:r>
            <a:r>
              <a:rPr lang="en-US" u="sng"/>
              <a:t>257</a:t>
            </a:r>
            <a:r>
              <a:rPr lang="en-US"/>
              <a:t>, 97 ]</a:t>
            </a:r>
            <a:endParaRPr lang="en-US" dirty="0"/>
          </a:p>
        </p:txBody>
      </p:sp>
      <p:sp>
        <p:nvSpPr>
          <p:cNvPr id="3" name="Content Placeholder 2">
            <a:extLst>
              <a:ext uri="{FF2B5EF4-FFF2-40B4-BE49-F238E27FC236}">
                <a16:creationId xmlns:a16="http://schemas.microsoft.com/office/drawing/2014/main" id="{1D239297-300B-D343-92CC-AF78245B804B}"/>
              </a:ext>
            </a:extLst>
          </p:cNvPr>
          <p:cNvSpPr>
            <a:spLocks noGrp="1"/>
          </p:cNvSpPr>
          <p:nvPr>
            <p:ph idx="1"/>
          </p:nvPr>
        </p:nvSpPr>
        <p:spPr>
          <a:xfrm>
            <a:off x="838200" y="1825625"/>
            <a:ext cx="5818094" cy="4351338"/>
          </a:xfrm>
        </p:spPr>
        <p:txBody>
          <a:bodyPr>
            <a:normAutofit fontScale="70000" lnSpcReduction="20000"/>
          </a:bodyPr>
          <a:lstStyle/>
          <a:p>
            <a:r>
              <a:rPr lang="en-US"/>
              <a:t>prev_code = 99</a:t>
            </a:r>
          </a:p>
          <a:p>
            <a:r>
              <a:rPr lang="en-US"/>
              <a:t>curr_code = 257</a:t>
            </a:r>
          </a:p>
          <a:p>
            <a:r>
              <a:rPr lang="en-US"/>
              <a:t>Does </a:t>
            </a:r>
            <a:r>
              <a:rPr lang="en-US">
                <a:latin typeface="Courier" pitchFamily="2" charset="0"/>
              </a:rPr>
              <a:t>table[257]</a:t>
            </a:r>
            <a:r>
              <a:rPr lang="en-US"/>
              <a:t> exist?</a:t>
            </a:r>
          </a:p>
          <a:p>
            <a:pPr lvl="1"/>
            <a:r>
              <a:rPr lang="en-US"/>
              <a:t>Yes</a:t>
            </a:r>
          </a:p>
          <a:p>
            <a:pPr lvl="1"/>
            <a:r>
              <a:rPr lang="en-US">
                <a:latin typeface="Courier" pitchFamily="2" charset="0"/>
              </a:rPr>
              <a:t>curr_word = table[257]</a:t>
            </a:r>
          </a:p>
          <a:p>
            <a:pPr lvl="2"/>
            <a:r>
              <a:rPr lang="en-US">
                <a:latin typeface="Courier" pitchFamily="2" charset="0"/>
              </a:rPr>
              <a:t>curr_word = “ac”</a:t>
            </a:r>
          </a:p>
          <a:p>
            <a:pPr lvl="1"/>
            <a:r>
              <a:rPr lang="en-US">
                <a:latin typeface="Courier" pitchFamily="2" charset="0"/>
              </a:rPr>
              <a:t>prev_word = table[99]</a:t>
            </a:r>
          </a:p>
          <a:p>
            <a:pPr lvl="2"/>
            <a:r>
              <a:rPr lang="en-US">
                <a:latin typeface="Courier" pitchFamily="2" charset="0"/>
              </a:rPr>
              <a:t>prev_word = “c”</a:t>
            </a:r>
          </a:p>
          <a:p>
            <a:pPr lvl="1"/>
            <a:r>
              <a:rPr lang="en-US">
                <a:latin typeface="Courier" pitchFamily="2" charset="0"/>
              </a:rPr>
              <a:t>new_word = prev_word + curr_word[0]</a:t>
            </a:r>
          </a:p>
          <a:p>
            <a:pPr lvl="2"/>
            <a:r>
              <a:rPr lang="en-US">
                <a:latin typeface="Courier" pitchFamily="2" charset="0"/>
              </a:rPr>
              <a:t>new_word = “ca”</a:t>
            </a:r>
          </a:p>
          <a:p>
            <a:pPr lvl="1"/>
            <a:r>
              <a:rPr lang="en-US">
                <a:latin typeface="Courier" pitchFamily="2" charset="0"/>
              </a:rPr>
              <a:t>table[available_code++] = new_word</a:t>
            </a:r>
          </a:p>
          <a:p>
            <a:pPr lvl="2"/>
            <a:r>
              <a:rPr lang="en-US">
                <a:latin typeface="Courier" pitchFamily="2" charset="0"/>
              </a:rPr>
              <a:t>table[258] = “ca”</a:t>
            </a:r>
          </a:p>
          <a:p>
            <a:pPr lvl="1"/>
            <a:r>
              <a:rPr lang="en-US"/>
              <a:t>Output </a:t>
            </a:r>
            <a:r>
              <a:rPr lang="en-US">
                <a:latin typeface="Courier" pitchFamily="2" charset="0"/>
              </a:rPr>
              <a:t>curr_word</a:t>
            </a:r>
          </a:p>
          <a:p>
            <a:r>
              <a:rPr lang="en-US">
                <a:latin typeface="Courier" pitchFamily="2" charset="0"/>
              </a:rPr>
              <a:t>prev_code = curr_code</a:t>
            </a:r>
          </a:p>
          <a:p>
            <a:pPr lvl="1"/>
            <a:r>
              <a:rPr lang="en-US">
                <a:latin typeface="Courier" pitchFamily="2" charset="0"/>
              </a:rPr>
              <a:t>prev_code = 257</a:t>
            </a:r>
          </a:p>
          <a:p>
            <a:r>
              <a:rPr lang="en-US" b="1"/>
              <a:t>Current output: </a:t>
            </a:r>
            <a:r>
              <a:rPr lang="en-US" b="1">
                <a:latin typeface="Courier" pitchFamily="2" charset="0"/>
              </a:rPr>
              <a:t>“bacac”</a:t>
            </a:r>
          </a:p>
          <a:p>
            <a:endParaRPr lang="en-US"/>
          </a:p>
          <a:p>
            <a:pPr lvl="1"/>
            <a:endParaRPr lang="en-US"/>
          </a:p>
          <a:p>
            <a:endParaRPr lang="en-US" dirty="0"/>
          </a:p>
        </p:txBody>
      </p:sp>
      <p:graphicFrame>
        <p:nvGraphicFramePr>
          <p:cNvPr id="5" name="Table 4">
            <a:extLst>
              <a:ext uri="{FF2B5EF4-FFF2-40B4-BE49-F238E27FC236}">
                <a16:creationId xmlns:a16="http://schemas.microsoft.com/office/drawing/2014/main" id="{56F2611B-FF6B-BD44-99A5-630D2DFD7427}"/>
              </a:ext>
            </a:extLst>
          </p:cNvPr>
          <p:cNvGraphicFramePr>
            <a:graphicFrameLocks noGrp="1"/>
          </p:cNvGraphicFramePr>
          <p:nvPr>
            <p:extLst>
              <p:ext uri="{D42A27DB-BD31-4B8C-83A1-F6EECF244321}">
                <p14:modId xmlns:p14="http://schemas.microsoft.com/office/powerpoint/2010/main" val="2800514138"/>
              </p:ext>
            </p:extLst>
          </p:nvPr>
        </p:nvGraphicFramePr>
        <p:xfrm>
          <a:off x="7167282" y="1606922"/>
          <a:ext cx="4186518" cy="4570040"/>
        </p:xfrm>
        <a:graphic>
          <a:graphicData uri="http://schemas.openxmlformats.org/drawingml/2006/table">
            <a:tbl>
              <a:tblPr firstRow="1" bandRow="1">
                <a:tableStyleId>{073A0DAA-6AF3-43AB-8588-CEC1D06C72B9}</a:tableStyleId>
              </a:tblPr>
              <a:tblGrid>
                <a:gridCol w="1395506">
                  <a:extLst>
                    <a:ext uri="{9D8B030D-6E8A-4147-A177-3AD203B41FA5}">
                      <a16:colId xmlns:a16="http://schemas.microsoft.com/office/drawing/2014/main" val="1345301309"/>
                    </a:ext>
                  </a:extLst>
                </a:gridCol>
                <a:gridCol w="1395506">
                  <a:extLst>
                    <a:ext uri="{9D8B030D-6E8A-4147-A177-3AD203B41FA5}">
                      <a16:colId xmlns:a16="http://schemas.microsoft.com/office/drawing/2014/main" val="2551901654"/>
                    </a:ext>
                  </a:extLst>
                </a:gridCol>
                <a:gridCol w="1395506">
                  <a:extLst>
                    <a:ext uri="{9D8B030D-6E8A-4147-A177-3AD203B41FA5}">
                      <a16:colId xmlns:a16="http://schemas.microsoft.com/office/drawing/2014/main" val="18196008"/>
                    </a:ext>
                  </a:extLst>
                </a:gridCol>
              </a:tblGrid>
              <a:tr h="457004">
                <a:tc>
                  <a:txBody>
                    <a:bodyPr/>
                    <a:lstStyle/>
                    <a:p>
                      <a:pPr algn="ctr"/>
                      <a:r>
                        <a:rPr lang="en-US"/>
                        <a:t>Table/Index</a:t>
                      </a:r>
                      <a:endParaRPr lang="en-US" dirty="0"/>
                    </a:p>
                  </a:txBody>
                  <a:tcPr/>
                </a:tc>
                <a:tc>
                  <a:txBody>
                    <a:bodyPr/>
                    <a:lstStyle/>
                    <a:p>
                      <a:pPr algn="ctr"/>
                      <a:r>
                        <a:rPr lang="en-US"/>
                        <a:t>Code</a:t>
                      </a:r>
                      <a:endParaRPr lang="en-US" dirty="0"/>
                    </a:p>
                  </a:txBody>
                  <a:tcPr/>
                </a:tc>
                <a:tc>
                  <a:txBody>
                    <a:bodyPr/>
                    <a:lstStyle/>
                    <a:p>
                      <a:pPr algn="ctr"/>
                      <a:r>
                        <a:rPr lang="en-US"/>
                        <a:t>Word</a:t>
                      </a:r>
                      <a:endParaRPr lang="en-US" dirty="0"/>
                    </a:p>
                  </a:txBody>
                  <a:tcPr/>
                </a:tc>
                <a:extLst>
                  <a:ext uri="{0D108BD9-81ED-4DB2-BD59-A6C34878D82A}">
                    <a16:rowId xmlns:a16="http://schemas.microsoft.com/office/drawing/2014/main" val="3499480011"/>
                  </a:ext>
                </a:extLst>
              </a:tr>
              <a:tr h="457004">
                <a:tc>
                  <a:txBody>
                    <a:bodyPr/>
                    <a:lstStyle/>
                    <a:p>
                      <a:pPr algn="ctr"/>
                      <a:r>
                        <a:rPr lang="en-US"/>
                        <a:t>…</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041757472"/>
                  </a:ext>
                </a:extLst>
              </a:tr>
              <a:tr h="457004">
                <a:tc>
                  <a:txBody>
                    <a:bodyPr/>
                    <a:lstStyle/>
                    <a:p>
                      <a:pPr algn="ctr"/>
                      <a:r>
                        <a:rPr lang="en-US"/>
                        <a:t>table[97]</a:t>
                      </a:r>
                      <a:endParaRPr lang="en-US" dirty="0"/>
                    </a:p>
                  </a:txBody>
                  <a:tcPr/>
                </a:tc>
                <a:tc>
                  <a:txBody>
                    <a:bodyPr/>
                    <a:lstStyle/>
                    <a:p>
                      <a:pPr algn="ctr"/>
                      <a:r>
                        <a:rPr lang="en-US"/>
                        <a:t>97</a:t>
                      </a:r>
                      <a:endParaRPr lang="en-US" dirty="0"/>
                    </a:p>
                  </a:txBody>
                  <a:tcPr/>
                </a:tc>
                <a:tc>
                  <a:txBody>
                    <a:bodyPr/>
                    <a:lstStyle/>
                    <a:p>
                      <a:pPr algn="ctr"/>
                      <a:r>
                        <a:rPr lang="en-US"/>
                        <a:t>“a”</a:t>
                      </a:r>
                      <a:endParaRPr lang="en-US" dirty="0"/>
                    </a:p>
                  </a:txBody>
                  <a:tcPr/>
                </a:tc>
                <a:extLst>
                  <a:ext uri="{0D108BD9-81ED-4DB2-BD59-A6C34878D82A}">
                    <a16:rowId xmlns:a16="http://schemas.microsoft.com/office/drawing/2014/main" val="652607560"/>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table[98]</a:t>
                      </a:r>
                      <a:endParaRPr lang="en-US" dirty="0"/>
                    </a:p>
                  </a:txBody>
                  <a:tcPr/>
                </a:tc>
                <a:tc>
                  <a:txBody>
                    <a:bodyPr/>
                    <a:lstStyle/>
                    <a:p>
                      <a:pPr algn="ctr"/>
                      <a:r>
                        <a:rPr lang="en-US"/>
                        <a:t>98</a:t>
                      </a:r>
                      <a:endParaRPr lang="en-US" dirty="0"/>
                    </a:p>
                  </a:txBody>
                  <a:tcPr/>
                </a:tc>
                <a:tc>
                  <a:txBody>
                    <a:bodyPr/>
                    <a:lstStyle/>
                    <a:p>
                      <a:pPr algn="ctr"/>
                      <a:r>
                        <a:rPr lang="en-US"/>
                        <a:t>“b”</a:t>
                      </a:r>
                      <a:endParaRPr lang="en-US" dirty="0"/>
                    </a:p>
                  </a:txBody>
                  <a:tcPr/>
                </a:tc>
                <a:extLst>
                  <a:ext uri="{0D108BD9-81ED-4DB2-BD59-A6C34878D82A}">
                    <a16:rowId xmlns:a16="http://schemas.microsoft.com/office/drawing/2014/main" val="166916824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table[99]</a:t>
                      </a:r>
                      <a:endParaRPr lang="en-US" dirty="0"/>
                    </a:p>
                  </a:txBody>
                  <a:tcPr/>
                </a:tc>
                <a:tc>
                  <a:txBody>
                    <a:bodyPr/>
                    <a:lstStyle/>
                    <a:p>
                      <a:pPr algn="ctr"/>
                      <a:r>
                        <a:rPr lang="en-US"/>
                        <a:t>99</a:t>
                      </a:r>
                      <a:endParaRPr lang="en-US" dirty="0"/>
                    </a:p>
                  </a:txBody>
                  <a:tcPr/>
                </a:tc>
                <a:tc>
                  <a:txBody>
                    <a:bodyPr/>
                    <a:lstStyle/>
                    <a:p>
                      <a:pPr algn="ctr"/>
                      <a:r>
                        <a:rPr lang="en-US"/>
                        <a:t>“c”</a:t>
                      </a:r>
                      <a:endParaRPr lang="en-US" dirty="0"/>
                    </a:p>
                  </a:txBody>
                  <a:tcPr/>
                </a:tc>
                <a:extLst>
                  <a:ext uri="{0D108BD9-81ED-4DB2-BD59-A6C34878D82A}">
                    <a16:rowId xmlns:a16="http://schemas.microsoft.com/office/drawing/2014/main" val="2260672769"/>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24569730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table[256]</a:t>
                      </a:r>
                      <a:endParaRPr lang="en-US" dirty="0"/>
                    </a:p>
                  </a:txBody>
                  <a:tcPr/>
                </a:tc>
                <a:tc>
                  <a:txBody>
                    <a:bodyPr/>
                    <a:lstStyle/>
                    <a:p>
                      <a:pPr algn="ctr"/>
                      <a:r>
                        <a:rPr lang="en-US"/>
                        <a:t>256</a:t>
                      </a:r>
                      <a:endParaRPr lang="en-US" dirty="0"/>
                    </a:p>
                  </a:txBody>
                  <a:tcPr/>
                </a:tc>
                <a:tc>
                  <a:txBody>
                    <a:bodyPr/>
                    <a:lstStyle/>
                    <a:p>
                      <a:pPr algn="ctr"/>
                      <a:r>
                        <a:rPr lang="en-US"/>
                        <a:t>“ba”</a:t>
                      </a:r>
                      <a:endParaRPr lang="en-US" dirty="0"/>
                    </a:p>
                  </a:txBody>
                  <a:tcPr/>
                </a:tc>
                <a:extLst>
                  <a:ext uri="{0D108BD9-81ED-4DB2-BD59-A6C34878D82A}">
                    <a16:rowId xmlns:a16="http://schemas.microsoft.com/office/drawing/2014/main" val="326211951"/>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table[257]</a:t>
                      </a:r>
                      <a:endParaRPr lang="en-US" dirty="0"/>
                    </a:p>
                  </a:txBody>
                  <a:tcPr/>
                </a:tc>
                <a:tc>
                  <a:txBody>
                    <a:bodyPr/>
                    <a:lstStyle/>
                    <a:p>
                      <a:pPr algn="ctr"/>
                      <a:r>
                        <a:rPr lang="en-US"/>
                        <a:t>257</a:t>
                      </a:r>
                      <a:endParaRPr lang="en-US" dirty="0"/>
                    </a:p>
                  </a:txBody>
                  <a:tcPr/>
                </a:tc>
                <a:tc>
                  <a:txBody>
                    <a:bodyPr/>
                    <a:lstStyle/>
                    <a:p>
                      <a:pPr algn="ctr"/>
                      <a:r>
                        <a:rPr lang="en-US"/>
                        <a:t>“ac”</a:t>
                      </a:r>
                      <a:endParaRPr lang="en-US" dirty="0"/>
                    </a:p>
                  </a:txBody>
                  <a:tcPr/>
                </a:tc>
                <a:extLst>
                  <a:ext uri="{0D108BD9-81ED-4DB2-BD59-A6C34878D82A}">
                    <a16:rowId xmlns:a16="http://schemas.microsoft.com/office/drawing/2014/main" val="3754229518"/>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table[258]</a:t>
                      </a:r>
                      <a:endParaRPr lang="en-US" dirty="0"/>
                    </a:p>
                  </a:txBody>
                  <a:tcPr/>
                </a:tc>
                <a:tc>
                  <a:txBody>
                    <a:bodyPr/>
                    <a:lstStyle/>
                    <a:p>
                      <a:pPr algn="ctr"/>
                      <a:r>
                        <a:rPr lang="en-US"/>
                        <a:t>258</a:t>
                      </a:r>
                      <a:endParaRPr lang="en-US" dirty="0"/>
                    </a:p>
                  </a:txBody>
                  <a:tcPr/>
                </a:tc>
                <a:tc>
                  <a:txBody>
                    <a:bodyPr/>
                    <a:lstStyle/>
                    <a:p>
                      <a:pPr algn="ctr"/>
                      <a:r>
                        <a:rPr lang="en-US"/>
                        <a:t>“ca”</a:t>
                      </a:r>
                      <a:endParaRPr lang="en-US" dirty="0"/>
                    </a:p>
                  </a:txBody>
                  <a:tcPr/>
                </a:tc>
                <a:extLst>
                  <a:ext uri="{0D108BD9-81ED-4DB2-BD59-A6C34878D82A}">
                    <a16:rowId xmlns:a16="http://schemas.microsoft.com/office/drawing/2014/main" val="3730814464"/>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202244540"/>
                  </a:ext>
                </a:extLst>
              </a:tr>
            </a:tbl>
          </a:graphicData>
        </a:graphic>
      </p:graphicFrame>
    </p:spTree>
    <p:extLst>
      <p:ext uri="{BB962C8B-B14F-4D97-AF65-F5344CB8AC3E}">
        <p14:creationId xmlns:p14="http://schemas.microsoft.com/office/powerpoint/2010/main" val="266296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7B90-B5D3-7144-85E3-AE3C53DA63D1}"/>
              </a:ext>
            </a:extLst>
          </p:cNvPr>
          <p:cNvSpPr>
            <a:spLocks noGrp="1"/>
          </p:cNvSpPr>
          <p:nvPr>
            <p:ph type="title"/>
          </p:nvPr>
        </p:nvSpPr>
        <p:spPr>
          <a:xfrm>
            <a:off x="838200" y="365125"/>
            <a:ext cx="10515600" cy="1325563"/>
          </a:xfrm>
        </p:spPr>
        <p:txBody>
          <a:bodyPr/>
          <a:lstStyle/>
          <a:p>
            <a:r>
              <a:rPr lang="en-US" dirty="0"/>
              <a:t>Decompressing [ 98, 97, 99, 257, </a:t>
            </a:r>
            <a:r>
              <a:rPr lang="en-US" u="sng" dirty="0"/>
              <a:t>97</a:t>
            </a:r>
            <a:r>
              <a:rPr lang="en-US" dirty="0"/>
              <a:t> ]</a:t>
            </a:r>
          </a:p>
        </p:txBody>
      </p:sp>
      <p:sp>
        <p:nvSpPr>
          <p:cNvPr id="3" name="Content Placeholder 2">
            <a:extLst>
              <a:ext uri="{FF2B5EF4-FFF2-40B4-BE49-F238E27FC236}">
                <a16:creationId xmlns:a16="http://schemas.microsoft.com/office/drawing/2014/main" id="{1D239297-300B-D343-92CC-AF78245B804B}"/>
              </a:ext>
            </a:extLst>
          </p:cNvPr>
          <p:cNvSpPr>
            <a:spLocks noGrp="1"/>
          </p:cNvSpPr>
          <p:nvPr>
            <p:ph idx="1"/>
          </p:nvPr>
        </p:nvSpPr>
        <p:spPr>
          <a:xfrm>
            <a:off x="838200" y="1825625"/>
            <a:ext cx="5818094" cy="4351338"/>
          </a:xfrm>
        </p:spPr>
        <p:txBody>
          <a:bodyPr>
            <a:normAutofit fontScale="70000" lnSpcReduction="20000"/>
          </a:bodyPr>
          <a:lstStyle/>
          <a:p>
            <a:r>
              <a:rPr lang="en-US">
                <a:latin typeface="Courier" pitchFamily="2" charset="0"/>
              </a:rPr>
              <a:t>prev_code = 257</a:t>
            </a:r>
          </a:p>
          <a:p>
            <a:r>
              <a:rPr lang="en-US">
                <a:latin typeface="Courier" pitchFamily="2" charset="0"/>
              </a:rPr>
              <a:t>curr_code = 97</a:t>
            </a:r>
          </a:p>
          <a:p>
            <a:r>
              <a:rPr lang="en-US"/>
              <a:t>Does </a:t>
            </a:r>
            <a:r>
              <a:rPr lang="en-US">
                <a:latin typeface="Courier" pitchFamily="2" charset="0"/>
              </a:rPr>
              <a:t>table[97]</a:t>
            </a:r>
            <a:r>
              <a:rPr lang="en-US"/>
              <a:t> exist?</a:t>
            </a:r>
          </a:p>
          <a:p>
            <a:pPr lvl="1"/>
            <a:r>
              <a:rPr lang="en-US"/>
              <a:t>Yes</a:t>
            </a:r>
          </a:p>
          <a:p>
            <a:pPr lvl="1"/>
            <a:r>
              <a:rPr lang="en-US">
                <a:latin typeface="Courier" pitchFamily="2" charset="0"/>
              </a:rPr>
              <a:t>curr_word = table[97]</a:t>
            </a:r>
          </a:p>
          <a:p>
            <a:pPr lvl="2"/>
            <a:r>
              <a:rPr lang="en-US">
                <a:latin typeface="Courier" pitchFamily="2" charset="0"/>
              </a:rPr>
              <a:t>curr_word = “a”</a:t>
            </a:r>
          </a:p>
          <a:p>
            <a:pPr lvl="1"/>
            <a:r>
              <a:rPr lang="en-US">
                <a:latin typeface="Courier" pitchFamily="2" charset="0"/>
              </a:rPr>
              <a:t>prev_word = table[257]</a:t>
            </a:r>
          </a:p>
          <a:p>
            <a:pPr lvl="2"/>
            <a:r>
              <a:rPr lang="en-US">
                <a:latin typeface="Courier" pitchFamily="2" charset="0"/>
              </a:rPr>
              <a:t>prev_word = “ac”</a:t>
            </a:r>
          </a:p>
          <a:p>
            <a:pPr lvl="1"/>
            <a:r>
              <a:rPr lang="en-US">
                <a:latin typeface="Courier" pitchFamily="2" charset="0"/>
              </a:rPr>
              <a:t>new_word = prev_word + curr_word[0]</a:t>
            </a:r>
          </a:p>
          <a:p>
            <a:pPr lvl="2"/>
            <a:r>
              <a:rPr lang="en-US">
                <a:latin typeface="Courier" pitchFamily="2" charset="0"/>
              </a:rPr>
              <a:t>new_word = “aca”</a:t>
            </a:r>
          </a:p>
          <a:p>
            <a:pPr lvl="1"/>
            <a:r>
              <a:rPr lang="en-US">
                <a:latin typeface="Courier" pitchFamily="2" charset="0"/>
              </a:rPr>
              <a:t>table[available_code++] = new_word</a:t>
            </a:r>
          </a:p>
          <a:p>
            <a:pPr lvl="2"/>
            <a:r>
              <a:rPr lang="en-US">
                <a:latin typeface="Courier" pitchFamily="2" charset="0"/>
              </a:rPr>
              <a:t>table[259] = “aca”</a:t>
            </a:r>
          </a:p>
          <a:p>
            <a:pPr lvl="1"/>
            <a:r>
              <a:rPr lang="en-US"/>
              <a:t>Output </a:t>
            </a:r>
            <a:r>
              <a:rPr lang="en-US">
                <a:latin typeface="Courier" pitchFamily="2" charset="0"/>
              </a:rPr>
              <a:t>curr_word</a:t>
            </a:r>
          </a:p>
          <a:p>
            <a:r>
              <a:rPr lang="en-US">
                <a:latin typeface="Courier" pitchFamily="2" charset="0"/>
              </a:rPr>
              <a:t>prev_code = curr_code</a:t>
            </a:r>
          </a:p>
          <a:p>
            <a:pPr lvl="1"/>
            <a:r>
              <a:rPr lang="en-US">
                <a:latin typeface="Courier" pitchFamily="2" charset="0"/>
              </a:rPr>
              <a:t>prev_code = 97</a:t>
            </a:r>
          </a:p>
          <a:p>
            <a:r>
              <a:rPr lang="en-US" b="1"/>
              <a:t>Current output: </a:t>
            </a:r>
            <a:r>
              <a:rPr lang="en-US" b="1">
                <a:latin typeface="Courier" pitchFamily="2" charset="0"/>
              </a:rPr>
              <a:t>“bacaca”</a:t>
            </a:r>
          </a:p>
          <a:p>
            <a:endParaRPr lang="en-US"/>
          </a:p>
          <a:p>
            <a:pPr lvl="1"/>
            <a:endParaRPr lang="en-US"/>
          </a:p>
          <a:p>
            <a:endParaRPr lang="en-US" dirty="0"/>
          </a:p>
        </p:txBody>
      </p:sp>
      <p:graphicFrame>
        <p:nvGraphicFramePr>
          <p:cNvPr id="4" name="Table 3">
            <a:extLst>
              <a:ext uri="{FF2B5EF4-FFF2-40B4-BE49-F238E27FC236}">
                <a16:creationId xmlns:a16="http://schemas.microsoft.com/office/drawing/2014/main" id="{AD8358ED-8F35-524F-B20E-6D2BC0D24DCD}"/>
              </a:ext>
            </a:extLst>
          </p:cNvPr>
          <p:cNvGraphicFramePr>
            <a:graphicFrameLocks noGrp="1"/>
          </p:cNvGraphicFramePr>
          <p:nvPr>
            <p:extLst>
              <p:ext uri="{D42A27DB-BD31-4B8C-83A1-F6EECF244321}">
                <p14:modId xmlns:p14="http://schemas.microsoft.com/office/powerpoint/2010/main" val="1671210073"/>
              </p:ext>
            </p:extLst>
          </p:nvPr>
        </p:nvGraphicFramePr>
        <p:xfrm>
          <a:off x="7167282" y="1606922"/>
          <a:ext cx="4186518" cy="4570040"/>
        </p:xfrm>
        <a:graphic>
          <a:graphicData uri="http://schemas.openxmlformats.org/drawingml/2006/table">
            <a:tbl>
              <a:tblPr firstRow="1" bandRow="1">
                <a:tableStyleId>{073A0DAA-6AF3-43AB-8588-CEC1D06C72B9}</a:tableStyleId>
              </a:tblPr>
              <a:tblGrid>
                <a:gridCol w="1395506">
                  <a:extLst>
                    <a:ext uri="{9D8B030D-6E8A-4147-A177-3AD203B41FA5}">
                      <a16:colId xmlns:a16="http://schemas.microsoft.com/office/drawing/2014/main" val="1345301309"/>
                    </a:ext>
                  </a:extLst>
                </a:gridCol>
                <a:gridCol w="1395506">
                  <a:extLst>
                    <a:ext uri="{9D8B030D-6E8A-4147-A177-3AD203B41FA5}">
                      <a16:colId xmlns:a16="http://schemas.microsoft.com/office/drawing/2014/main" val="2551901654"/>
                    </a:ext>
                  </a:extLst>
                </a:gridCol>
                <a:gridCol w="1395506">
                  <a:extLst>
                    <a:ext uri="{9D8B030D-6E8A-4147-A177-3AD203B41FA5}">
                      <a16:colId xmlns:a16="http://schemas.microsoft.com/office/drawing/2014/main" val="18196008"/>
                    </a:ext>
                  </a:extLst>
                </a:gridCol>
              </a:tblGrid>
              <a:tr h="457004">
                <a:tc>
                  <a:txBody>
                    <a:bodyPr/>
                    <a:lstStyle/>
                    <a:p>
                      <a:pPr algn="ctr"/>
                      <a:r>
                        <a:rPr lang="en-US"/>
                        <a:t>Table/Index</a:t>
                      </a:r>
                      <a:endParaRPr lang="en-US" dirty="0"/>
                    </a:p>
                  </a:txBody>
                  <a:tcPr/>
                </a:tc>
                <a:tc>
                  <a:txBody>
                    <a:bodyPr/>
                    <a:lstStyle/>
                    <a:p>
                      <a:pPr algn="ctr"/>
                      <a:r>
                        <a:rPr lang="en-US"/>
                        <a:t>Code</a:t>
                      </a:r>
                      <a:endParaRPr lang="en-US" dirty="0"/>
                    </a:p>
                  </a:txBody>
                  <a:tcPr/>
                </a:tc>
                <a:tc>
                  <a:txBody>
                    <a:bodyPr/>
                    <a:lstStyle/>
                    <a:p>
                      <a:pPr algn="ctr"/>
                      <a:r>
                        <a:rPr lang="en-US"/>
                        <a:t>Word</a:t>
                      </a:r>
                      <a:endParaRPr lang="en-US" dirty="0"/>
                    </a:p>
                  </a:txBody>
                  <a:tcPr/>
                </a:tc>
                <a:extLst>
                  <a:ext uri="{0D108BD9-81ED-4DB2-BD59-A6C34878D82A}">
                    <a16:rowId xmlns:a16="http://schemas.microsoft.com/office/drawing/2014/main" val="3499480011"/>
                  </a:ext>
                </a:extLst>
              </a:tr>
              <a:tr h="457004">
                <a:tc>
                  <a:txBody>
                    <a:bodyPr/>
                    <a:lstStyle/>
                    <a:p>
                      <a:pPr algn="ctr"/>
                      <a:r>
                        <a:rPr lang="en-US"/>
                        <a:t>…</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041757472"/>
                  </a:ext>
                </a:extLst>
              </a:tr>
              <a:tr h="457004">
                <a:tc>
                  <a:txBody>
                    <a:bodyPr/>
                    <a:lstStyle/>
                    <a:p>
                      <a:pPr algn="ctr"/>
                      <a:r>
                        <a:rPr lang="en-US"/>
                        <a:t>table[97]</a:t>
                      </a:r>
                      <a:endParaRPr lang="en-US" dirty="0"/>
                    </a:p>
                  </a:txBody>
                  <a:tcPr/>
                </a:tc>
                <a:tc>
                  <a:txBody>
                    <a:bodyPr/>
                    <a:lstStyle/>
                    <a:p>
                      <a:pPr algn="ctr"/>
                      <a:r>
                        <a:rPr lang="en-US"/>
                        <a:t>97</a:t>
                      </a:r>
                      <a:endParaRPr lang="en-US" dirty="0"/>
                    </a:p>
                  </a:txBody>
                  <a:tcPr/>
                </a:tc>
                <a:tc>
                  <a:txBody>
                    <a:bodyPr/>
                    <a:lstStyle/>
                    <a:p>
                      <a:pPr algn="ctr"/>
                      <a:r>
                        <a:rPr lang="en-US"/>
                        <a:t>“a”</a:t>
                      </a:r>
                      <a:endParaRPr lang="en-US" dirty="0"/>
                    </a:p>
                  </a:txBody>
                  <a:tcPr/>
                </a:tc>
                <a:extLst>
                  <a:ext uri="{0D108BD9-81ED-4DB2-BD59-A6C34878D82A}">
                    <a16:rowId xmlns:a16="http://schemas.microsoft.com/office/drawing/2014/main" val="652607560"/>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table[98]</a:t>
                      </a:r>
                      <a:endParaRPr lang="en-US" dirty="0"/>
                    </a:p>
                  </a:txBody>
                  <a:tcPr/>
                </a:tc>
                <a:tc>
                  <a:txBody>
                    <a:bodyPr/>
                    <a:lstStyle/>
                    <a:p>
                      <a:pPr algn="ctr"/>
                      <a:r>
                        <a:rPr lang="en-US"/>
                        <a:t>98</a:t>
                      </a:r>
                      <a:endParaRPr lang="en-US" dirty="0"/>
                    </a:p>
                  </a:txBody>
                  <a:tcPr/>
                </a:tc>
                <a:tc>
                  <a:txBody>
                    <a:bodyPr/>
                    <a:lstStyle/>
                    <a:p>
                      <a:pPr algn="ctr"/>
                      <a:r>
                        <a:rPr lang="en-US"/>
                        <a:t>“b”</a:t>
                      </a:r>
                      <a:endParaRPr lang="en-US" dirty="0"/>
                    </a:p>
                  </a:txBody>
                  <a:tcPr/>
                </a:tc>
                <a:extLst>
                  <a:ext uri="{0D108BD9-81ED-4DB2-BD59-A6C34878D82A}">
                    <a16:rowId xmlns:a16="http://schemas.microsoft.com/office/drawing/2014/main" val="166916824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table[99]</a:t>
                      </a:r>
                      <a:endParaRPr lang="en-US" dirty="0"/>
                    </a:p>
                  </a:txBody>
                  <a:tcPr/>
                </a:tc>
                <a:tc>
                  <a:txBody>
                    <a:bodyPr/>
                    <a:lstStyle/>
                    <a:p>
                      <a:pPr algn="ctr"/>
                      <a:r>
                        <a:rPr lang="en-US"/>
                        <a:t>99</a:t>
                      </a:r>
                      <a:endParaRPr lang="en-US" dirty="0"/>
                    </a:p>
                  </a:txBody>
                  <a:tcPr/>
                </a:tc>
                <a:tc>
                  <a:txBody>
                    <a:bodyPr/>
                    <a:lstStyle/>
                    <a:p>
                      <a:pPr algn="ctr"/>
                      <a:r>
                        <a:rPr lang="en-US"/>
                        <a:t>“c”</a:t>
                      </a:r>
                      <a:endParaRPr lang="en-US" dirty="0"/>
                    </a:p>
                  </a:txBody>
                  <a:tcPr/>
                </a:tc>
                <a:extLst>
                  <a:ext uri="{0D108BD9-81ED-4DB2-BD59-A6C34878D82A}">
                    <a16:rowId xmlns:a16="http://schemas.microsoft.com/office/drawing/2014/main" val="2260672769"/>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24569730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table[256]</a:t>
                      </a:r>
                      <a:endParaRPr lang="en-US" dirty="0"/>
                    </a:p>
                  </a:txBody>
                  <a:tcPr/>
                </a:tc>
                <a:tc>
                  <a:txBody>
                    <a:bodyPr/>
                    <a:lstStyle/>
                    <a:p>
                      <a:pPr algn="ctr"/>
                      <a:r>
                        <a:rPr lang="en-US"/>
                        <a:t>256</a:t>
                      </a:r>
                      <a:endParaRPr lang="en-US" dirty="0"/>
                    </a:p>
                  </a:txBody>
                  <a:tcPr/>
                </a:tc>
                <a:tc>
                  <a:txBody>
                    <a:bodyPr/>
                    <a:lstStyle/>
                    <a:p>
                      <a:pPr algn="ctr"/>
                      <a:r>
                        <a:rPr lang="en-US"/>
                        <a:t>“ba”</a:t>
                      </a:r>
                      <a:endParaRPr lang="en-US" dirty="0"/>
                    </a:p>
                  </a:txBody>
                  <a:tcPr/>
                </a:tc>
                <a:extLst>
                  <a:ext uri="{0D108BD9-81ED-4DB2-BD59-A6C34878D82A}">
                    <a16:rowId xmlns:a16="http://schemas.microsoft.com/office/drawing/2014/main" val="326211951"/>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table[257]</a:t>
                      </a:r>
                      <a:endParaRPr lang="en-US" dirty="0"/>
                    </a:p>
                  </a:txBody>
                  <a:tcPr/>
                </a:tc>
                <a:tc>
                  <a:txBody>
                    <a:bodyPr/>
                    <a:lstStyle/>
                    <a:p>
                      <a:pPr algn="ctr"/>
                      <a:r>
                        <a:rPr lang="en-US"/>
                        <a:t>257</a:t>
                      </a:r>
                      <a:endParaRPr lang="en-US" dirty="0"/>
                    </a:p>
                  </a:txBody>
                  <a:tcPr/>
                </a:tc>
                <a:tc>
                  <a:txBody>
                    <a:bodyPr/>
                    <a:lstStyle/>
                    <a:p>
                      <a:pPr algn="ctr"/>
                      <a:r>
                        <a:rPr lang="en-US"/>
                        <a:t>“ac”</a:t>
                      </a:r>
                      <a:endParaRPr lang="en-US" dirty="0"/>
                    </a:p>
                  </a:txBody>
                  <a:tcPr/>
                </a:tc>
                <a:extLst>
                  <a:ext uri="{0D108BD9-81ED-4DB2-BD59-A6C34878D82A}">
                    <a16:rowId xmlns:a16="http://schemas.microsoft.com/office/drawing/2014/main" val="3754229518"/>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table[258]</a:t>
                      </a:r>
                      <a:endParaRPr lang="en-US" dirty="0"/>
                    </a:p>
                  </a:txBody>
                  <a:tcPr/>
                </a:tc>
                <a:tc>
                  <a:txBody>
                    <a:bodyPr/>
                    <a:lstStyle/>
                    <a:p>
                      <a:pPr algn="ctr"/>
                      <a:r>
                        <a:rPr lang="en-US"/>
                        <a:t>258</a:t>
                      </a:r>
                      <a:endParaRPr lang="en-US" dirty="0"/>
                    </a:p>
                  </a:txBody>
                  <a:tcPr/>
                </a:tc>
                <a:tc>
                  <a:txBody>
                    <a:bodyPr/>
                    <a:lstStyle/>
                    <a:p>
                      <a:pPr algn="ctr"/>
                      <a:r>
                        <a:rPr lang="en-US"/>
                        <a:t>“ca”</a:t>
                      </a:r>
                      <a:endParaRPr lang="en-US" dirty="0"/>
                    </a:p>
                  </a:txBody>
                  <a:tcPr/>
                </a:tc>
                <a:extLst>
                  <a:ext uri="{0D108BD9-81ED-4DB2-BD59-A6C34878D82A}">
                    <a16:rowId xmlns:a16="http://schemas.microsoft.com/office/drawing/2014/main" val="3730814464"/>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table[259]</a:t>
                      </a:r>
                      <a:endParaRPr lang="en-US" dirty="0"/>
                    </a:p>
                  </a:txBody>
                  <a:tcPr/>
                </a:tc>
                <a:tc>
                  <a:txBody>
                    <a:bodyPr/>
                    <a:lstStyle/>
                    <a:p>
                      <a:pPr algn="ctr"/>
                      <a:r>
                        <a:rPr lang="en-US"/>
                        <a:t>259</a:t>
                      </a:r>
                      <a:endParaRPr lang="en-US" dirty="0"/>
                    </a:p>
                  </a:txBody>
                  <a:tcPr/>
                </a:tc>
                <a:tc>
                  <a:txBody>
                    <a:bodyPr/>
                    <a:lstStyle/>
                    <a:p>
                      <a:pPr algn="ctr"/>
                      <a:r>
                        <a:rPr lang="en-US"/>
                        <a:t>“aca”</a:t>
                      </a:r>
                      <a:endParaRPr lang="en-US" dirty="0"/>
                    </a:p>
                  </a:txBody>
                  <a:tcPr/>
                </a:tc>
                <a:extLst>
                  <a:ext uri="{0D108BD9-81ED-4DB2-BD59-A6C34878D82A}">
                    <a16:rowId xmlns:a16="http://schemas.microsoft.com/office/drawing/2014/main" val="4202244540"/>
                  </a:ext>
                </a:extLst>
              </a:tr>
            </a:tbl>
          </a:graphicData>
        </a:graphic>
      </p:graphicFrame>
    </p:spTree>
    <p:extLst>
      <p:ext uri="{BB962C8B-B14F-4D97-AF65-F5344CB8AC3E}">
        <p14:creationId xmlns:p14="http://schemas.microsoft.com/office/powerpoint/2010/main" val="844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E045AD-A23F-7B4B-8193-929C56CC854D}"/>
              </a:ext>
            </a:extLst>
          </p:cNvPr>
          <p:cNvSpPr>
            <a:spLocks noGrp="1"/>
          </p:cNvSpPr>
          <p:nvPr>
            <p:ph type="title"/>
          </p:nvPr>
        </p:nvSpPr>
        <p:spPr>
          <a:xfrm>
            <a:off x="655320" y="365125"/>
            <a:ext cx="9013052" cy="1623312"/>
          </a:xfrm>
        </p:spPr>
        <p:txBody>
          <a:bodyPr anchor="b">
            <a:normAutofit/>
          </a:bodyPr>
          <a:lstStyle/>
          <a:p>
            <a:r>
              <a:rPr lang="en-US" sz="4000"/>
              <a:t>Background</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BC3D83-94D0-1143-8773-242E2E6EB722}"/>
              </a:ext>
            </a:extLst>
          </p:cNvPr>
          <p:cNvSpPr>
            <a:spLocks noGrp="1"/>
          </p:cNvSpPr>
          <p:nvPr>
            <p:ph idx="1"/>
          </p:nvPr>
        </p:nvSpPr>
        <p:spPr>
          <a:xfrm>
            <a:off x="655320" y="2644518"/>
            <a:ext cx="9013052" cy="3327251"/>
          </a:xfrm>
        </p:spPr>
        <p:txBody>
          <a:bodyPr>
            <a:normAutofit/>
          </a:bodyPr>
          <a:lstStyle/>
          <a:p>
            <a:r>
              <a:rPr lang="en-US" sz="2400" dirty="0"/>
              <a:t>Data files tend to have recurring patterns of characters</a:t>
            </a:r>
          </a:p>
          <a:p>
            <a:r>
              <a:rPr lang="en-US" sz="2400" dirty="0"/>
              <a:t>Lempel-Ziv-Welch (LZW) compression exploits these recurring patterns</a:t>
            </a:r>
          </a:p>
          <a:p>
            <a:r>
              <a:rPr lang="en-US" sz="2400" dirty="0"/>
              <a:t>Is a “dictionary”-based compression algorithm</a:t>
            </a:r>
          </a:p>
          <a:p>
            <a:r>
              <a:rPr lang="en-US" sz="2400" dirty="0"/>
              <a:t>Some terminology:</a:t>
            </a:r>
          </a:p>
          <a:p>
            <a:pPr lvl="1"/>
            <a:r>
              <a:rPr lang="en-US" dirty="0"/>
              <a:t>Word: a prefix, or string of characters</a:t>
            </a:r>
          </a:p>
          <a:p>
            <a:pPr lvl="1"/>
            <a:r>
              <a:rPr lang="en-US" dirty="0"/>
              <a:t>Code: an unsigned 16-bit integer that represents a word</a:t>
            </a:r>
          </a:p>
          <a:p>
            <a:pPr lvl="2"/>
            <a:r>
              <a:rPr lang="en-US" sz="2400" dirty="0"/>
              <a:t>There is precisely one code for each word</a:t>
            </a:r>
          </a:p>
        </p:txBody>
      </p:sp>
    </p:spTree>
    <p:extLst>
      <p:ext uri="{BB962C8B-B14F-4D97-AF65-F5344CB8AC3E}">
        <p14:creationId xmlns:p14="http://schemas.microsoft.com/office/powerpoint/2010/main" val="356782078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E34E-FD45-DD46-B0C1-0E583449BE1F}"/>
              </a:ext>
            </a:extLst>
          </p:cNvPr>
          <p:cNvSpPr>
            <a:spLocks noGrp="1"/>
          </p:cNvSpPr>
          <p:nvPr>
            <p:ph type="title"/>
          </p:nvPr>
        </p:nvSpPr>
        <p:spPr/>
        <p:txBody>
          <a:bodyPr/>
          <a:lstStyle/>
          <a:p>
            <a:r>
              <a:rPr lang="en-US" dirty="0"/>
              <a:t>Compression </a:t>
            </a:r>
            <a:r>
              <a:rPr lang="en-US" dirty="0" err="1"/>
              <a:t>trie</a:t>
            </a:r>
            <a:r>
              <a:rPr lang="en-US" dirty="0"/>
              <a:t> vs. Decompression table</a:t>
            </a:r>
          </a:p>
        </p:txBody>
      </p:sp>
      <p:graphicFrame>
        <p:nvGraphicFramePr>
          <p:cNvPr id="4" name="Table 3">
            <a:extLst>
              <a:ext uri="{FF2B5EF4-FFF2-40B4-BE49-F238E27FC236}">
                <a16:creationId xmlns:a16="http://schemas.microsoft.com/office/drawing/2014/main" id="{D36F8E17-F838-CE4B-8DB6-E422CDF63307}"/>
              </a:ext>
            </a:extLst>
          </p:cNvPr>
          <p:cNvGraphicFramePr>
            <a:graphicFrameLocks noGrp="1"/>
          </p:cNvGraphicFramePr>
          <p:nvPr>
            <p:extLst>
              <p:ext uri="{D42A27DB-BD31-4B8C-83A1-F6EECF244321}">
                <p14:modId xmlns:p14="http://schemas.microsoft.com/office/powerpoint/2010/main" val="2216482089"/>
              </p:ext>
            </p:extLst>
          </p:nvPr>
        </p:nvGraphicFramePr>
        <p:xfrm>
          <a:off x="7167282" y="1606922"/>
          <a:ext cx="4186518" cy="4570040"/>
        </p:xfrm>
        <a:graphic>
          <a:graphicData uri="http://schemas.openxmlformats.org/drawingml/2006/table">
            <a:tbl>
              <a:tblPr firstRow="1" bandRow="1">
                <a:tableStyleId>{073A0DAA-6AF3-43AB-8588-CEC1D06C72B9}</a:tableStyleId>
              </a:tblPr>
              <a:tblGrid>
                <a:gridCol w="1395506">
                  <a:extLst>
                    <a:ext uri="{9D8B030D-6E8A-4147-A177-3AD203B41FA5}">
                      <a16:colId xmlns:a16="http://schemas.microsoft.com/office/drawing/2014/main" val="1345301309"/>
                    </a:ext>
                  </a:extLst>
                </a:gridCol>
                <a:gridCol w="1395506">
                  <a:extLst>
                    <a:ext uri="{9D8B030D-6E8A-4147-A177-3AD203B41FA5}">
                      <a16:colId xmlns:a16="http://schemas.microsoft.com/office/drawing/2014/main" val="2551901654"/>
                    </a:ext>
                  </a:extLst>
                </a:gridCol>
                <a:gridCol w="1395506">
                  <a:extLst>
                    <a:ext uri="{9D8B030D-6E8A-4147-A177-3AD203B41FA5}">
                      <a16:colId xmlns:a16="http://schemas.microsoft.com/office/drawing/2014/main" val="18196008"/>
                    </a:ext>
                  </a:extLst>
                </a:gridCol>
              </a:tblGrid>
              <a:tr h="457004">
                <a:tc>
                  <a:txBody>
                    <a:bodyPr/>
                    <a:lstStyle/>
                    <a:p>
                      <a:pPr algn="ctr"/>
                      <a:r>
                        <a:rPr lang="en-US" dirty="0"/>
                        <a:t>Table/Index</a:t>
                      </a:r>
                    </a:p>
                  </a:txBody>
                  <a:tcPr/>
                </a:tc>
                <a:tc>
                  <a:txBody>
                    <a:bodyPr/>
                    <a:lstStyle/>
                    <a:p>
                      <a:pPr algn="ctr"/>
                      <a:r>
                        <a:rPr lang="en-US" dirty="0"/>
                        <a:t>Code</a:t>
                      </a:r>
                    </a:p>
                  </a:txBody>
                  <a:tcPr/>
                </a:tc>
                <a:tc>
                  <a:txBody>
                    <a:bodyPr/>
                    <a:lstStyle/>
                    <a:p>
                      <a:pPr algn="ctr"/>
                      <a:r>
                        <a:rPr lang="en-US" dirty="0"/>
                        <a:t>Word</a:t>
                      </a:r>
                    </a:p>
                  </a:txBody>
                  <a:tcPr/>
                </a:tc>
                <a:extLst>
                  <a:ext uri="{0D108BD9-81ED-4DB2-BD59-A6C34878D82A}">
                    <a16:rowId xmlns:a16="http://schemas.microsoft.com/office/drawing/2014/main" val="3499480011"/>
                  </a:ext>
                </a:extLst>
              </a:tr>
              <a:tr h="457004">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041757472"/>
                  </a:ext>
                </a:extLst>
              </a:tr>
              <a:tr h="457004">
                <a:tc>
                  <a:txBody>
                    <a:bodyPr/>
                    <a:lstStyle/>
                    <a:p>
                      <a:pPr algn="ctr"/>
                      <a:r>
                        <a:rPr lang="en-US" dirty="0"/>
                        <a:t>table[97]</a:t>
                      </a:r>
                    </a:p>
                  </a:txBody>
                  <a:tcPr/>
                </a:tc>
                <a:tc>
                  <a:txBody>
                    <a:bodyPr/>
                    <a:lstStyle/>
                    <a:p>
                      <a:pPr algn="ctr"/>
                      <a:r>
                        <a:rPr lang="en-US" dirty="0"/>
                        <a:t>97</a:t>
                      </a:r>
                    </a:p>
                  </a:txBody>
                  <a:tcPr/>
                </a:tc>
                <a:tc>
                  <a:txBody>
                    <a:bodyPr/>
                    <a:lstStyle/>
                    <a:p>
                      <a:pPr algn="ctr"/>
                      <a:r>
                        <a:rPr lang="en-US" dirty="0"/>
                        <a:t>“a”</a:t>
                      </a:r>
                    </a:p>
                  </a:txBody>
                  <a:tcPr/>
                </a:tc>
                <a:extLst>
                  <a:ext uri="{0D108BD9-81ED-4DB2-BD59-A6C34878D82A}">
                    <a16:rowId xmlns:a16="http://schemas.microsoft.com/office/drawing/2014/main" val="652607560"/>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table[98]</a:t>
                      </a:r>
                    </a:p>
                  </a:txBody>
                  <a:tcPr/>
                </a:tc>
                <a:tc>
                  <a:txBody>
                    <a:bodyPr/>
                    <a:lstStyle/>
                    <a:p>
                      <a:pPr algn="ctr"/>
                      <a:r>
                        <a:rPr lang="en-US" dirty="0"/>
                        <a:t>98</a:t>
                      </a:r>
                    </a:p>
                  </a:txBody>
                  <a:tcPr/>
                </a:tc>
                <a:tc>
                  <a:txBody>
                    <a:bodyPr/>
                    <a:lstStyle/>
                    <a:p>
                      <a:pPr algn="ctr"/>
                      <a:r>
                        <a:rPr lang="en-US" dirty="0"/>
                        <a:t>“b”</a:t>
                      </a:r>
                    </a:p>
                  </a:txBody>
                  <a:tcPr/>
                </a:tc>
                <a:extLst>
                  <a:ext uri="{0D108BD9-81ED-4DB2-BD59-A6C34878D82A}">
                    <a16:rowId xmlns:a16="http://schemas.microsoft.com/office/drawing/2014/main" val="166916824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table[99]</a:t>
                      </a:r>
                    </a:p>
                  </a:txBody>
                  <a:tcPr/>
                </a:tc>
                <a:tc>
                  <a:txBody>
                    <a:bodyPr/>
                    <a:lstStyle/>
                    <a:p>
                      <a:pPr algn="ctr"/>
                      <a:r>
                        <a:rPr lang="en-US" dirty="0"/>
                        <a:t>99</a:t>
                      </a:r>
                    </a:p>
                  </a:txBody>
                  <a:tcPr/>
                </a:tc>
                <a:tc>
                  <a:txBody>
                    <a:bodyPr/>
                    <a:lstStyle/>
                    <a:p>
                      <a:pPr algn="ctr"/>
                      <a:r>
                        <a:rPr lang="en-US" dirty="0"/>
                        <a:t>“c”</a:t>
                      </a:r>
                    </a:p>
                  </a:txBody>
                  <a:tcPr/>
                </a:tc>
                <a:extLst>
                  <a:ext uri="{0D108BD9-81ED-4DB2-BD59-A6C34878D82A}">
                    <a16:rowId xmlns:a16="http://schemas.microsoft.com/office/drawing/2014/main" val="2260672769"/>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245697305"/>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table[256]</a:t>
                      </a:r>
                    </a:p>
                  </a:txBody>
                  <a:tcPr/>
                </a:tc>
                <a:tc>
                  <a:txBody>
                    <a:bodyPr/>
                    <a:lstStyle/>
                    <a:p>
                      <a:pPr algn="ctr"/>
                      <a:r>
                        <a:rPr lang="en-US" dirty="0"/>
                        <a:t>256</a:t>
                      </a:r>
                    </a:p>
                  </a:txBody>
                  <a:tcPr/>
                </a:tc>
                <a:tc>
                  <a:txBody>
                    <a:bodyPr/>
                    <a:lstStyle/>
                    <a:p>
                      <a:pPr algn="ctr"/>
                      <a:r>
                        <a:rPr lang="en-US" dirty="0"/>
                        <a:t>“</a:t>
                      </a:r>
                      <a:r>
                        <a:rPr lang="en-US" dirty="0" err="1"/>
                        <a:t>ba</a:t>
                      </a:r>
                      <a:r>
                        <a:rPr lang="en-US" dirty="0"/>
                        <a:t>”</a:t>
                      </a:r>
                    </a:p>
                  </a:txBody>
                  <a:tcPr/>
                </a:tc>
                <a:extLst>
                  <a:ext uri="{0D108BD9-81ED-4DB2-BD59-A6C34878D82A}">
                    <a16:rowId xmlns:a16="http://schemas.microsoft.com/office/drawing/2014/main" val="326211951"/>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table[257]</a:t>
                      </a:r>
                    </a:p>
                  </a:txBody>
                  <a:tcPr/>
                </a:tc>
                <a:tc>
                  <a:txBody>
                    <a:bodyPr/>
                    <a:lstStyle/>
                    <a:p>
                      <a:pPr algn="ctr"/>
                      <a:r>
                        <a:rPr lang="en-US" dirty="0"/>
                        <a:t>257</a:t>
                      </a:r>
                    </a:p>
                  </a:txBody>
                  <a:tcPr/>
                </a:tc>
                <a:tc>
                  <a:txBody>
                    <a:bodyPr/>
                    <a:lstStyle/>
                    <a:p>
                      <a:pPr algn="ctr"/>
                      <a:r>
                        <a:rPr lang="en-US" dirty="0"/>
                        <a:t>“ac”</a:t>
                      </a:r>
                    </a:p>
                  </a:txBody>
                  <a:tcPr/>
                </a:tc>
                <a:extLst>
                  <a:ext uri="{0D108BD9-81ED-4DB2-BD59-A6C34878D82A}">
                    <a16:rowId xmlns:a16="http://schemas.microsoft.com/office/drawing/2014/main" val="3754229518"/>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table[258]</a:t>
                      </a:r>
                    </a:p>
                  </a:txBody>
                  <a:tcPr/>
                </a:tc>
                <a:tc>
                  <a:txBody>
                    <a:bodyPr/>
                    <a:lstStyle/>
                    <a:p>
                      <a:pPr algn="ctr"/>
                      <a:r>
                        <a:rPr lang="en-US" dirty="0"/>
                        <a:t>258</a:t>
                      </a:r>
                    </a:p>
                  </a:txBody>
                  <a:tcPr/>
                </a:tc>
                <a:tc>
                  <a:txBody>
                    <a:bodyPr/>
                    <a:lstStyle/>
                    <a:p>
                      <a:pPr algn="ctr"/>
                      <a:r>
                        <a:rPr lang="en-US" dirty="0"/>
                        <a:t>“ca”</a:t>
                      </a:r>
                    </a:p>
                  </a:txBody>
                  <a:tcPr/>
                </a:tc>
                <a:extLst>
                  <a:ext uri="{0D108BD9-81ED-4DB2-BD59-A6C34878D82A}">
                    <a16:rowId xmlns:a16="http://schemas.microsoft.com/office/drawing/2014/main" val="3730814464"/>
                  </a:ext>
                </a:extLst>
              </a:tr>
              <a:tr h="45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table[259]</a:t>
                      </a:r>
                    </a:p>
                  </a:txBody>
                  <a:tcPr/>
                </a:tc>
                <a:tc>
                  <a:txBody>
                    <a:bodyPr/>
                    <a:lstStyle/>
                    <a:p>
                      <a:pPr algn="ctr"/>
                      <a:r>
                        <a:rPr lang="en-US" dirty="0"/>
                        <a:t>259</a:t>
                      </a:r>
                    </a:p>
                  </a:txBody>
                  <a:tcPr/>
                </a:tc>
                <a:tc>
                  <a:txBody>
                    <a:bodyPr/>
                    <a:lstStyle/>
                    <a:p>
                      <a:pPr algn="ctr"/>
                      <a:r>
                        <a:rPr lang="en-US" dirty="0"/>
                        <a:t>“aca”</a:t>
                      </a:r>
                    </a:p>
                  </a:txBody>
                  <a:tcPr/>
                </a:tc>
                <a:extLst>
                  <a:ext uri="{0D108BD9-81ED-4DB2-BD59-A6C34878D82A}">
                    <a16:rowId xmlns:a16="http://schemas.microsoft.com/office/drawing/2014/main" val="4202244540"/>
                  </a:ext>
                </a:extLst>
              </a:tr>
            </a:tbl>
          </a:graphicData>
        </a:graphic>
      </p:graphicFrame>
      <p:grpSp>
        <p:nvGrpSpPr>
          <p:cNvPr id="5" name="Group 4">
            <a:extLst>
              <a:ext uri="{FF2B5EF4-FFF2-40B4-BE49-F238E27FC236}">
                <a16:creationId xmlns:a16="http://schemas.microsoft.com/office/drawing/2014/main" id="{9EA0EBDA-E921-B747-8B82-C0A8A579707F}"/>
              </a:ext>
            </a:extLst>
          </p:cNvPr>
          <p:cNvGrpSpPr/>
          <p:nvPr/>
        </p:nvGrpSpPr>
        <p:grpSpPr>
          <a:xfrm>
            <a:off x="1057835" y="1606922"/>
            <a:ext cx="5038165" cy="4798499"/>
            <a:chOff x="5519516" y="1027906"/>
            <a:chExt cx="5665647" cy="5396132"/>
          </a:xfrm>
        </p:grpSpPr>
        <p:sp>
          <p:nvSpPr>
            <p:cNvPr id="6" name="Oval 5">
              <a:extLst>
                <a:ext uri="{FF2B5EF4-FFF2-40B4-BE49-F238E27FC236}">
                  <a16:creationId xmlns:a16="http://schemas.microsoft.com/office/drawing/2014/main" id="{6BC8EBDB-6B19-7E45-93EB-C9ED8B715914}"/>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CDCA10A-C5A6-4F45-84F4-A52705DE198F}"/>
                </a:ext>
              </a:extLst>
            </p:cNvPr>
            <p:cNvSpPr/>
            <p:nvPr/>
          </p:nvSpPr>
          <p:spPr>
            <a:xfrm>
              <a:off x="5519651"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D83138-C73C-DC45-A358-D8B8A5EC5605}"/>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9" name="Oval 8">
              <a:extLst>
                <a:ext uri="{FF2B5EF4-FFF2-40B4-BE49-F238E27FC236}">
                  <a16:creationId xmlns:a16="http://schemas.microsoft.com/office/drawing/2014/main" id="{42927D92-5AEB-2040-8127-8C3C8BF8336D}"/>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81F9468-ABC3-6645-AE48-91B896ADA5BC}"/>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11" name="Oval 10">
              <a:extLst>
                <a:ext uri="{FF2B5EF4-FFF2-40B4-BE49-F238E27FC236}">
                  <a16:creationId xmlns:a16="http://schemas.microsoft.com/office/drawing/2014/main" id="{F12030C7-2F94-3B4E-9002-8EF190EEF248}"/>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A9F166-A089-FA45-9925-941D3B2B7857}"/>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13" name="Straight Arrow Connector 12">
              <a:extLst>
                <a:ext uri="{FF2B5EF4-FFF2-40B4-BE49-F238E27FC236}">
                  <a16:creationId xmlns:a16="http://schemas.microsoft.com/office/drawing/2014/main" id="{4352F699-AC99-3541-8627-EE2AC5D33723}"/>
                </a:ext>
              </a:extLst>
            </p:cNvPr>
            <p:cNvCxnSpPr>
              <a:cxnSpLocks/>
              <a:stCxn id="6" idx="4"/>
              <a:endCxn id="7"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03C188-5159-DB46-BA07-55A3500EECF5}"/>
                </a:ext>
              </a:extLst>
            </p:cNvPr>
            <p:cNvCxnSpPr>
              <a:cxnSpLocks/>
              <a:stCxn id="6" idx="4"/>
              <a:endCxn id="9"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8683B3-86C5-7448-AF8E-74BD8ED8EAB9}"/>
                </a:ext>
              </a:extLst>
            </p:cNvPr>
            <p:cNvCxnSpPr>
              <a:cxnSpLocks/>
              <a:stCxn id="6" idx="4"/>
              <a:endCxn id="11"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13668D-6A3E-6F4D-9A05-421C3613FA47}"/>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17" name="TextBox 16">
              <a:extLst>
                <a:ext uri="{FF2B5EF4-FFF2-40B4-BE49-F238E27FC236}">
                  <a16:creationId xmlns:a16="http://schemas.microsoft.com/office/drawing/2014/main" id="{4192E37E-781F-2847-8443-163A71EAAE9D}"/>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18" name="Straight Arrow Connector 17">
              <a:extLst>
                <a:ext uri="{FF2B5EF4-FFF2-40B4-BE49-F238E27FC236}">
                  <a16:creationId xmlns:a16="http://schemas.microsoft.com/office/drawing/2014/main" id="{EF0FD360-525D-5549-B462-B159E46B0A89}"/>
                </a:ext>
              </a:extLst>
            </p:cNvPr>
            <p:cNvCxnSpPr>
              <a:cxnSpLocks/>
              <a:stCxn id="6"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832878B-DCED-5046-A51D-E30E9EF5A0B3}"/>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DD9751-9DD4-3B44-B804-E227986D5895}"/>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21" name="Oval 20">
              <a:extLst>
                <a:ext uri="{FF2B5EF4-FFF2-40B4-BE49-F238E27FC236}">
                  <a16:creationId xmlns:a16="http://schemas.microsoft.com/office/drawing/2014/main" id="{E136C376-D973-3249-B8F0-27DABB081DA0}"/>
                </a:ext>
              </a:extLst>
            </p:cNvPr>
            <p:cNvSpPr/>
            <p:nvPr/>
          </p:nvSpPr>
          <p:spPr>
            <a:xfrm>
              <a:off x="6888833"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C3DE37-812B-0F4E-B214-11F2A103A0A4}"/>
                </a:ext>
              </a:extLst>
            </p:cNvPr>
            <p:cNvSpPr txBox="1"/>
            <p:nvPr/>
          </p:nvSpPr>
          <p:spPr>
            <a:xfrm>
              <a:off x="7091781" y="4320283"/>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23" name="Straight Arrow Connector 22">
              <a:extLst>
                <a:ext uri="{FF2B5EF4-FFF2-40B4-BE49-F238E27FC236}">
                  <a16:creationId xmlns:a16="http://schemas.microsoft.com/office/drawing/2014/main" id="{13F494A7-B697-C042-A344-5E21F05B1A38}"/>
                </a:ext>
              </a:extLst>
            </p:cNvPr>
            <p:cNvCxnSpPr>
              <a:stCxn id="9" idx="4"/>
              <a:endCxn id="21" idx="0"/>
            </p:cNvCxnSpPr>
            <p:nvPr/>
          </p:nvCxnSpPr>
          <p:spPr>
            <a:xfrm>
              <a:off x="7359644" y="3674225"/>
              <a:ext cx="0"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7BDD47E-74BF-5241-95AB-597346B9D6D2}"/>
                </a:ext>
              </a:extLst>
            </p:cNvPr>
            <p:cNvSpPr/>
            <p:nvPr/>
          </p:nvSpPr>
          <p:spPr>
            <a:xfrm>
              <a:off x="5519516"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665B3C-A067-7E47-B126-29513BCB83B1}"/>
                </a:ext>
              </a:extLst>
            </p:cNvPr>
            <p:cNvSpPr txBox="1"/>
            <p:nvPr/>
          </p:nvSpPr>
          <p:spPr>
            <a:xfrm>
              <a:off x="5722464" y="4320283"/>
              <a:ext cx="535724" cy="646331"/>
            </a:xfrm>
            <a:prstGeom prst="rect">
              <a:avLst/>
            </a:prstGeom>
            <a:noFill/>
          </p:spPr>
          <p:txBody>
            <a:bodyPr wrap="none" rtlCol="0">
              <a:spAutoFit/>
            </a:bodyPr>
            <a:lstStyle/>
            <a:p>
              <a:pPr algn="ctr"/>
              <a:r>
                <a:rPr lang="en-US" dirty="0"/>
                <a:t>c</a:t>
              </a:r>
            </a:p>
            <a:p>
              <a:pPr algn="ctr"/>
              <a:r>
                <a:rPr lang="en-US" dirty="0"/>
                <a:t>257</a:t>
              </a:r>
            </a:p>
          </p:txBody>
        </p:sp>
        <p:cxnSp>
          <p:nvCxnSpPr>
            <p:cNvPr id="26" name="Straight Arrow Connector 25">
              <a:extLst>
                <a:ext uri="{FF2B5EF4-FFF2-40B4-BE49-F238E27FC236}">
                  <a16:creationId xmlns:a16="http://schemas.microsoft.com/office/drawing/2014/main" id="{E0E85837-7ED3-C643-B5D0-82CC1A95DED9}"/>
                </a:ext>
              </a:extLst>
            </p:cNvPr>
            <p:cNvCxnSpPr>
              <a:stCxn id="7" idx="4"/>
              <a:endCxn id="24" idx="0"/>
            </p:cNvCxnSpPr>
            <p:nvPr/>
          </p:nvCxnSpPr>
          <p:spPr>
            <a:xfrm flipH="1">
              <a:off x="5990327" y="3674225"/>
              <a:ext cx="135"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D33C4F4-B941-C345-9AAA-3DE8C876FD3C}"/>
                </a:ext>
              </a:extLst>
            </p:cNvPr>
            <p:cNvSpPr/>
            <p:nvPr/>
          </p:nvSpPr>
          <p:spPr>
            <a:xfrm>
              <a:off x="8257880" y="412539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632C577-4888-C84C-B916-7D1B362ED2CE}"/>
                </a:ext>
              </a:extLst>
            </p:cNvPr>
            <p:cNvSpPr txBox="1"/>
            <p:nvPr/>
          </p:nvSpPr>
          <p:spPr>
            <a:xfrm>
              <a:off x="8460828" y="4320283"/>
              <a:ext cx="535724" cy="646331"/>
            </a:xfrm>
            <a:prstGeom prst="rect">
              <a:avLst/>
            </a:prstGeom>
            <a:noFill/>
          </p:spPr>
          <p:txBody>
            <a:bodyPr wrap="none" rtlCol="0">
              <a:spAutoFit/>
            </a:bodyPr>
            <a:lstStyle/>
            <a:p>
              <a:pPr algn="ctr"/>
              <a:r>
                <a:rPr lang="en-US" dirty="0"/>
                <a:t>a</a:t>
              </a:r>
            </a:p>
            <a:p>
              <a:pPr algn="ctr"/>
              <a:r>
                <a:rPr lang="en-US" dirty="0"/>
                <a:t>258</a:t>
              </a:r>
            </a:p>
          </p:txBody>
        </p:sp>
        <p:cxnSp>
          <p:nvCxnSpPr>
            <p:cNvPr id="29" name="Straight Arrow Connector 28">
              <a:extLst>
                <a:ext uri="{FF2B5EF4-FFF2-40B4-BE49-F238E27FC236}">
                  <a16:creationId xmlns:a16="http://schemas.microsoft.com/office/drawing/2014/main" id="{9B4F80DA-1370-1141-AE8A-FF2E49E6B918}"/>
                </a:ext>
              </a:extLst>
            </p:cNvPr>
            <p:cNvCxnSpPr>
              <a:cxnSpLocks/>
              <a:stCxn id="11" idx="4"/>
              <a:endCxn id="27" idx="0"/>
            </p:cNvCxnSpPr>
            <p:nvPr/>
          </p:nvCxnSpPr>
          <p:spPr>
            <a:xfrm flipH="1">
              <a:off x="8728691" y="3674225"/>
              <a:ext cx="136" cy="451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4D3AC4F-82BB-9249-8DB6-989A207740C3}"/>
                </a:ext>
              </a:extLst>
            </p:cNvPr>
            <p:cNvSpPr/>
            <p:nvPr/>
          </p:nvSpPr>
          <p:spPr>
            <a:xfrm>
              <a:off x="5519516" y="5482418"/>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456E598-1EB7-0F42-A47B-ED157C5A0548}"/>
                </a:ext>
              </a:extLst>
            </p:cNvPr>
            <p:cNvSpPr txBox="1"/>
            <p:nvPr/>
          </p:nvSpPr>
          <p:spPr>
            <a:xfrm>
              <a:off x="5722464" y="5677305"/>
              <a:ext cx="535724" cy="646331"/>
            </a:xfrm>
            <a:prstGeom prst="rect">
              <a:avLst/>
            </a:prstGeom>
            <a:noFill/>
          </p:spPr>
          <p:txBody>
            <a:bodyPr wrap="none" rtlCol="0">
              <a:spAutoFit/>
            </a:bodyPr>
            <a:lstStyle/>
            <a:p>
              <a:pPr algn="ctr"/>
              <a:r>
                <a:rPr lang="en-US" dirty="0"/>
                <a:t>a</a:t>
              </a:r>
            </a:p>
            <a:p>
              <a:pPr algn="ctr"/>
              <a:r>
                <a:rPr lang="en-US" dirty="0"/>
                <a:t>259</a:t>
              </a:r>
            </a:p>
          </p:txBody>
        </p:sp>
        <p:cxnSp>
          <p:nvCxnSpPr>
            <p:cNvPr id="32" name="Straight Arrow Connector 31">
              <a:extLst>
                <a:ext uri="{FF2B5EF4-FFF2-40B4-BE49-F238E27FC236}">
                  <a16:creationId xmlns:a16="http://schemas.microsoft.com/office/drawing/2014/main" id="{2CA06367-0A9D-3C42-985F-FC4C0B6E0C2F}"/>
                </a:ext>
              </a:extLst>
            </p:cNvPr>
            <p:cNvCxnSpPr>
              <a:cxnSpLocks/>
              <a:stCxn id="24" idx="4"/>
              <a:endCxn id="30" idx="0"/>
            </p:cNvCxnSpPr>
            <p:nvPr/>
          </p:nvCxnSpPr>
          <p:spPr>
            <a:xfrm>
              <a:off x="5990327" y="5067016"/>
              <a:ext cx="0" cy="415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02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36458-5D6F-2F48-9652-9B4772EACB48}"/>
              </a:ext>
            </a:extLst>
          </p:cNvPr>
          <p:cNvSpPr>
            <a:spLocks noGrp="1"/>
          </p:cNvSpPr>
          <p:nvPr>
            <p:ph type="title"/>
          </p:nvPr>
        </p:nvSpPr>
        <p:spPr>
          <a:xfrm>
            <a:off x="655320" y="365125"/>
            <a:ext cx="9013052" cy="1623312"/>
          </a:xfrm>
        </p:spPr>
        <p:txBody>
          <a:bodyPr anchor="b">
            <a:normAutofit/>
          </a:bodyPr>
          <a:lstStyle/>
          <a:p>
            <a:r>
              <a:rPr lang="en-US" sz="4000"/>
              <a:t>Dictionaries for Compression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0DE039-DE71-614F-81BC-666ABECF1BB4}"/>
              </a:ext>
            </a:extLst>
          </p:cNvPr>
          <p:cNvSpPr>
            <a:spLocks noGrp="1"/>
          </p:cNvSpPr>
          <p:nvPr>
            <p:ph idx="1"/>
          </p:nvPr>
        </p:nvSpPr>
        <p:spPr>
          <a:xfrm>
            <a:off x="655320" y="2644518"/>
            <a:ext cx="9013052" cy="3327251"/>
          </a:xfrm>
        </p:spPr>
        <p:txBody>
          <a:bodyPr>
            <a:normAutofit/>
          </a:bodyPr>
          <a:lstStyle/>
          <a:p>
            <a:r>
              <a:rPr lang="en-US" sz="2400" dirty="0"/>
              <a:t>Basic idea:</a:t>
            </a:r>
          </a:p>
          <a:p>
            <a:pPr lvl="1"/>
            <a:r>
              <a:rPr lang="en-US" dirty="0"/>
              <a:t>Keep track of seen words in a dictionary</a:t>
            </a:r>
          </a:p>
          <a:p>
            <a:pPr lvl="1"/>
            <a:r>
              <a:rPr lang="en-US" dirty="0"/>
              <a:t>Each word is assigned a unique code</a:t>
            </a:r>
          </a:p>
          <a:p>
            <a:pPr lvl="1"/>
            <a:r>
              <a:rPr lang="en-US" dirty="0"/>
              <a:t>New words are added to the dictionary, expanding it</a:t>
            </a:r>
          </a:p>
          <a:p>
            <a:r>
              <a:rPr lang="en-US" sz="2400" dirty="0"/>
              <a:t>What data structure to use to store seen words?</a:t>
            </a:r>
          </a:p>
          <a:p>
            <a:pPr lvl="1"/>
            <a:r>
              <a:rPr lang="en-US" dirty="0"/>
              <a:t>A </a:t>
            </a:r>
            <a:r>
              <a:rPr lang="en-US" dirty="0" err="1"/>
              <a:t>trie</a:t>
            </a:r>
            <a:endParaRPr lang="en-US" dirty="0"/>
          </a:p>
          <a:p>
            <a:pPr lvl="2"/>
            <a:r>
              <a:rPr lang="en-US" sz="2400" dirty="0"/>
              <a:t>Also known as a prefix tree.</a:t>
            </a:r>
          </a:p>
        </p:txBody>
      </p:sp>
    </p:spTree>
    <p:extLst>
      <p:ext uri="{BB962C8B-B14F-4D97-AF65-F5344CB8AC3E}">
        <p14:creationId xmlns:p14="http://schemas.microsoft.com/office/powerpoint/2010/main" val="22200986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1D6DE3-824A-8A43-AA21-BA7577DD12D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Tries</a:t>
            </a:r>
          </a:p>
        </p:txBody>
      </p:sp>
      <p:sp>
        <p:nvSpPr>
          <p:cNvPr id="3" name="Content Placeholder 2">
            <a:extLst>
              <a:ext uri="{FF2B5EF4-FFF2-40B4-BE49-F238E27FC236}">
                <a16:creationId xmlns:a16="http://schemas.microsoft.com/office/drawing/2014/main" id="{EA602A0D-4292-234C-9C98-C992100AC825}"/>
              </a:ext>
            </a:extLst>
          </p:cNvPr>
          <p:cNvSpPr>
            <a:spLocks noGrp="1"/>
          </p:cNvSpPr>
          <p:nvPr>
            <p:ph idx="1"/>
          </p:nvPr>
        </p:nvSpPr>
        <p:spPr>
          <a:xfrm>
            <a:off x="643468" y="2638043"/>
            <a:ext cx="3363974" cy="3415623"/>
          </a:xfrm>
        </p:spPr>
        <p:txBody>
          <a:bodyPr>
            <a:normAutofit/>
          </a:bodyPr>
          <a:lstStyle/>
          <a:p>
            <a:r>
              <a:rPr lang="en-US" sz="2000"/>
              <a:t>Stores prefixes</a:t>
            </a:r>
          </a:p>
          <a:p>
            <a:r>
              <a:rPr lang="en-US" sz="2000"/>
              <a:t>In LZW, a trie is used to store seen words</a:t>
            </a:r>
          </a:p>
          <a:p>
            <a:r>
              <a:rPr lang="en-US" sz="2000"/>
              <a:t>A node in a trie can have up to 256 children</a:t>
            </a:r>
          </a:p>
          <a:p>
            <a:pPr lvl="1"/>
            <a:r>
              <a:rPr lang="en-US" sz="2000"/>
              <a:t>Why? There are 256 ASCII characters</a:t>
            </a:r>
          </a:p>
        </p:txBody>
      </p:sp>
      <p:grpSp>
        <p:nvGrpSpPr>
          <p:cNvPr id="115" name="Group 114">
            <a:extLst>
              <a:ext uri="{FF2B5EF4-FFF2-40B4-BE49-F238E27FC236}">
                <a16:creationId xmlns:a16="http://schemas.microsoft.com/office/drawing/2014/main" id="{11C750FA-6184-C949-B636-C5CA978BFB66}"/>
              </a:ext>
            </a:extLst>
          </p:cNvPr>
          <p:cNvGrpSpPr/>
          <p:nvPr/>
        </p:nvGrpSpPr>
        <p:grpSpPr>
          <a:xfrm>
            <a:off x="6698286" y="967726"/>
            <a:ext cx="4122713" cy="4922547"/>
            <a:chOff x="7546184" y="1060494"/>
            <a:chExt cx="4122713" cy="4922547"/>
          </a:xfrm>
        </p:grpSpPr>
        <p:sp>
          <p:nvSpPr>
            <p:cNvPr id="116" name="Oval 115">
              <a:extLst>
                <a:ext uri="{FF2B5EF4-FFF2-40B4-BE49-F238E27FC236}">
                  <a16:creationId xmlns:a16="http://schemas.microsoft.com/office/drawing/2014/main" id="{C812AD00-C974-C449-B2E3-3327B056A57A}"/>
                </a:ext>
              </a:extLst>
            </p:cNvPr>
            <p:cNvSpPr/>
            <p:nvPr/>
          </p:nvSpPr>
          <p:spPr>
            <a:xfrm>
              <a:off x="8914778" y="1060494"/>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C8ABE6EF-D144-D646-A6ED-B4D416062724}"/>
                </a:ext>
              </a:extLst>
            </p:cNvPr>
            <p:cNvSpPr/>
            <p:nvPr/>
          </p:nvSpPr>
          <p:spPr>
            <a:xfrm>
              <a:off x="8012224" y="2344798"/>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0A804C89-462F-CE40-8713-2F3A0DF9A828}"/>
                </a:ext>
              </a:extLst>
            </p:cNvPr>
            <p:cNvSpPr txBox="1"/>
            <p:nvPr/>
          </p:nvSpPr>
          <p:spPr>
            <a:xfrm>
              <a:off x="8179684" y="2475229"/>
              <a:ext cx="29527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119" name="Oval 118">
              <a:extLst>
                <a:ext uri="{FF2B5EF4-FFF2-40B4-BE49-F238E27FC236}">
                  <a16:creationId xmlns:a16="http://schemas.microsoft.com/office/drawing/2014/main" id="{2B62F2DD-670B-B649-9450-A7ED32F09CDE}"/>
                </a:ext>
              </a:extLst>
            </p:cNvPr>
            <p:cNvSpPr/>
            <p:nvPr/>
          </p:nvSpPr>
          <p:spPr>
            <a:xfrm>
              <a:off x="8928571" y="2344798"/>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TextBox 119">
              <a:extLst>
                <a:ext uri="{FF2B5EF4-FFF2-40B4-BE49-F238E27FC236}">
                  <a16:creationId xmlns:a16="http://schemas.microsoft.com/office/drawing/2014/main" id="{2C41FCC1-AC14-A645-B3CB-25E23188DEBA}"/>
                </a:ext>
              </a:extLst>
            </p:cNvPr>
            <p:cNvSpPr txBox="1"/>
            <p:nvPr/>
          </p:nvSpPr>
          <p:spPr>
            <a:xfrm>
              <a:off x="9090421" y="2475229"/>
              <a:ext cx="306495"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sp>
          <p:nvSpPr>
            <p:cNvPr id="121" name="Oval 120">
              <a:extLst>
                <a:ext uri="{FF2B5EF4-FFF2-40B4-BE49-F238E27FC236}">
                  <a16:creationId xmlns:a16="http://schemas.microsoft.com/office/drawing/2014/main" id="{72725AE3-6B45-4049-83B9-6D8E4A78595F}"/>
                </a:ext>
              </a:extLst>
            </p:cNvPr>
            <p:cNvSpPr/>
            <p:nvPr/>
          </p:nvSpPr>
          <p:spPr>
            <a:xfrm>
              <a:off x="9844918" y="2344798"/>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TextBox 121">
              <a:extLst>
                <a:ext uri="{FF2B5EF4-FFF2-40B4-BE49-F238E27FC236}">
                  <a16:creationId xmlns:a16="http://schemas.microsoft.com/office/drawing/2014/main" id="{9F577761-8A73-AA4C-A482-189BF8B8ADAB}"/>
                </a:ext>
              </a:extLst>
            </p:cNvPr>
            <p:cNvSpPr txBox="1"/>
            <p:nvPr/>
          </p:nvSpPr>
          <p:spPr>
            <a:xfrm>
              <a:off x="10018790" y="2475229"/>
              <a:ext cx="282450"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123" name="Oval 122">
              <a:extLst>
                <a:ext uri="{FF2B5EF4-FFF2-40B4-BE49-F238E27FC236}">
                  <a16:creationId xmlns:a16="http://schemas.microsoft.com/office/drawing/2014/main" id="{A51DC310-E4E4-A44B-B1AC-459371649365}"/>
                </a:ext>
              </a:extLst>
            </p:cNvPr>
            <p:cNvSpPr/>
            <p:nvPr/>
          </p:nvSpPr>
          <p:spPr>
            <a:xfrm>
              <a:off x="8474958" y="3345097"/>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TextBox 123">
              <a:extLst>
                <a:ext uri="{FF2B5EF4-FFF2-40B4-BE49-F238E27FC236}">
                  <a16:creationId xmlns:a16="http://schemas.microsoft.com/office/drawing/2014/main" id="{A2EB421C-1475-B844-B5E7-DF5F4F06B94A}"/>
                </a:ext>
              </a:extLst>
            </p:cNvPr>
            <p:cNvSpPr txBox="1"/>
            <p:nvPr/>
          </p:nvSpPr>
          <p:spPr>
            <a:xfrm>
              <a:off x="8642419" y="3475528"/>
              <a:ext cx="29527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125" name="Oval 124">
              <a:extLst>
                <a:ext uri="{FF2B5EF4-FFF2-40B4-BE49-F238E27FC236}">
                  <a16:creationId xmlns:a16="http://schemas.microsoft.com/office/drawing/2014/main" id="{C0A51050-53F5-3C44-8236-F7B48371E1EB}"/>
                </a:ext>
              </a:extLst>
            </p:cNvPr>
            <p:cNvSpPr/>
            <p:nvPr/>
          </p:nvSpPr>
          <p:spPr>
            <a:xfrm>
              <a:off x="8012223" y="4345396"/>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TextBox 125">
              <a:extLst>
                <a:ext uri="{FF2B5EF4-FFF2-40B4-BE49-F238E27FC236}">
                  <a16:creationId xmlns:a16="http://schemas.microsoft.com/office/drawing/2014/main" id="{82F304D8-489F-EB41-9222-766BB1E33723}"/>
                </a:ext>
              </a:extLst>
            </p:cNvPr>
            <p:cNvSpPr txBox="1"/>
            <p:nvPr/>
          </p:nvSpPr>
          <p:spPr>
            <a:xfrm>
              <a:off x="8174073" y="4475827"/>
              <a:ext cx="306495"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sp>
          <p:nvSpPr>
            <p:cNvPr id="127" name="Oval 126">
              <a:extLst>
                <a:ext uri="{FF2B5EF4-FFF2-40B4-BE49-F238E27FC236}">
                  <a16:creationId xmlns:a16="http://schemas.microsoft.com/office/drawing/2014/main" id="{1FBA0FF1-6436-4445-9E4B-F515C883DAC6}"/>
                </a:ext>
              </a:extLst>
            </p:cNvPr>
            <p:cNvSpPr/>
            <p:nvPr/>
          </p:nvSpPr>
          <p:spPr>
            <a:xfrm>
              <a:off x="8937693" y="4346736"/>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TextBox 127">
              <a:extLst>
                <a:ext uri="{FF2B5EF4-FFF2-40B4-BE49-F238E27FC236}">
                  <a16:creationId xmlns:a16="http://schemas.microsoft.com/office/drawing/2014/main" id="{E949A2EF-5830-3E4F-8988-8EE9F1548F16}"/>
                </a:ext>
              </a:extLst>
            </p:cNvPr>
            <p:cNvSpPr txBox="1"/>
            <p:nvPr/>
          </p:nvSpPr>
          <p:spPr>
            <a:xfrm>
              <a:off x="9099543" y="4477167"/>
              <a:ext cx="306495"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d</a:t>
              </a:r>
            </a:p>
          </p:txBody>
        </p:sp>
        <p:cxnSp>
          <p:nvCxnSpPr>
            <p:cNvPr id="129" name="Straight Arrow Connector 128">
              <a:extLst>
                <a:ext uri="{FF2B5EF4-FFF2-40B4-BE49-F238E27FC236}">
                  <a16:creationId xmlns:a16="http://schemas.microsoft.com/office/drawing/2014/main" id="{57649B55-49EF-5B48-9A92-A649513DD21A}"/>
                </a:ext>
              </a:extLst>
            </p:cNvPr>
            <p:cNvCxnSpPr>
              <a:cxnSpLocks/>
              <a:stCxn id="116" idx="4"/>
              <a:endCxn id="117" idx="0"/>
            </p:cNvCxnSpPr>
            <p:nvPr/>
          </p:nvCxnSpPr>
          <p:spPr>
            <a:xfrm flipH="1">
              <a:off x="8327322" y="1690688"/>
              <a:ext cx="902554" cy="654110"/>
            </a:xfrm>
            <a:prstGeom prst="straightConnector1">
              <a:avLst/>
            </a:prstGeom>
            <a:noFill/>
            <a:ln w="6350" cap="flat" cmpd="sng" algn="ctr">
              <a:solidFill>
                <a:sysClr val="windowText" lastClr="000000"/>
              </a:solidFill>
              <a:prstDash val="solid"/>
              <a:miter lim="800000"/>
              <a:tailEnd type="triangle"/>
            </a:ln>
            <a:effectLst/>
          </p:spPr>
        </p:cxnSp>
        <p:cxnSp>
          <p:nvCxnSpPr>
            <p:cNvPr id="130" name="Straight Arrow Connector 129">
              <a:extLst>
                <a:ext uri="{FF2B5EF4-FFF2-40B4-BE49-F238E27FC236}">
                  <a16:creationId xmlns:a16="http://schemas.microsoft.com/office/drawing/2014/main" id="{4AB54FBB-31E5-C74D-ACB4-38AE43207E06}"/>
                </a:ext>
              </a:extLst>
            </p:cNvPr>
            <p:cNvCxnSpPr>
              <a:cxnSpLocks/>
              <a:stCxn id="116" idx="4"/>
              <a:endCxn id="119" idx="0"/>
            </p:cNvCxnSpPr>
            <p:nvPr/>
          </p:nvCxnSpPr>
          <p:spPr>
            <a:xfrm>
              <a:off x="9229876" y="1690688"/>
              <a:ext cx="13793" cy="654110"/>
            </a:xfrm>
            <a:prstGeom prst="straightConnector1">
              <a:avLst/>
            </a:prstGeom>
            <a:noFill/>
            <a:ln w="6350" cap="flat" cmpd="sng" algn="ctr">
              <a:solidFill>
                <a:sysClr val="windowText" lastClr="000000"/>
              </a:solidFill>
              <a:prstDash val="solid"/>
              <a:miter lim="800000"/>
              <a:tailEnd type="triangle"/>
            </a:ln>
            <a:effectLst/>
          </p:spPr>
        </p:cxnSp>
        <p:cxnSp>
          <p:nvCxnSpPr>
            <p:cNvPr id="131" name="Straight Arrow Connector 130">
              <a:extLst>
                <a:ext uri="{FF2B5EF4-FFF2-40B4-BE49-F238E27FC236}">
                  <a16:creationId xmlns:a16="http://schemas.microsoft.com/office/drawing/2014/main" id="{7618C93F-FBAE-724D-89B5-E89500DE5AAD}"/>
                </a:ext>
              </a:extLst>
            </p:cNvPr>
            <p:cNvCxnSpPr>
              <a:cxnSpLocks/>
              <a:stCxn id="116" idx="4"/>
              <a:endCxn id="121" idx="0"/>
            </p:cNvCxnSpPr>
            <p:nvPr/>
          </p:nvCxnSpPr>
          <p:spPr>
            <a:xfrm>
              <a:off x="9229876" y="1690688"/>
              <a:ext cx="930140" cy="654110"/>
            </a:xfrm>
            <a:prstGeom prst="straightConnector1">
              <a:avLst/>
            </a:prstGeom>
            <a:noFill/>
            <a:ln w="6350" cap="flat" cmpd="sng" algn="ctr">
              <a:solidFill>
                <a:sysClr val="windowText" lastClr="000000"/>
              </a:solidFill>
              <a:prstDash val="solid"/>
              <a:miter lim="800000"/>
              <a:tailEnd type="triangle"/>
            </a:ln>
            <a:effectLst/>
          </p:spPr>
        </p:cxnSp>
        <p:sp>
          <p:nvSpPr>
            <p:cNvPr id="132" name="Oval 131">
              <a:extLst>
                <a:ext uri="{FF2B5EF4-FFF2-40B4-BE49-F238E27FC236}">
                  <a16:creationId xmlns:a16="http://schemas.microsoft.com/office/drawing/2014/main" id="{FE55F995-B647-6144-899F-88F44F3D3A03}"/>
                </a:ext>
              </a:extLst>
            </p:cNvPr>
            <p:cNvSpPr/>
            <p:nvPr/>
          </p:nvSpPr>
          <p:spPr>
            <a:xfrm>
              <a:off x="7546184" y="5352847"/>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TextBox 132">
              <a:extLst>
                <a:ext uri="{FF2B5EF4-FFF2-40B4-BE49-F238E27FC236}">
                  <a16:creationId xmlns:a16="http://schemas.microsoft.com/office/drawing/2014/main" id="{3DD7F20D-551D-E141-9EB1-3A2295AE8BEC}"/>
                </a:ext>
              </a:extLst>
            </p:cNvPr>
            <p:cNvSpPr txBox="1"/>
            <p:nvPr/>
          </p:nvSpPr>
          <p:spPr>
            <a:xfrm>
              <a:off x="7716851" y="5483278"/>
              <a:ext cx="28886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y</a:t>
              </a:r>
            </a:p>
          </p:txBody>
        </p:sp>
        <p:cxnSp>
          <p:nvCxnSpPr>
            <p:cNvPr id="134" name="Straight Arrow Connector 133">
              <a:extLst>
                <a:ext uri="{FF2B5EF4-FFF2-40B4-BE49-F238E27FC236}">
                  <a16:creationId xmlns:a16="http://schemas.microsoft.com/office/drawing/2014/main" id="{006CD0C5-077C-9B47-B779-5A0DE76D2869}"/>
                </a:ext>
              </a:extLst>
            </p:cNvPr>
            <p:cNvCxnSpPr>
              <a:cxnSpLocks/>
              <a:stCxn id="119" idx="4"/>
              <a:endCxn id="123" idx="0"/>
            </p:cNvCxnSpPr>
            <p:nvPr/>
          </p:nvCxnSpPr>
          <p:spPr>
            <a:xfrm flipH="1">
              <a:off x="8790056" y="2974992"/>
              <a:ext cx="453613" cy="370105"/>
            </a:xfrm>
            <a:prstGeom prst="straightConnector1">
              <a:avLst/>
            </a:prstGeom>
            <a:noFill/>
            <a:ln w="6350" cap="flat" cmpd="sng" algn="ctr">
              <a:solidFill>
                <a:sysClr val="windowText" lastClr="000000"/>
              </a:solidFill>
              <a:prstDash val="solid"/>
              <a:miter lim="800000"/>
              <a:tailEnd type="triangle"/>
            </a:ln>
            <a:effectLst/>
          </p:spPr>
        </p:cxnSp>
        <p:cxnSp>
          <p:nvCxnSpPr>
            <p:cNvPr id="135" name="Straight Arrow Connector 134">
              <a:extLst>
                <a:ext uri="{FF2B5EF4-FFF2-40B4-BE49-F238E27FC236}">
                  <a16:creationId xmlns:a16="http://schemas.microsoft.com/office/drawing/2014/main" id="{3A764584-CF8E-C540-A560-E0F5EE00FCC2}"/>
                </a:ext>
              </a:extLst>
            </p:cNvPr>
            <p:cNvCxnSpPr>
              <a:cxnSpLocks/>
              <a:stCxn id="123" idx="4"/>
              <a:endCxn id="125" idx="0"/>
            </p:cNvCxnSpPr>
            <p:nvPr/>
          </p:nvCxnSpPr>
          <p:spPr>
            <a:xfrm flipH="1">
              <a:off x="8327321" y="3975291"/>
              <a:ext cx="462735" cy="370105"/>
            </a:xfrm>
            <a:prstGeom prst="straightConnector1">
              <a:avLst/>
            </a:prstGeom>
            <a:noFill/>
            <a:ln w="6350" cap="flat" cmpd="sng" algn="ctr">
              <a:solidFill>
                <a:sysClr val="windowText" lastClr="000000"/>
              </a:solidFill>
              <a:prstDash val="solid"/>
              <a:miter lim="800000"/>
              <a:tailEnd type="triangle"/>
            </a:ln>
            <a:effectLst/>
          </p:spPr>
        </p:cxnSp>
        <p:cxnSp>
          <p:nvCxnSpPr>
            <p:cNvPr id="136" name="Straight Arrow Connector 135">
              <a:extLst>
                <a:ext uri="{FF2B5EF4-FFF2-40B4-BE49-F238E27FC236}">
                  <a16:creationId xmlns:a16="http://schemas.microsoft.com/office/drawing/2014/main" id="{E50914BA-B99B-9C42-BA22-BCC7412D049B}"/>
                </a:ext>
              </a:extLst>
            </p:cNvPr>
            <p:cNvCxnSpPr>
              <a:cxnSpLocks/>
              <a:stCxn id="125" idx="4"/>
              <a:endCxn id="132" idx="0"/>
            </p:cNvCxnSpPr>
            <p:nvPr/>
          </p:nvCxnSpPr>
          <p:spPr>
            <a:xfrm flipH="1">
              <a:off x="7861282" y="4975590"/>
              <a:ext cx="466039" cy="377257"/>
            </a:xfrm>
            <a:prstGeom prst="straightConnector1">
              <a:avLst/>
            </a:prstGeom>
            <a:noFill/>
            <a:ln w="6350" cap="flat" cmpd="sng" algn="ctr">
              <a:solidFill>
                <a:sysClr val="windowText" lastClr="000000"/>
              </a:solidFill>
              <a:prstDash val="solid"/>
              <a:miter lim="800000"/>
              <a:tailEnd type="triangle"/>
            </a:ln>
            <a:effectLst/>
          </p:spPr>
        </p:cxnSp>
        <p:cxnSp>
          <p:nvCxnSpPr>
            <p:cNvPr id="137" name="Straight Arrow Connector 136">
              <a:extLst>
                <a:ext uri="{FF2B5EF4-FFF2-40B4-BE49-F238E27FC236}">
                  <a16:creationId xmlns:a16="http://schemas.microsoft.com/office/drawing/2014/main" id="{08C55C02-5713-4E49-913D-BDBE7C9EE96F}"/>
                </a:ext>
              </a:extLst>
            </p:cNvPr>
            <p:cNvCxnSpPr>
              <a:cxnSpLocks/>
              <a:stCxn id="123" idx="4"/>
              <a:endCxn id="127" idx="0"/>
            </p:cNvCxnSpPr>
            <p:nvPr/>
          </p:nvCxnSpPr>
          <p:spPr>
            <a:xfrm>
              <a:off x="8790056" y="3975291"/>
              <a:ext cx="462735" cy="371445"/>
            </a:xfrm>
            <a:prstGeom prst="straightConnector1">
              <a:avLst/>
            </a:prstGeom>
            <a:noFill/>
            <a:ln w="6350" cap="flat" cmpd="sng" algn="ctr">
              <a:solidFill>
                <a:sysClr val="windowText" lastClr="000000"/>
              </a:solidFill>
              <a:prstDash val="solid"/>
              <a:miter lim="800000"/>
              <a:tailEnd type="triangle"/>
            </a:ln>
            <a:effectLst/>
          </p:spPr>
        </p:cxnSp>
        <p:sp>
          <p:nvSpPr>
            <p:cNvPr id="138" name="Oval 137">
              <a:extLst>
                <a:ext uri="{FF2B5EF4-FFF2-40B4-BE49-F238E27FC236}">
                  <a16:creationId xmlns:a16="http://schemas.microsoft.com/office/drawing/2014/main" id="{BB9A8781-1791-A145-B5B8-ED8568A8E077}"/>
                </a:ext>
              </a:extLst>
            </p:cNvPr>
            <p:cNvSpPr/>
            <p:nvPr/>
          </p:nvSpPr>
          <p:spPr>
            <a:xfrm>
              <a:off x="10500250" y="3343016"/>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6BE0BA7F-9A36-2846-9745-F33233ED011C}"/>
                </a:ext>
              </a:extLst>
            </p:cNvPr>
            <p:cNvSpPr txBox="1"/>
            <p:nvPr/>
          </p:nvSpPr>
          <p:spPr>
            <a:xfrm>
              <a:off x="10667710" y="3473447"/>
              <a:ext cx="29527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140" name="Oval 139">
              <a:extLst>
                <a:ext uri="{FF2B5EF4-FFF2-40B4-BE49-F238E27FC236}">
                  <a16:creationId xmlns:a16="http://schemas.microsoft.com/office/drawing/2014/main" id="{9A9F8D89-20FB-8D4A-8B89-E6B8CF6812E7}"/>
                </a:ext>
              </a:extLst>
            </p:cNvPr>
            <p:cNvSpPr/>
            <p:nvPr/>
          </p:nvSpPr>
          <p:spPr>
            <a:xfrm>
              <a:off x="11038702" y="4347004"/>
              <a:ext cx="630195" cy="630194"/>
            </a:xfrm>
            <a:prstGeom prst="ellipse">
              <a:avLst/>
            </a:prstGeom>
            <a:solidFill>
              <a:srgbClr val="FFC000">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414B0DA7-DF28-9D4A-8AAA-7E9D4542113B}"/>
                </a:ext>
              </a:extLst>
            </p:cNvPr>
            <p:cNvSpPr txBox="1"/>
            <p:nvPr/>
          </p:nvSpPr>
          <p:spPr>
            <a:xfrm>
              <a:off x="11221391" y="4477435"/>
              <a:ext cx="264816"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r</a:t>
              </a:r>
            </a:p>
          </p:txBody>
        </p:sp>
        <p:cxnSp>
          <p:nvCxnSpPr>
            <p:cNvPr id="142" name="Straight Arrow Connector 141">
              <a:extLst>
                <a:ext uri="{FF2B5EF4-FFF2-40B4-BE49-F238E27FC236}">
                  <a16:creationId xmlns:a16="http://schemas.microsoft.com/office/drawing/2014/main" id="{20E9A9C7-07D0-2349-BDFA-9BA834855A3B}"/>
                </a:ext>
              </a:extLst>
            </p:cNvPr>
            <p:cNvCxnSpPr>
              <a:cxnSpLocks/>
              <a:stCxn id="121" idx="4"/>
              <a:endCxn id="138" idx="0"/>
            </p:cNvCxnSpPr>
            <p:nvPr/>
          </p:nvCxnSpPr>
          <p:spPr>
            <a:xfrm>
              <a:off x="10160016" y="2974992"/>
              <a:ext cx="655332" cy="368024"/>
            </a:xfrm>
            <a:prstGeom prst="straightConnector1">
              <a:avLst/>
            </a:prstGeom>
            <a:noFill/>
            <a:ln w="6350" cap="flat" cmpd="sng" algn="ctr">
              <a:solidFill>
                <a:sysClr val="windowText" lastClr="000000"/>
              </a:solidFill>
              <a:prstDash val="solid"/>
              <a:miter lim="800000"/>
              <a:tailEnd type="triangle"/>
            </a:ln>
            <a:effectLst/>
          </p:spPr>
        </p:cxnSp>
        <p:cxnSp>
          <p:nvCxnSpPr>
            <p:cNvPr id="143" name="Straight Arrow Connector 142">
              <a:extLst>
                <a:ext uri="{FF2B5EF4-FFF2-40B4-BE49-F238E27FC236}">
                  <a16:creationId xmlns:a16="http://schemas.microsoft.com/office/drawing/2014/main" id="{BF6C4C40-67A6-C147-BFFC-87F9CCAFFBF6}"/>
                </a:ext>
              </a:extLst>
            </p:cNvPr>
            <p:cNvCxnSpPr>
              <a:cxnSpLocks/>
              <a:stCxn id="138" idx="4"/>
              <a:endCxn id="140" idx="0"/>
            </p:cNvCxnSpPr>
            <p:nvPr/>
          </p:nvCxnSpPr>
          <p:spPr>
            <a:xfrm>
              <a:off x="10815348" y="3973210"/>
              <a:ext cx="538452" cy="373794"/>
            </a:xfrm>
            <a:prstGeom prst="straightConnector1">
              <a:avLst/>
            </a:prstGeom>
            <a:noFill/>
            <a:ln w="6350" cap="flat" cmpd="sng" algn="ctr">
              <a:solidFill>
                <a:sysClr val="windowText" lastClr="000000"/>
              </a:solidFill>
              <a:prstDash val="solid"/>
              <a:miter lim="800000"/>
              <a:tailEnd type="triangle"/>
            </a:ln>
            <a:effectLst/>
          </p:spPr>
        </p:cxnSp>
        <p:sp>
          <p:nvSpPr>
            <p:cNvPr id="144" name="TextBox 143">
              <a:extLst>
                <a:ext uri="{FF2B5EF4-FFF2-40B4-BE49-F238E27FC236}">
                  <a16:creationId xmlns:a16="http://schemas.microsoft.com/office/drawing/2014/main" id="{6A079C5D-7FC2-FC4C-A53E-64C42B5F3AF6}"/>
                </a:ext>
              </a:extLst>
            </p:cNvPr>
            <p:cNvSpPr txBox="1"/>
            <p:nvPr/>
          </p:nvSpPr>
          <p:spPr>
            <a:xfrm>
              <a:off x="8921674" y="1190925"/>
              <a:ext cx="63019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root</a:t>
              </a:r>
            </a:p>
          </p:txBody>
        </p:sp>
      </p:grpSp>
    </p:spTree>
    <p:extLst>
      <p:ext uri="{BB962C8B-B14F-4D97-AF65-F5344CB8AC3E}">
        <p14:creationId xmlns:p14="http://schemas.microsoft.com/office/powerpoint/2010/main" val="4520979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E8E034-1C5C-6444-B035-000EA948DC3D}"/>
              </a:ext>
            </a:extLst>
          </p:cNvPr>
          <p:cNvSpPr>
            <a:spLocks noGrp="1"/>
          </p:cNvSpPr>
          <p:nvPr>
            <p:ph type="title"/>
          </p:nvPr>
        </p:nvSpPr>
        <p:spPr>
          <a:xfrm>
            <a:off x="655320" y="365125"/>
            <a:ext cx="9013052" cy="1623312"/>
          </a:xfrm>
        </p:spPr>
        <p:txBody>
          <a:bodyPr anchor="b">
            <a:normAutofit/>
          </a:bodyPr>
          <a:lstStyle/>
          <a:p>
            <a:r>
              <a:rPr lang="en-US" sz="4000"/>
              <a:t>Basic Compression Pseudocode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B3342C-F5A5-FF4C-BCF8-F31272FA24E6}"/>
              </a:ext>
            </a:extLst>
          </p:cNvPr>
          <p:cNvSpPr>
            <a:spLocks noGrp="1"/>
          </p:cNvSpPr>
          <p:nvPr>
            <p:ph idx="1"/>
          </p:nvPr>
        </p:nvSpPr>
        <p:spPr>
          <a:xfrm>
            <a:off x="655319" y="2644518"/>
            <a:ext cx="9873727" cy="3848355"/>
          </a:xfrm>
        </p:spPr>
        <p:txBody>
          <a:bodyPr>
            <a:noAutofit/>
          </a:bodyPr>
          <a:lstStyle/>
          <a:p>
            <a:r>
              <a:rPr lang="en-US" sz="2000" dirty="0"/>
              <a:t>Create root of </a:t>
            </a:r>
            <a:r>
              <a:rPr lang="en-US" sz="2000" dirty="0" err="1"/>
              <a:t>trie</a:t>
            </a:r>
            <a:r>
              <a:rPr lang="en-US" sz="2000" dirty="0"/>
              <a:t> with all ASCII characters as child nodes</a:t>
            </a:r>
          </a:p>
          <a:p>
            <a:pPr lvl="1"/>
            <a:r>
              <a:rPr lang="en-US" sz="2000" dirty="0"/>
              <a:t>The code for each node is its ASCII character value</a:t>
            </a:r>
          </a:p>
          <a:p>
            <a:pPr lvl="1"/>
            <a:r>
              <a:rPr lang="en-US" sz="2000" dirty="0"/>
              <a:t>This </a:t>
            </a:r>
            <a:r>
              <a:rPr lang="en-US" sz="2000" dirty="0" err="1"/>
              <a:t>trie</a:t>
            </a:r>
            <a:r>
              <a:rPr lang="en-US" sz="2000" dirty="0"/>
              <a:t> will serve as our “dictionary” of seen words</a:t>
            </a:r>
          </a:p>
          <a:p>
            <a:r>
              <a:rPr lang="en-US" sz="2000" dirty="0"/>
              <a:t>We need one character </a:t>
            </a:r>
            <a:r>
              <a:rPr lang="en-US" sz="2000" dirty="0">
                <a:latin typeface="Courier" pitchFamily="2" charset="0"/>
              </a:rPr>
              <a:t>c</a:t>
            </a:r>
            <a:r>
              <a:rPr lang="en-US" sz="2000" dirty="0"/>
              <a:t> which keeps track of the current character</a:t>
            </a:r>
          </a:p>
          <a:p>
            <a:r>
              <a:rPr lang="en-US" sz="2000" dirty="0"/>
              <a:t>We need one string </a:t>
            </a:r>
            <a:r>
              <a:rPr lang="en-US" sz="2000" dirty="0">
                <a:latin typeface="Courier" pitchFamily="2" charset="0"/>
              </a:rPr>
              <a:t>s </a:t>
            </a:r>
            <a:r>
              <a:rPr lang="en-US" sz="2000" dirty="0"/>
              <a:t>which keeps track of the current word.</a:t>
            </a:r>
          </a:p>
          <a:p>
            <a:r>
              <a:rPr lang="en-US" sz="2000" dirty="0"/>
              <a:t>For each character in the file to compress:</a:t>
            </a:r>
          </a:p>
          <a:p>
            <a:pPr lvl="1"/>
            <a:r>
              <a:rPr lang="en-US" sz="2000" dirty="0"/>
              <a:t>If </a:t>
            </a:r>
            <a:r>
              <a:rPr lang="en-US" sz="2000" dirty="0">
                <a:latin typeface="Courier" pitchFamily="2" charset="0"/>
              </a:rPr>
              <a:t>s + c </a:t>
            </a:r>
            <a:r>
              <a:rPr lang="en-US" sz="2000" dirty="0"/>
              <a:t>is in our </a:t>
            </a:r>
            <a:r>
              <a:rPr lang="en-US" sz="2000" dirty="0" err="1"/>
              <a:t>trie</a:t>
            </a:r>
            <a:r>
              <a:rPr lang="en-US" sz="2000" dirty="0"/>
              <a:t>:</a:t>
            </a:r>
          </a:p>
          <a:p>
            <a:pPr lvl="2"/>
            <a:r>
              <a:rPr lang="en-US" dirty="0"/>
              <a:t>Set </a:t>
            </a:r>
            <a:r>
              <a:rPr lang="en-US" dirty="0">
                <a:latin typeface="Courier" pitchFamily="2" charset="0"/>
              </a:rPr>
              <a:t>s = s + c</a:t>
            </a:r>
          </a:p>
          <a:p>
            <a:pPr lvl="1"/>
            <a:r>
              <a:rPr lang="en-US" sz="2000" dirty="0"/>
              <a:t>Else</a:t>
            </a:r>
          </a:p>
          <a:p>
            <a:pPr lvl="2"/>
            <a:r>
              <a:rPr lang="en-US" dirty="0"/>
              <a:t>Output the code for </a:t>
            </a:r>
            <a:r>
              <a:rPr lang="en-US" dirty="0">
                <a:latin typeface="Courier" pitchFamily="2" charset="0"/>
              </a:rPr>
              <a:t>s</a:t>
            </a:r>
            <a:r>
              <a:rPr lang="en-US" dirty="0"/>
              <a:t>, add </a:t>
            </a:r>
            <a:r>
              <a:rPr lang="en-US" dirty="0">
                <a:latin typeface="Courier" pitchFamily="2" charset="0"/>
              </a:rPr>
              <a:t>s + c</a:t>
            </a:r>
            <a:r>
              <a:rPr lang="en-US" dirty="0"/>
              <a:t> to our </a:t>
            </a:r>
            <a:r>
              <a:rPr lang="en-US" dirty="0" err="1"/>
              <a:t>trie</a:t>
            </a:r>
            <a:r>
              <a:rPr lang="en-US" dirty="0"/>
              <a:t>, set </a:t>
            </a:r>
            <a:r>
              <a:rPr lang="en-US" dirty="0">
                <a:latin typeface="Courier" pitchFamily="2" charset="0"/>
              </a:rPr>
              <a:t>s = c</a:t>
            </a:r>
          </a:p>
          <a:p>
            <a:r>
              <a:rPr lang="en-US" sz="2000" dirty="0"/>
              <a:t>Output code for </a:t>
            </a:r>
            <a:r>
              <a:rPr lang="en-US" sz="2000" dirty="0">
                <a:latin typeface="Courier" pitchFamily="2" charset="0"/>
              </a:rPr>
              <a:t>s</a:t>
            </a:r>
          </a:p>
          <a:p>
            <a:pPr marL="914400" lvl="2" indent="0">
              <a:buNone/>
            </a:pPr>
            <a:endParaRPr lang="en-US" dirty="0"/>
          </a:p>
          <a:p>
            <a:pPr lvl="1"/>
            <a:endParaRPr lang="en-US" sz="2000" dirty="0"/>
          </a:p>
        </p:txBody>
      </p:sp>
    </p:spTree>
    <p:extLst>
      <p:ext uri="{BB962C8B-B14F-4D97-AF65-F5344CB8AC3E}">
        <p14:creationId xmlns:p14="http://schemas.microsoft.com/office/powerpoint/2010/main" val="1959463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271-7E5A-8542-8477-43CC872BEB0B}"/>
              </a:ext>
            </a:extLst>
          </p:cNvPr>
          <p:cNvSpPr>
            <a:spLocks noGrp="1"/>
          </p:cNvSpPr>
          <p:nvPr>
            <p:ph type="title"/>
          </p:nvPr>
        </p:nvSpPr>
        <p:spPr/>
        <p:txBody>
          <a:bodyPr/>
          <a:lstStyle/>
          <a:p>
            <a:r>
              <a:rPr lang="en-US" dirty="0"/>
              <a:t>Compressing </a:t>
            </a:r>
            <a:r>
              <a:rPr lang="en-US" dirty="0">
                <a:latin typeface="Courier" pitchFamily="2" charset="0"/>
              </a:rPr>
              <a:t>“</a:t>
            </a:r>
            <a:r>
              <a:rPr lang="en-US" u="sng" dirty="0" err="1">
                <a:latin typeface="Courier" pitchFamily="2" charset="0"/>
              </a:rPr>
              <a:t>b</a:t>
            </a:r>
            <a:r>
              <a:rPr lang="en-US" dirty="0" err="1">
                <a:latin typeface="Courier" pitchFamily="2" charset="0"/>
              </a:rPr>
              <a:t>acaca</a:t>
            </a:r>
            <a:r>
              <a:rPr lang="en-US" dirty="0">
                <a:latin typeface="Courier" pitchFamily="2" charset="0"/>
              </a:rPr>
              <a:t>”</a:t>
            </a:r>
          </a:p>
        </p:txBody>
      </p:sp>
      <p:sp>
        <p:nvSpPr>
          <p:cNvPr id="3" name="Content Placeholder 2">
            <a:extLst>
              <a:ext uri="{FF2B5EF4-FFF2-40B4-BE49-F238E27FC236}">
                <a16:creationId xmlns:a16="http://schemas.microsoft.com/office/drawing/2014/main" id="{AC1EFF3E-E2D9-0C4F-ACFC-5C31C79CFA45}"/>
              </a:ext>
            </a:extLst>
          </p:cNvPr>
          <p:cNvSpPr>
            <a:spLocks noGrp="1"/>
          </p:cNvSpPr>
          <p:nvPr>
            <p:ph idx="1"/>
          </p:nvPr>
        </p:nvSpPr>
        <p:spPr>
          <a:xfrm>
            <a:off x="838200" y="1825625"/>
            <a:ext cx="4681451" cy="4351338"/>
          </a:xfrm>
        </p:spPr>
        <p:txBody>
          <a:bodyPr>
            <a:normAutofit fontScale="85000" lnSpcReduction="20000"/>
          </a:bodyPr>
          <a:lstStyle/>
          <a:p>
            <a:r>
              <a:rPr lang="en-US" dirty="0"/>
              <a:t>First initialize the </a:t>
            </a:r>
            <a:r>
              <a:rPr lang="en-US" dirty="0" err="1"/>
              <a:t>trie</a:t>
            </a:r>
            <a:r>
              <a:rPr lang="en-US" dirty="0"/>
              <a:t> with ASCII characters</a:t>
            </a:r>
          </a:p>
          <a:p>
            <a:r>
              <a:rPr lang="en-US" dirty="0"/>
              <a:t>The node emphasized in red denotes the current node</a:t>
            </a:r>
          </a:p>
          <a:p>
            <a:r>
              <a:rPr lang="en-US" dirty="0">
                <a:latin typeface="Courier" pitchFamily="2" charset="0"/>
              </a:rPr>
              <a:t>s = ””</a:t>
            </a:r>
          </a:p>
          <a:p>
            <a:r>
              <a:rPr lang="en-US" dirty="0">
                <a:latin typeface="Courier" pitchFamily="2" charset="0"/>
              </a:rPr>
              <a:t>c = ‘b’</a:t>
            </a:r>
          </a:p>
          <a:p>
            <a:r>
              <a:rPr lang="en-US" dirty="0"/>
              <a:t>Is </a:t>
            </a:r>
            <a:r>
              <a:rPr lang="en-US" dirty="0">
                <a:latin typeface="Courier" pitchFamily="2" charset="0"/>
              </a:rPr>
              <a:t>s + c </a:t>
            </a:r>
            <a:r>
              <a:rPr lang="en-US" dirty="0"/>
              <a:t>(</a:t>
            </a:r>
            <a:r>
              <a:rPr lang="en-US" dirty="0">
                <a:latin typeface="Courier" pitchFamily="2" charset="0"/>
              </a:rPr>
              <a:t>“b”</a:t>
            </a:r>
            <a:r>
              <a:rPr lang="en-US" dirty="0"/>
              <a:t>) in the </a:t>
            </a:r>
            <a:r>
              <a:rPr lang="en-US" dirty="0" err="1"/>
              <a:t>trie</a:t>
            </a:r>
            <a:r>
              <a:rPr lang="en-US" dirty="0"/>
              <a:t>?</a:t>
            </a:r>
          </a:p>
          <a:p>
            <a:pPr lvl="1"/>
            <a:r>
              <a:rPr lang="en-US" dirty="0"/>
              <a:t>Yes</a:t>
            </a:r>
          </a:p>
          <a:p>
            <a:pPr lvl="1"/>
            <a:r>
              <a:rPr lang="en-US" dirty="0">
                <a:latin typeface="Courier" pitchFamily="2" charset="0"/>
              </a:rPr>
              <a:t>s = s + c</a:t>
            </a:r>
          </a:p>
          <a:p>
            <a:pPr lvl="2"/>
            <a:r>
              <a:rPr lang="en-US" dirty="0">
                <a:latin typeface="Courier" pitchFamily="2" charset="0"/>
              </a:rPr>
              <a:t>s = “b”</a:t>
            </a:r>
          </a:p>
          <a:p>
            <a:pPr lvl="1"/>
            <a:r>
              <a:rPr lang="en-US" dirty="0"/>
              <a:t>We have seen the current word, so no code is output</a:t>
            </a:r>
          </a:p>
          <a:p>
            <a:r>
              <a:rPr lang="en-US" b="1" dirty="0"/>
              <a:t>Current output:</a:t>
            </a:r>
          </a:p>
        </p:txBody>
      </p:sp>
      <p:grpSp>
        <p:nvGrpSpPr>
          <p:cNvPr id="45" name="Group 44">
            <a:extLst>
              <a:ext uri="{FF2B5EF4-FFF2-40B4-BE49-F238E27FC236}">
                <a16:creationId xmlns:a16="http://schemas.microsoft.com/office/drawing/2014/main" id="{5F89DF8E-E526-604F-9B8B-8300953F6EF4}"/>
              </a:ext>
            </a:extLst>
          </p:cNvPr>
          <p:cNvGrpSpPr/>
          <p:nvPr/>
        </p:nvGrpSpPr>
        <p:grpSpPr>
          <a:xfrm>
            <a:off x="5519651" y="1027906"/>
            <a:ext cx="5665512" cy="2646319"/>
            <a:chOff x="5519651" y="1027906"/>
            <a:chExt cx="5665512" cy="2646319"/>
          </a:xfrm>
        </p:grpSpPr>
        <p:sp>
          <p:nvSpPr>
            <p:cNvPr id="5" name="Oval 4">
              <a:extLst>
                <a:ext uri="{FF2B5EF4-FFF2-40B4-BE49-F238E27FC236}">
                  <a16:creationId xmlns:a16="http://schemas.microsoft.com/office/drawing/2014/main" id="{F749A2B3-5DEA-7145-B270-DF2B461AECBA}"/>
                </a:ext>
              </a:extLst>
            </p:cNvPr>
            <p:cNvSpPr/>
            <p:nvPr/>
          </p:nvSpPr>
          <p:spPr>
            <a:xfrm>
              <a:off x="8075306" y="1027906"/>
              <a:ext cx="941621" cy="941620"/>
            </a:xfrm>
            <a:prstGeom prst="ellipse">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B1886B0-FB52-5642-9A26-B528A5D5AD52}"/>
                </a:ext>
              </a:extLst>
            </p:cNvPr>
            <p:cNvSpPr/>
            <p:nvPr/>
          </p:nvSpPr>
          <p:spPr>
            <a:xfrm>
              <a:off x="5519651"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D75198E-D1A2-7547-9B69-8C8763128C6A}"/>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8" name="Oval 7">
              <a:extLst>
                <a:ext uri="{FF2B5EF4-FFF2-40B4-BE49-F238E27FC236}">
                  <a16:creationId xmlns:a16="http://schemas.microsoft.com/office/drawing/2014/main" id="{F4284089-8245-4B40-A4EF-25A0E2AB30E1}"/>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077EF5-1C4F-0746-95F0-5B2C6518BD89}"/>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10" name="Oval 9">
              <a:extLst>
                <a:ext uri="{FF2B5EF4-FFF2-40B4-BE49-F238E27FC236}">
                  <a16:creationId xmlns:a16="http://schemas.microsoft.com/office/drawing/2014/main" id="{D9E9C8B5-C641-864C-920E-37DD129ABD49}"/>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B1384E4-9A5C-1F46-B898-F64DD3E1BCDC}"/>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18" name="Straight Arrow Connector 17">
              <a:extLst>
                <a:ext uri="{FF2B5EF4-FFF2-40B4-BE49-F238E27FC236}">
                  <a16:creationId xmlns:a16="http://schemas.microsoft.com/office/drawing/2014/main" id="{270329A1-3A8F-4747-81B2-C57153A3272C}"/>
                </a:ext>
              </a:extLst>
            </p:cNvPr>
            <p:cNvCxnSpPr>
              <a:cxnSpLocks/>
              <a:stCxn id="5" idx="4"/>
              <a:endCxn id="6"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C605D-EDE6-1446-BF6F-32FC196CF3E9}"/>
                </a:ext>
              </a:extLst>
            </p:cNvPr>
            <p:cNvCxnSpPr>
              <a:cxnSpLocks/>
              <a:stCxn id="5" idx="4"/>
              <a:endCxn id="8"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B26DA96-6D5B-DF47-8DC6-1FEED24B9E9E}"/>
                </a:ext>
              </a:extLst>
            </p:cNvPr>
            <p:cNvCxnSpPr>
              <a:cxnSpLocks/>
              <a:stCxn id="5" idx="4"/>
              <a:endCxn id="10"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DD898B6-63F8-4E40-B167-3277EACE76D6}"/>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35" name="TextBox 34">
              <a:extLst>
                <a:ext uri="{FF2B5EF4-FFF2-40B4-BE49-F238E27FC236}">
                  <a16:creationId xmlns:a16="http://schemas.microsoft.com/office/drawing/2014/main" id="{7D96047D-45A0-1D4F-9836-762D7390D8D0}"/>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38" name="Straight Arrow Connector 37">
              <a:extLst>
                <a:ext uri="{FF2B5EF4-FFF2-40B4-BE49-F238E27FC236}">
                  <a16:creationId xmlns:a16="http://schemas.microsoft.com/office/drawing/2014/main" id="{0EC992DC-86FB-5240-980D-E5A6E9A885D5}"/>
                </a:ext>
              </a:extLst>
            </p:cNvPr>
            <p:cNvCxnSpPr>
              <a:cxnSpLocks/>
              <a:stCxn id="5"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3419A5C-3074-3842-8082-93B805AB3729}"/>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387C5A5-5544-164D-80C1-4D86B73DBF3E}"/>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grpSp>
    </p:spTree>
    <p:extLst>
      <p:ext uri="{BB962C8B-B14F-4D97-AF65-F5344CB8AC3E}">
        <p14:creationId xmlns:p14="http://schemas.microsoft.com/office/powerpoint/2010/main" val="130415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271-7E5A-8542-8477-43CC872BEB0B}"/>
              </a:ext>
            </a:extLst>
          </p:cNvPr>
          <p:cNvSpPr>
            <a:spLocks noGrp="1"/>
          </p:cNvSpPr>
          <p:nvPr>
            <p:ph type="title"/>
          </p:nvPr>
        </p:nvSpPr>
        <p:spPr/>
        <p:txBody>
          <a:bodyPr/>
          <a:lstStyle/>
          <a:p>
            <a:r>
              <a:rPr lang="en-US" dirty="0"/>
              <a:t>Compressing </a:t>
            </a:r>
            <a:r>
              <a:rPr lang="en-US" dirty="0">
                <a:latin typeface="Courier" pitchFamily="2" charset="0"/>
              </a:rPr>
              <a:t>“</a:t>
            </a:r>
            <a:r>
              <a:rPr lang="en-US" dirty="0" err="1">
                <a:latin typeface="Courier" pitchFamily="2" charset="0"/>
              </a:rPr>
              <a:t>b</a:t>
            </a:r>
            <a:r>
              <a:rPr lang="en-US" u="sng" dirty="0" err="1">
                <a:latin typeface="Courier" pitchFamily="2" charset="0"/>
              </a:rPr>
              <a:t>a</a:t>
            </a:r>
            <a:r>
              <a:rPr lang="en-US" dirty="0" err="1">
                <a:latin typeface="Courier" pitchFamily="2" charset="0"/>
              </a:rPr>
              <a:t>caca</a:t>
            </a:r>
            <a:r>
              <a:rPr lang="en-US" dirty="0">
                <a:latin typeface="Courier" pitchFamily="2" charset="0"/>
              </a:rPr>
              <a:t>”</a:t>
            </a:r>
          </a:p>
        </p:txBody>
      </p:sp>
      <p:sp>
        <p:nvSpPr>
          <p:cNvPr id="3" name="Content Placeholder 2">
            <a:extLst>
              <a:ext uri="{FF2B5EF4-FFF2-40B4-BE49-F238E27FC236}">
                <a16:creationId xmlns:a16="http://schemas.microsoft.com/office/drawing/2014/main" id="{AC1EFF3E-E2D9-0C4F-ACFC-5C31C79CFA45}"/>
              </a:ext>
            </a:extLst>
          </p:cNvPr>
          <p:cNvSpPr>
            <a:spLocks noGrp="1"/>
          </p:cNvSpPr>
          <p:nvPr>
            <p:ph idx="1"/>
          </p:nvPr>
        </p:nvSpPr>
        <p:spPr>
          <a:xfrm>
            <a:off x="838200" y="1825625"/>
            <a:ext cx="4971192" cy="4351338"/>
          </a:xfrm>
        </p:spPr>
        <p:txBody>
          <a:bodyPr>
            <a:normAutofit fontScale="92500" lnSpcReduction="20000"/>
          </a:bodyPr>
          <a:lstStyle/>
          <a:p>
            <a:r>
              <a:rPr lang="en-US" dirty="0">
                <a:latin typeface="Courier" pitchFamily="2" charset="0"/>
              </a:rPr>
              <a:t>s = “b”</a:t>
            </a:r>
          </a:p>
          <a:p>
            <a:r>
              <a:rPr lang="en-US" dirty="0">
                <a:latin typeface="Courier" pitchFamily="2" charset="0"/>
              </a:rPr>
              <a:t>c = ‘a’</a:t>
            </a:r>
          </a:p>
          <a:p>
            <a:r>
              <a:rPr lang="en-US" dirty="0"/>
              <a:t>Is </a:t>
            </a:r>
            <a:r>
              <a:rPr lang="en-US" dirty="0">
                <a:latin typeface="Courier" pitchFamily="2" charset="0"/>
              </a:rPr>
              <a:t>s + c </a:t>
            </a:r>
            <a:r>
              <a:rPr lang="en-US" dirty="0"/>
              <a:t>(</a:t>
            </a:r>
            <a:r>
              <a:rPr lang="en-US" dirty="0">
                <a:latin typeface="Courier" pitchFamily="2" charset="0"/>
              </a:rPr>
              <a:t>“</a:t>
            </a:r>
            <a:r>
              <a:rPr lang="en-US" dirty="0" err="1">
                <a:latin typeface="Courier" pitchFamily="2" charset="0"/>
              </a:rPr>
              <a:t>ba</a:t>
            </a:r>
            <a:r>
              <a:rPr lang="en-US" dirty="0">
                <a:latin typeface="Courier" pitchFamily="2" charset="0"/>
              </a:rPr>
              <a:t>”</a:t>
            </a:r>
            <a:r>
              <a:rPr lang="en-US" dirty="0"/>
              <a:t>) in the </a:t>
            </a:r>
            <a:r>
              <a:rPr lang="en-US" dirty="0" err="1"/>
              <a:t>trie</a:t>
            </a:r>
            <a:r>
              <a:rPr lang="en-US" dirty="0"/>
              <a:t>?</a:t>
            </a:r>
          </a:p>
          <a:p>
            <a:pPr lvl="1"/>
            <a:r>
              <a:rPr lang="en-US" dirty="0"/>
              <a:t>Nope</a:t>
            </a:r>
          </a:p>
          <a:p>
            <a:pPr lvl="1"/>
            <a:r>
              <a:rPr lang="en-US" dirty="0"/>
              <a:t>Output code for </a:t>
            </a:r>
            <a:r>
              <a:rPr lang="en-US" dirty="0">
                <a:latin typeface="Courier" pitchFamily="2" charset="0"/>
              </a:rPr>
              <a:t>s</a:t>
            </a:r>
          </a:p>
          <a:p>
            <a:pPr lvl="2"/>
            <a:r>
              <a:rPr lang="en-US" dirty="0"/>
              <a:t>That’s 98</a:t>
            </a:r>
          </a:p>
          <a:p>
            <a:pPr lvl="1"/>
            <a:r>
              <a:rPr lang="en-US" dirty="0"/>
              <a:t>Add </a:t>
            </a:r>
            <a:r>
              <a:rPr lang="en-US" dirty="0">
                <a:latin typeface="Courier" pitchFamily="2" charset="0"/>
              </a:rPr>
              <a:t>s + c </a:t>
            </a:r>
            <a:r>
              <a:rPr lang="en-US" dirty="0"/>
              <a:t>to the </a:t>
            </a:r>
            <a:r>
              <a:rPr lang="en-US" dirty="0" err="1"/>
              <a:t>trie</a:t>
            </a:r>
            <a:endParaRPr lang="en-US" dirty="0"/>
          </a:p>
          <a:p>
            <a:pPr lvl="2"/>
            <a:r>
              <a:rPr lang="en-US" dirty="0"/>
              <a:t>Its code will be 256</a:t>
            </a:r>
          </a:p>
          <a:p>
            <a:pPr lvl="3"/>
            <a:r>
              <a:rPr lang="en-US" dirty="0"/>
              <a:t>The first 255 codes are taken by the ASCII characters</a:t>
            </a:r>
          </a:p>
          <a:p>
            <a:pPr lvl="1"/>
            <a:r>
              <a:rPr lang="en-US" dirty="0">
                <a:latin typeface="Courier" pitchFamily="2" charset="0"/>
              </a:rPr>
              <a:t>s = c</a:t>
            </a:r>
          </a:p>
          <a:p>
            <a:pPr lvl="2"/>
            <a:r>
              <a:rPr lang="en-US" dirty="0">
                <a:latin typeface="Courier" pitchFamily="2" charset="0"/>
              </a:rPr>
              <a:t>s = ”a”</a:t>
            </a:r>
          </a:p>
          <a:p>
            <a:r>
              <a:rPr lang="en-US" b="1" dirty="0"/>
              <a:t>Current output: [ 98 ]</a:t>
            </a:r>
          </a:p>
          <a:p>
            <a:endParaRPr lang="en-US" dirty="0"/>
          </a:p>
        </p:txBody>
      </p:sp>
      <p:grpSp>
        <p:nvGrpSpPr>
          <p:cNvPr id="16" name="Group 15">
            <a:extLst>
              <a:ext uri="{FF2B5EF4-FFF2-40B4-BE49-F238E27FC236}">
                <a16:creationId xmlns:a16="http://schemas.microsoft.com/office/drawing/2014/main" id="{FD9001C4-53D0-214D-80DC-7444D0FEADDC}"/>
              </a:ext>
            </a:extLst>
          </p:cNvPr>
          <p:cNvGrpSpPr/>
          <p:nvPr/>
        </p:nvGrpSpPr>
        <p:grpSpPr>
          <a:xfrm>
            <a:off x="5809392" y="1343789"/>
            <a:ext cx="5665512" cy="4170422"/>
            <a:chOff x="5519651" y="1027906"/>
            <a:chExt cx="5665512" cy="4170422"/>
          </a:xfrm>
        </p:grpSpPr>
        <p:sp>
          <p:nvSpPr>
            <p:cNvPr id="22" name="Oval 21">
              <a:extLst>
                <a:ext uri="{FF2B5EF4-FFF2-40B4-BE49-F238E27FC236}">
                  <a16:creationId xmlns:a16="http://schemas.microsoft.com/office/drawing/2014/main" id="{9CBA2662-2080-DC4A-ABFE-C96B0558A5B5}"/>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A4D9F-C70A-A044-84E2-CCDCB38B9624}"/>
                </a:ext>
              </a:extLst>
            </p:cNvPr>
            <p:cNvSpPr/>
            <p:nvPr/>
          </p:nvSpPr>
          <p:spPr>
            <a:xfrm>
              <a:off x="5519651"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E71EC19-E5E2-6844-86E3-A8CCE08640EF}"/>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25" name="Oval 24">
              <a:extLst>
                <a:ext uri="{FF2B5EF4-FFF2-40B4-BE49-F238E27FC236}">
                  <a16:creationId xmlns:a16="http://schemas.microsoft.com/office/drawing/2014/main" id="{A0A35E6E-FD3B-F042-834D-602314FBA571}"/>
                </a:ext>
              </a:extLst>
            </p:cNvPr>
            <p:cNvSpPr/>
            <p:nvPr/>
          </p:nvSpPr>
          <p:spPr>
            <a:xfrm>
              <a:off x="6888833" y="2732605"/>
              <a:ext cx="941621" cy="941620"/>
            </a:xfrm>
            <a:prstGeom prst="ellipse">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C43D064C-79B7-BE46-9047-7DACC6454BC6}"/>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27" name="Oval 26">
              <a:extLst>
                <a:ext uri="{FF2B5EF4-FFF2-40B4-BE49-F238E27FC236}">
                  <a16:creationId xmlns:a16="http://schemas.microsoft.com/office/drawing/2014/main" id="{99AEAB42-DAC6-E347-98F4-8F3B72AEE277}"/>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FE125CD-0B23-7148-91DF-8F87855FF2D3}"/>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29" name="Straight Arrow Connector 28">
              <a:extLst>
                <a:ext uri="{FF2B5EF4-FFF2-40B4-BE49-F238E27FC236}">
                  <a16:creationId xmlns:a16="http://schemas.microsoft.com/office/drawing/2014/main" id="{99C1F4BA-DDF8-1A40-9EE0-6AB35A8B890C}"/>
                </a:ext>
              </a:extLst>
            </p:cNvPr>
            <p:cNvCxnSpPr>
              <a:cxnSpLocks/>
              <a:stCxn id="22" idx="4"/>
              <a:endCxn id="23"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F78B45-E967-5D4B-BB18-D3E2486F71E4}"/>
                </a:ext>
              </a:extLst>
            </p:cNvPr>
            <p:cNvCxnSpPr>
              <a:cxnSpLocks/>
              <a:stCxn id="22" idx="4"/>
              <a:endCxn id="25"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F3DAC-CAAA-6E41-AF6A-CD6749350DA7}"/>
                </a:ext>
              </a:extLst>
            </p:cNvPr>
            <p:cNvCxnSpPr>
              <a:cxnSpLocks/>
              <a:stCxn id="22" idx="4"/>
              <a:endCxn id="27"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8DA34E-5548-3A4A-B003-440ACDAF2531}"/>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34" name="TextBox 33">
              <a:extLst>
                <a:ext uri="{FF2B5EF4-FFF2-40B4-BE49-F238E27FC236}">
                  <a16:creationId xmlns:a16="http://schemas.microsoft.com/office/drawing/2014/main" id="{C62B4790-AFC7-1A49-9EA6-BE07137701EE}"/>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37" name="Straight Arrow Connector 36">
              <a:extLst>
                <a:ext uri="{FF2B5EF4-FFF2-40B4-BE49-F238E27FC236}">
                  <a16:creationId xmlns:a16="http://schemas.microsoft.com/office/drawing/2014/main" id="{F6AFB5CD-CB64-C642-A43B-22C22CFA31F1}"/>
                </a:ext>
              </a:extLst>
            </p:cNvPr>
            <p:cNvCxnSpPr>
              <a:cxnSpLocks/>
              <a:stCxn id="22"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E0D4C2F-84EC-364A-B54E-6D188FDE743D}"/>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D50EB33-12C7-5B4C-90EB-F40D85588CC8}"/>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41" name="Oval 40">
              <a:extLst>
                <a:ext uri="{FF2B5EF4-FFF2-40B4-BE49-F238E27FC236}">
                  <a16:creationId xmlns:a16="http://schemas.microsoft.com/office/drawing/2014/main" id="{04562DD0-A14C-D046-8094-8BA6644A41EE}"/>
                </a:ext>
              </a:extLst>
            </p:cNvPr>
            <p:cNvSpPr/>
            <p:nvPr/>
          </p:nvSpPr>
          <p:spPr>
            <a:xfrm>
              <a:off x="6888833" y="4256708"/>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61CC5F0-4E7F-D54B-8AF4-E641D72271D8}"/>
                </a:ext>
              </a:extLst>
            </p:cNvPr>
            <p:cNvSpPr txBox="1"/>
            <p:nvPr/>
          </p:nvSpPr>
          <p:spPr>
            <a:xfrm>
              <a:off x="7091781" y="4451595"/>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12" name="Straight Arrow Connector 11">
              <a:extLst>
                <a:ext uri="{FF2B5EF4-FFF2-40B4-BE49-F238E27FC236}">
                  <a16:creationId xmlns:a16="http://schemas.microsoft.com/office/drawing/2014/main" id="{D002DBB1-68C0-0B49-989D-BC65917D3346}"/>
                </a:ext>
              </a:extLst>
            </p:cNvPr>
            <p:cNvCxnSpPr>
              <a:stCxn id="25" idx="4"/>
              <a:endCxn id="41" idx="0"/>
            </p:cNvCxnSpPr>
            <p:nvPr/>
          </p:nvCxnSpPr>
          <p:spPr>
            <a:xfrm>
              <a:off x="7359644" y="3674225"/>
              <a:ext cx="0" cy="582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257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271-7E5A-8542-8477-43CC872BEB0B}"/>
              </a:ext>
            </a:extLst>
          </p:cNvPr>
          <p:cNvSpPr>
            <a:spLocks noGrp="1"/>
          </p:cNvSpPr>
          <p:nvPr>
            <p:ph type="title"/>
          </p:nvPr>
        </p:nvSpPr>
        <p:spPr/>
        <p:txBody>
          <a:bodyPr/>
          <a:lstStyle/>
          <a:p>
            <a:r>
              <a:rPr lang="en-US" dirty="0"/>
              <a:t>Compressing </a:t>
            </a:r>
            <a:r>
              <a:rPr lang="en-US" dirty="0">
                <a:latin typeface="Courier" pitchFamily="2" charset="0"/>
              </a:rPr>
              <a:t>“</a:t>
            </a:r>
            <a:r>
              <a:rPr lang="en-US" dirty="0" err="1">
                <a:latin typeface="Courier" pitchFamily="2" charset="0"/>
              </a:rPr>
              <a:t>ba</a:t>
            </a:r>
            <a:r>
              <a:rPr lang="en-US" u="sng" dirty="0" err="1">
                <a:latin typeface="Courier" pitchFamily="2" charset="0"/>
              </a:rPr>
              <a:t>c</a:t>
            </a:r>
            <a:r>
              <a:rPr lang="en-US" dirty="0" err="1">
                <a:latin typeface="Courier" pitchFamily="2" charset="0"/>
              </a:rPr>
              <a:t>aca</a:t>
            </a:r>
            <a:r>
              <a:rPr lang="en-US" dirty="0">
                <a:latin typeface="Courier" pitchFamily="2" charset="0"/>
              </a:rPr>
              <a:t>”</a:t>
            </a:r>
          </a:p>
        </p:txBody>
      </p:sp>
      <p:sp>
        <p:nvSpPr>
          <p:cNvPr id="3" name="Content Placeholder 2">
            <a:extLst>
              <a:ext uri="{FF2B5EF4-FFF2-40B4-BE49-F238E27FC236}">
                <a16:creationId xmlns:a16="http://schemas.microsoft.com/office/drawing/2014/main" id="{AC1EFF3E-E2D9-0C4F-ACFC-5C31C79CFA45}"/>
              </a:ext>
            </a:extLst>
          </p:cNvPr>
          <p:cNvSpPr>
            <a:spLocks noGrp="1"/>
          </p:cNvSpPr>
          <p:nvPr>
            <p:ph idx="1"/>
          </p:nvPr>
        </p:nvSpPr>
        <p:spPr>
          <a:xfrm>
            <a:off x="838200" y="1825625"/>
            <a:ext cx="4971192" cy="4351338"/>
          </a:xfrm>
        </p:spPr>
        <p:txBody>
          <a:bodyPr>
            <a:normAutofit lnSpcReduction="10000"/>
          </a:bodyPr>
          <a:lstStyle/>
          <a:p>
            <a:r>
              <a:rPr lang="en-US" dirty="0">
                <a:latin typeface="Courier" pitchFamily="2" charset="0"/>
              </a:rPr>
              <a:t>s = “a”</a:t>
            </a:r>
          </a:p>
          <a:p>
            <a:r>
              <a:rPr lang="en-US" dirty="0">
                <a:latin typeface="Courier" pitchFamily="2" charset="0"/>
              </a:rPr>
              <a:t>c = ‘c’</a:t>
            </a:r>
          </a:p>
          <a:p>
            <a:r>
              <a:rPr lang="en-US" dirty="0"/>
              <a:t>Is </a:t>
            </a:r>
            <a:r>
              <a:rPr lang="en-US" dirty="0">
                <a:latin typeface="Courier" pitchFamily="2" charset="0"/>
              </a:rPr>
              <a:t>s + c </a:t>
            </a:r>
            <a:r>
              <a:rPr lang="en-US" dirty="0"/>
              <a:t>(</a:t>
            </a:r>
            <a:r>
              <a:rPr lang="en-US" dirty="0">
                <a:latin typeface="Courier" pitchFamily="2" charset="0"/>
              </a:rPr>
              <a:t>“ac”</a:t>
            </a:r>
            <a:r>
              <a:rPr lang="en-US" dirty="0"/>
              <a:t>) in the </a:t>
            </a:r>
            <a:r>
              <a:rPr lang="en-US" dirty="0" err="1"/>
              <a:t>trie</a:t>
            </a:r>
            <a:r>
              <a:rPr lang="en-US" dirty="0"/>
              <a:t>?</a:t>
            </a:r>
          </a:p>
          <a:p>
            <a:pPr lvl="1"/>
            <a:r>
              <a:rPr lang="en-US" dirty="0"/>
              <a:t>Nope</a:t>
            </a:r>
          </a:p>
          <a:p>
            <a:pPr lvl="1"/>
            <a:r>
              <a:rPr lang="en-US" dirty="0"/>
              <a:t>Output code for </a:t>
            </a:r>
            <a:r>
              <a:rPr lang="en-US" dirty="0">
                <a:latin typeface="Courier" pitchFamily="2" charset="0"/>
              </a:rPr>
              <a:t>s</a:t>
            </a:r>
          </a:p>
          <a:p>
            <a:pPr lvl="2"/>
            <a:r>
              <a:rPr lang="en-US" dirty="0"/>
              <a:t>That’s 97</a:t>
            </a:r>
          </a:p>
          <a:p>
            <a:pPr lvl="1"/>
            <a:r>
              <a:rPr lang="en-US" dirty="0"/>
              <a:t>Add </a:t>
            </a:r>
            <a:r>
              <a:rPr lang="en-US" dirty="0">
                <a:latin typeface="Courier" pitchFamily="2" charset="0"/>
              </a:rPr>
              <a:t>s + c </a:t>
            </a:r>
            <a:r>
              <a:rPr lang="en-US" dirty="0"/>
              <a:t>to the </a:t>
            </a:r>
            <a:r>
              <a:rPr lang="en-US" dirty="0" err="1"/>
              <a:t>trie</a:t>
            </a:r>
            <a:endParaRPr lang="en-US" dirty="0"/>
          </a:p>
          <a:p>
            <a:pPr lvl="2"/>
            <a:r>
              <a:rPr lang="en-US" dirty="0"/>
              <a:t>Its code will be 257</a:t>
            </a:r>
          </a:p>
          <a:p>
            <a:pPr lvl="1"/>
            <a:r>
              <a:rPr lang="en-US" dirty="0">
                <a:latin typeface="Courier" pitchFamily="2" charset="0"/>
              </a:rPr>
              <a:t>s = c</a:t>
            </a:r>
          </a:p>
          <a:p>
            <a:pPr lvl="2"/>
            <a:r>
              <a:rPr lang="en-US" dirty="0">
                <a:latin typeface="Courier" pitchFamily="2" charset="0"/>
              </a:rPr>
              <a:t>s = ”c”</a:t>
            </a:r>
          </a:p>
          <a:p>
            <a:r>
              <a:rPr lang="en-US" b="1" dirty="0"/>
              <a:t>Current output: [ 98, 97 ]</a:t>
            </a:r>
          </a:p>
          <a:p>
            <a:endParaRPr lang="en-US" dirty="0">
              <a:latin typeface="Courier" pitchFamily="2" charset="0"/>
            </a:endParaRPr>
          </a:p>
          <a:p>
            <a:endParaRPr lang="en-US" dirty="0"/>
          </a:p>
        </p:txBody>
      </p:sp>
      <p:grpSp>
        <p:nvGrpSpPr>
          <p:cNvPr id="8" name="Group 7">
            <a:extLst>
              <a:ext uri="{FF2B5EF4-FFF2-40B4-BE49-F238E27FC236}">
                <a16:creationId xmlns:a16="http://schemas.microsoft.com/office/drawing/2014/main" id="{3F9BC147-7579-8548-9AD5-7E5DF12ABEA0}"/>
              </a:ext>
            </a:extLst>
          </p:cNvPr>
          <p:cNvGrpSpPr/>
          <p:nvPr/>
        </p:nvGrpSpPr>
        <p:grpSpPr>
          <a:xfrm>
            <a:off x="5963269" y="1349477"/>
            <a:ext cx="5665647" cy="4159046"/>
            <a:chOff x="5519516" y="1027906"/>
            <a:chExt cx="5665647" cy="4159046"/>
          </a:xfrm>
        </p:grpSpPr>
        <p:sp>
          <p:nvSpPr>
            <p:cNvPr id="22" name="Oval 21">
              <a:extLst>
                <a:ext uri="{FF2B5EF4-FFF2-40B4-BE49-F238E27FC236}">
                  <a16:creationId xmlns:a16="http://schemas.microsoft.com/office/drawing/2014/main" id="{9CBA2662-2080-DC4A-ABFE-C96B0558A5B5}"/>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A4D9F-C70A-A044-84E2-CCDCB38B9624}"/>
                </a:ext>
              </a:extLst>
            </p:cNvPr>
            <p:cNvSpPr/>
            <p:nvPr/>
          </p:nvSpPr>
          <p:spPr>
            <a:xfrm>
              <a:off x="5519651" y="2732605"/>
              <a:ext cx="941621" cy="941620"/>
            </a:xfrm>
            <a:prstGeom prst="ellipse">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E71EC19-E5E2-6844-86E3-A8CCE08640EF}"/>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25" name="Oval 24">
              <a:extLst>
                <a:ext uri="{FF2B5EF4-FFF2-40B4-BE49-F238E27FC236}">
                  <a16:creationId xmlns:a16="http://schemas.microsoft.com/office/drawing/2014/main" id="{A0A35E6E-FD3B-F042-834D-602314FBA571}"/>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43D064C-79B7-BE46-9047-7DACC6454BC6}"/>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27" name="Oval 26">
              <a:extLst>
                <a:ext uri="{FF2B5EF4-FFF2-40B4-BE49-F238E27FC236}">
                  <a16:creationId xmlns:a16="http://schemas.microsoft.com/office/drawing/2014/main" id="{99AEAB42-DAC6-E347-98F4-8F3B72AEE277}"/>
                </a:ext>
              </a:extLst>
            </p:cNvPr>
            <p:cNvSpPr/>
            <p:nvPr/>
          </p:nvSpPr>
          <p:spPr>
            <a:xfrm>
              <a:off x="8258016"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FE125CD-0B23-7148-91DF-8F87855FF2D3}"/>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29" name="Straight Arrow Connector 28">
              <a:extLst>
                <a:ext uri="{FF2B5EF4-FFF2-40B4-BE49-F238E27FC236}">
                  <a16:creationId xmlns:a16="http://schemas.microsoft.com/office/drawing/2014/main" id="{99C1F4BA-DDF8-1A40-9EE0-6AB35A8B890C}"/>
                </a:ext>
              </a:extLst>
            </p:cNvPr>
            <p:cNvCxnSpPr>
              <a:cxnSpLocks/>
              <a:stCxn id="22" idx="4"/>
              <a:endCxn id="23"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F78B45-E967-5D4B-BB18-D3E2486F71E4}"/>
                </a:ext>
              </a:extLst>
            </p:cNvPr>
            <p:cNvCxnSpPr>
              <a:cxnSpLocks/>
              <a:stCxn id="22" idx="4"/>
              <a:endCxn id="25"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F3DAC-CAAA-6E41-AF6A-CD6749350DA7}"/>
                </a:ext>
              </a:extLst>
            </p:cNvPr>
            <p:cNvCxnSpPr>
              <a:cxnSpLocks/>
              <a:stCxn id="22" idx="4"/>
              <a:endCxn id="27"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8DA34E-5548-3A4A-B003-440ACDAF2531}"/>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34" name="TextBox 33">
              <a:extLst>
                <a:ext uri="{FF2B5EF4-FFF2-40B4-BE49-F238E27FC236}">
                  <a16:creationId xmlns:a16="http://schemas.microsoft.com/office/drawing/2014/main" id="{C62B4790-AFC7-1A49-9EA6-BE07137701EE}"/>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37" name="Straight Arrow Connector 36">
              <a:extLst>
                <a:ext uri="{FF2B5EF4-FFF2-40B4-BE49-F238E27FC236}">
                  <a16:creationId xmlns:a16="http://schemas.microsoft.com/office/drawing/2014/main" id="{F6AFB5CD-CB64-C642-A43B-22C22CFA31F1}"/>
                </a:ext>
              </a:extLst>
            </p:cNvPr>
            <p:cNvCxnSpPr>
              <a:cxnSpLocks/>
              <a:stCxn id="22"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E0D4C2F-84EC-364A-B54E-6D188FDE743D}"/>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D50EB33-12C7-5B4C-90EB-F40D85588CC8}"/>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41" name="Oval 40">
              <a:extLst>
                <a:ext uri="{FF2B5EF4-FFF2-40B4-BE49-F238E27FC236}">
                  <a16:creationId xmlns:a16="http://schemas.microsoft.com/office/drawing/2014/main" id="{04562DD0-A14C-D046-8094-8BA6644A41EE}"/>
                </a:ext>
              </a:extLst>
            </p:cNvPr>
            <p:cNvSpPr/>
            <p:nvPr/>
          </p:nvSpPr>
          <p:spPr>
            <a:xfrm>
              <a:off x="6888833"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61CC5F0-4E7F-D54B-8AF4-E641D72271D8}"/>
                </a:ext>
              </a:extLst>
            </p:cNvPr>
            <p:cNvSpPr txBox="1"/>
            <p:nvPr/>
          </p:nvSpPr>
          <p:spPr>
            <a:xfrm>
              <a:off x="7091781" y="4440219"/>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12" name="Straight Arrow Connector 11">
              <a:extLst>
                <a:ext uri="{FF2B5EF4-FFF2-40B4-BE49-F238E27FC236}">
                  <a16:creationId xmlns:a16="http://schemas.microsoft.com/office/drawing/2014/main" id="{D002DBB1-68C0-0B49-989D-BC65917D3346}"/>
                </a:ext>
              </a:extLst>
            </p:cNvPr>
            <p:cNvCxnSpPr>
              <a:stCxn id="25" idx="4"/>
              <a:endCxn id="41" idx="0"/>
            </p:cNvCxnSpPr>
            <p:nvPr/>
          </p:nvCxnSpPr>
          <p:spPr>
            <a:xfrm>
              <a:off x="7359644" y="3674225"/>
              <a:ext cx="0"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2CFC9C-DBCB-C54F-ACC9-585A66000F89}"/>
                </a:ext>
              </a:extLst>
            </p:cNvPr>
            <p:cNvSpPr/>
            <p:nvPr/>
          </p:nvSpPr>
          <p:spPr>
            <a:xfrm>
              <a:off x="5519516"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613F0-1F0C-5745-8C3E-0653E8E917A3}"/>
                </a:ext>
              </a:extLst>
            </p:cNvPr>
            <p:cNvSpPr txBox="1"/>
            <p:nvPr/>
          </p:nvSpPr>
          <p:spPr>
            <a:xfrm>
              <a:off x="5722464" y="4440219"/>
              <a:ext cx="535724" cy="646331"/>
            </a:xfrm>
            <a:prstGeom prst="rect">
              <a:avLst/>
            </a:prstGeom>
            <a:noFill/>
          </p:spPr>
          <p:txBody>
            <a:bodyPr wrap="none" rtlCol="0">
              <a:spAutoFit/>
            </a:bodyPr>
            <a:lstStyle/>
            <a:p>
              <a:pPr algn="ctr"/>
              <a:r>
                <a:rPr lang="en-US" dirty="0"/>
                <a:t>c</a:t>
              </a:r>
            </a:p>
            <a:p>
              <a:pPr algn="ctr"/>
              <a:r>
                <a:rPr lang="en-US" dirty="0"/>
                <a:t>257</a:t>
              </a:r>
            </a:p>
          </p:txBody>
        </p:sp>
        <p:cxnSp>
          <p:nvCxnSpPr>
            <p:cNvPr id="7" name="Straight Arrow Connector 6">
              <a:extLst>
                <a:ext uri="{FF2B5EF4-FFF2-40B4-BE49-F238E27FC236}">
                  <a16:creationId xmlns:a16="http://schemas.microsoft.com/office/drawing/2014/main" id="{915418AC-21FA-3B42-9AB8-0850011DF749}"/>
                </a:ext>
              </a:extLst>
            </p:cNvPr>
            <p:cNvCxnSpPr>
              <a:stCxn id="23" idx="4"/>
              <a:endCxn id="33" idx="0"/>
            </p:cNvCxnSpPr>
            <p:nvPr/>
          </p:nvCxnSpPr>
          <p:spPr>
            <a:xfrm flipH="1">
              <a:off x="5990327" y="3674225"/>
              <a:ext cx="135"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162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271-7E5A-8542-8477-43CC872BEB0B}"/>
              </a:ext>
            </a:extLst>
          </p:cNvPr>
          <p:cNvSpPr>
            <a:spLocks noGrp="1"/>
          </p:cNvSpPr>
          <p:nvPr>
            <p:ph type="title"/>
          </p:nvPr>
        </p:nvSpPr>
        <p:spPr/>
        <p:txBody>
          <a:bodyPr/>
          <a:lstStyle/>
          <a:p>
            <a:r>
              <a:rPr lang="en-US" dirty="0"/>
              <a:t>Compressing </a:t>
            </a:r>
            <a:r>
              <a:rPr lang="en-US" dirty="0">
                <a:latin typeface="Courier" pitchFamily="2" charset="0"/>
              </a:rPr>
              <a:t>“</a:t>
            </a:r>
            <a:r>
              <a:rPr lang="en-US" dirty="0" err="1">
                <a:latin typeface="Courier" pitchFamily="2" charset="0"/>
              </a:rPr>
              <a:t>bac</a:t>
            </a:r>
            <a:r>
              <a:rPr lang="en-US" u="sng" dirty="0" err="1">
                <a:latin typeface="Courier" pitchFamily="2" charset="0"/>
              </a:rPr>
              <a:t>a</a:t>
            </a:r>
            <a:r>
              <a:rPr lang="en-US" dirty="0" err="1">
                <a:latin typeface="Courier" pitchFamily="2" charset="0"/>
              </a:rPr>
              <a:t>ca</a:t>
            </a:r>
            <a:r>
              <a:rPr lang="en-US" dirty="0">
                <a:latin typeface="Courier" pitchFamily="2" charset="0"/>
              </a:rPr>
              <a:t>”</a:t>
            </a:r>
          </a:p>
        </p:txBody>
      </p:sp>
      <p:sp>
        <p:nvSpPr>
          <p:cNvPr id="3" name="Content Placeholder 2">
            <a:extLst>
              <a:ext uri="{FF2B5EF4-FFF2-40B4-BE49-F238E27FC236}">
                <a16:creationId xmlns:a16="http://schemas.microsoft.com/office/drawing/2014/main" id="{AC1EFF3E-E2D9-0C4F-ACFC-5C31C79CFA45}"/>
              </a:ext>
            </a:extLst>
          </p:cNvPr>
          <p:cNvSpPr>
            <a:spLocks noGrp="1"/>
          </p:cNvSpPr>
          <p:nvPr>
            <p:ph idx="1"/>
          </p:nvPr>
        </p:nvSpPr>
        <p:spPr>
          <a:xfrm>
            <a:off x="838200" y="1825625"/>
            <a:ext cx="4971192" cy="4351338"/>
          </a:xfrm>
        </p:spPr>
        <p:txBody>
          <a:bodyPr>
            <a:normAutofit lnSpcReduction="10000"/>
          </a:bodyPr>
          <a:lstStyle/>
          <a:p>
            <a:r>
              <a:rPr lang="en-US" dirty="0">
                <a:latin typeface="Courier" pitchFamily="2" charset="0"/>
              </a:rPr>
              <a:t>s = “c”</a:t>
            </a:r>
          </a:p>
          <a:p>
            <a:r>
              <a:rPr lang="en-US" dirty="0">
                <a:latin typeface="Courier" pitchFamily="2" charset="0"/>
              </a:rPr>
              <a:t>c = ‘a’</a:t>
            </a:r>
          </a:p>
          <a:p>
            <a:r>
              <a:rPr lang="en-US" dirty="0"/>
              <a:t>Is </a:t>
            </a:r>
            <a:r>
              <a:rPr lang="en-US" dirty="0">
                <a:latin typeface="Courier" pitchFamily="2" charset="0"/>
              </a:rPr>
              <a:t>s + c </a:t>
            </a:r>
            <a:r>
              <a:rPr lang="en-US" dirty="0"/>
              <a:t>(</a:t>
            </a:r>
            <a:r>
              <a:rPr lang="en-US" dirty="0">
                <a:latin typeface="Courier" pitchFamily="2" charset="0"/>
              </a:rPr>
              <a:t>“ca”</a:t>
            </a:r>
            <a:r>
              <a:rPr lang="en-US" dirty="0"/>
              <a:t>) in the </a:t>
            </a:r>
            <a:r>
              <a:rPr lang="en-US" dirty="0" err="1"/>
              <a:t>trie</a:t>
            </a:r>
            <a:r>
              <a:rPr lang="en-US" dirty="0"/>
              <a:t>?</a:t>
            </a:r>
          </a:p>
          <a:p>
            <a:pPr lvl="1"/>
            <a:r>
              <a:rPr lang="en-US" dirty="0"/>
              <a:t>Nope</a:t>
            </a:r>
          </a:p>
          <a:p>
            <a:pPr lvl="1"/>
            <a:r>
              <a:rPr lang="en-US" dirty="0"/>
              <a:t>Output code for </a:t>
            </a:r>
            <a:r>
              <a:rPr lang="en-US" dirty="0">
                <a:latin typeface="Courier" pitchFamily="2" charset="0"/>
              </a:rPr>
              <a:t>s</a:t>
            </a:r>
          </a:p>
          <a:p>
            <a:pPr lvl="2"/>
            <a:r>
              <a:rPr lang="en-US" dirty="0"/>
              <a:t>That’s 99</a:t>
            </a:r>
          </a:p>
          <a:p>
            <a:pPr lvl="1"/>
            <a:r>
              <a:rPr lang="en-US" dirty="0"/>
              <a:t>Add </a:t>
            </a:r>
            <a:r>
              <a:rPr lang="en-US" dirty="0">
                <a:latin typeface="Courier" pitchFamily="2" charset="0"/>
              </a:rPr>
              <a:t>s + c </a:t>
            </a:r>
            <a:r>
              <a:rPr lang="en-US" dirty="0"/>
              <a:t>to the </a:t>
            </a:r>
            <a:r>
              <a:rPr lang="en-US" dirty="0" err="1"/>
              <a:t>trie</a:t>
            </a:r>
            <a:endParaRPr lang="en-US" dirty="0"/>
          </a:p>
          <a:p>
            <a:pPr lvl="2"/>
            <a:r>
              <a:rPr lang="en-US" dirty="0"/>
              <a:t>Its code will be 258</a:t>
            </a:r>
          </a:p>
          <a:p>
            <a:pPr lvl="1"/>
            <a:r>
              <a:rPr lang="en-US" dirty="0">
                <a:latin typeface="Courier" pitchFamily="2" charset="0"/>
              </a:rPr>
              <a:t>s = c</a:t>
            </a:r>
          </a:p>
          <a:p>
            <a:pPr lvl="2"/>
            <a:r>
              <a:rPr lang="en-US" dirty="0">
                <a:latin typeface="Courier" pitchFamily="2" charset="0"/>
              </a:rPr>
              <a:t>s = ”a”</a:t>
            </a:r>
          </a:p>
          <a:p>
            <a:r>
              <a:rPr lang="en-US" b="1" dirty="0"/>
              <a:t>Current output: [ 98, 97, 99 ]</a:t>
            </a:r>
            <a:endParaRPr lang="en-US" dirty="0">
              <a:latin typeface="Courier" pitchFamily="2" charset="0"/>
            </a:endParaRPr>
          </a:p>
          <a:p>
            <a:endParaRPr lang="en-US" dirty="0"/>
          </a:p>
        </p:txBody>
      </p:sp>
      <p:grpSp>
        <p:nvGrpSpPr>
          <p:cNvPr id="6" name="Group 5">
            <a:extLst>
              <a:ext uri="{FF2B5EF4-FFF2-40B4-BE49-F238E27FC236}">
                <a16:creationId xmlns:a16="http://schemas.microsoft.com/office/drawing/2014/main" id="{6D5D9A02-2E63-8240-94F0-DEB2F126B99B}"/>
              </a:ext>
            </a:extLst>
          </p:cNvPr>
          <p:cNvGrpSpPr/>
          <p:nvPr/>
        </p:nvGrpSpPr>
        <p:grpSpPr>
          <a:xfrm>
            <a:off x="5809392" y="1349477"/>
            <a:ext cx="5665647" cy="4159046"/>
            <a:chOff x="5519516" y="1027906"/>
            <a:chExt cx="5665647" cy="4159046"/>
          </a:xfrm>
        </p:grpSpPr>
        <p:sp>
          <p:nvSpPr>
            <p:cNvPr id="22" name="Oval 21">
              <a:extLst>
                <a:ext uri="{FF2B5EF4-FFF2-40B4-BE49-F238E27FC236}">
                  <a16:creationId xmlns:a16="http://schemas.microsoft.com/office/drawing/2014/main" id="{9CBA2662-2080-DC4A-ABFE-C96B0558A5B5}"/>
                </a:ext>
              </a:extLst>
            </p:cNvPr>
            <p:cNvSpPr/>
            <p:nvPr/>
          </p:nvSpPr>
          <p:spPr>
            <a:xfrm>
              <a:off x="8075306" y="1027906"/>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8A4D9F-C70A-A044-84E2-CCDCB38B9624}"/>
                </a:ext>
              </a:extLst>
            </p:cNvPr>
            <p:cNvSpPr/>
            <p:nvPr/>
          </p:nvSpPr>
          <p:spPr>
            <a:xfrm>
              <a:off x="5519651"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E71EC19-E5E2-6844-86E3-A8CCE08640EF}"/>
                </a:ext>
              </a:extLst>
            </p:cNvPr>
            <p:cNvSpPr txBox="1"/>
            <p:nvPr/>
          </p:nvSpPr>
          <p:spPr>
            <a:xfrm>
              <a:off x="5781108" y="2927492"/>
              <a:ext cx="418705" cy="646331"/>
            </a:xfrm>
            <a:prstGeom prst="rect">
              <a:avLst/>
            </a:prstGeom>
            <a:noFill/>
          </p:spPr>
          <p:txBody>
            <a:bodyPr wrap="none" rtlCol="0">
              <a:spAutoFit/>
            </a:bodyPr>
            <a:lstStyle/>
            <a:p>
              <a:pPr algn="ctr"/>
              <a:r>
                <a:rPr lang="en-US" dirty="0"/>
                <a:t>a</a:t>
              </a:r>
            </a:p>
            <a:p>
              <a:pPr algn="ctr"/>
              <a:r>
                <a:rPr lang="en-US" dirty="0"/>
                <a:t>97</a:t>
              </a:r>
            </a:p>
          </p:txBody>
        </p:sp>
        <p:sp>
          <p:nvSpPr>
            <p:cNvPr id="25" name="Oval 24">
              <a:extLst>
                <a:ext uri="{FF2B5EF4-FFF2-40B4-BE49-F238E27FC236}">
                  <a16:creationId xmlns:a16="http://schemas.microsoft.com/office/drawing/2014/main" id="{A0A35E6E-FD3B-F042-834D-602314FBA571}"/>
                </a:ext>
              </a:extLst>
            </p:cNvPr>
            <p:cNvSpPr/>
            <p:nvPr/>
          </p:nvSpPr>
          <p:spPr>
            <a:xfrm>
              <a:off x="6888833"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43D064C-79B7-BE46-9047-7DACC6454BC6}"/>
                </a:ext>
              </a:extLst>
            </p:cNvPr>
            <p:cNvSpPr txBox="1"/>
            <p:nvPr/>
          </p:nvSpPr>
          <p:spPr>
            <a:xfrm>
              <a:off x="7150291" y="2927492"/>
              <a:ext cx="418705" cy="646331"/>
            </a:xfrm>
            <a:prstGeom prst="rect">
              <a:avLst/>
            </a:prstGeom>
            <a:noFill/>
          </p:spPr>
          <p:txBody>
            <a:bodyPr wrap="none" rtlCol="0">
              <a:spAutoFit/>
            </a:bodyPr>
            <a:lstStyle/>
            <a:p>
              <a:pPr algn="ctr"/>
              <a:r>
                <a:rPr lang="en-US" dirty="0"/>
                <a:t>b</a:t>
              </a:r>
            </a:p>
            <a:p>
              <a:pPr algn="ctr"/>
              <a:r>
                <a:rPr lang="en-US" dirty="0"/>
                <a:t>98</a:t>
              </a:r>
            </a:p>
          </p:txBody>
        </p:sp>
        <p:sp>
          <p:nvSpPr>
            <p:cNvPr id="27" name="Oval 26">
              <a:extLst>
                <a:ext uri="{FF2B5EF4-FFF2-40B4-BE49-F238E27FC236}">
                  <a16:creationId xmlns:a16="http://schemas.microsoft.com/office/drawing/2014/main" id="{99AEAB42-DAC6-E347-98F4-8F3B72AEE277}"/>
                </a:ext>
              </a:extLst>
            </p:cNvPr>
            <p:cNvSpPr/>
            <p:nvPr/>
          </p:nvSpPr>
          <p:spPr>
            <a:xfrm>
              <a:off x="8258016" y="2732605"/>
              <a:ext cx="941621" cy="941620"/>
            </a:xfrm>
            <a:prstGeom prst="ellipse">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FE125CD-0B23-7148-91DF-8F87855FF2D3}"/>
                </a:ext>
              </a:extLst>
            </p:cNvPr>
            <p:cNvSpPr txBox="1"/>
            <p:nvPr/>
          </p:nvSpPr>
          <p:spPr>
            <a:xfrm>
              <a:off x="8519475" y="2927492"/>
              <a:ext cx="418704" cy="646331"/>
            </a:xfrm>
            <a:prstGeom prst="rect">
              <a:avLst/>
            </a:prstGeom>
            <a:noFill/>
          </p:spPr>
          <p:txBody>
            <a:bodyPr wrap="none" rtlCol="0">
              <a:spAutoFit/>
            </a:bodyPr>
            <a:lstStyle/>
            <a:p>
              <a:pPr algn="ctr"/>
              <a:r>
                <a:rPr lang="en-US" dirty="0"/>
                <a:t>c</a:t>
              </a:r>
            </a:p>
            <a:p>
              <a:pPr algn="ctr"/>
              <a:r>
                <a:rPr lang="en-US" dirty="0"/>
                <a:t>99</a:t>
              </a:r>
            </a:p>
          </p:txBody>
        </p:sp>
        <p:cxnSp>
          <p:nvCxnSpPr>
            <p:cNvPr id="29" name="Straight Arrow Connector 28">
              <a:extLst>
                <a:ext uri="{FF2B5EF4-FFF2-40B4-BE49-F238E27FC236}">
                  <a16:creationId xmlns:a16="http://schemas.microsoft.com/office/drawing/2014/main" id="{99C1F4BA-DDF8-1A40-9EE0-6AB35A8B890C}"/>
                </a:ext>
              </a:extLst>
            </p:cNvPr>
            <p:cNvCxnSpPr>
              <a:cxnSpLocks/>
              <a:stCxn id="22" idx="4"/>
              <a:endCxn id="23" idx="0"/>
            </p:cNvCxnSpPr>
            <p:nvPr/>
          </p:nvCxnSpPr>
          <p:spPr>
            <a:xfrm flipH="1">
              <a:off x="5990462" y="1969526"/>
              <a:ext cx="2555655"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F78B45-E967-5D4B-BB18-D3E2486F71E4}"/>
                </a:ext>
              </a:extLst>
            </p:cNvPr>
            <p:cNvCxnSpPr>
              <a:cxnSpLocks/>
              <a:stCxn id="22" idx="4"/>
              <a:endCxn id="25" idx="0"/>
            </p:cNvCxnSpPr>
            <p:nvPr/>
          </p:nvCxnSpPr>
          <p:spPr>
            <a:xfrm flipH="1">
              <a:off x="7359645" y="1969526"/>
              <a:ext cx="1186473"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F3DAC-CAAA-6E41-AF6A-CD6749350DA7}"/>
                </a:ext>
              </a:extLst>
            </p:cNvPr>
            <p:cNvCxnSpPr>
              <a:cxnSpLocks/>
              <a:stCxn id="22" idx="4"/>
              <a:endCxn id="27" idx="0"/>
            </p:cNvCxnSpPr>
            <p:nvPr/>
          </p:nvCxnSpPr>
          <p:spPr>
            <a:xfrm>
              <a:off x="8546118" y="1969526"/>
              <a:ext cx="182709"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8DA34E-5548-3A4A-B003-440ACDAF2531}"/>
                </a:ext>
              </a:extLst>
            </p:cNvPr>
            <p:cNvSpPr txBox="1"/>
            <p:nvPr/>
          </p:nvSpPr>
          <p:spPr>
            <a:xfrm>
              <a:off x="8085610" y="1222793"/>
              <a:ext cx="941621" cy="551846"/>
            </a:xfrm>
            <a:prstGeom prst="rect">
              <a:avLst/>
            </a:prstGeom>
            <a:noFill/>
          </p:spPr>
          <p:txBody>
            <a:bodyPr wrap="square" rtlCol="0">
              <a:spAutoFit/>
            </a:bodyPr>
            <a:lstStyle/>
            <a:p>
              <a:pPr algn="ctr"/>
              <a:r>
                <a:rPr lang="en-US" dirty="0"/>
                <a:t>root</a:t>
              </a:r>
            </a:p>
          </p:txBody>
        </p:sp>
        <p:sp>
          <p:nvSpPr>
            <p:cNvPr id="34" name="TextBox 33">
              <a:extLst>
                <a:ext uri="{FF2B5EF4-FFF2-40B4-BE49-F238E27FC236}">
                  <a16:creationId xmlns:a16="http://schemas.microsoft.com/office/drawing/2014/main" id="{C62B4790-AFC7-1A49-9EA6-BE07137701EE}"/>
                </a:ext>
              </a:extLst>
            </p:cNvPr>
            <p:cNvSpPr txBox="1"/>
            <p:nvPr/>
          </p:nvSpPr>
          <p:spPr>
            <a:xfrm>
              <a:off x="9174726" y="2732605"/>
              <a:ext cx="1192384" cy="781782"/>
            </a:xfrm>
            <a:prstGeom prst="rect">
              <a:avLst/>
            </a:prstGeom>
            <a:noFill/>
          </p:spPr>
          <p:txBody>
            <a:bodyPr wrap="square" rtlCol="0">
              <a:spAutoFit/>
            </a:bodyPr>
            <a:lstStyle/>
            <a:p>
              <a:pPr algn="ctr"/>
              <a:r>
                <a:rPr lang="en-US" sz="2800" dirty="0"/>
                <a:t>…</a:t>
              </a:r>
            </a:p>
          </p:txBody>
        </p:sp>
        <p:cxnSp>
          <p:nvCxnSpPr>
            <p:cNvPr id="37" name="Straight Arrow Connector 36">
              <a:extLst>
                <a:ext uri="{FF2B5EF4-FFF2-40B4-BE49-F238E27FC236}">
                  <a16:creationId xmlns:a16="http://schemas.microsoft.com/office/drawing/2014/main" id="{F6AFB5CD-CB64-C642-A43B-22C22CFA31F1}"/>
                </a:ext>
              </a:extLst>
            </p:cNvPr>
            <p:cNvCxnSpPr>
              <a:cxnSpLocks/>
              <a:stCxn id="22" idx="4"/>
            </p:cNvCxnSpPr>
            <p:nvPr/>
          </p:nvCxnSpPr>
          <p:spPr>
            <a:xfrm>
              <a:off x="8546118" y="1969526"/>
              <a:ext cx="2193146" cy="763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E0D4C2F-84EC-364A-B54E-6D188FDE743D}"/>
                </a:ext>
              </a:extLst>
            </p:cNvPr>
            <p:cNvSpPr/>
            <p:nvPr/>
          </p:nvSpPr>
          <p:spPr>
            <a:xfrm>
              <a:off x="10243542" y="2732605"/>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D50EB33-12C7-5B4C-90EB-F40D85588CC8}"/>
                </a:ext>
              </a:extLst>
            </p:cNvPr>
            <p:cNvSpPr txBox="1"/>
            <p:nvPr/>
          </p:nvSpPr>
          <p:spPr>
            <a:xfrm>
              <a:off x="10446490" y="2927492"/>
              <a:ext cx="535724" cy="646331"/>
            </a:xfrm>
            <a:prstGeom prst="rect">
              <a:avLst/>
            </a:prstGeom>
            <a:noFill/>
          </p:spPr>
          <p:txBody>
            <a:bodyPr wrap="none" rtlCol="0">
              <a:spAutoFit/>
            </a:bodyPr>
            <a:lstStyle/>
            <a:p>
              <a:pPr algn="ctr"/>
              <a:endParaRPr lang="en-US" dirty="0"/>
            </a:p>
            <a:p>
              <a:pPr algn="ctr"/>
              <a:r>
                <a:rPr lang="en-US" dirty="0"/>
                <a:t>255</a:t>
              </a:r>
            </a:p>
          </p:txBody>
        </p:sp>
        <p:sp>
          <p:nvSpPr>
            <p:cNvPr id="41" name="Oval 40">
              <a:extLst>
                <a:ext uri="{FF2B5EF4-FFF2-40B4-BE49-F238E27FC236}">
                  <a16:creationId xmlns:a16="http://schemas.microsoft.com/office/drawing/2014/main" id="{04562DD0-A14C-D046-8094-8BA6644A41EE}"/>
                </a:ext>
              </a:extLst>
            </p:cNvPr>
            <p:cNvSpPr/>
            <p:nvPr/>
          </p:nvSpPr>
          <p:spPr>
            <a:xfrm>
              <a:off x="6888833"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61CC5F0-4E7F-D54B-8AF4-E641D72271D8}"/>
                </a:ext>
              </a:extLst>
            </p:cNvPr>
            <p:cNvSpPr txBox="1"/>
            <p:nvPr/>
          </p:nvSpPr>
          <p:spPr>
            <a:xfrm>
              <a:off x="7091781" y="4440219"/>
              <a:ext cx="535724" cy="646331"/>
            </a:xfrm>
            <a:prstGeom prst="rect">
              <a:avLst/>
            </a:prstGeom>
            <a:noFill/>
          </p:spPr>
          <p:txBody>
            <a:bodyPr wrap="none" rtlCol="0">
              <a:spAutoFit/>
            </a:bodyPr>
            <a:lstStyle/>
            <a:p>
              <a:pPr algn="ctr"/>
              <a:r>
                <a:rPr lang="en-US" dirty="0"/>
                <a:t>a</a:t>
              </a:r>
            </a:p>
            <a:p>
              <a:pPr algn="ctr"/>
              <a:r>
                <a:rPr lang="en-US" dirty="0"/>
                <a:t>256</a:t>
              </a:r>
            </a:p>
          </p:txBody>
        </p:sp>
        <p:cxnSp>
          <p:nvCxnSpPr>
            <p:cNvPr id="12" name="Straight Arrow Connector 11">
              <a:extLst>
                <a:ext uri="{FF2B5EF4-FFF2-40B4-BE49-F238E27FC236}">
                  <a16:creationId xmlns:a16="http://schemas.microsoft.com/office/drawing/2014/main" id="{D002DBB1-68C0-0B49-989D-BC65917D3346}"/>
                </a:ext>
              </a:extLst>
            </p:cNvPr>
            <p:cNvCxnSpPr>
              <a:stCxn id="25" idx="4"/>
              <a:endCxn id="41" idx="0"/>
            </p:cNvCxnSpPr>
            <p:nvPr/>
          </p:nvCxnSpPr>
          <p:spPr>
            <a:xfrm>
              <a:off x="7359644" y="3674225"/>
              <a:ext cx="0"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2CFC9C-DBCB-C54F-ACC9-585A66000F89}"/>
                </a:ext>
              </a:extLst>
            </p:cNvPr>
            <p:cNvSpPr/>
            <p:nvPr/>
          </p:nvSpPr>
          <p:spPr>
            <a:xfrm>
              <a:off x="5519516"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613F0-1F0C-5745-8C3E-0653E8E917A3}"/>
                </a:ext>
              </a:extLst>
            </p:cNvPr>
            <p:cNvSpPr txBox="1"/>
            <p:nvPr/>
          </p:nvSpPr>
          <p:spPr>
            <a:xfrm>
              <a:off x="5722464" y="4440219"/>
              <a:ext cx="535724" cy="646331"/>
            </a:xfrm>
            <a:prstGeom prst="rect">
              <a:avLst/>
            </a:prstGeom>
            <a:noFill/>
          </p:spPr>
          <p:txBody>
            <a:bodyPr wrap="none" rtlCol="0">
              <a:spAutoFit/>
            </a:bodyPr>
            <a:lstStyle/>
            <a:p>
              <a:pPr algn="ctr"/>
              <a:r>
                <a:rPr lang="en-US" dirty="0"/>
                <a:t>c</a:t>
              </a:r>
            </a:p>
            <a:p>
              <a:pPr algn="ctr"/>
              <a:r>
                <a:rPr lang="en-US" dirty="0"/>
                <a:t>257</a:t>
              </a:r>
            </a:p>
          </p:txBody>
        </p:sp>
        <p:cxnSp>
          <p:nvCxnSpPr>
            <p:cNvPr id="7" name="Straight Arrow Connector 6">
              <a:extLst>
                <a:ext uri="{FF2B5EF4-FFF2-40B4-BE49-F238E27FC236}">
                  <a16:creationId xmlns:a16="http://schemas.microsoft.com/office/drawing/2014/main" id="{915418AC-21FA-3B42-9AB8-0850011DF749}"/>
                </a:ext>
              </a:extLst>
            </p:cNvPr>
            <p:cNvCxnSpPr>
              <a:stCxn id="23" idx="4"/>
              <a:endCxn id="33" idx="0"/>
            </p:cNvCxnSpPr>
            <p:nvPr/>
          </p:nvCxnSpPr>
          <p:spPr>
            <a:xfrm flipH="1">
              <a:off x="5990327" y="3674225"/>
              <a:ext cx="135"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0314EB4-47C4-6546-A314-B606BC4ABEAB}"/>
                </a:ext>
              </a:extLst>
            </p:cNvPr>
            <p:cNvSpPr/>
            <p:nvPr/>
          </p:nvSpPr>
          <p:spPr>
            <a:xfrm>
              <a:off x="8257880" y="4245332"/>
              <a:ext cx="941621" cy="9416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EF29272-B18D-A042-80F1-D98301748285}"/>
                </a:ext>
              </a:extLst>
            </p:cNvPr>
            <p:cNvSpPr txBox="1"/>
            <p:nvPr/>
          </p:nvSpPr>
          <p:spPr>
            <a:xfrm>
              <a:off x="8460828" y="4440219"/>
              <a:ext cx="535724" cy="646331"/>
            </a:xfrm>
            <a:prstGeom prst="rect">
              <a:avLst/>
            </a:prstGeom>
            <a:noFill/>
          </p:spPr>
          <p:txBody>
            <a:bodyPr wrap="none" rtlCol="0">
              <a:spAutoFit/>
            </a:bodyPr>
            <a:lstStyle/>
            <a:p>
              <a:pPr algn="ctr"/>
              <a:r>
                <a:rPr lang="en-US" dirty="0"/>
                <a:t>a</a:t>
              </a:r>
            </a:p>
            <a:p>
              <a:pPr algn="ctr"/>
              <a:r>
                <a:rPr lang="en-US" dirty="0"/>
                <a:t>258</a:t>
              </a:r>
            </a:p>
          </p:txBody>
        </p:sp>
        <p:cxnSp>
          <p:nvCxnSpPr>
            <p:cNvPr id="44" name="Straight Arrow Connector 43">
              <a:extLst>
                <a:ext uri="{FF2B5EF4-FFF2-40B4-BE49-F238E27FC236}">
                  <a16:creationId xmlns:a16="http://schemas.microsoft.com/office/drawing/2014/main" id="{919251EA-2752-D44E-B9AD-1D21271F99EB}"/>
                </a:ext>
              </a:extLst>
            </p:cNvPr>
            <p:cNvCxnSpPr>
              <a:cxnSpLocks/>
              <a:stCxn id="27" idx="4"/>
              <a:endCxn id="38" idx="0"/>
            </p:cNvCxnSpPr>
            <p:nvPr/>
          </p:nvCxnSpPr>
          <p:spPr>
            <a:xfrm flipH="1">
              <a:off x="8728691" y="3674225"/>
              <a:ext cx="136" cy="5711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605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1969</Words>
  <Application>Microsoft Macintosh PowerPoint</Application>
  <PresentationFormat>Widescreen</PresentationFormat>
  <Paragraphs>477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vt:lpstr>
      <vt:lpstr>Office Theme</vt:lpstr>
      <vt:lpstr>Lempel-Ziv-Welch Compression</vt:lpstr>
      <vt:lpstr>Background</vt:lpstr>
      <vt:lpstr>Dictionaries for Compression</vt:lpstr>
      <vt:lpstr>Tries</vt:lpstr>
      <vt:lpstr>Basic Compression Pseudocode</vt:lpstr>
      <vt:lpstr>Compressing “bacaca”</vt:lpstr>
      <vt:lpstr>Compressing “bacaca”</vt:lpstr>
      <vt:lpstr>Compressing “bacaca”</vt:lpstr>
      <vt:lpstr>Compressing “bacaca”</vt:lpstr>
      <vt:lpstr>Compressing “bacaca”</vt:lpstr>
      <vt:lpstr>Compressing “bacaca”</vt:lpstr>
      <vt:lpstr>Encoding of “bacaca”</vt:lpstr>
      <vt:lpstr>Basic Decompression Pseudocode</vt:lpstr>
      <vt:lpstr>Basic Decompression Pseudocode (cont’d)</vt:lpstr>
      <vt:lpstr>Decompressing [ 98, 97, 99, 257, 97 ]</vt:lpstr>
      <vt:lpstr>Decompressing [ 98, 97, 99, 257, 97 ]</vt:lpstr>
      <vt:lpstr>Decompressing [ 98, 97, 99, 257, 97 ]</vt:lpstr>
      <vt:lpstr>Decompressing [ 98, 97, 99, 257, 97 ]</vt:lpstr>
      <vt:lpstr>Decompressing [ 98, 97, 99, 257, 97 ]</vt:lpstr>
      <vt:lpstr>Compression trie vs. Decompression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Lempel-Ziv-Welch Compression</dc:title>
  <dc:creator>Eugene Chou</dc:creator>
  <cp:lastModifiedBy>Eugene Chou</cp:lastModifiedBy>
  <cp:revision>1</cp:revision>
  <dcterms:created xsi:type="dcterms:W3CDTF">2019-11-18T23:12:18Z</dcterms:created>
  <dcterms:modified xsi:type="dcterms:W3CDTF">2019-11-18T23:13:58Z</dcterms:modified>
</cp:coreProperties>
</file>