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65" r:id="rId3"/>
    <p:sldId id="266" r:id="rId4"/>
    <p:sldId id="270" r:id="rId5"/>
    <p:sldId id="260" r:id="rId6"/>
    <p:sldId id="261" r:id="rId7"/>
    <p:sldId id="257" r:id="rId8"/>
    <p:sldId id="262" r:id="rId9"/>
    <p:sldId id="258" r:id="rId10"/>
    <p:sldId id="263" r:id="rId11"/>
    <p:sldId id="259" r:id="rId12"/>
    <p:sldId id="282" r:id="rId13"/>
    <p:sldId id="264" r:id="rId14"/>
    <p:sldId id="267" r:id="rId15"/>
    <p:sldId id="280" r:id="rId16"/>
    <p:sldId id="271" r:id="rId17"/>
    <p:sldId id="272" r:id="rId18"/>
    <p:sldId id="279" r:id="rId19"/>
    <p:sldId id="278" r:id="rId20"/>
    <p:sldId id="277" r:id="rId21"/>
    <p:sldId id="276" r:id="rId22"/>
    <p:sldId id="274" r:id="rId23"/>
    <p:sldId id="275" r:id="rId24"/>
    <p:sldId id="269" r:id="rId25"/>
    <p:sldId id="26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7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4BFED-DB09-1747-8957-1BA5C72A0CB5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CFE6F1-8ADE-694C-94E2-D8373858C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CFE6F1-8ADE-694C-94E2-D8373858CDF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98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CFE6F1-8ADE-694C-94E2-D8373858CDF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6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5E07E-5A7B-D84E-91BB-A609FD20A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57C09-0F92-304D-9281-EEED87284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0348B-9341-444A-BAF6-D3516A202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809B-3EA2-1947-9A97-3EE5AE6ABC0D}" type="datetime3">
              <a:rPr lang="en-US" smtClean="0"/>
              <a:t>13 October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C89A3-C3C8-B145-930C-57C15F853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98B5B-056E-D446-BA87-DBDCFFCE4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54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CA624-F80A-4F4F-90DD-5419C8013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DA686C-EE89-7D4E-AAE4-E3D7525B7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BE470-CDCA-7247-BD58-94ACAECAF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6157-4BC4-E943-8B0E-43DB58CA9CB2}" type="datetime3">
              <a:rPr lang="en-US" smtClean="0"/>
              <a:t>13 October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63CF7-53A6-C54D-82F7-AE02676CC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8C021-D5BD-E94F-ABAE-15DC05FFE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14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31C3C3-7334-1A46-8A2A-427031CB93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2796E9-DAC5-8440-978B-FF58355BA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D56C0-129A-834F-974B-C785A087B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3E5C7-1283-B245-9769-458A57AE6C3F}" type="datetime3">
              <a:rPr lang="en-US" smtClean="0"/>
              <a:t>13 October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12DC8-D9F4-034E-A960-B625165D5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21A19-A146-544A-979C-78A7B31F1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30B64-E988-A544-BEA4-D20AF2790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42269-7DB6-D14E-B0A9-94D7E1C41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06D3C-C975-5F47-A65B-D2BD3BC6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B6C34-E1FF-034F-A47B-0D777104CB69}" type="datetime3">
              <a:rPr lang="en-US" smtClean="0"/>
              <a:t>13 October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369B1-DFEE-6A49-BB9C-CA3E832D0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7B1DF-A5BB-634F-8B1D-2E9D93D4C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6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A9A1C-FF21-4D43-92FA-5C0D7339C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86EB5-1066-9B42-985B-575CADD4D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4D3D4-2738-0543-B813-0DCA325F0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B063-4B3E-4E48-9E1F-E0C15FD1EB57}" type="datetime3">
              <a:rPr lang="en-US" smtClean="0"/>
              <a:t>13 October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E137C-5A4F-0D45-9720-CABB916A2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66F32-0855-6F44-A208-C17109481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27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6636F-ACF2-624E-9654-647F538FF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3BCA2-C605-DC4D-9316-AB17199B6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3C1440-E8E1-6241-B07D-B39F83E47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BB86C-A8AF-5345-B483-E73864D5D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3B783-242B-164E-BC79-FAEA3C22F4F1}" type="datetime3">
              <a:rPr lang="en-US" smtClean="0"/>
              <a:t>13 October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60C7C-9011-A248-B25C-185BE7E8D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EC36D-9B7D-3D4C-9776-CD21C703C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87625-402D-D744-BD5B-970F2C711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20DC6-9F61-D445-8294-EA5AA806A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EEDC88-3EC8-A54D-9088-9C059AEAB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8B084E-DF58-D145-A515-8BE80EE80B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06D1DC-360D-264E-B984-847F1FEF27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CFB94D-B98C-6F4D-BD58-A0DC538A8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B1598-6194-084F-8B8A-81BD4AFA2B68}" type="datetime3">
              <a:rPr lang="en-US" smtClean="0"/>
              <a:t>13 October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A40457-67D9-CC4B-802F-C2F8E5DFD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FCCDB9-3572-9341-811A-52E809DCE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812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598FD-D44B-674A-9551-F3C868BB1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96CABF-F9E3-CF46-9DD9-9EC5542F2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23EB-D837-E448-99ED-5ABA35E2F374}" type="datetime3">
              <a:rPr lang="en-US" smtClean="0"/>
              <a:t>13 October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D8C98-B3F4-F64D-A22F-5377B1E9A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3E23AF-1141-5046-A64A-90847C7FD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9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326A78-84C8-E949-865B-EF3C3F896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425B4-8819-F84B-A4DE-96E3F25BC71A}" type="datetime3">
              <a:rPr lang="en-US" smtClean="0"/>
              <a:t>13 October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D33900-1196-1D49-890C-809F1B7D7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17558-95B3-C24D-863C-462B1465A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46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DFBF3-9B0B-884C-B430-73F68287F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66DDA-8AD9-8741-96C7-32FD6F200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2DF9D-1A4F-2E47-A84A-4A3C9234D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EFBCD-8947-174A-8CCD-78FC05ABF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44C29-8084-704A-9191-3B29F9BF1E18}" type="datetime3">
              <a:rPr lang="en-US" smtClean="0"/>
              <a:t>13 October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8EF92-9FF0-D44C-B39B-A185C7806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84B751-542F-BD46-9D5C-6F7B322E1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F39BA-4B67-AB4F-862D-449C12ED6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06BBBC-CF57-5649-AB86-54F3805A6D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9B003-90F8-434E-B6DB-572E1896C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407BA-877C-EC49-8ABB-609E797CF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4FC4F-36AC-6B4B-B823-697068C8566A}" type="datetime3">
              <a:rPr lang="en-US" smtClean="0"/>
              <a:t>13 October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A53C0-F999-1743-B90F-B1D8CC367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B7BDF-3BA3-4642-A0DF-FA6210ABD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99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B4B83A-70CB-7342-9752-1C30BAD4B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67F6B-0489-694E-9464-732149B02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56B7C-0CAE-7B47-BE13-5A6CA1ADAE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01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6250C-BE68-3C42-8DF2-4EEC62F1B56A}" type="datetime3">
              <a:rPr lang="en-US" smtClean="0"/>
              <a:t>13 October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73C00-7FB6-4B4B-AA04-1F13E3CD9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7901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D4F52-AB18-124A-9DAA-D2475468F5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790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16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gi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xkcd.com/1386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6F584-12A3-3248-B868-BD7050E9F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2445" y="3640254"/>
            <a:ext cx="5319433" cy="2076333"/>
          </a:xfrm>
        </p:spPr>
        <p:txBody>
          <a:bodyPr anchor="t">
            <a:normAutofit/>
          </a:bodyPr>
          <a:lstStyle/>
          <a:p>
            <a:pPr algn="l"/>
            <a:r>
              <a:rPr lang="en-US" sz="4800"/>
              <a:t>Sorting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01D0C-A7D8-5846-9AD7-DD56FFCFD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2446" y="2668075"/>
            <a:ext cx="5319431" cy="972180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>
                <a:solidFill>
                  <a:schemeClr val="accent5"/>
                </a:solidFill>
              </a:rPr>
              <a:t>Prof. Darrell Long</a:t>
            </a:r>
          </a:p>
          <a:p>
            <a:pPr algn="l"/>
            <a:r>
              <a:rPr lang="en-US" sz="2000" dirty="0">
                <a:solidFill>
                  <a:schemeClr val="accent5"/>
                </a:solidFill>
              </a:rPr>
              <a:t>CSE 13S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C6334C2-F73F-4B3B-A626-DD5F69DF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89868" cy="6374535"/>
          </a:xfrm>
          <a:custGeom>
            <a:avLst/>
            <a:gdLst>
              <a:gd name="connsiteX0" fmla="*/ 620377 w 5389868"/>
              <a:gd name="connsiteY0" fmla="*/ 6374535 h 6374535"/>
              <a:gd name="connsiteX1" fmla="*/ 3459520 w 5389868"/>
              <a:gd name="connsiteY1" fmla="*/ 6374535 h 6374535"/>
              <a:gd name="connsiteX2" fmla="*/ 3638761 w 5389868"/>
              <a:gd name="connsiteY2" fmla="*/ 6288190 h 6374535"/>
              <a:gd name="connsiteX3" fmla="*/ 5389868 w 5389868"/>
              <a:gd name="connsiteY3" fmla="*/ 3346018 h 6374535"/>
              <a:gd name="connsiteX4" fmla="*/ 2043850 w 5389868"/>
              <a:gd name="connsiteY4" fmla="*/ 0 h 6374535"/>
              <a:gd name="connsiteX5" fmla="*/ 139826 w 5389868"/>
              <a:gd name="connsiteY5" fmla="*/ 594192 h 6374535"/>
              <a:gd name="connsiteX6" fmla="*/ 0 w 5389868"/>
              <a:gd name="connsiteY6" fmla="*/ 700065 h 6374535"/>
              <a:gd name="connsiteX7" fmla="*/ 0 w 5389868"/>
              <a:gd name="connsiteY7" fmla="*/ 5991971 h 6374535"/>
              <a:gd name="connsiteX8" fmla="*/ 139827 w 5389868"/>
              <a:gd name="connsiteY8" fmla="*/ 6097845 h 6374535"/>
              <a:gd name="connsiteX9" fmla="*/ 378347 w 5389868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89868" h="6374535">
                <a:moveTo>
                  <a:pt x="620377" y="6374535"/>
                </a:moveTo>
                <a:lnTo>
                  <a:pt x="3459520" y="6374535"/>
                </a:lnTo>
                <a:lnTo>
                  <a:pt x="3638761" y="6288190"/>
                </a:lnTo>
                <a:cubicBezTo>
                  <a:pt x="4681799" y="5721578"/>
                  <a:pt x="5389868" y="4616487"/>
                  <a:pt x="5389868" y="3346018"/>
                </a:cubicBezTo>
                <a:cubicBezTo>
                  <a:pt x="5389868" y="1498063"/>
                  <a:pt x="3891805" y="0"/>
                  <a:pt x="2043850" y="0"/>
                </a:cubicBezTo>
                <a:cubicBezTo>
                  <a:pt x="1336430" y="0"/>
                  <a:pt x="680285" y="219535"/>
                  <a:pt x="139826" y="594192"/>
                </a:cubicBezTo>
                <a:lnTo>
                  <a:pt x="0" y="700065"/>
                </a:lnTo>
                <a:lnTo>
                  <a:pt x="0" y="5991971"/>
                </a:lnTo>
                <a:lnTo>
                  <a:pt x="139827" y="6097845"/>
                </a:lnTo>
                <a:cubicBezTo>
                  <a:pt x="217035" y="6151367"/>
                  <a:pt x="296605" y="6201724"/>
                  <a:pt x="378347" y="624872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picture containing person, indoor&#10;&#10;Description automatically generated">
            <a:extLst>
              <a:ext uri="{FF2B5EF4-FFF2-40B4-BE49-F238E27FC236}">
                <a16:creationId xmlns:a16="http://schemas.microsoft.com/office/drawing/2014/main" id="{E41B0F36-367A-A949-AB48-AD27DEE457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29" r="25750" b="1"/>
          <a:stretch/>
        </p:blipFill>
        <p:spPr>
          <a:xfrm>
            <a:off x="20" y="10"/>
            <a:ext cx="5234499" cy="6210619"/>
          </a:xfrm>
          <a:custGeom>
            <a:avLst/>
            <a:gdLst>
              <a:gd name="connsiteX0" fmla="*/ 1082595 w 5234519"/>
              <a:gd name="connsiteY0" fmla="*/ 0 h 6210629"/>
              <a:gd name="connsiteX1" fmla="*/ 3027450 w 5234519"/>
              <a:gd name="connsiteY1" fmla="*/ 0 h 6210629"/>
              <a:gd name="connsiteX2" fmla="*/ 3291029 w 5234519"/>
              <a:gd name="connsiteY2" fmla="*/ 96471 h 6210629"/>
              <a:gd name="connsiteX3" fmla="*/ 5234519 w 5234519"/>
              <a:gd name="connsiteY3" fmla="*/ 3028517 h 6210629"/>
              <a:gd name="connsiteX4" fmla="*/ 2052407 w 5234519"/>
              <a:gd name="connsiteY4" fmla="*/ 6210629 h 6210629"/>
              <a:gd name="connsiteX5" fmla="*/ 28288 w 5234519"/>
              <a:gd name="connsiteY5" fmla="*/ 5483989 h 6210629"/>
              <a:gd name="connsiteX6" fmla="*/ 0 w 5234519"/>
              <a:gd name="connsiteY6" fmla="*/ 5458279 h 6210629"/>
              <a:gd name="connsiteX7" fmla="*/ 0 w 5234519"/>
              <a:gd name="connsiteY7" fmla="*/ 598754 h 6210629"/>
              <a:gd name="connsiteX8" fmla="*/ 28288 w 5234519"/>
              <a:gd name="connsiteY8" fmla="*/ 573044 h 6210629"/>
              <a:gd name="connsiteX9" fmla="*/ 958290 w 5234519"/>
              <a:gd name="connsiteY9" fmla="*/ 39494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34519" h="6210629">
                <a:moveTo>
                  <a:pt x="1082595" y="0"/>
                </a:moveTo>
                <a:lnTo>
                  <a:pt x="3027450" y="0"/>
                </a:lnTo>
                <a:lnTo>
                  <a:pt x="3291029" y="96471"/>
                </a:lnTo>
                <a:cubicBezTo>
                  <a:pt x="4433137" y="579542"/>
                  <a:pt x="5234519" y="1710443"/>
                  <a:pt x="5234519" y="3028517"/>
                </a:cubicBezTo>
                <a:cubicBezTo>
                  <a:pt x="5234519" y="4785949"/>
                  <a:pt x="3809839" y="6210629"/>
                  <a:pt x="2052407" y="6210629"/>
                </a:cubicBezTo>
                <a:cubicBezTo>
                  <a:pt x="1283531" y="6210629"/>
                  <a:pt x="578345" y="5937936"/>
                  <a:pt x="28288" y="5483989"/>
                </a:cubicBezTo>
                <a:lnTo>
                  <a:pt x="0" y="5458279"/>
                </a:lnTo>
                <a:lnTo>
                  <a:pt x="0" y="598754"/>
                </a:lnTo>
                <a:lnTo>
                  <a:pt x="28288" y="573044"/>
                </a:lnTo>
                <a:cubicBezTo>
                  <a:pt x="303317" y="346070"/>
                  <a:pt x="617127" y="164410"/>
                  <a:pt x="958290" y="39494"/>
                </a:cubicBezTo>
                <a:close/>
              </a:path>
            </a:pathLst>
          </a:cu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D0F91D-9D74-6640-81AB-52461D8FE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273858-0201-DD4B-9608-A45F99EF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1</a:t>
            </a:fld>
            <a:endParaRPr lang="en-US"/>
          </a:p>
        </p:txBody>
      </p:sp>
      <p:sp>
        <p:nvSpPr>
          <p:cNvPr id="8" name="Date Placeholder 2">
            <a:extLst>
              <a:ext uri="{FF2B5EF4-FFF2-40B4-BE49-F238E27FC236}">
                <a16:creationId xmlns:a16="http://schemas.microsoft.com/office/drawing/2014/main" id="{5ABC4AA6-0E28-9E45-AED3-D88DBA844D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58804"/>
            <a:ext cx="1395714" cy="365125"/>
          </a:xfrm>
        </p:spPr>
        <p:txBody>
          <a:bodyPr/>
          <a:lstStyle/>
          <a:p>
            <a:fld id="{9066CA7A-5C55-6440-950C-B3B032D8D334}" type="datetime3">
              <a:rPr lang="en-US" smtClean="0"/>
              <a:t>13 October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7454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66E85-A245-6345-A89B-5E5B64818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Fourth idea…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E91FB9-0C98-124B-925A-3275CC8C27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5320" y="2644518"/>
                <a:ext cx="9013052" cy="3699132"/>
              </a:xfrm>
            </p:spPr>
            <p:txBody>
              <a:bodyPr>
                <a:noAutofit/>
              </a:bodyPr>
              <a:lstStyle/>
              <a:p>
                <a:r>
                  <a:rPr lang="en-US" sz="1800" dirty="0"/>
                  <a:t>Suppose we have an unsorted array.</a:t>
                </a:r>
              </a:p>
              <a:p>
                <a:r>
                  <a:rPr lang="en-US" sz="1800" dirty="0"/>
                  <a:t>Look at the first two elements, if the first is greater than the second then </a:t>
                </a:r>
                <a:r>
                  <a:rPr lang="en-US" sz="1800" i="1" dirty="0"/>
                  <a:t>swap them</a:t>
                </a:r>
                <a:r>
                  <a:rPr lang="en-US" sz="1800" dirty="0"/>
                  <a:t>.</a:t>
                </a:r>
              </a:p>
              <a:p>
                <a:r>
                  <a:rPr lang="en-US" sz="1800" dirty="0"/>
                  <a:t>Move on to the second and third elements, swap if they are out of order.</a:t>
                </a:r>
              </a:p>
              <a:p>
                <a:pPr lvl="1"/>
                <a:r>
                  <a:rPr lang="en-US" sz="1800" dirty="0"/>
                  <a:t>Continue on with this procedure up to the last pair of elements in the array.</a:t>
                </a:r>
              </a:p>
              <a:p>
                <a:r>
                  <a:rPr lang="en-US" sz="1800" dirty="0"/>
                  <a:t>What do we know?</a:t>
                </a:r>
              </a:p>
              <a:p>
                <a:pPr lvl="1"/>
                <a:r>
                  <a:rPr lang="en-US" sz="1800" dirty="0"/>
                  <a:t>The last element of the array is the largest! So we can now ignore it.</a:t>
                </a:r>
              </a:p>
              <a:p>
                <a:pPr lvl="1"/>
                <a:r>
                  <a:rPr lang="en-US" sz="1800" dirty="0"/>
                  <a:t>Repeat this procedure on the first </a:t>
                </a:r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800" dirty="0"/>
                  <a:t> elements, then on </a:t>
                </a:r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>
                        <a:latin typeface="Cambria Math" panose="02040503050406030204" pitchFamily="18" charset="0"/>
                      </a:rPr>
                      <m:t>−2,</m:t>
                    </m:r>
                  </m:oMath>
                </a14:m>
                <a:r>
                  <a:rPr lang="en-US" sz="1800" dirty="0"/>
                  <a:t> …</a:t>
                </a:r>
              </a:p>
              <a:p>
                <a:r>
                  <a:rPr lang="en-US" sz="1800" dirty="0"/>
                  <a:t>But wait, what happens if you look at a subarray and we make </a:t>
                </a:r>
                <a:r>
                  <a:rPr lang="en-US" sz="1800" i="1" dirty="0"/>
                  <a:t>no swaps</a:t>
                </a:r>
                <a:r>
                  <a:rPr lang="en-US" sz="1800" dirty="0"/>
                  <a:t>?</a:t>
                </a:r>
              </a:p>
              <a:p>
                <a:pPr lvl="1"/>
                <a:r>
                  <a:rPr lang="en-US" sz="1800" dirty="0"/>
                  <a:t>We know that the array is sorted!</a:t>
                </a:r>
              </a:p>
              <a:p>
                <a:r>
                  <a:rPr lang="en-US" sz="1800" dirty="0"/>
                  <a:t>In the best case, we only examine </a:t>
                </a:r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800" dirty="0"/>
                  <a:t> pairs.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E91FB9-0C98-124B-925A-3275CC8C27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320" y="2644518"/>
                <a:ext cx="9013052" cy="3699132"/>
              </a:xfrm>
              <a:blipFill>
                <a:blip r:embed="rId2"/>
                <a:stretch>
                  <a:fillRect l="-423" t="-1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120F35-74C4-5844-B025-77D6E8735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10</a:t>
            </a:fld>
            <a:endParaRPr lang="en-US"/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925C6165-88B7-264D-84C8-449D7D2795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58804"/>
            <a:ext cx="1240971" cy="365125"/>
          </a:xfrm>
        </p:spPr>
        <p:txBody>
          <a:bodyPr/>
          <a:lstStyle/>
          <a:p>
            <a:fld id="{AD40F392-4746-444C-81D6-19FB41BF40F1}" type="datetime3">
              <a:rPr lang="en-US" smtClean="0"/>
              <a:t>13 October 2021</a:t>
            </a:fld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225F4D56-4851-D143-80A8-AC70FA427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9011"/>
            <a:ext cx="4114800" cy="365125"/>
          </a:xfrm>
        </p:spPr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4521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2E7D57-573E-9D44-B0B2-369A3AB56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BubbleSort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DA5857EA-6C9E-9349-9205-CCB75A4AAE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F2C0B37-187E-7647-A757-DFE4CD8851E3}" type="datetime3">
              <a:rPr lang="en-US" smtClean="0">
                <a:solidFill>
                  <a:srgbClr val="898989"/>
                </a:solidFill>
              </a:rPr>
              <a:t>13 October 2021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7C450-7F66-D64A-90DE-3D74C1B68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CB303EE-96AC-6B48-B3D9-60FCDE71DF64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B7E58521-443B-0346-A98C-0EAA9E3FF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4672" y="6406687"/>
            <a:ext cx="10588752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2020 Darrell Long</a:t>
            </a:r>
          </a:p>
        </p:txBody>
      </p:sp>
      <p:pic>
        <p:nvPicPr>
          <p:cNvPr id="5" name="Picture 4" descr="A screen shot of a clock&#10;&#10;Description automatically generated">
            <a:extLst>
              <a:ext uri="{FF2B5EF4-FFF2-40B4-BE49-F238E27FC236}">
                <a16:creationId xmlns:a16="http://schemas.microsoft.com/office/drawing/2014/main" id="{ECFAE6E6-5C06-1644-9A48-EE424C2B4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37" y="626940"/>
            <a:ext cx="10809919" cy="38645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1F2989-5711-E846-854E-A19D15F2BBCA}"/>
              </a:ext>
            </a:extLst>
          </p:cNvPr>
          <p:cNvSpPr txBox="1"/>
          <p:nvPr/>
        </p:nvSpPr>
        <p:spPr>
          <a:xfrm>
            <a:off x="8981600" y="709003"/>
            <a:ext cx="3286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Without the hack!</a:t>
            </a:r>
          </a:p>
        </p:txBody>
      </p:sp>
    </p:spTree>
    <p:extLst>
      <p:ext uri="{BB962C8B-B14F-4D97-AF65-F5344CB8AC3E}">
        <p14:creationId xmlns:p14="http://schemas.microsoft.com/office/powerpoint/2010/main" val="4216201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3925B-8612-F74C-9B82-78B89DFC2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 can immediately do better!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8E1942-7847-554F-979A-CD2C3357472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48931" y="2438400"/>
                <a:ext cx="3505494" cy="3785419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en-US" sz="2000"/>
                  <a:t>We observe that swapping means that at least two elements were </a:t>
                </a:r>
                <a:r>
                  <a:rPr lang="en-US" sz="2000" i="1"/>
                  <a:t>out of order</a:t>
                </a:r>
                <a:r>
                  <a:rPr lang="en-US" sz="2000"/>
                  <a:t>.</a:t>
                </a:r>
              </a:p>
              <a:p>
                <a:r>
                  <a:rPr lang="en-US" sz="2000"/>
                  <a:t>This implies that if we examine every pair, and none of them are inverted then the array is sorted.</a:t>
                </a:r>
              </a:p>
              <a:p>
                <a:r>
                  <a:rPr lang="en-US" sz="2000"/>
                  <a:t>The best case is thus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8E1942-7847-554F-979A-CD2C335747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48931" y="2438400"/>
                <a:ext cx="3505494" cy="3785419"/>
              </a:xfrm>
              <a:blipFill>
                <a:blip r:embed="rId2"/>
                <a:stretch>
                  <a:fillRect l="-1079" t="-2007" r="-2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1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ABB18C89-E959-1C45-A32A-DCAA96DBDD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72298" y="807593"/>
            <a:ext cx="5486458" cy="5239568"/>
          </a:xfrm>
          <a:prstGeom prst="rect">
            <a:avLst/>
          </a:prstGeom>
          <a:effectLst/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B1AE1-4B1E-F143-BEFA-10A2911438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03B783-242B-164E-BC79-FAEA3C22F4F1}" type="datetime3">
              <a:rPr lang="en-US" smtClean="0"/>
              <a:pPr>
                <a:spcAft>
                  <a:spcPts val="600"/>
                </a:spcAft>
              </a:pPr>
              <a:t>13 October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19B99-5318-6949-8565-4895AE5E5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23688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rgbClr val="303030"/>
                </a:solidFill>
                <a:latin typeface="+mn-lt"/>
                <a:ea typeface="+mn-ea"/>
                <a:cs typeface="+mn-cs"/>
              </a:rPr>
              <a:t>© 2020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F3737-B48D-8D47-8FE3-1D89E8111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CB303EE-96AC-6B48-B3D9-60FCDE71DF64}" type="slidenum">
              <a:rPr lang="en-US">
                <a:solidFill>
                  <a:srgbClr val="303030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rgbClr val="3030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012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DDDF38-E52F-BB47-AE92-C6CEAD9B8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Is that the best we can do?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8E23F7-2885-D040-9742-67BC2D8BE1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5320" y="2644518"/>
                <a:ext cx="9013052" cy="3641978"/>
              </a:xfrm>
            </p:spPr>
            <p:txBody>
              <a:bodyPr>
                <a:noAutofit/>
              </a:bodyPr>
              <a:lstStyle/>
              <a:p>
                <a:r>
                  <a:rPr lang="en-US" sz="1800" dirty="0"/>
                  <a:t>No, as you will learn in later classes we can prove that we can sort in time proportional to </a:t>
                </a:r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1800" b="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800" b="0" dirty="0"/>
              </a:p>
              <a:p>
                <a:pPr lvl="1"/>
                <a:r>
                  <a:rPr lang="en-US" sz="1800" dirty="0"/>
                  <a:t>At the risk of annoying my colleagues by jumping ahead, let’s do a little thought experiment.</a:t>
                </a:r>
              </a:p>
              <a:p>
                <a:r>
                  <a:rPr lang="en-US" sz="1800" dirty="0"/>
                  <a:t>Suppose I examine my array in disjoint pairs: </a:t>
                </a:r>
                <a:r>
                  <a:rPr lang="en-US" sz="1800" dirty="0">
                    <a:latin typeface="Courier" pitchFamily="2" charset="0"/>
                  </a:rPr>
                  <a:t>a[0]</a:t>
                </a:r>
                <a:r>
                  <a:rPr lang="en-US" sz="1800" dirty="0"/>
                  <a:t>, </a:t>
                </a:r>
                <a:r>
                  <a:rPr lang="en-US" sz="1800" dirty="0">
                    <a:latin typeface="Courier" pitchFamily="2" charset="0"/>
                  </a:rPr>
                  <a:t>a[1]</a:t>
                </a:r>
                <a:r>
                  <a:rPr lang="en-US" sz="1800" dirty="0"/>
                  <a:t>, then </a:t>
                </a:r>
                <a:r>
                  <a:rPr lang="en-US" sz="1800" dirty="0">
                    <a:latin typeface="Courier" pitchFamily="2" charset="0"/>
                  </a:rPr>
                  <a:t>a[2]</a:t>
                </a:r>
                <a:r>
                  <a:rPr lang="en-US" sz="1800" dirty="0"/>
                  <a:t>, </a:t>
                </a:r>
                <a:r>
                  <a:rPr lang="en-US" sz="1800" dirty="0">
                    <a:latin typeface="Courier" pitchFamily="2" charset="0"/>
                  </a:rPr>
                  <a:t>a[3]</a:t>
                </a:r>
                <a:r>
                  <a:rPr lang="en-US" sz="1800" dirty="0"/>
                  <a:t>, and so forth.</a:t>
                </a:r>
              </a:p>
              <a:p>
                <a:pPr lvl="1"/>
                <a:r>
                  <a:rPr lang="en-US" sz="1800" dirty="0"/>
                  <a:t>We have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/>
                  <a:t> such pairs, but we have to look at both so let’s call that </a:t>
                </a:r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lvl="1"/>
                <a:r>
                  <a:rPr lang="en-US" sz="1800" dirty="0"/>
                  <a:t>We put the elements of every pair in order (length 2), and call that a </a:t>
                </a:r>
                <a:r>
                  <a:rPr lang="en-US" sz="1800" i="1" dirty="0"/>
                  <a:t>run</a:t>
                </a:r>
                <a:r>
                  <a:rPr lang="en-US" sz="1800" dirty="0"/>
                  <a:t>.</a:t>
                </a:r>
              </a:p>
              <a:p>
                <a:r>
                  <a:rPr lang="en-US" sz="1800" dirty="0"/>
                  <a:t>Now let’s take a pair of runs, each of length 2, and merge them into runs of length 4.</a:t>
                </a:r>
              </a:p>
              <a:p>
                <a:pPr lvl="1"/>
                <a:r>
                  <a:rPr lang="en-US" sz="1800" dirty="0"/>
                  <a:t>Again, this will take us time proportional to </a:t>
                </a:r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r>
                  <a:rPr lang="en-US" sz="1800" dirty="0"/>
                  <a:t>How many times can we double 1 before we exceed </a:t>
                </a:r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/>
                  <a:t>? That’s easy,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1800" dirty="0"/>
                  <a:t>.</a:t>
                </a:r>
              </a:p>
              <a:p>
                <a:r>
                  <a:rPr lang="en-US" sz="1800" dirty="0"/>
                  <a:t>Thus, our sort finishes in time proportional to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1800" dirty="0"/>
                  <a:t>. Our sort has a name: </a:t>
                </a:r>
                <a:r>
                  <a:rPr lang="en-US" sz="1800" i="1" dirty="0"/>
                  <a:t>Merge Sort</a:t>
                </a:r>
                <a:r>
                  <a:rPr lang="en-US" sz="18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8E23F7-2885-D040-9742-67BC2D8BE1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320" y="2644518"/>
                <a:ext cx="9013052" cy="3641978"/>
              </a:xfrm>
              <a:blipFill>
                <a:blip r:embed="rId2"/>
                <a:stretch>
                  <a:fillRect l="-423" t="-1042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CE8E3F-5C01-784D-BE7C-83D24450A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13</a:t>
            </a:fld>
            <a:endParaRPr lang="en-US"/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DDAE6814-455F-3446-B9CB-53A7ACB110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58804"/>
            <a:ext cx="1360990" cy="365125"/>
          </a:xfrm>
        </p:spPr>
        <p:txBody>
          <a:bodyPr/>
          <a:lstStyle/>
          <a:p>
            <a:fld id="{5109A122-0C7A-9342-ADBD-31BF4F1DAFEF}" type="datetime3">
              <a:rPr lang="en-US" smtClean="0"/>
              <a:t>13 October 2021</a:t>
            </a:fld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145BC87F-09AF-3341-9366-246680417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9011"/>
            <a:ext cx="4114800" cy="365125"/>
          </a:xfrm>
        </p:spPr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1755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E1524A-7BF7-7B44-A7E1-5D3C2825D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3973667" cy="581183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Comparative Sorting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84EF21-F43F-6343-B328-6EF04922C1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56927" y="365125"/>
                <a:ext cx="5996871" cy="5811837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2000" dirty="0">
                    <a:solidFill>
                      <a:srgbClr val="FFFFFF"/>
                    </a:solidFill>
                  </a:rPr>
                  <a:t>Here are some 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FFFFFF"/>
                    </a:solidFill>
                  </a:rPr>
                  <a:t> sorting algorithms:</a:t>
                </a:r>
              </a:p>
              <a:p>
                <a:pPr lvl="1"/>
                <a:r>
                  <a:rPr lang="en-US" sz="2000" dirty="0">
                    <a:solidFill>
                      <a:srgbClr val="FFFFFF"/>
                    </a:solidFill>
                  </a:rPr>
                  <a:t>Bubble Sort</a:t>
                </a:r>
              </a:p>
              <a:p>
                <a:pPr lvl="1"/>
                <a:r>
                  <a:rPr lang="en-US" sz="2000" dirty="0">
                    <a:solidFill>
                      <a:srgbClr val="FFFFFF"/>
                    </a:solidFill>
                  </a:rPr>
                  <a:t>Insertion Sort</a:t>
                </a:r>
              </a:p>
              <a:p>
                <a:pPr lvl="1"/>
                <a:r>
                  <a:rPr lang="en-US" sz="2000" dirty="0">
                    <a:solidFill>
                      <a:srgbClr val="FFFFFF"/>
                    </a:solidFill>
                  </a:rPr>
                  <a:t>Selection Sort</a:t>
                </a:r>
              </a:p>
              <a:p>
                <a:pPr lvl="1"/>
                <a:r>
                  <a:rPr lang="en-US" sz="2000" dirty="0">
                    <a:solidFill>
                      <a:srgbClr val="FFFFFF"/>
                    </a:solidFill>
                  </a:rPr>
                  <a:t>Quick Sort (worst case)</a:t>
                </a:r>
              </a:p>
              <a:p>
                <a:r>
                  <a:rPr lang="en-US" sz="2000" dirty="0">
                    <a:solidFill>
                      <a:srgbClr val="FFFFFF"/>
                    </a:solidFill>
                  </a:rPr>
                  <a:t>Shell sort is an 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>
                          <m:fPr>
                            <m:ctrlPr>
                              <a:rPr lang="en-US" sz="2000" b="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2000" b="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  <m:r>
                      <a:rPr lang="en-US" sz="20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FFFFFF"/>
                    </a:solidFill>
                  </a:rPr>
                  <a:t>sorting algorithm. </a:t>
                </a:r>
              </a:p>
              <a:p>
                <a:pPr lvl="1"/>
                <a:r>
                  <a:rPr lang="en-US" sz="2000" dirty="0">
                    <a:solidFill>
                      <a:srgbClr val="FFFFFF"/>
                    </a:solidFill>
                  </a:rPr>
                  <a:t>It is surprisingly good!</a:t>
                </a:r>
              </a:p>
              <a:p>
                <a:r>
                  <a:rPr lang="en-US" sz="2000" dirty="0">
                    <a:solidFill>
                      <a:srgbClr val="FFFFFF"/>
                    </a:solidFill>
                  </a:rPr>
                  <a:t>Here are some 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0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000" dirty="0">
                    <a:solidFill>
                      <a:srgbClr val="FFFFFF"/>
                    </a:solidFill>
                  </a:rPr>
                  <a:t> sorting algorithms:</a:t>
                </a:r>
              </a:p>
              <a:p>
                <a:pPr lvl="1"/>
                <a:r>
                  <a:rPr lang="en-US" sz="2000" dirty="0">
                    <a:solidFill>
                      <a:srgbClr val="FFFFFF"/>
                    </a:solidFill>
                  </a:rPr>
                  <a:t>Merge Sort</a:t>
                </a:r>
              </a:p>
              <a:p>
                <a:pPr lvl="1"/>
                <a:r>
                  <a:rPr lang="en-US" sz="2000" dirty="0">
                    <a:solidFill>
                      <a:srgbClr val="FFFFFF"/>
                    </a:solidFill>
                  </a:rPr>
                  <a:t>Heap Sort</a:t>
                </a:r>
              </a:p>
              <a:p>
                <a:pPr lvl="1"/>
                <a:r>
                  <a:rPr lang="en-US" sz="2000" dirty="0">
                    <a:solidFill>
                      <a:srgbClr val="FFFFFF"/>
                    </a:solidFill>
                  </a:rPr>
                  <a:t>Quick Sort (average case)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84EF21-F43F-6343-B328-6EF04922C1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56927" y="365125"/>
                <a:ext cx="5996871" cy="5811837"/>
              </a:xfrm>
              <a:blipFill>
                <a:blip r:embed="rId2"/>
                <a:stretch>
                  <a:fillRect l="-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18097820-3AE3-284C-85C3-D357AE41E3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7D121C7-7A5A-494F-B02A-33A932A3A0E2}" type="datetime3">
              <a:rPr lang="en-US">
                <a:solidFill>
                  <a:srgbClr val="FFFFFF">
                    <a:alpha val="80000"/>
                  </a:srgbClr>
                </a:solidFill>
              </a:rPr>
              <a:pPr>
                <a:spcAft>
                  <a:spcPts val="600"/>
                </a:spcAft>
              </a:pPr>
              <a:t>13 October 2021</a:t>
            </a:fld>
            <a:endParaRPr lang="en-US">
              <a:solidFill>
                <a:srgbClr val="FFFFFF">
                  <a:alpha val="80000"/>
                </a:srgbClr>
              </a:solidFill>
            </a:endParaRP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587729ED-9205-7642-9604-B4C623328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>
                    <a:alpha val="80000"/>
                  </a:srgbClr>
                </a:solidFill>
              </a:rPr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E639C-B2CB-9C4E-B33B-F5C04A741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CB303EE-96AC-6B48-B3D9-60FCDE71DF64}" type="slidenum">
              <a:rPr lang="en-US">
                <a:solidFill>
                  <a:srgbClr val="FFFFFF">
                    <a:alpha val="80000"/>
                  </a:srgb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rgbClr val="FFFFFF">
                  <a:alpha val="8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5475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151FA-C818-0D4B-9680-9FFF3434E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of Execution Times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8F53630-BC8F-2A4C-A4D2-AE91DCA521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6438" y="1825625"/>
            <a:ext cx="7699124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92C1F-53AB-A445-9A2E-160B8DF50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B6C34-E1FF-034F-A47B-0D777104CB69}" type="datetime3">
              <a:rPr lang="en-US" smtClean="0"/>
              <a:t>13 October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4057D-B163-FA4D-91F5-A1910C9AB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579C5-5901-614B-92E3-37FDC6C4D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67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05269-BB3F-164B-8FCE-4D73256CC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/>
              <a:t>Shell Sort</a:t>
            </a:r>
          </a:p>
        </p:txBody>
      </p:sp>
      <p:pic>
        <p:nvPicPr>
          <p:cNvPr id="8" name="Content Placeholder 7" descr="A picture containing monitor, clock, screen, room&#10;&#10;Description automatically generated">
            <a:extLst>
              <a:ext uri="{FF2B5EF4-FFF2-40B4-BE49-F238E27FC236}">
                <a16:creationId xmlns:a16="http://schemas.microsoft.com/office/drawing/2014/main" id="{6FD29768-B401-DE46-B7EB-C483F515DD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736" b="1"/>
          <a:stretch/>
        </p:blipFill>
        <p:spPr>
          <a:xfrm>
            <a:off x="640080" y="640080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DB7D9-D211-194E-BA3E-37667E91E0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707B6C34-E1FF-034F-A47B-0D777104CB69}" type="datetime3">
              <a:rPr lang="en-US">
                <a:solidFill>
                  <a:schemeClr val="tx1">
                    <a:alpha val="80000"/>
                  </a:schemeClr>
                </a:solidFill>
              </a:rPr>
              <a:pPr defTabSz="457200">
                <a:spcAft>
                  <a:spcPts val="600"/>
                </a:spcAft>
              </a:pPr>
              <a:t>13 October 2021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0C81F-8EAB-5049-B056-504CBB36B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1DCAD-A867-704B-8A9E-D527CE0B8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4CB303EE-96AC-6B48-B3D9-60FCDE71DF64}" type="slidenum">
              <a:rPr lang="en-US">
                <a:solidFill>
                  <a:schemeClr val="tx1">
                    <a:alpha val="80000"/>
                  </a:schemeClr>
                </a:solidFill>
              </a:rPr>
              <a:pPr defTabSz="457200">
                <a:spcAft>
                  <a:spcPts val="600"/>
                </a:spcAft>
              </a:pPr>
              <a:t>16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769463E4-9AFC-334C-AF4C-330F4193D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9320" y="640080"/>
            <a:ext cx="17526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873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C9EBD-85AB-2945-900F-DEB866944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/>
              <a:t>QuickSort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D8C88-B30F-0E47-ABBC-27F883FB78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707B6C34-E1FF-034F-A47B-0D777104CB69}" type="datetime3">
              <a:rPr lang="en-US">
                <a:solidFill>
                  <a:schemeClr val="tx1">
                    <a:alpha val="80000"/>
                  </a:schemeClr>
                </a:solidFill>
              </a:rPr>
              <a:pPr defTabSz="457200">
                <a:spcAft>
                  <a:spcPts val="600"/>
                </a:spcAft>
              </a:pPr>
              <a:t>13 October 2021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F13F6-38BE-DE48-BD9F-8F6479B0D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D050D-3DB1-3A45-9C10-22A013C34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4CB303EE-96AC-6B48-B3D9-60FCDE71DF64}" type="slidenum">
              <a:rPr lang="en-US">
                <a:solidFill>
                  <a:schemeClr val="tx1">
                    <a:alpha val="80000"/>
                  </a:schemeClr>
                </a:solidFill>
              </a:rPr>
              <a:pPr defTabSz="457200">
                <a:spcAft>
                  <a:spcPts val="600"/>
                </a:spcAft>
              </a:pPr>
              <a:t>17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12" name="Content Placeholder 11" descr="A screen shot of a computer&#10;&#10;Description automatically generated">
            <a:extLst>
              <a:ext uri="{FF2B5EF4-FFF2-40B4-BE49-F238E27FC236}">
                <a16:creationId xmlns:a16="http://schemas.microsoft.com/office/drawing/2014/main" id="{68E9BA63-83BF-0E4A-AB15-6122B06885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124" y="511208"/>
            <a:ext cx="11377752" cy="3706778"/>
          </a:xfrm>
        </p:spPr>
      </p:pic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E1F7347C-A0E1-8E43-B1F7-BCF286242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2200" y="4538027"/>
            <a:ext cx="17780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4320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1F23B-3E3C-8748-ADD9-7C481663E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Heaps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04237BB-E237-4034-A8D8-0BAE3377F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There are many types of heaps:</a:t>
            </a:r>
          </a:p>
          <a:p>
            <a:r>
              <a:rPr lang="en-US" sz="2000" dirty="0"/>
              <a:t>Minimum/Maximum Heaps</a:t>
            </a:r>
          </a:p>
          <a:p>
            <a:r>
              <a:rPr lang="en-US" sz="2000" dirty="0"/>
              <a:t>Leftist Heaps</a:t>
            </a:r>
          </a:p>
          <a:p>
            <a:r>
              <a:rPr lang="en-US" sz="2000" dirty="0"/>
              <a:t>Binomial Heaps</a:t>
            </a:r>
          </a:p>
          <a:p>
            <a:r>
              <a:rPr lang="en-US" sz="2000" dirty="0"/>
              <a:t>Fibonacci Heaps</a:t>
            </a:r>
          </a:p>
          <a:p>
            <a:r>
              <a:rPr lang="en-US" sz="2000" dirty="0" err="1"/>
              <a:t>Brodal</a:t>
            </a:r>
            <a:r>
              <a:rPr lang="en-US" sz="2000" dirty="0"/>
              <a:t> Heaps</a:t>
            </a:r>
          </a:p>
          <a:p>
            <a:r>
              <a:rPr lang="en-US" sz="2000" dirty="0"/>
              <a:t>Radix Heaps, …</a:t>
            </a:r>
          </a:p>
          <a:p>
            <a:r>
              <a:rPr lang="en-US" sz="2000" dirty="0"/>
              <a:t>Uriah </a:t>
            </a:r>
            <a:r>
              <a:rPr lang="en-US" sz="2000" dirty="0" err="1"/>
              <a:t>Heeps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8FAF4-D075-8A41-B26D-CF8AD3630A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04985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7B6C34-E1FF-034F-A47B-0D777104CB69}" type="datetime3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13 October 2021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8" name="Content Placeholder 7" descr="A person sitting in a room&#10;&#10;Description automatically generated">
            <a:extLst>
              <a:ext uri="{FF2B5EF4-FFF2-40B4-BE49-F238E27FC236}">
                <a16:creationId xmlns:a16="http://schemas.microsoft.com/office/drawing/2014/main" id="{12133C8A-B105-844C-85B6-77B6558202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56" r="-2" b="-2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947E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44BD5-DAD0-6044-A22C-50865CCB7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65430" y="6356350"/>
            <a:ext cx="4139134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2EB09-46B2-4F4C-A21E-85BF27BFD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7042" y="6356350"/>
            <a:ext cx="118675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CB303EE-96AC-6B48-B3D9-60FCDE71DF64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94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FE7C5-ED4C-E54E-AAF2-DCEDFCF15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 (Max) Heap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58506A7-277C-4680-8EC2-B940F282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en-US" sz="2000"/>
              <a:t>A single node is a heap.</a:t>
            </a:r>
          </a:p>
          <a:p>
            <a:r>
              <a:rPr lang="en-US" sz="2000"/>
              <a:t>It is a heap if the parent is a heap and the trees rooted at both children are heaps.</a:t>
            </a:r>
          </a:p>
          <a:p>
            <a:r>
              <a:rPr lang="en-US" sz="2000"/>
              <a:t>A parent’s value (key) is greater than that of either child.</a:t>
            </a:r>
          </a:p>
          <a:p>
            <a:r>
              <a:rPr lang="en-US" sz="2000"/>
              <a:t>There is no order among the children.</a:t>
            </a:r>
          </a:p>
        </p:txBody>
      </p:sp>
      <p:pic>
        <p:nvPicPr>
          <p:cNvPr id="8" name="Content Placeholder 7" descr="A picture containing ball, equipment, black, sport&#10;&#10;Description automatically generated">
            <a:extLst>
              <a:ext uri="{FF2B5EF4-FFF2-40B4-BE49-F238E27FC236}">
                <a16:creationId xmlns:a16="http://schemas.microsoft.com/office/drawing/2014/main" id="{5D042478-B77F-5740-97FB-6E44393940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50" r="1" b="4118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62773-217B-0A4E-A331-A46B42469F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7B6C34-E1FF-034F-A47B-0D777104CB69}" type="datetime3">
              <a:rPr lang="en-US" smtClean="0"/>
              <a:pPr>
                <a:spcAft>
                  <a:spcPts val="600"/>
                </a:spcAft>
              </a:pPr>
              <a:t>13 October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E5C89-F9A4-6146-82EC-FDF389E2F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8CB69-C99A-CA4B-BCFB-CDF48A4F6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CB303EE-96AC-6B48-B3D9-60FCDE71DF64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98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519D4E-094C-C143-918C-2DE77F73A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What is sorting?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04B04-38CC-9147-931B-FA5E94545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Sorting is the act of putting things into a defined order.</a:t>
            </a:r>
          </a:p>
          <a:p>
            <a:r>
              <a:rPr lang="en-US" dirty="0"/>
              <a:t>Dictionaries are sorted in what is called </a:t>
            </a:r>
            <a:r>
              <a:rPr lang="en-US" i="1" dirty="0"/>
              <a:t>lexicographical</a:t>
            </a:r>
            <a:r>
              <a:rPr lang="en-US" dirty="0"/>
              <a:t> order.</a:t>
            </a:r>
          </a:p>
          <a:p>
            <a:pPr lvl="1"/>
            <a:r>
              <a:rPr lang="en-US" dirty="0"/>
              <a:t>Only fancy people call it that, most people say </a:t>
            </a:r>
            <a:r>
              <a:rPr lang="en-US" i="1" dirty="0"/>
              <a:t>alphabetical</a:t>
            </a:r>
            <a:r>
              <a:rPr lang="en-US" dirty="0"/>
              <a:t> order.</a:t>
            </a:r>
          </a:p>
          <a:p>
            <a:r>
              <a:rPr lang="en-US" dirty="0"/>
              <a:t>Numbers can be sorted in their natural order, or reverse order.</a:t>
            </a:r>
          </a:p>
          <a:p>
            <a:r>
              <a:rPr lang="en-US" dirty="0"/>
              <a:t>There are </a:t>
            </a:r>
            <a:r>
              <a:rPr lang="en-US" i="1" dirty="0"/>
              <a:t>total</a:t>
            </a:r>
            <a:r>
              <a:rPr lang="en-US" dirty="0"/>
              <a:t> and </a:t>
            </a:r>
            <a:r>
              <a:rPr lang="en-US" i="1" dirty="0"/>
              <a:t>partial</a:t>
            </a:r>
            <a:r>
              <a:rPr lang="en-US" dirty="0"/>
              <a:t> orderings, but we will only concern ourselves with total orderings.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921460-6A1F-8F49-A01F-83A83E3C1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2</a:t>
            </a:fld>
            <a:endParaRPr lang="en-US"/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A2B47A3D-AF8C-5542-82E8-66B8DE4D45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58804"/>
            <a:ext cx="1430438" cy="365125"/>
          </a:xfrm>
        </p:spPr>
        <p:txBody>
          <a:bodyPr/>
          <a:lstStyle/>
          <a:p>
            <a:fld id="{C58F9B3F-7E8D-134D-A98E-05AD2369A55E}" type="datetime3">
              <a:rPr lang="en-US" smtClean="0"/>
              <a:t>13 October 2021</a:t>
            </a:fld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1720802A-EF1A-FC4C-9FB5-352F7288B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9011"/>
            <a:ext cx="4114800" cy="365125"/>
          </a:xfrm>
        </p:spPr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145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9003D-68FB-2944-A3F1-C1D753C43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/>
              <a:t>Heap Sort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500AE-C3B5-9549-8ABA-F3069EB6BB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707B6C34-E1FF-034F-A47B-0D777104CB69}" type="datetime3">
              <a:rPr lang="en-US">
                <a:solidFill>
                  <a:schemeClr val="tx1">
                    <a:alpha val="80000"/>
                  </a:schemeClr>
                </a:solidFill>
              </a:rPr>
              <a:pPr defTabSz="457200">
                <a:spcAft>
                  <a:spcPts val="600"/>
                </a:spcAft>
              </a:pPr>
              <a:t>13 October 2021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89753-550E-4949-BA54-FC4BD4923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6571E-E520-3C46-975F-0BFFE790F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4CB303EE-96AC-6B48-B3D9-60FCDE71DF64}" type="slidenum">
              <a:rPr lang="en-US">
                <a:solidFill>
                  <a:schemeClr val="tx1">
                    <a:alpha val="80000"/>
                  </a:schemeClr>
                </a:solidFill>
              </a:rPr>
              <a:pPr defTabSz="457200">
                <a:spcAft>
                  <a:spcPts val="600"/>
                </a:spcAft>
              </a:pPr>
              <a:t>20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12" name="Content Placeholder 11" descr="A picture containing sitting, monitor, green, table&#10;&#10;Description automatically generated">
            <a:extLst>
              <a:ext uri="{FF2B5EF4-FFF2-40B4-BE49-F238E27FC236}">
                <a16:creationId xmlns:a16="http://schemas.microsoft.com/office/drawing/2014/main" id="{9F14896E-E6DC-CB44-A6D3-00D6C0BEDC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605" y="883404"/>
            <a:ext cx="10994789" cy="3635254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4909268-CE7D-CB47-B915-39B6665D5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 descr="A close up of a device&#10;&#10;Description automatically generated">
            <a:extLst>
              <a:ext uri="{FF2B5EF4-FFF2-40B4-BE49-F238E27FC236}">
                <a16:creationId xmlns:a16="http://schemas.microsoft.com/office/drawing/2014/main" id="{97563F97-AF05-CE46-83B7-3964C0BA9D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7537" y="3999389"/>
            <a:ext cx="2584383" cy="197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19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E659E-7E0E-A84E-98C9-DCA4000BC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/>
              <a:t>Build Heap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DE92E-0229-7547-B332-29563A9502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707B6C34-E1FF-034F-A47B-0D777104CB69}" type="datetime3">
              <a:rPr lang="en-US">
                <a:solidFill>
                  <a:schemeClr val="tx1">
                    <a:alpha val="80000"/>
                  </a:schemeClr>
                </a:solidFill>
              </a:rPr>
              <a:pPr defTabSz="457200">
                <a:spcAft>
                  <a:spcPts val="600"/>
                </a:spcAft>
              </a:pPr>
              <a:t>13 October 2021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99A0F-2FA6-B04F-B406-1C73771BB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17759-F0ED-CB40-86FA-1AB5AD95F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4CB303EE-96AC-6B48-B3D9-60FCDE71DF64}" type="slidenum">
              <a:rPr lang="en-US">
                <a:solidFill>
                  <a:schemeClr val="tx1">
                    <a:alpha val="80000"/>
                  </a:schemeClr>
                </a:solidFill>
              </a:rPr>
              <a:pPr defTabSz="457200">
                <a:spcAft>
                  <a:spcPts val="600"/>
                </a:spcAft>
              </a:pPr>
              <a:t>21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12" name="Content Placeholder 11" descr="A close up of a screen&#10;&#10;Description automatically generated">
            <a:extLst>
              <a:ext uri="{FF2B5EF4-FFF2-40B4-BE49-F238E27FC236}">
                <a16:creationId xmlns:a16="http://schemas.microsoft.com/office/drawing/2014/main" id="{FCA16BCE-2DB0-6745-B170-F89CA081D4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065" y="898901"/>
            <a:ext cx="11295870" cy="4031645"/>
          </a:xfrm>
        </p:spPr>
      </p:pic>
    </p:spTree>
    <p:extLst>
      <p:ext uri="{BB962C8B-B14F-4D97-AF65-F5344CB8AC3E}">
        <p14:creationId xmlns:p14="http://schemas.microsoft.com/office/powerpoint/2010/main" val="595497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F29C-DC9E-4F46-862A-70DE88F15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/>
              <a:t>Fix Heap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90D33-ECAD-E741-99FB-92C268AB81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707B6C34-E1FF-034F-A47B-0D777104CB69}" type="datetime3">
              <a:rPr lang="en-US">
                <a:solidFill>
                  <a:schemeClr val="tx1">
                    <a:alpha val="80000"/>
                  </a:schemeClr>
                </a:solidFill>
              </a:rPr>
              <a:pPr defTabSz="457200">
                <a:spcAft>
                  <a:spcPts val="600"/>
                </a:spcAft>
              </a:pPr>
              <a:t>13 October 2021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39A27-7E55-5446-830B-5DD94AFC5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43A6B-DAB1-A044-89C9-C4C5DAFEC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4CB303EE-96AC-6B48-B3D9-60FCDE71DF64}" type="slidenum">
              <a:rPr lang="en-US">
                <a:solidFill>
                  <a:schemeClr val="tx1">
                    <a:alpha val="80000"/>
                  </a:schemeClr>
                </a:solidFill>
              </a:rPr>
              <a:pPr defTabSz="457200">
                <a:spcAft>
                  <a:spcPts val="600"/>
                </a:spcAft>
              </a:pPr>
              <a:t>22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14" name="Content Placeholder 13" descr="A close up of a screen&#10;&#10;Description automatically generated">
            <a:extLst>
              <a:ext uri="{FF2B5EF4-FFF2-40B4-BE49-F238E27FC236}">
                <a16:creationId xmlns:a16="http://schemas.microsoft.com/office/drawing/2014/main" id="{EBC73BEC-DD8B-574B-BA15-63DBB66B99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5593" y="447777"/>
            <a:ext cx="7772400" cy="5129110"/>
          </a:xfrm>
        </p:spPr>
      </p:pic>
    </p:spTree>
    <p:extLst>
      <p:ext uri="{BB962C8B-B14F-4D97-AF65-F5344CB8AC3E}">
        <p14:creationId xmlns:p14="http://schemas.microsoft.com/office/powerpoint/2010/main" val="324346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7CABF-083E-B143-9519-5C9D1469A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/>
              <a:t>Max Child</a:t>
            </a:r>
          </a:p>
        </p:txBody>
      </p:sp>
      <p:pic>
        <p:nvPicPr>
          <p:cNvPr id="8" name="Content Placeholder 7" descr="A picture containing screen, monitor, table, holding&#10;&#10;Description automatically generated">
            <a:extLst>
              <a:ext uri="{FF2B5EF4-FFF2-40B4-BE49-F238E27FC236}">
                <a16:creationId xmlns:a16="http://schemas.microsoft.com/office/drawing/2014/main" id="{DFDE52C6-7B64-8B43-AE8B-A84993491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97" r="1" b="1"/>
          <a:stretch/>
        </p:blipFill>
        <p:spPr>
          <a:xfrm>
            <a:off x="640080" y="640080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B7A2D-7715-A647-B8BA-B36208E694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707B6C34-E1FF-034F-A47B-0D777104CB69}" type="datetime3">
              <a:rPr lang="en-US">
                <a:solidFill>
                  <a:schemeClr val="tx1">
                    <a:alpha val="80000"/>
                  </a:schemeClr>
                </a:solidFill>
              </a:rPr>
              <a:pPr defTabSz="457200">
                <a:spcAft>
                  <a:spcPts val="600"/>
                </a:spcAft>
              </a:pPr>
              <a:t>13 October 2021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459B4-CE7B-8749-9069-93E17FE72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28413-371A-F143-9F63-1BE3207A8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4CB303EE-96AC-6B48-B3D9-60FCDE71DF64}" type="slidenum">
              <a:rPr lang="en-US">
                <a:solidFill>
                  <a:schemeClr val="tx1">
                    <a:alpha val="80000"/>
                  </a:schemeClr>
                </a:solidFill>
              </a:rPr>
              <a:pPr defTabSz="457200">
                <a:spcAft>
                  <a:spcPts val="600"/>
                </a:spcAft>
              </a:pPr>
              <a:t>23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4886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E2E3CA-9861-F147-9A54-ED0829D15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Can I do even better?</a:t>
            </a:r>
          </a:p>
        </p:txBody>
      </p:sp>
      <p:pic>
        <p:nvPicPr>
          <p:cNvPr id="5" name="Picture 4" descr="A picture containing indoor, wall, sitting&#13;&#10;&#13;&#10;Description automatically generated">
            <a:extLst>
              <a:ext uri="{FF2B5EF4-FFF2-40B4-BE49-F238E27FC236}">
                <a16:creationId xmlns:a16="http://schemas.microsoft.com/office/drawing/2014/main" id="{94F17BCD-7754-7945-AAA7-A21219942D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84" r="1" b="3308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DDDF3-853A-7440-BDC4-D4E4C5346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Using </a:t>
            </a:r>
            <a:r>
              <a:rPr lang="en-US" sz="2000" i="1" dirty="0">
                <a:solidFill>
                  <a:srgbClr val="FFFFFF"/>
                </a:solidFill>
              </a:rPr>
              <a:t>comparisons</a:t>
            </a:r>
            <a:r>
              <a:rPr lang="en-US" sz="2000" dirty="0">
                <a:solidFill>
                  <a:srgbClr val="FFFFFF"/>
                </a:solidFill>
              </a:rPr>
              <a:t>, the answer is </a:t>
            </a:r>
            <a:r>
              <a:rPr lang="en-US" sz="2000" i="1" dirty="0">
                <a:solidFill>
                  <a:srgbClr val="FFFFFF"/>
                </a:solidFill>
              </a:rPr>
              <a:t>no</a:t>
            </a:r>
            <a:r>
              <a:rPr lang="en-US" sz="2000" dirty="0">
                <a:solidFill>
                  <a:srgbClr val="FFFFFF"/>
                </a:solidFill>
              </a:rPr>
              <a:t>.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But, if we make some assumptions about the encoding then you can use a </a:t>
            </a:r>
            <a:r>
              <a:rPr lang="en-US" sz="2000" i="1" dirty="0">
                <a:solidFill>
                  <a:srgbClr val="FFFFFF"/>
                </a:solidFill>
              </a:rPr>
              <a:t>Radix Sort</a:t>
            </a:r>
            <a:r>
              <a:rPr lang="en-US" sz="2000" dirty="0">
                <a:solidFill>
                  <a:srgbClr val="FFFFFF"/>
                </a:solidFill>
              </a:rPr>
              <a:t>.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It runs in time proportional to the number of digits in the key times the number of records.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It was invented for the mechanical sorting of punched cards.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8FD33-7B19-7042-A0E2-2A943D322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24</a:t>
            </a:fld>
            <a:endParaRPr lang="en-US"/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663CF060-D0A9-4645-A0F8-9478074E1C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58804"/>
            <a:ext cx="1384139" cy="365125"/>
          </a:xfrm>
        </p:spPr>
        <p:txBody>
          <a:bodyPr/>
          <a:lstStyle/>
          <a:p>
            <a:fld id="{802D1BBC-3C80-0B4B-BF63-E444191752C1}" type="datetime3">
              <a:rPr lang="en-US" smtClean="0"/>
              <a:t>13 October 2021</a:t>
            </a:fld>
            <a:endParaRPr lang="en-US" dirty="0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15E80E4C-879D-1C46-8171-379AC6F36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9011"/>
            <a:ext cx="4114800" cy="365125"/>
          </a:xfrm>
        </p:spPr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2986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04AFD-AE73-7B42-AC96-E36DC7E3B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2FEA9-C542-0742-BAA3-64646386E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700" dirty="0"/>
              <a:t>Sorting is a </a:t>
            </a:r>
            <a:r>
              <a:rPr lang="en-US" sz="1700" i="1" dirty="0"/>
              <a:t>fundamental</a:t>
            </a:r>
            <a:r>
              <a:rPr lang="en-US" sz="1700" dirty="0"/>
              <a:t> operation, so doing efficiently has a huge impact on computing.</a:t>
            </a:r>
          </a:p>
          <a:p>
            <a:r>
              <a:rPr lang="en-US" sz="1700" dirty="0"/>
              <a:t>Analysis of algorithm complexity is an important topic, and you will be a lot of it in your advanced classes.</a:t>
            </a:r>
          </a:p>
          <a:p>
            <a:pPr lvl="1"/>
            <a:r>
              <a:rPr lang="en-US" sz="1700" dirty="0"/>
              <a:t>A better algorithm makes a lot more difference than a faster computer.</a:t>
            </a:r>
          </a:p>
          <a:p>
            <a:pPr lvl="1"/>
            <a:endParaRPr lang="en-US" sz="1700" dirty="0"/>
          </a:p>
          <a:p>
            <a:r>
              <a:rPr lang="en-US" sz="1700" dirty="0"/>
              <a:t>You will encounter many instances in your career where you need to employ a sorting algorithm, and the best one will depend on the circumstances and the data structures employed.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group of people posing for the camera&#13;&#10;&#13;&#10;Description automatically generated">
            <a:extLst>
              <a:ext uri="{FF2B5EF4-FFF2-40B4-BE49-F238E27FC236}">
                <a16:creationId xmlns:a16="http://schemas.microsoft.com/office/drawing/2014/main" id="{F974E98B-1107-CB4D-925E-46098098C0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2" r="2233" b="-2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A4C7E-B9A2-9048-A424-7DD58EC80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25</a:t>
            </a:fld>
            <a:endParaRPr lang="en-US"/>
          </a:p>
        </p:txBody>
      </p:sp>
      <p:sp>
        <p:nvSpPr>
          <p:cNvPr id="8" name="Date Placeholder 2">
            <a:extLst>
              <a:ext uri="{FF2B5EF4-FFF2-40B4-BE49-F238E27FC236}">
                <a16:creationId xmlns:a16="http://schemas.microsoft.com/office/drawing/2014/main" id="{5F1FF08A-E77D-1141-9ED5-7223EDDD58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58804"/>
            <a:ext cx="1488311" cy="365125"/>
          </a:xfrm>
        </p:spPr>
        <p:txBody>
          <a:bodyPr/>
          <a:lstStyle/>
          <a:p>
            <a:fld id="{B90DEA37-2DED-D44F-BF68-984E175EE335}" type="datetime3">
              <a:rPr lang="en-US" smtClean="0"/>
              <a:t>13 October 2021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F1E47F35-57D3-0048-AB22-1367E1DD1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9011"/>
            <a:ext cx="4114800" cy="365125"/>
          </a:xfrm>
        </p:spPr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63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31EF45-F67B-F341-84A0-28527B41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Why do we sort?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7F014-96E8-1743-B9CA-027585BA6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400" dirty="0"/>
              <a:t>Sorting adds information to our data.</a:t>
            </a:r>
          </a:p>
          <a:p>
            <a:r>
              <a:rPr lang="en-US" sz="2400" dirty="0"/>
              <a:t>For example, we now can make assertions about before, after, lesser, greater, and so forth.</a:t>
            </a:r>
          </a:p>
          <a:p>
            <a:r>
              <a:rPr lang="en-US" sz="2400" dirty="0"/>
              <a:t>Here are a few examples:</a:t>
            </a:r>
          </a:p>
          <a:p>
            <a:pPr lvl="1"/>
            <a:r>
              <a:rPr lang="en-US" dirty="0"/>
              <a:t>We can search most efficiently in sorted data.</a:t>
            </a:r>
          </a:p>
          <a:p>
            <a:pPr lvl="1"/>
            <a:r>
              <a:rPr lang="en-US" dirty="0"/>
              <a:t>We </a:t>
            </a:r>
            <a:r>
              <a:rPr lang="en-US"/>
              <a:t>can merge </a:t>
            </a:r>
            <a:r>
              <a:rPr lang="en-US" dirty="0"/>
              <a:t>sorted lists efficiently.</a:t>
            </a:r>
          </a:p>
          <a:p>
            <a:pPr lvl="1"/>
            <a:r>
              <a:rPr lang="en-US" dirty="0"/>
              <a:t>We can detect duplicates efficiently.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F8A594-ADFE-884E-B12C-948D3CA14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3</a:t>
            </a:fld>
            <a:endParaRPr lang="en-US"/>
          </a:p>
        </p:txBody>
      </p:sp>
      <p:sp>
        <p:nvSpPr>
          <p:cNvPr id="8" name="Date Placeholder 2">
            <a:extLst>
              <a:ext uri="{FF2B5EF4-FFF2-40B4-BE49-F238E27FC236}">
                <a16:creationId xmlns:a16="http://schemas.microsoft.com/office/drawing/2014/main" id="{EAAEFE74-BDB4-3243-8218-901DB90897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58804"/>
            <a:ext cx="1418863" cy="365125"/>
          </a:xfrm>
        </p:spPr>
        <p:txBody>
          <a:bodyPr/>
          <a:lstStyle/>
          <a:p>
            <a:fld id="{0E955F00-E82A-B546-83A4-AC5871C00EF3}" type="datetime3">
              <a:rPr lang="en-US" smtClean="0"/>
              <a:t>13 October 2021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4DEC13EC-BEFE-4F4A-897D-B789D6943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9011"/>
            <a:ext cx="4114800" cy="365125"/>
          </a:xfrm>
        </p:spPr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105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F233437B-6EAE-4E4A-B64C-1360A2A99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820" y="643467"/>
            <a:ext cx="5958360" cy="557106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61F8D9-5073-4640-B5D2-F5E31B62B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CB303EE-96AC-6B48-B3D9-60FCDE71DF64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086F78-74CB-974A-B8A9-1BE823E03C76}"/>
              </a:ext>
            </a:extLst>
          </p:cNvPr>
          <p:cNvSpPr txBox="1"/>
          <p:nvPr/>
        </p:nvSpPr>
        <p:spPr>
          <a:xfrm>
            <a:off x="805973" y="5906756"/>
            <a:ext cx="198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3"/>
              </a:rPr>
              <a:t>https://</a:t>
            </a:r>
            <a:r>
              <a:rPr lang="en-US" sz="1400" dirty="0" err="1">
                <a:hlinkClick r:id="rId3"/>
              </a:rPr>
              <a:t>xkcd.com</a:t>
            </a:r>
            <a:r>
              <a:rPr lang="en-US" sz="1400" dirty="0">
                <a:hlinkClick r:id="rId3"/>
              </a:rPr>
              <a:t>/1386/</a:t>
            </a:r>
            <a:endParaRPr lang="en-US" sz="1400" dirty="0"/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8FF3E845-5C93-894F-8497-DADA50DB7C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58804"/>
            <a:ext cx="1418863" cy="365125"/>
          </a:xfrm>
        </p:spPr>
        <p:txBody>
          <a:bodyPr/>
          <a:lstStyle/>
          <a:p>
            <a:fld id="{EBB42AF9-EAA0-6F4C-B5C9-B7670C962830}" type="datetime3">
              <a:rPr lang="en-US" smtClean="0">
                <a:solidFill>
                  <a:schemeClr val="bg1"/>
                </a:solidFill>
              </a:rPr>
              <a:t>13 October 2021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498F4A41-8EA4-494D-8DF9-BD9A3DC5C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9011"/>
            <a:ext cx="4114800" cy="365125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© 2020 Darrell Long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422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8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FADCE4-8519-2741-A782-7418960EE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>
            <a:normAutofit/>
          </a:bodyPr>
          <a:lstStyle/>
          <a:p>
            <a:r>
              <a:rPr lang="en-US" sz="3600"/>
              <a:t>First idea…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0F7CA4-6D05-2046-BB7F-46717E2D47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8474" y="1774372"/>
                <a:ext cx="4064409" cy="2754086"/>
              </a:xfrm>
            </p:spPr>
            <p:txBody>
              <a:bodyPr anchor="t">
                <a:normAutofit lnSpcReduction="10000"/>
              </a:bodyPr>
              <a:lstStyle/>
              <a:p>
                <a:r>
                  <a:rPr lang="en-US" sz="1800" dirty="0"/>
                  <a:t>Enumerate all of the possible orderings of </a:t>
                </a:r>
                <a:r>
                  <a:rPr lang="en-US" sz="1800" i="1" dirty="0"/>
                  <a:t>n</a:t>
                </a:r>
                <a:r>
                  <a:rPr lang="en-US" sz="1800" dirty="0"/>
                  <a:t> objects.</a:t>
                </a:r>
              </a:p>
              <a:p>
                <a:pPr lvl="1"/>
                <a:r>
                  <a:rPr lang="en-US" sz="1400" dirty="0"/>
                  <a:t>There are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sz="1400" dirty="0"/>
                  <a:t> such orderings</a:t>
                </a:r>
              </a:p>
              <a:p>
                <a:r>
                  <a:rPr lang="en-US" sz="1800" dirty="0"/>
                  <a:t>Pick the one that is in order.</a:t>
                </a:r>
              </a:p>
              <a:p>
                <a:endParaRPr lang="en-US" sz="1800" dirty="0"/>
              </a:p>
              <a:p>
                <a:r>
                  <a:rPr lang="en-US" sz="1800" dirty="0"/>
                  <a:t>On second thought, that was a </a:t>
                </a:r>
                <a:r>
                  <a:rPr lang="en-US" sz="1800" i="1" dirty="0"/>
                  <a:t>bad</a:t>
                </a:r>
                <a:r>
                  <a:rPr lang="en-US" sz="1800" dirty="0"/>
                  <a:t> idea.</a:t>
                </a:r>
              </a:p>
              <a:p>
                <a:r>
                  <a:rPr lang="en-US" sz="1800" dirty="0"/>
                  <a:t>So what should we do? Find a </a:t>
                </a:r>
                <a:r>
                  <a:rPr lang="en-US" sz="1800" i="1" dirty="0"/>
                  <a:t>better</a:t>
                </a:r>
                <a:r>
                  <a:rPr lang="en-US" sz="1800" dirty="0"/>
                  <a:t> idea.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0F7CA4-6D05-2046-BB7F-46717E2D47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8474" y="1774372"/>
                <a:ext cx="4064409" cy="2754086"/>
              </a:xfrm>
              <a:blipFill>
                <a:blip r:embed="rId3"/>
                <a:stretch>
                  <a:fillRect l="-935" t="-2752" r="-1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2AC2871-70FD-0349-9D88-132AF0F1AF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1192716"/>
                  </p:ext>
                </p:extLst>
              </p:nvPr>
            </p:nvGraphicFramePr>
            <p:xfrm>
              <a:off x="6038101" y="1144629"/>
              <a:ext cx="5510770" cy="4275824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151272">
                      <a:extLst>
                        <a:ext uri="{9D8B030D-6E8A-4147-A177-3AD203B41FA5}">
                          <a16:colId xmlns:a16="http://schemas.microsoft.com/office/drawing/2014/main" val="2778729603"/>
                        </a:ext>
                      </a:extLst>
                    </a:gridCol>
                    <a:gridCol w="4359498">
                      <a:extLst>
                        <a:ext uri="{9D8B030D-6E8A-4147-A177-3AD203B41FA5}">
                          <a16:colId xmlns:a16="http://schemas.microsoft.com/office/drawing/2014/main" val="1016743463"/>
                        </a:ext>
                      </a:extLst>
                    </a:gridCol>
                  </a:tblGrid>
                  <a:tr h="53447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2400"/>
                        </a:p>
                      </a:txBody>
                      <a:tcPr marL="121472" marR="121472" marT="60736" marB="60736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</m:oMath>
                            </m:oMathPara>
                          </a14:m>
                          <a:endParaRPr lang="en-US" sz="2400"/>
                        </a:p>
                      </a:txBody>
                      <a:tcPr marL="121472" marR="121472" marT="60736" marB="60736"/>
                    </a:tc>
                    <a:extLst>
                      <a:ext uri="{0D108BD9-81ED-4DB2-BD59-A6C34878D82A}">
                        <a16:rowId xmlns:a16="http://schemas.microsoft.com/office/drawing/2014/main" val="1336089915"/>
                      </a:ext>
                    </a:extLst>
                  </a:tr>
                  <a:tr h="53447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1</a:t>
                          </a:r>
                        </a:p>
                      </a:txBody>
                      <a:tcPr marL="121472" marR="121472" marT="60736" marB="60736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1</a:t>
                          </a:r>
                        </a:p>
                      </a:txBody>
                      <a:tcPr marL="121472" marR="121472" marT="60736" marB="60736"/>
                    </a:tc>
                    <a:extLst>
                      <a:ext uri="{0D108BD9-81ED-4DB2-BD59-A6C34878D82A}">
                        <a16:rowId xmlns:a16="http://schemas.microsoft.com/office/drawing/2014/main" val="2045360514"/>
                      </a:ext>
                    </a:extLst>
                  </a:tr>
                  <a:tr h="53447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10</a:t>
                          </a:r>
                        </a:p>
                      </a:txBody>
                      <a:tcPr marL="121472" marR="121472" marT="60736" marB="60736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3628800</a:t>
                          </a:r>
                        </a:p>
                      </a:txBody>
                      <a:tcPr marL="121472" marR="121472" marT="60736" marB="60736"/>
                    </a:tc>
                    <a:extLst>
                      <a:ext uri="{0D108BD9-81ED-4DB2-BD59-A6C34878D82A}">
                        <a16:rowId xmlns:a16="http://schemas.microsoft.com/office/drawing/2014/main" val="2778614101"/>
                      </a:ext>
                    </a:extLst>
                  </a:tr>
                  <a:tr h="53447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20</a:t>
                          </a:r>
                        </a:p>
                      </a:txBody>
                      <a:tcPr marL="121472" marR="121472" marT="60736" marB="60736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2432902008176640000</a:t>
                          </a:r>
                        </a:p>
                      </a:txBody>
                      <a:tcPr marL="121472" marR="121472" marT="60736" marB="60736"/>
                    </a:tc>
                    <a:extLst>
                      <a:ext uri="{0D108BD9-81ED-4DB2-BD59-A6C34878D82A}">
                        <a16:rowId xmlns:a16="http://schemas.microsoft.com/office/drawing/2014/main" val="2009155652"/>
                      </a:ext>
                    </a:extLst>
                  </a:tr>
                  <a:tr h="53447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30</a:t>
                          </a:r>
                        </a:p>
                      </a:txBody>
                      <a:tcPr marL="121472" marR="121472" marT="60736" marB="60736"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2.652×</m:t>
                                </m:r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marL="121472" marR="121472" marT="60736" marB="60736"/>
                    </a:tc>
                    <a:extLst>
                      <a:ext uri="{0D108BD9-81ED-4DB2-BD59-A6C34878D82A}">
                        <a16:rowId xmlns:a16="http://schemas.microsoft.com/office/drawing/2014/main" val="1570911568"/>
                      </a:ext>
                    </a:extLst>
                  </a:tr>
                  <a:tr h="53447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40</a:t>
                          </a:r>
                        </a:p>
                      </a:txBody>
                      <a:tcPr marL="121472" marR="121472" marT="60736" marB="60736"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8.158×</m:t>
                                </m:r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47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marL="121472" marR="121472" marT="60736" marB="60736"/>
                    </a:tc>
                    <a:extLst>
                      <a:ext uri="{0D108BD9-81ED-4DB2-BD59-A6C34878D82A}">
                        <a16:rowId xmlns:a16="http://schemas.microsoft.com/office/drawing/2014/main" val="361225685"/>
                      </a:ext>
                    </a:extLst>
                  </a:tr>
                  <a:tr h="53447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50</a:t>
                          </a:r>
                        </a:p>
                      </a:txBody>
                      <a:tcPr marL="121472" marR="121472" marT="60736" marB="60736"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3.041×</m:t>
                                </m:r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marL="121472" marR="121472" marT="60736" marB="60736"/>
                    </a:tc>
                    <a:extLst>
                      <a:ext uri="{0D108BD9-81ED-4DB2-BD59-A6C34878D82A}">
                        <a16:rowId xmlns:a16="http://schemas.microsoft.com/office/drawing/2014/main" val="2057312732"/>
                      </a:ext>
                    </a:extLst>
                  </a:tr>
                  <a:tr h="53447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60</a:t>
                          </a:r>
                        </a:p>
                      </a:txBody>
                      <a:tcPr marL="121472" marR="121472" marT="60736" marB="60736"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8.320×</m:t>
                                </m:r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81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marL="121472" marR="121472" marT="60736" marB="60736"/>
                    </a:tc>
                    <a:extLst>
                      <a:ext uri="{0D108BD9-81ED-4DB2-BD59-A6C34878D82A}">
                        <a16:rowId xmlns:a16="http://schemas.microsoft.com/office/drawing/2014/main" val="4596788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2AC2871-70FD-0349-9D88-132AF0F1AF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1192716"/>
                  </p:ext>
                </p:extLst>
              </p:nvPr>
            </p:nvGraphicFramePr>
            <p:xfrm>
              <a:off x="6038101" y="1144629"/>
              <a:ext cx="5510770" cy="4275824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151272">
                      <a:extLst>
                        <a:ext uri="{9D8B030D-6E8A-4147-A177-3AD203B41FA5}">
                          <a16:colId xmlns:a16="http://schemas.microsoft.com/office/drawing/2014/main" val="2778729603"/>
                        </a:ext>
                      </a:extLst>
                    </a:gridCol>
                    <a:gridCol w="4359498">
                      <a:extLst>
                        <a:ext uri="{9D8B030D-6E8A-4147-A177-3AD203B41FA5}">
                          <a16:colId xmlns:a16="http://schemas.microsoft.com/office/drawing/2014/main" val="1016743463"/>
                        </a:ext>
                      </a:extLst>
                    </a:gridCol>
                  </a:tblGrid>
                  <a:tr h="53447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472" marR="121472" marT="60736" marB="60736">
                        <a:blipFill>
                          <a:blip r:embed="rId4"/>
                          <a:stretch>
                            <a:fillRect t="-2381" r="-378022" b="-7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472" marR="121472" marT="60736" marB="60736">
                        <a:blipFill>
                          <a:blip r:embed="rId4"/>
                          <a:stretch>
                            <a:fillRect l="-26453" t="-2381" b="-7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6089915"/>
                      </a:ext>
                    </a:extLst>
                  </a:tr>
                  <a:tr h="53447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1</a:t>
                          </a:r>
                        </a:p>
                      </a:txBody>
                      <a:tcPr marL="121472" marR="121472" marT="60736" marB="60736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1</a:t>
                          </a:r>
                        </a:p>
                      </a:txBody>
                      <a:tcPr marL="121472" marR="121472" marT="60736" marB="60736"/>
                    </a:tc>
                    <a:extLst>
                      <a:ext uri="{0D108BD9-81ED-4DB2-BD59-A6C34878D82A}">
                        <a16:rowId xmlns:a16="http://schemas.microsoft.com/office/drawing/2014/main" val="2045360514"/>
                      </a:ext>
                    </a:extLst>
                  </a:tr>
                  <a:tr h="53447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10</a:t>
                          </a:r>
                        </a:p>
                      </a:txBody>
                      <a:tcPr marL="121472" marR="121472" marT="60736" marB="60736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3628800</a:t>
                          </a:r>
                        </a:p>
                      </a:txBody>
                      <a:tcPr marL="121472" marR="121472" marT="60736" marB="60736"/>
                    </a:tc>
                    <a:extLst>
                      <a:ext uri="{0D108BD9-81ED-4DB2-BD59-A6C34878D82A}">
                        <a16:rowId xmlns:a16="http://schemas.microsoft.com/office/drawing/2014/main" val="2778614101"/>
                      </a:ext>
                    </a:extLst>
                  </a:tr>
                  <a:tr h="53447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20</a:t>
                          </a:r>
                        </a:p>
                      </a:txBody>
                      <a:tcPr marL="121472" marR="121472" marT="60736" marB="60736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2432902008176640000</a:t>
                          </a:r>
                        </a:p>
                      </a:txBody>
                      <a:tcPr marL="121472" marR="121472" marT="60736" marB="60736"/>
                    </a:tc>
                    <a:extLst>
                      <a:ext uri="{0D108BD9-81ED-4DB2-BD59-A6C34878D82A}">
                        <a16:rowId xmlns:a16="http://schemas.microsoft.com/office/drawing/2014/main" val="2009155652"/>
                      </a:ext>
                    </a:extLst>
                  </a:tr>
                  <a:tr h="53447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30</a:t>
                          </a:r>
                        </a:p>
                      </a:txBody>
                      <a:tcPr marL="121472" marR="121472" marT="60736" marB="60736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472" marR="121472" marT="60736" marB="60736">
                        <a:blipFill>
                          <a:blip r:embed="rId4"/>
                          <a:stretch>
                            <a:fillRect l="-26453" t="-404762" b="-31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0911568"/>
                      </a:ext>
                    </a:extLst>
                  </a:tr>
                  <a:tr h="53447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40</a:t>
                          </a:r>
                        </a:p>
                      </a:txBody>
                      <a:tcPr marL="121472" marR="121472" marT="60736" marB="60736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472" marR="121472" marT="60736" marB="60736">
                        <a:blipFill>
                          <a:blip r:embed="rId4"/>
                          <a:stretch>
                            <a:fillRect l="-26453" t="-504762" b="-21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225685"/>
                      </a:ext>
                    </a:extLst>
                  </a:tr>
                  <a:tr h="53447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50</a:t>
                          </a:r>
                        </a:p>
                      </a:txBody>
                      <a:tcPr marL="121472" marR="121472" marT="60736" marB="60736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472" marR="121472" marT="60736" marB="60736">
                        <a:blipFill>
                          <a:blip r:embed="rId4"/>
                          <a:stretch>
                            <a:fillRect l="-26453" t="-604762" b="-11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7312732"/>
                      </a:ext>
                    </a:extLst>
                  </a:tr>
                  <a:tr h="53447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60</a:t>
                          </a:r>
                        </a:p>
                      </a:txBody>
                      <a:tcPr marL="121472" marR="121472" marT="60736" marB="60736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472" marR="121472" marT="60736" marB="60736">
                        <a:blipFill>
                          <a:blip r:embed="rId4"/>
                          <a:stretch>
                            <a:fillRect l="-26453" t="-704762" b="-1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9678807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84FE7A9C-DDBB-3F4A-A1B9-D00468ED2709}"/>
              </a:ext>
            </a:extLst>
          </p:cNvPr>
          <p:cNvGrpSpPr/>
          <p:nvPr/>
        </p:nvGrpSpPr>
        <p:grpSpPr>
          <a:xfrm>
            <a:off x="4933758" y="5157788"/>
            <a:ext cx="6615113" cy="1049814"/>
            <a:chOff x="4933758" y="5157788"/>
            <a:chExt cx="6615113" cy="104981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4A4B18D-7FCC-2542-89E2-CB3312FFD71C}"/>
                </a:ext>
              </a:extLst>
            </p:cNvPr>
            <p:cNvSpPr txBox="1"/>
            <p:nvPr/>
          </p:nvSpPr>
          <p:spPr>
            <a:xfrm>
              <a:off x="4933758" y="5838270"/>
              <a:ext cx="6615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This number exceeds the number of protons in the known universe.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845D3C5-4B84-9346-80A1-C6038A3D3EC1}"/>
                </a:ext>
              </a:extLst>
            </p:cNvPr>
            <p:cNvCxnSpPr>
              <a:stCxn id="5" idx="0"/>
            </p:cNvCxnSpPr>
            <p:nvPr/>
          </p:nvCxnSpPr>
          <p:spPr>
            <a:xfrm flipV="1">
              <a:off x="8241315" y="5157788"/>
              <a:ext cx="1431323" cy="6804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B4A513-5027-9A4E-8327-E202D748E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5</a:t>
            </a:fld>
            <a:endParaRPr lang="en-US"/>
          </a:p>
        </p:txBody>
      </p:sp>
      <p:sp>
        <p:nvSpPr>
          <p:cNvPr id="12" name="Date Placeholder 2">
            <a:extLst>
              <a:ext uri="{FF2B5EF4-FFF2-40B4-BE49-F238E27FC236}">
                <a16:creationId xmlns:a16="http://schemas.microsoft.com/office/drawing/2014/main" id="{8F41AB8F-F3CB-C949-AA26-F41D575D6B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58804"/>
            <a:ext cx="1384139" cy="365125"/>
          </a:xfrm>
        </p:spPr>
        <p:txBody>
          <a:bodyPr/>
          <a:lstStyle/>
          <a:p>
            <a:fld id="{73281A88-4DC4-1640-911B-8A0BFBD11FE5}" type="datetime3">
              <a:rPr lang="en-US" smtClean="0"/>
              <a:t>13 October 2021</a:t>
            </a:fld>
            <a:endParaRPr lang="en-US" dirty="0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77706ACF-49C4-4447-AF63-716E36E3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9011"/>
            <a:ext cx="4114800" cy="365125"/>
          </a:xfrm>
        </p:spPr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107AA-4345-644F-93F2-B36F834FC961}"/>
              </a:ext>
            </a:extLst>
          </p:cNvPr>
          <p:cNvSpPr txBox="1"/>
          <p:nvPr/>
        </p:nvSpPr>
        <p:spPr>
          <a:xfrm rot="20033624">
            <a:off x="3297352" y="628407"/>
            <a:ext cx="38888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Matura MT Script Capitals" panose="03020802060602070202" pitchFamily="66" charset="77"/>
              </a:rPr>
              <a:t>This is essentially </a:t>
            </a:r>
            <a:r>
              <a:rPr lang="en-US" sz="3200" dirty="0" err="1">
                <a:solidFill>
                  <a:srgbClr val="FF0000"/>
                </a:solidFill>
                <a:latin typeface="Matura MT Script Capitals" panose="03020802060602070202" pitchFamily="66" charset="77"/>
              </a:rPr>
              <a:t>Bogosort</a:t>
            </a:r>
            <a:endParaRPr lang="en-US" sz="3200" dirty="0">
              <a:solidFill>
                <a:srgbClr val="FF0000"/>
              </a:solidFill>
              <a:latin typeface="Matura MT Script Capitals" panose="03020802060602070202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268521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F4209-7410-4F41-A69F-7ACE7C874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Second idea…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B01079-6D11-F44C-9133-B032D704DD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5320" y="2644518"/>
                <a:ext cx="9013052" cy="3127629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Find the smallest item, to do that we must look at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of them.</a:t>
                </a:r>
              </a:p>
              <a:p>
                <a:pPr lvl="1"/>
                <a:r>
                  <a:rPr lang="en-US" sz="2000" dirty="0"/>
                  <a:t>Put it in the first slot.</a:t>
                </a:r>
              </a:p>
              <a:p>
                <a:r>
                  <a:rPr lang="en-US" sz="2000" dirty="0"/>
                  <a:t>What do I do with what was already there?</a:t>
                </a:r>
              </a:p>
              <a:p>
                <a:pPr lvl="1"/>
                <a:r>
                  <a:rPr lang="en-US" sz="2000" dirty="0"/>
                  <a:t>Let’s swap them.</a:t>
                </a:r>
              </a:p>
              <a:p>
                <a:r>
                  <a:rPr lang="en-US" sz="2000" dirty="0"/>
                  <a:t>Once the smallest item is found, we never look at it again. In effect, we have a smaller, by 1, unsorted array.</a:t>
                </a:r>
              </a:p>
              <a:p>
                <a:r>
                  <a:rPr lang="en-US" sz="2000" dirty="0"/>
                  <a:t>We repeat the same process for smaller and smaller subarrays: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−2, …, 1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This is an instance of </a:t>
                </a:r>
                <a:r>
                  <a:rPr lang="en-US" sz="2000" i="1" dirty="0"/>
                  <a:t>Selection Sort</a:t>
                </a:r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B01079-6D11-F44C-9133-B032D704DD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320" y="2644518"/>
                <a:ext cx="9013052" cy="3127629"/>
              </a:xfrm>
              <a:blipFill>
                <a:blip r:embed="rId2"/>
                <a:stretch>
                  <a:fillRect l="-563" t="-2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8A9687-D4D8-AA47-B63D-42AFE13AA255}"/>
                  </a:ext>
                </a:extLst>
              </p:cNvPr>
              <p:cNvSpPr txBox="1"/>
              <p:nvPr/>
            </p:nvSpPr>
            <p:spPr>
              <a:xfrm>
                <a:off x="3883115" y="1201482"/>
                <a:ext cx="5529262" cy="676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 …+1=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8A9687-D4D8-AA47-B63D-42AFE13AA2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115" y="1201482"/>
                <a:ext cx="5529262" cy="676532"/>
              </a:xfrm>
              <a:prstGeom prst="rect">
                <a:avLst/>
              </a:prstGeom>
              <a:blipFill>
                <a:blip r:embed="rId3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person wearing a suit and tie&#13;&#10;&#13;&#10;Description automatically generated">
            <a:extLst>
              <a:ext uri="{FF2B5EF4-FFF2-40B4-BE49-F238E27FC236}">
                <a16:creationId xmlns:a16="http://schemas.microsoft.com/office/drawing/2014/main" id="{E57C68D1-5D0A-C04B-97E0-8397E9C4E2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2936" y="0"/>
            <a:ext cx="1929063" cy="2469573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66BB84-44B4-AE47-9A82-8B7B72E33ACA}"/>
              </a:ext>
            </a:extLst>
          </p:cNvPr>
          <p:cNvSpPr txBox="1"/>
          <p:nvPr/>
        </p:nvSpPr>
        <p:spPr>
          <a:xfrm>
            <a:off x="10148886" y="2499479"/>
            <a:ext cx="2043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Carl Friedrich </a:t>
            </a:r>
            <a:r>
              <a:rPr lang="en-US" dirty="0" err="1"/>
              <a:t>Gauß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CAEBE1-27CE-0C4F-918D-A3ABC4ECA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6</a:t>
            </a:fld>
            <a:endParaRPr lang="en-US"/>
          </a:p>
        </p:txBody>
      </p:sp>
      <p:sp>
        <p:nvSpPr>
          <p:cNvPr id="11" name="Date Placeholder 2">
            <a:extLst>
              <a:ext uri="{FF2B5EF4-FFF2-40B4-BE49-F238E27FC236}">
                <a16:creationId xmlns:a16="http://schemas.microsoft.com/office/drawing/2014/main" id="{71172E41-88A6-2043-8683-C69CC375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58804"/>
            <a:ext cx="1372565" cy="365125"/>
          </a:xfrm>
        </p:spPr>
        <p:txBody>
          <a:bodyPr/>
          <a:lstStyle/>
          <a:p>
            <a:fld id="{FB6350D3-7070-B346-9AEF-974972D15CA0}" type="datetime3">
              <a:rPr lang="en-US" smtClean="0"/>
              <a:t>13 October 2021</a:t>
            </a:fld>
            <a:endParaRPr lang="en-US" dirty="0"/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DD85C37A-BD15-4142-953E-965E854F2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9011"/>
            <a:ext cx="4114800" cy="365125"/>
          </a:xfrm>
        </p:spPr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7839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2EB7D3-75F8-024E-988F-CAACD74DF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MinSort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17C3F96-6E80-D648-8938-A2FD00767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7690" y="109946"/>
            <a:ext cx="7969054" cy="64150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BD76A1-80D0-5F46-A9D7-2E65475F10D9}"/>
              </a:ext>
            </a:extLst>
          </p:cNvPr>
          <p:cNvSpPr txBox="1"/>
          <p:nvPr/>
        </p:nvSpPr>
        <p:spPr>
          <a:xfrm>
            <a:off x="5813397" y="3000380"/>
            <a:ext cx="3357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Good use of the ternary operator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F558EE-F2BD-FF40-BBEB-75897B4B4387}"/>
              </a:ext>
            </a:extLst>
          </p:cNvPr>
          <p:cNvCxnSpPr/>
          <p:nvPr/>
        </p:nvCxnSpPr>
        <p:spPr>
          <a:xfrm flipV="1">
            <a:off x="7492178" y="2657474"/>
            <a:ext cx="223072" cy="347472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8BA6848-81E0-5B4D-9952-921D80A43603}"/>
              </a:ext>
            </a:extLst>
          </p:cNvPr>
          <p:cNvCxnSpPr>
            <a:cxnSpLocks/>
          </p:cNvCxnSpPr>
          <p:nvPr/>
        </p:nvCxnSpPr>
        <p:spPr>
          <a:xfrm flipH="1" flipV="1">
            <a:off x="7272338" y="2657475"/>
            <a:ext cx="234128" cy="342905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68D50-FC5F-3C40-86E8-DE5B11EDD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7</a:t>
            </a:fld>
            <a:endParaRPr lang="en-US"/>
          </a:p>
        </p:txBody>
      </p:sp>
      <p:sp>
        <p:nvSpPr>
          <p:cNvPr id="11" name="Date Placeholder 2">
            <a:extLst>
              <a:ext uri="{FF2B5EF4-FFF2-40B4-BE49-F238E27FC236}">
                <a16:creationId xmlns:a16="http://schemas.microsoft.com/office/drawing/2014/main" id="{8D47E960-7099-E847-9C16-CAC974570F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58804"/>
            <a:ext cx="1406267" cy="365125"/>
          </a:xfrm>
        </p:spPr>
        <p:txBody>
          <a:bodyPr/>
          <a:lstStyle/>
          <a:p>
            <a:fld id="{6324F682-9C33-4044-BA1C-0E07C47DE7DD}" type="datetime3">
              <a:rPr lang="en-US" smtClean="0">
                <a:solidFill>
                  <a:schemeClr val="tx1"/>
                </a:solidFill>
              </a:rPr>
              <a:t>13 October 2021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8ECEAB5F-3FFB-7045-8BEB-3C0AB9F34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9011"/>
            <a:ext cx="4114800" cy="365125"/>
          </a:xfrm>
        </p:spPr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880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CC882-E8C5-6B48-8D87-8FD97072E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Third idea…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488FFD-956F-744A-90DD-3E1BAB2462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5320" y="2644518"/>
                <a:ext cx="9013052" cy="3848350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/>
                  <a:t>Suppose we have an array with one element, is it sorted?</a:t>
                </a:r>
              </a:p>
              <a:p>
                <a:pPr lvl="1"/>
                <a:r>
                  <a:rPr lang="en-US" sz="2000" dirty="0"/>
                  <a:t>Yes, by definition we say it is sorted.</a:t>
                </a:r>
              </a:p>
              <a:p>
                <a:r>
                  <a:rPr lang="en-US" sz="2000" dirty="0"/>
                  <a:t>Given a second element, it must go either before or after the first element.</a:t>
                </a:r>
              </a:p>
              <a:p>
                <a:pPr lvl="1"/>
                <a:r>
                  <a:rPr lang="en-US" sz="2000" dirty="0"/>
                  <a:t>Now the two element subarray is sorted.</a:t>
                </a:r>
              </a:p>
              <a:p>
                <a:r>
                  <a:rPr lang="en-US" sz="2000" dirty="0"/>
                  <a:t>Given a third element, it must before the first element, between the two elements, or after the second.</a:t>
                </a:r>
              </a:p>
              <a:p>
                <a:pPr lvl="1"/>
                <a:r>
                  <a:rPr lang="en-US" sz="2000" dirty="0"/>
                  <a:t>Now the three element subarray is sorted.</a:t>
                </a:r>
              </a:p>
              <a:p>
                <a:r>
                  <a:rPr lang="en-US" sz="2000" dirty="0"/>
                  <a:t>Proceed to 4, 5, … elements. So,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1, 2, 3, 4, …, 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000" dirty="0"/>
                  <a:t> steps.</a:t>
                </a:r>
              </a:p>
              <a:p>
                <a:r>
                  <a:rPr lang="en-US" sz="2000" dirty="0"/>
                  <a:t>Hold on, if the element before the one we are considering is less then we can stop!</a:t>
                </a:r>
              </a:p>
              <a:p>
                <a:pPr lvl="1"/>
                <a:r>
                  <a:rPr lang="en-US" sz="2000" dirty="0"/>
                  <a:t>That means we only have to consider all of the preceding elements in the </a:t>
                </a:r>
                <a:r>
                  <a:rPr lang="en-US" sz="2000" i="1" dirty="0"/>
                  <a:t>worst case</a:t>
                </a:r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488FFD-956F-744A-90DD-3E1BAB2462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320" y="2644518"/>
                <a:ext cx="9013052" cy="3848350"/>
              </a:xfrm>
              <a:blipFill>
                <a:blip r:embed="rId2"/>
                <a:stretch>
                  <a:fillRect l="-563" t="-1645" r="-986" b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30D1AC-6068-5B48-850E-936ECA38F9D0}"/>
                  </a:ext>
                </a:extLst>
              </p:cNvPr>
              <p:cNvSpPr txBox="1"/>
              <p:nvPr/>
            </p:nvSpPr>
            <p:spPr>
              <a:xfrm>
                <a:off x="4351973" y="1311908"/>
                <a:ext cx="4700587" cy="676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1+2+3+ …+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30D1AC-6068-5B48-850E-936ECA38F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973" y="1311908"/>
                <a:ext cx="4700587" cy="676532"/>
              </a:xfrm>
              <a:prstGeom prst="rect">
                <a:avLst/>
              </a:prstGeom>
              <a:blipFill>
                <a:blip r:embed="rId3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70B-228F-204F-AC1A-F65664113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8</a:t>
            </a:fld>
            <a:endParaRPr lang="en-US"/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C8FCE9ED-A7B8-AA49-B1F1-1E54485775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58804"/>
            <a:ext cx="1360990" cy="365125"/>
          </a:xfrm>
        </p:spPr>
        <p:txBody>
          <a:bodyPr/>
          <a:lstStyle/>
          <a:p>
            <a:fld id="{60A73B4B-C85D-B246-870D-594A0FDD5CC8}" type="datetime3">
              <a:rPr lang="en-US" smtClean="0"/>
              <a:t>13 October 2021</a:t>
            </a:fld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E59B9785-DAA0-7B43-B8C8-8110894D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9011"/>
            <a:ext cx="4114800" cy="365125"/>
          </a:xfrm>
        </p:spPr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127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0DDFFE-3C26-BB4F-A25C-9513B0FE7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InsertionSort</a:t>
            </a:r>
          </a:p>
        </p:txBody>
      </p:sp>
      <p:pic>
        <p:nvPicPr>
          <p:cNvPr id="8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261739D3-48D8-894F-BBB1-E75C284A5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262" y="874481"/>
            <a:ext cx="8307382" cy="51090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B501A-59B8-C54A-9F6C-2ECCF32EA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9</a:t>
            </a:fld>
            <a:endParaRPr lang="en-US"/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64441846-9596-6549-B743-AC5E83C181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58804"/>
            <a:ext cx="1407289" cy="365125"/>
          </a:xfrm>
        </p:spPr>
        <p:txBody>
          <a:bodyPr/>
          <a:lstStyle/>
          <a:p>
            <a:fld id="{92EEE91D-76F2-5944-8A34-E929947F801B}" type="datetime3">
              <a:rPr lang="en-US" smtClean="0">
                <a:solidFill>
                  <a:schemeClr val="tx1"/>
                </a:solidFill>
              </a:rPr>
              <a:t>13 October 2021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66173CC8-E93D-844D-B958-3075576F0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9011"/>
            <a:ext cx="4114800" cy="365125"/>
          </a:xfrm>
        </p:spPr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37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1341</Words>
  <Application>Microsoft Macintosh PowerPoint</Application>
  <PresentationFormat>Widescreen</PresentationFormat>
  <Paragraphs>215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Courier</vt:lpstr>
      <vt:lpstr>Matura MT Script Capitals</vt:lpstr>
      <vt:lpstr>Office Theme</vt:lpstr>
      <vt:lpstr>Sorting</vt:lpstr>
      <vt:lpstr>What is sorting?</vt:lpstr>
      <vt:lpstr>Why do we sort?</vt:lpstr>
      <vt:lpstr>PowerPoint Presentation</vt:lpstr>
      <vt:lpstr>First idea…</vt:lpstr>
      <vt:lpstr>Second idea…</vt:lpstr>
      <vt:lpstr>MinSort</vt:lpstr>
      <vt:lpstr>Third idea…</vt:lpstr>
      <vt:lpstr>InsertionSort</vt:lpstr>
      <vt:lpstr>Fourth idea…</vt:lpstr>
      <vt:lpstr>BubbleSort</vt:lpstr>
      <vt:lpstr>We can immediately do better!</vt:lpstr>
      <vt:lpstr>Is that the best we can do?</vt:lpstr>
      <vt:lpstr>Comparative Sorting Algorithms</vt:lpstr>
      <vt:lpstr>Comparison of Execution Times</vt:lpstr>
      <vt:lpstr>Shell Sort</vt:lpstr>
      <vt:lpstr>QuickSort</vt:lpstr>
      <vt:lpstr>Heaps</vt:lpstr>
      <vt:lpstr>A (Max) Heap</vt:lpstr>
      <vt:lpstr>Heap Sort</vt:lpstr>
      <vt:lpstr>Build Heap</vt:lpstr>
      <vt:lpstr>Fix Heap</vt:lpstr>
      <vt:lpstr>Max Child</vt:lpstr>
      <vt:lpstr>Can I do even better?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</dc:title>
  <dc:creator>Darrell Long</dc:creator>
  <cp:lastModifiedBy>Darrell Long</cp:lastModifiedBy>
  <cp:revision>7</cp:revision>
  <dcterms:created xsi:type="dcterms:W3CDTF">2020-02-10T19:01:03Z</dcterms:created>
  <dcterms:modified xsi:type="dcterms:W3CDTF">2021-10-13T18:00:41Z</dcterms:modified>
</cp:coreProperties>
</file>