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70" r:id="rId3"/>
    <p:sldId id="310" r:id="rId4"/>
    <p:sldId id="266" r:id="rId5"/>
    <p:sldId id="267" r:id="rId6"/>
    <p:sldId id="312" r:id="rId7"/>
    <p:sldId id="271" r:id="rId8"/>
    <p:sldId id="321" r:id="rId9"/>
    <p:sldId id="311" r:id="rId10"/>
    <p:sldId id="258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276" r:id="rId20"/>
    <p:sldId id="279" r:id="rId21"/>
    <p:sldId id="323" r:id="rId22"/>
    <p:sldId id="322" r:id="rId23"/>
    <p:sldId id="324" r:id="rId24"/>
    <p:sldId id="325" r:id="rId25"/>
    <p:sldId id="326" r:id="rId26"/>
    <p:sldId id="327" r:id="rId27"/>
    <p:sldId id="328" r:id="rId28"/>
    <p:sldId id="284" r:id="rId29"/>
    <p:sldId id="309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C2C2C"/>
    <a:srgbClr val="C8CACA"/>
    <a:srgbClr val="446E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7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BAE77-6B87-F740-9B13-64ABF00D9FEE}" type="datetimeFigureOut">
              <a:rPr lang="en-US" smtClean="0"/>
              <a:t>2/21/21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EAA10-184E-C04F-871B-E7E58DF2B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5A43-BA96-EA4E-B2BB-E41E35BA0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E4C0C-DB4A-E045-9FD8-9C0CB958F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A4AD2-A6CE-3049-8807-80E755AF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4529-5BA3-5A4F-9711-59CA9A409950}" type="datetime3">
              <a:rPr lang="en-US" smtClean="0"/>
              <a:t>21 February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6FAE1-3AF5-5D42-9F1F-F95D0549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A21B8-C4B0-044D-AD3D-717D0FFB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1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462F-23A2-FB41-A499-3B0C1396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E445D-E11E-E645-ABC7-C0F2E9000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5FD10-BDE8-3E49-9BEC-8DAEB3CC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44A2-762A-7C4B-80B2-A849157C7CBD}" type="datetime3">
              <a:rPr lang="en-US" smtClean="0"/>
              <a:t>21 February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1C867-21F3-1048-B78C-92DC328E2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20B48-84AB-0141-8850-52976BAB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8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C03155-9ECC-854E-9E97-274A5FF1D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880B1-B0BD-314B-B576-E5F8A6634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D14A4-D029-254F-99E4-1973A8E8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4BE2-A39C-E34E-867E-886CBE3FA5B7}" type="datetime3">
              <a:rPr lang="en-US" smtClean="0"/>
              <a:t>21 February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6C924-D0F2-2B40-A104-9D337776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A4571-3870-DB47-97BD-0E543927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8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EE38-76E1-7F4A-B274-26B13EC5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4D8CE-FD13-7F47-8FAA-767805CF5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6D1F4-A6F9-ED47-B057-45AAE937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CE28-C160-2C4D-B7A4-7E909A396457}" type="datetime3">
              <a:rPr lang="en-US" smtClean="0"/>
              <a:t>21 February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43EE6-A405-4E44-B220-02099E48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CC01-FD3B-6948-A852-E4F5A7B9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2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1DAC-5B92-4741-857C-E13CA0EC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B9EC8-5241-3E44-A07F-CCB030A63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08DE9-1784-4442-9BF7-79EC849F5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3A69-6BE5-AA4E-93E5-FB234B4EFA47}" type="datetime3">
              <a:rPr lang="en-US" smtClean="0"/>
              <a:t>21 February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D5EEB-E3E6-9243-B72F-4735EB30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7A14B-F1F0-654C-9222-3228812C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5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281F-D879-5345-A1E6-EE977954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8BFDC-B137-7A45-940E-4E3CF9F99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87154-8395-FB40-A9D3-315B4CBA9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303F3-9D5A-1148-8B20-42283B50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12B-8233-1548-9F77-F4E61CEE1357}" type="datetime3">
              <a:rPr lang="en-US" smtClean="0"/>
              <a:t>21 February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03876-3F99-F547-A9B3-15662AFB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0FB6D-F87A-A14F-AE41-B7739DA3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8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C4CD-AB26-C443-841A-B5D5F0CC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18C95-E5CD-6D49-B971-2089F7B1B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5F050-3C81-9142-8674-A2B626692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E8F73-FA55-FF44-9903-D328C7C69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D2C77-A4AF-4947-A18F-6A8B6425C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E7829-9096-2148-A081-87699CEB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9552-C6B5-1C47-A26D-AF9292476A69}" type="datetime3">
              <a:rPr lang="en-US" smtClean="0"/>
              <a:t>21 February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B4400-F952-6349-A88B-52A0CF74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F58C0-E36B-3D42-8E43-776B0DB6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6028-B67F-6649-9C50-AF5E32BD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5CFD0-E540-C846-B412-BAA0CCB8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9B78-B735-FA43-9B0C-75C5DE0CA076}" type="datetime3">
              <a:rPr lang="en-US" smtClean="0"/>
              <a:t>21 February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EBB4F-7AF5-F74D-B002-0267EB07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1CDB2-6391-2D49-92D1-C6C77CCA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4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AEC64-FA92-7E42-BE6B-12497E6C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F50-DE05-3E47-849A-3A5C31DA95DA}" type="datetime3">
              <a:rPr lang="en-US" smtClean="0"/>
              <a:t>21 February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52B21-2E7B-8145-96CE-69A0DE07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70A47-A120-5042-816F-125D543E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9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5BFB7-EDA0-9A44-8748-BA36CC3D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95697-F603-244F-A563-7F75EC298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3C732-C865-F844-BE59-3EC9BDE45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27CA4-FC13-FC48-9371-FFC8FE986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0B78-6A33-E84A-98A0-DBA142796AC5}" type="datetime3">
              <a:rPr lang="en-US" smtClean="0"/>
              <a:t>21 February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FF34E-42C2-3147-A3C6-C2EC22FE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9077B-DCB8-C94E-848C-C1597BAE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1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83A6-0119-7546-AA02-93D52F34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6B22C-E554-784F-8510-54BD40417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6A5E2-5DA1-634D-9071-8DFCF48AB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D7B04-665E-9E4C-AB38-24060D95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A650-A8F7-4742-BA91-B700528DF35D}" type="datetime3">
              <a:rPr lang="en-US" smtClean="0"/>
              <a:t>21 February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CF674-0361-A04E-85FC-62F62771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179B9-72E3-E748-85B3-E6005CAC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6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7EC2B-AD60-B54B-9150-FAEA83B7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3E3A3-E60D-D048-BBD6-DBFC6835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00A4B-0AB3-7F40-BC55-CE78EF836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67B02-2A24-9A40-BDC6-5832040D7CD0}" type="datetime3">
              <a:rPr lang="en-US" smtClean="0"/>
              <a:t>21 February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BF604-1D73-AF45-A3AE-AA419571E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66290-F63D-7145-8B47-8A60F879F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436FE-3414-2642-A64E-334FACEC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5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water, outdoor, bird, ocean&#10;&#10;Description automatically generated">
            <a:extLst>
              <a:ext uri="{FF2B5EF4-FFF2-40B4-BE49-F238E27FC236}">
                <a16:creationId xmlns:a16="http://schemas.microsoft.com/office/drawing/2014/main" id="{E5002034-7E71-584F-BD67-86C0628A44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4DE1E9-5C2A-0840-A670-98F51574B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Linked 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C0FBD-5236-D743-97B7-ED0AFD708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Prof. Darrell Long</a:t>
            </a:r>
          </a:p>
          <a:p>
            <a:r>
              <a:rPr lang="en-US">
                <a:solidFill>
                  <a:srgbClr val="FFFFFF"/>
                </a:solidFill>
              </a:rPr>
              <a:t>CSE 13S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A2CE4-5152-0246-9763-50D93F76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EFFB6FB-C1AE-E847-8343-B7A23D5EC9F3}" type="datetime3">
              <a:rPr lang="en-US" smtClean="0">
                <a:solidFill>
                  <a:srgbClr val="FFFFFF"/>
                </a:solidFill>
              </a:rPr>
              <a:t>21 February 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4D96D-2248-FF4B-9A60-11EF1E4A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D0E09-6789-6B4F-AB90-7A043500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1C436FE-3414-2642-A64E-334FACEC285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279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7DE42-AFB8-4B41-BC52-A68C1BD5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singly linked list ADT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646F4-CA98-5C47-8F3A-FF62204C94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2951" y="5853864"/>
            <a:ext cx="347662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CEFDE89C-EE88-E947-AFE3-DC03A89D9444}" type="datetime3">
              <a:rPr lang="en-US" sz="14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21 February 2021</a:t>
            </a:fld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55BE390-D894-C849-B331-459476488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927942"/>
            <a:ext cx="6553545" cy="301005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10DD-9F66-A04D-A1F9-7176DC27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4297" y="6423025"/>
            <a:ext cx="56189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FB092-2A48-4941-9184-70B2F63A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317" y="6423025"/>
            <a:ext cx="7715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1C436FE-3414-2642-A64E-334FACEC2857}" type="slidenum">
              <a:rPr lang="en-US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52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EC2A2E-EC6D-1245-B10C-A836DD50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/>
              <a:t>Constructor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7C1E-EF0A-EA46-B897-3216CEB7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B8BAB2D0-F444-9A4C-823A-4584822C14C5}" type="datetime3">
              <a:rPr lang="en-US" smtClean="0">
                <a:solidFill>
                  <a:srgbClr val="898989"/>
                </a:solidFill>
              </a:rPr>
              <a:pPr defTabSz="457200">
                <a:spcAft>
                  <a:spcPts val="600"/>
                </a:spcAft>
              </a:pPr>
              <a:t>21 February 2021</a:t>
            </a:fld>
            <a:endParaRPr lang="en-US" dirty="0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A61E1-8AE2-364F-8A9E-5663725C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21C436FE-3414-2642-A64E-334FACEC2857}" type="slidenum">
              <a:rPr lang="en-US" smtClean="0">
                <a:solidFill>
                  <a:srgbClr val="898989"/>
                </a:solidFill>
              </a:rPr>
              <a:pPr defTabSz="457200">
                <a:spcAft>
                  <a:spcPts val="600"/>
                </a:spcAft>
              </a:pPr>
              <a:t>11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175B822-79FE-B94A-9947-DAF7300F7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242" y="671951"/>
            <a:ext cx="9266509" cy="335910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11D1-5052-DA4F-A948-6019800D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41120" y="4055364"/>
            <a:ext cx="950976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6934A72-738C-4A2E-AD88-7E45A41E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Allocate memory needed for a single node.</a:t>
            </a:r>
          </a:p>
          <a:p>
            <a:r>
              <a:rPr lang="en-US" sz="1800" dirty="0"/>
              <a:t>A node’s key is the duplicated key.</a:t>
            </a:r>
          </a:p>
          <a:p>
            <a:r>
              <a:rPr lang="en-US" sz="1800" dirty="0"/>
              <a:t>A node initially points to </a:t>
            </a:r>
            <a:r>
              <a:rPr lang="en-US" sz="1800" dirty="0">
                <a:latin typeface="Courier" pitchFamily="2" charset="0"/>
              </a:rPr>
              <a:t>NULL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7336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EC2A2E-EC6D-1245-B10C-A836DD50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Node destructor</a:t>
            </a: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7C1E-EF0A-EA46-B897-3216CEB7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B8BAB2D0-F444-9A4C-823A-4584822C14C5}" type="datetime3">
              <a:rPr lang="en-US" smtClean="0">
                <a:solidFill>
                  <a:srgbClr val="898989"/>
                </a:solidFill>
              </a:rPr>
              <a:pPr defTabSz="457200">
                <a:spcAft>
                  <a:spcPts val="600"/>
                </a:spcAft>
              </a:pPr>
              <a:t>21 February 2021</a:t>
            </a:fld>
            <a:endParaRPr lang="en-US" dirty="0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A61E1-8AE2-364F-8A9E-5663725C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21C436FE-3414-2642-A64E-334FACEC2857}" type="slidenum">
              <a:rPr lang="en-US" smtClean="0">
                <a:solidFill>
                  <a:srgbClr val="898989"/>
                </a:solidFill>
              </a:rPr>
              <a:pPr defTabSz="457200">
                <a:spcAft>
                  <a:spcPts val="600"/>
                </a:spcAft>
              </a:pPr>
              <a:t>12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34712DD-DA3F-FF4B-B1B4-8BF17D305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338" y="671951"/>
            <a:ext cx="5450317" cy="335910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11D1-5052-DA4F-A948-6019800D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41120" y="4055364"/>
            <a:ext cx="950976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6934A72-738C-4A2E-AD88-7E45A41E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Free memory allocated for a node.</a:t>
            </a:r>
          </a:p>
          <a:p>
            <a:r>
              <a:rPr lang="en-US" sz="1800" dirty="0"/>
              <a:t>A double pointer is passed so we can </a:t>
            </a:r>
            <a:r>
              <a:rPr lang="en-US" sz="1800" dirty="0">
                <a:latin typeface="Courier" pitchFamily="2" charset="0"/>
              </a:rPr>
              <a:t>NULL</a:t>
            </a:r>
            <a:r>
              <a:rPr lang="en-US" sz="1800" dirty="0"/>
              <a:t> the original pointer.</a:t>
            </a:r>
          </a:p>
        </p:txBody>
      </p:sp>
    </p:spTree>
    <p:extLst>
      <p:ext uri="{BB962C8B-B14F-4D97-AF65-F5344CB8AC3E}">
        <p14:creationId xmlns:p14="http://schemas.microsoft.com/office/powerpoint/2010/main" val="615530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EC2A2E-EC6D-1245-B10C-A836DD50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Linked list destructor</a:t>
            </a: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7C1E-EF0A-EA46-B897-3216CEB7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B8BAB2D0-F444-9A4C-823A-4584822C14C5}" type="datetime3">
              <a:rPr lang="en-US" smtClean="0">
                <a:solidFill>
                  <a:srgbClr val="898989"/>
                </a:solidFill>
              </a:rPr>
              <a:pPr defTabSz="457200">
                <a:spcAft>
                  <a:spcPts val="600"/>
                </a:spcAft>
              </a:pPr>
              <a:t>21 February 2021</a:t>
            </a:fld>
            <a:endParaRPr lang="en-US" dirty="0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A61E1-8AE2-364F-8A9E-5663725C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21C436FE-3414-2642-A64E-334FACEC2857}" type="slidenum">
              <a:rPr lang="en-US" smtClean="0">
                <a:solidFill>
                  <a:srgbClr val="898989"/>
                </a:solidFill>
              </a:rPr>
              <a:pPr defTabSz="457200">
                <a:spcAft>
                  <a:spcPts val="600"/>
                </a:spcAft>
              </a:pPr>
              <a:t>13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11D1-5052-DA4F-A948-6019800D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41120" y="4055364"/>
            <a:ext cx="950976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6934A72-738C-4A2E-AD88-7E45A41E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Walks the linked list and deletes each node.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3FB262E-2B0D-1049-9045-6F98F5E6B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275" y="847079"/>
            <a:ext cx="77851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87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EC2A2E-EC6D-1245-B10C-A836DD50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Lookup</a:t>
            </a: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7C1E-EF0A-EA46-B897-3216CEB7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B8BAB2D0-F444-9A4C-823A-4584822C14C5}" type="datetime3">
              <a:rPr lang="en-US" smtClean="0">
                <a:solidFill>
                  <a:srgbClr val="898989"/>
                </a:solidFill>
              </a:rPr>
              <a:pPr defTabSz="457200">
                <a:spcAft>
                  <a:spcPts val="600"/>
                </a:spcAft>
              </a:pPr>
              <a:t>21 February 2021</a:t>
            </a:fld>
            <a:endParaRPr lang="en-US" dirty="0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A61E1-8AE2-364F-8A9E-5663725C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21C436FE-3414-2642-A64E-334FACEC2857}" type="slidenum">
              <a:rPr lang="en-US" smtClean="0">
                <a:solidFill>
                  <a:srgbClr val="898989"/>
                </a:solidFill>
              </a:rPr>
              <a:pPr defTabSz="457200">
                <a:spcAft>
                  <a:spcPts val="600"/>
                </a:spcAft>
              </a:pPr>
              <a:t>14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11D1-5052-DA4F-A948-6019800D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41120" y="4055364"/>
            <a:ext cx="950976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6934A72-738C-4A2E-AD88-7E45A41E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 fontScale="92500"/>
          </a:bodyPr>
          <a:lstStyle/>
          <a:p>
            <a:r>
              <a:rPr lang="en-US" sz="1800" dirty="0"/>
              <a:t>Walks the linked list to look for a specified key.</a:t>
            </a:r>
          </a:p>
          <a:p>
            <a:pPr lvl="1"/>
            <a:r>
              <a:rPr lang="en-US" sz="1400" dirty="0"/>
              <a:t>If the key matches, then return the node, move on otherwise.</a:t>
            </a:r>
          </a:p>
          <a:p>
            <a:r>
              <a:rPr lang="en-US" sz="1800" dirty="0"/>
              <a:t>Linear search complexity for singly and doubly linked lists is </a:t>
            </a:r>
            <a:r>
              <a:rPr lang="en-US" sz="1800" i="1" dirty="0"/>
              <a:t>O(n).</a:t>
            </a:r>
          </a:p>
          <a:p>
            <a:pPr lvl="1"/>
            <a:r>
              <a:rPr lang="en-US" sz="1400" dirty="0"/>
              <a:t>For keys that are strings with a maximum of </a:t>
            </a:r>
            <a:r>
              <a:rPr lang="en-US" sz="1400" i="1" dirty="0"/>
              <a:t>m</a:t>
            </a:r>
            <a:r>
              <a:rPr lang="en-US" sz="1400" dirty="0"/>
              <a:t> characters, the search complexity is </a:t>
            </a:r>
            <a:r>
              <a:rPr lang="en-US" sz="1400" i="1" dirty="0"/>
              <a:t>O(</a:t>
            </a:r>
            <a:r>
              <a:rPr lang="en-US" sz="1400" i="1" dirty="0" err="1"/>
              <a:t>mn</a:t>
            </a:r>
            <a:r>
              <a:rPr lang="en-US" sz="1400" i="1" dirty="0"/>
              <a:t>)</a:t>
            </a:r>
            <a:r>
              <a:rPr lang="en-US" sz="1400" dirty="0"/>
              <a:t>.</a:t>
            </a:r>
          </a:p>
          <a:p>
            <a:r>
              <a:rPr lang="en-US" sz="1800" dirty="0"/>
              <a:t>Worst case: the key is </a:t>
            </a:r>
            <a:r>
              <a:rPr lang="en-US" sz="1800" i="1" dirty="0"/>
              <a:t>absent</a:t>
            </a:r>
            <a:r>
              <a:rPr lang="en-US" sz="1800" dirty="0"/>
              <a:t>.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FB5C7C1-6671-9B4E-9EDC-F8D165CEB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00" y="1056130"/>
            <a:ext cx="84963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38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EC2A2E-EC6D-1245-B10C-A836DD50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Insertion</a:t>
            </a: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7C1E-EF0A-EA46-B897-3216CEB7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B8BAB2D0-F444-9A4C-823A-4584822C14C5}" type="datetime3">
              <a:rPr lang="en-US" smtClean="0">
                <a:solidFill>
                  <a:srgbClr val="898989"/>
                </a:solidFill>
              </a:rPr>
              <a:pPr defTabSz="457200">
                <a:spcAft>
                  <a:spcPts val="600"/>
                </a:spcAft>
              </a:pPr>
              <a:t>21 February 2021</a:t>
            </a:fld>
            <a:endParaRPr lang="en-US" dirty="0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A61E1-8AE2-364F-8A9E-5663725C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21C436FE-3414-2642-A64E-334FACEC2857}" type="slidenum">
              <a:rPr lang="en-US" smtClean="0">
                <a:solidFill>
                  <a:srgbClr val="898989"/>
                </a:solidFill>
              </a:rPr>
              <a:pPr defTabSz="457200">
                <a:spcAft>
                  <a:spcPts val="600"/>
                </a:spcAft>
              </a:pPr>
              <a:t>15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11D1-5052-DA4F-A948-6019800D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41120" y="4055364"/>
            <a:ext cx="950976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6934A72-738C-4A2E-AD88-7E45A41E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1632" y="5002960"/>
            <a:ext cx="6281873" cy="177030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Check if the key is already in the list.</a:t>
            </a:r>
          </a:p>
          <a:p>
            <a:pPr lvl="1"/>
            <a:r>
              <a:rPr lang="en-US" sz="1400" dirty="0"/>
              <a:t>We don’t want duplicates.</a:t>
            </a:r>
          </a:p>
          <a:p>
            <a:r>
              <a:rPr lang="en-US" sz="1800" dirty="0"/>
              <a:t>Create a node with the key.</a:t>
            </a:r>
          </a:p>
          <a:p>
            <a:r>
              <a:rPr lang="en-US" sz="1800" dirty="0"/>
              <a:t>Point the created node at the head.</a:t>
            </a:r>
          </a:p>
          <a:p>
            <a:r>
              <a:rPr lang="en-US" sz="1800" dirty="0"/>
              <a:t>The new head is the created node.</a:t>
            </a:r>
          </a:p>
          <a:p>
            <a:endParaRPr lang="en-US" sz="18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8EA5175-209A-7F4D-A8A2-BAFFB4100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812391"/>
            <a:ext cx="7162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85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EC2A2E-EC6D-1245-B10C-A836DD50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Printing</a:t>
            </a: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7C1E-EF0A-EA46-B897-3216CEB7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B8BAB2D0-F444-9A4C-823A-4584822C14C5}" type="datetime3">
              <a:rPr lang="en-US" smtClean="0">
                <a:solidFill>
                  <a:srgbClr val="898989"/>
                </a:solidFill>
              </a:rPr>
              <a:pPr defTabSz="457200">
                <a:spcAft>
                  <a:spcPts val="600"/>
                </a:spcAft>
              </a:pPr>
              <a:t>21 February 2021</a:t>
            </a:fld>
            <a:endParaRPr lang="en-US" dirty="0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A61E1-8AE2-364F-8A9E-5663725C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21C436FE-3414-2642-A64E-334FACEC2857}" type="slidenum">
              <a:rPr lang="en-US" smtClean="0">
                <a:solidFill>
                  <a:srgbClr val="898989"/>
                </a:solidFill>
              </a:rPr>
              <a:pPr defTabSz="457200">
                <a:spcAft>
                  <a:spcPts val="600"/>
                </a:spcAft>
              </a:pPr>
              <a:t>16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E87FD6C-E441-0B45-9E20-A1B10DA70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82747"/>
            <a:ext cx="10914060" cy="253751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11D1-5052-DA4F-A948-6019800D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41120" y="4055364"/>
            <a:ext cx="950976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6934A72-738C-4A2E-AD88-7E45A41E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r>
              <a:rPr lang="en-US" sz="1700" dirty="0"/>
              <a:t>Walk through the linked list and print out each node’s key.</a:t>
            </a:r>
          </a:p>
        </p:txBody>
      </p:sp>
    </p:spTree>
    <p:extLst>
      <p:ext uri="{BB962C8B-B14F-4D97-AF65-F5344CB8AC3E}">
        <p14:creationId xmlns:p14="http://schemas.microsoft.com/office/powerpoint/2010/main" val="342512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7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EC2A2E-EC6D-1245-B10C-A836DD50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Removing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7C1E-EF0A-EA46-B897-3216CEB7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B8BAB2D0-F444-9A4C-823A-4584822C14C5}" type="datetime3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457200">
                <a:spcAft>
                  <a:spcPts val="600"/>
                </a:spcAft>
              </a:pPr>
              <a:t>21 February 2021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A61E1-8AE2-364F-8A9E-5663725C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21C436FE-3414-2642-A64E-334FACEC2857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457200">
                <a:spcAft>
                  <a:spcPts val="600"/>
                </a:spcAft>
              </a:pPr>
              <a:t>17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8475B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6934A72-738C-4A2E-AD88-7E45A41E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 anchor="ctr">
            <a:normAutofit/>
          </a:bodyPr>
          <a:lstStyle/>
          <a:p>
            <a:pPr>
              <a:buClr>
                <a:srgbClr val="8475B2"/>
              </a:buClr>
            </a:pPr>
            <a:r>
              <a:rPr lang="en-US" sz="1800" dirty="0"/>
              <a:t>Track the current and previous nodes.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Initially, the previous node is </a:t>
            </a:r>
            <a:r>
              <a:rPr lang="en-US" sz="1400" dirty="0">
                <a:latin typeface="Courier" pitchFamily="2" charset="0"/>
              </a:rPr>
              <a:t>NULL</a:t>
            </a:r>
            <a:r>
              <a:rPr lang="en-US" sz="1400" dirty="0"/>
              <a:t>.</a:t>
            </a:r>
          </a:p>
          <a:p>
            <a:pPr>
              <a:buClr>
                <a:srgbClr val="8475B2"/>
              </a:buClr>
            </a:pPr>
            <a:r>
              <a:rPr lang="en-US" sz="1800" dirty="0"/>
              <a:t>Walk the linked list.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If the current node contains a matching key:</a:t>
            </a:r>
          </a:p>
          <a:p>
            <a:pPr lvl="2">
              <a:buClr>
                <a:srgbClr val="8475B2"/>
              </a:buClr>
            </a:pPr>
            <a:r>
              <a:rPr lang="en-US" sz="1000" dirty="0"/>
              <a:t>If there was a previous node, point it at the node after the current node.</a:t>
            </a:r>
          </a:p>
          <a:p>
            <a:pPr lvl="2">
              <a:buClr>
                <a:srgbClr val="8475B2"/>
              </a:buClr>
            </a:pPr>
            <a:r>
              <a:rPr lang="en-US" sz="1000" dirty="0"/>
              <a:t>Else, we were on the head, so make the head point to the node the current node is point at.</a:t>
            </a:r>
          </a:p>
          <a:p>
            <a:pPr lvl="2">
              <a:buClr>
                <a:srgbClr val="8475B2"/>
              </a:buClr>
            </a:pPr>
            <a:r>
              <a:rPr lang="en-US" sz="1000" dirty="0"/>
              <a:t>Delete the found node, then we’re done.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The previous node is now the current node.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The current node is its next node.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11D1-5052-DA4F-A948-6019800D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vert="horz" lIns="91440" tIns="45720" rIns="91440" bIns="45720" rtlCol="0">
            <a:normAutofit/>
          </a:bodyPr>
          <a:lstStyle/>
          <a:p>
            <a:pPr algn="r"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0F766F77-4D33-5042-BF09-1778F4279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94" y="972386"/>
            <a:ext cx="5503146" cy="492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13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7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EC2A2E-EC6D-1245-B10C-A836DD50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Move-to-front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7C1E-EF0A-EA46-B897-3216CEB7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B8BAB2D0-F444-9A4C-823A-4584822C14C5}" type="datetime3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457200">
                <a:spcAft>
                  <a:spcPts val="600"/>
                </a:spcAft>
              </a:pPr>
              <a:t>21 February 2021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A61E1-8AE2-364F-8A9E-5663725C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21C436FE-3414-2642-A64E-334FACEC2857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457200">
                <a:spcAft>
                  <a:spcPts val="600"/>
                </a:spcAft>
              </a:pPr>
              <a:t>18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8475B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6934A72-738C-4A2E-AD88-7E45A41E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 anchor="ctr">
            <a:normAutofit/>
          </a:bodyPr>
          <a:lstStyle/>
          <a:p>
            <a:pPr>
              <a:buClr>
                <a:srgbClr val="8475B2"/>
              </a:buClr>
            </a:pPr>
            <a:r>
              <a:rPr lang="en-US" sz="1800" dirty="0"/>
              <a:t>Track the current and previous nodes.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Initially, the previous node is </a:t>
            </a:r>
            <a:r>
              <a:rPr lang="en-US" sz="1400" dirty="0">
                <a:latin typeface="Courier" pitchFamily="2" charset="0"/>
              </a:rPr>
              <a:t>NULL</a:t>
            </a:r>
            <a:r>
              <a:rPr lang="en-US" sz="1400" dirty="0"/>
              <a:t>.</a:t>
            </a:r>
          </a:p>
          <a:p>
            <a:pPr>
              <a:buClr>
                <a:srgbClr val="8475B2"/>
              </a:buClr>
            </a:pPr>
            <a:r>
              <a:rPr lang="en-US" sz="1800" dirty="0"/>
              <a:t>Walk the linked list.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If the current node contains a matching key:</a:t>
            </a:r>
          </a:p>
          <a:p>
            <a:pPr lvl="2">
              <a:buClr>
                <a:srgbClr val="8475B2"/>
              </a:buClr>
            </a:pPr>
            <a:r>
              <a:rPr lang="en-US" sz="1000" dirty="0"/>
              <a:t>If there was a previous node, point it at the node after the current node.</a:t>
            </a:r>
          </a:p>
          <a:p>
            <a:pPr lvl="3">
              <a:buClr>
                <a:srgbClr val="8475B2"/>
              </a:buClr>
            </a:pPr>
            <a:r>
              <a:rPr lang="en-US" sz="800" dirty="0"/>
              <a:t>The current node should node should now point at the head.</a:t>
            </a:r>
          </a:p>
          <a:p>
            <a:pPr lvl="3">
              <a:buClr>
                <a:srgbClr val="8475B2"/>
              </a:buClr>
            </a:pPr>
            <a:r>
              <a:rPr lang="en-US" sz="800" dirty="0"/>
              <a:t>The new head is the current node, so we’re done.</a:t>
            </a:r>
          </a:p>
          <a:p>
            <a:pPr lvl="2">
              <a:buClr>
                <a:srgbClr val="8475B2"/>
              </a:buClr>
            </a:pPr>
            <a:r>
              <a:rPr lang="en-US" sz="1000" dirty="0"/>
              <a:t>Else, we were on the head, so no need to move to the front.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The previous node is now the current node.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The current node is its next node.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11D1-5052-DA4F-A948-6019800D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vert="horz" lIns="91440" tIns="45720" rIns="91440" bIns="45720" rtlCol="0">
            <a:normAutofit/>
          </a:bodyPr>
          <a:lstStyle/>
          <a:p>
            <a:pPr algn="r"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B728093-ACDC-6041-BB0C-83312AB67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88" y="947836"/>
            <a:ext cx="5468052" cy="494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05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8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2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52008-86A4-1845-B76D-295EFD48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7" y="1444741"/>
            <a:ext cx="4643344" cy="10419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Linked List Stacks</a:t>
            </a: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BC48EFA0-A233-A447-9C37-147A709D0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2656" y="2701427"/>
            <a:ext cx="4483324" cy="269996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marL="285750">
              <a:spcBef>
                <a:spcPts val="1001"/>
              </a:spcBef>
              <a:buClr>
                <a:schemeClr val="bg1"/>
              </a:buClr>
            </a:pPr>
            <a:r>
              <a:rPr lang="en-US" sz="1700" spc="-1" dirty="0"/>
              <a:t>Stack size is limited only by available memory.</a:t>
            </a:r>
          </a:p>
          <a:p>
            <a:pPr marL="285750">
              <a:spcBef>
                <a:spcPts val="1001"/>
              </a:spcBef>
              <a:buClr>
                <a:schemeClr val="bg1"/>
              </a:buClr>
            </a:pPr>
            <a:r>
              <a:rPr lang="en-US" sz="1700" spc="-1" dirty="0"/>
              <a:t>Pushing an element is inserting it at the head.</a:t>
            </a:r>
          </a:p>
          <a:p>
            <a:pPr marL="285750">
              <a:spcBef>
                <a:spcPts val="1001"/>
              </a:spcBef>
              <a:buClr>
                <a:schemeClr val="bg1"/>
              </a:buClr>
            </a:pPr>
            <a:r>
              <a:rPr lang="en-US" sz="1700" spc="-1" dirty="0"/>
              <a:t>Popping an element is removing it from the head.</a:t>
            </a:r>
          </a:p>
          <a:p>
            <a:pPr marL="285750">
              <a:spcBef>
                <a:spcPts val="1001"/>
              </a:spcBef>
              <a:buClr>
                <a:schemeClr val="bg1"/>
              </a:buClr>
            </a:pPr>
            <a:endParaRPr lang="en-US" sz="1700" spc="-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215FE-C7F1-9448-8425-231351F5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4CA912B-8233-1548-9F77-F4E61CEE1357}" type="datetime3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21 February 2021</a:t>
            </a:fld>
            <a:endParaRPr lang="en-US">
              <a:solidFill>
                <a:srgbClr val="595959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7F0F3-55E3-E342-955F-34101927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6A82F-7C3A-8147-AE20-543A3CA5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21C436FE-3414-2642-A64E-334FACEC2857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rgbClr val="595959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D1C3515-0D4C-43A5-A9DE-0E76E8F1958D}"/>
              </a:ext>
            </a:extLst>
          </p:cNvPr>
          <p:cNvGrpSpPr/>
          <p:nvPr/>
        </p:nvGrpSpPr>
        <p:grpSpPr>
          <a:xfrm>
            <a:off x="7588499" y="960109"/>
            <a:ext cx="2542461" cy="4709363"/>
            <a:chOff x="7537706" y="555009"/>
            <a:chExt cx="2791749" cy="517111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96283AE-D8BA-4129-B7BA-DE63A30C7F5B}"/>
                </a:ext>
              </a:extLst>
            </p:cNvPr>
            <p:cNvSpPr/>
            <p:nvPr/>
          </p:nvSpPr>
          <p:spPr>
            <a:xfrm>
              <a:off x="7537706" y="2276019"/>
              <a:ext cx="86340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50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0BBBDD-2D75-4E90-9F74-46539569EA5F}"/>
                </a:ext>
              </a:extLst>
            </p:cNvPr>
            <p:cNvSpPr/>
            <p:nvPr/>
          </p:nvSpPr>
          <p:spPr>
            <a:xfrm>
              <a:off x="8401106" y="2276019"/>
              <a:ext cx="69451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Next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11D0BCE-C1AF-4437-9201-DF9583B739CC}"/>
                </a:ext>
              </a:extLst>
            </p:cNvPr>
            <p:cNvSpPr/>
            <p:nvPr/>
          </p:nvSpPr>
          <p:spPr>
            <a:xfrm>
              <a:off x="7542992" y="3591174"/>
              <a:ext cx="86340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32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C1F49F8-6604-4D2E-BD56-86C7031D381F}"/>
                </a:ext>
              </a:extLst>
            </p:cNvPr>
            <p:cNvSpPr/>
            <p:nvPr/>
          </p:nvSpPr>
          <p:spPr>
            <a:xfrm>
              <a:off x="8406392" y="3591174"/>
              <a:ext cx="69451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Next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E18E0E2-5063-422A-A813-BC0B927F9B2B}"/>
                </a:ext>
              </a:extLst>
            </p:cNvPr>
            <p:cNvSpPr/>
            <p:nvPr/>
          </p:nvSpPr>
          <p:spPr>
            <a:xfrm>
              <a:off x="7537706" y="4891346"/>
              <a:ext cx="86340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25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9F75300-E58A-44AE-A2B3-7BA02309107A}"/>
                </a:ext>
              </a:extLst>
            </p:cNvPr>
            <p:cNvSpPr/>
            <p:nvPr/>
          </p:nvSpPr>
          <p:spPr>
            <a:xfrm>
              <a:off x="8401106" y="4891346"/>
              <a:ext cx="69451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Next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567F576-5B4A-4135-9985-E236D95AB404}"/>
                </a:ext>
              </a:extLst>
            </p:cNvPr>
            <p:cNvSpPr/>
            <p:nvPr/>
          </p:nvSpPr>
          <p:spPr>
            <a:xfrm>
              <a:off x="7537706" y="975847"/>
              <a:ext cx="86340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99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32B8D85-4F68-4384-A7F6-4513F4F8CEFB}"/>
                </a:ext>
              </a:extLst>
            </p:cNvPr>
            <p:cNvSpPr/>
            <p:nvPr/>
          </p:nvSpPr>
          <p:spPr>
            <a:xfrm>
              <a:off x="8401106" y="975847"/>
              <a:ext cx="69451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Next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64BDABA-4C14-4621-8C43-7D9F7600177F}"/>
                </a:ext>
              </a:extLst>
            </p:cNvPr>
            <p:cNvCxnSpPr>
              <a:cxnSpLocks/>
              <a:stCxn id="69" idx="2"/>
              <a:endCxn id="63" idx="0"/>
            </p:cNvCxnSpPr>
            <p:nvPr/>
          </p:nvCxnSpPr>
          <p:spPr>
            <a:xfrm>
              <a:off x="8748361" y="1803675"/>
              <a:ext cx="0" cy="4723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869C253-8B1B-4495-987F-E83CC20A767B}"/>
                </a:ext>
              </a:extLst>
            </p:cNvPr>
            <p:cNvSpPr/>
            <p:nvPr/>
          </p:nvSpPr>
          <p:spPr>
            <a:xfrm>
              <a:off x="9634945" y="4898297"/>
              <a:ext cx="69451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Null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8FAF714-1743-4441-B6C4-4D0E1D3C38A4}"/>
                </a:ext>
              </a:extLst>
            </p:cNvPr>
            <p:cNvCxnSpPr>
              <a:cxnSpLocks/>
              <a:stCxn id="67" idx="3"/>
              <a:endCxn id="73" idx="1"/>
            </p:cNvCxnSpPr>
            <p:nvPr/>
          </p:nvCxnSpPr>
          <p:spPr>
            <a:xfrm>
              <a:off x="9095616" y="5305260"/>
              <a:ext cx="539329" cy="69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AE32A86-2574-43F3-9A2E-B463F81DE832}"/>
                </a:ext>
              </a:extLst>
            </p:cNvPr>
            <p:cNvSpPr txBox="1"/>
            <p:nvPr/>
          </p:nvSpPr>
          <p:spPr>
            <a:xfrm>
              <a:off x="8090586" y="555009"/>
              <a:ext cx="571001" cy="405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Top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497618-D970-9646-8A29-AD0BF37E6769}"/>
              </a:ext>
            </a:extLst>
          </p:cNvPr>
          <p:cNvCxnSpPr>
            <a:cxnSpLocks/>
            <a:stCxn id="63" idx="2"/>
            <a:endCxn id="65" idx="0"/>
          </p:cNvCxnSpPr>
          <p:nvPr/>
        </p:nvCxnSpPr>
        <p:spPr>
          <a:xfrm>
            <a:off x="8691049" y="3281349"/>
            <a:ext cx="4814" cy="443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F2502C-1682-D745-9EAD-72297466E865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>
          <a:xfrm flipH="1">
            <a:off x="8691049" y="4479068"/>
            <a:ext cx="4814" cy="430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37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stomShape 5">
            <a:extLst>
              <a:ext uri="{FF2B5EF4-FFF2-40B4-BE49-F238E27FC236}">
                <a16:creationId xmlns:a16="http://schemas.microsoft.com/office/drawing/2014/main" id="{9EF92AC4-6681-FB4B-80E2-9279B39DC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8064" y="2853879"/>
            <a:ext cx="9637776" cy="167505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>
              <a:spcBef>
                <a:spcPts val="1001"/>
              </a:spcBef>
              <a:buClr>
                <a:schemeClr val="tx1"/>
              </a:buClr>
            </a:pPr>
            <a:r>
              <a:rPr lang="en-US" sz="2000" b="0" strike="noStrike" spc="-1" dirty="0"/>
              <a:t>The diagram below depicts a </a:t>
            </a:r>
            <a:r>
              <a:rPr lang="en-US" sz="2000" b="0" i="1" strike="noStrike" spc="-1" dirty="0"/>
              <a:t>singly linked list</a:t>
            </a:r>
            <a:r>
              <a:rPr lang="en-US" sz="2000" b="0" strike="noStrike" spc="-1" dirty="0"/>
              <a:t>.</a:t>
            </a:r>
          </a:p>
          <a:p>
            <a:pPr marL="342900">
              <a:spcBef>
                <a:spcPts val="1001"/>
              </a:spcBef>
              <a:buClr>
                <a:schemeClr val="tx1"/>
              </a:buClr>
            </a:pPr>
            <a:r>
              <a:rPr lang="en-US" sz="2000" b="0" strike="noStrike" spc="-1" dirty="0"/>
              <a:t>A </a:t>
            </a:r>
            <a:r>
              <a:rPr lang="en-US" sz="2000" b="0" i="1" strike="noStrike" spc="-1" dirty="0"/>
              <a:t>linked </a:t>
            </a:r>
            <a:r>
              <a:rPr lang="en-US" sz="2000" b="0" strike="noStrike" spc="-1" dirty="0"/>
              <a:t>data structure.</a:t>
            </a:r>
          </a:p>
          <a:p>
            <a:pPr marL="800100" lvl="1">
              <a:spcBef>
                <a:spcPts val="1001"/>
              </a:spcBef>
              <a:buClr>
                <a:schemeClr val="tx1"/>
              </a:buClr>
            </a:pPr>
            <a:r>
              <a:rPr lang="en-US" sz="1600" b="0" strike="noStrike" spc="-1" dirty="0"/>
              <a:t>In a </a:t>
            </a:r>
            <a:r>
              <a:rPr lang="en-US" sz="1600" b="0" i="1" strike="noStrike" spc="-1" dirty="0"/>
              <a:t>singly</a:t>
            </a:r>
            <a:r>
              <a:rPr lang="en-US" sz="1600" b="0" strike="noStrike" spc="-1" dirty="0"/>
              <a:t> linked list, each node contains a data field and a pointer to the </a:t>
            </a:r>
            <a:r>
              <a:rPr lang="en-US" sz="1600" b="0" i="1" strike="noStrike" spc="-1" dirty="0"/>
              <a:t>next</a:t>
            </a:r>
            <a:r>
              <a:rPr lang="en-US" sz="1600" b="0" strike="noStrike" spc="-1" dirty="0"/>
              <a:t> node in the list.</a:t>
            </a:r>
          </a:p>
          <a:p>
            <a:pPr marL="800100" lvl="1">
              <a:spcBef>
                <a:spcPts val="1001"/>
              </a:spcBef>
              <a:buClr>
                <a:schemeClr val="tx1"/>
              </a:buClr>
            </a:pPr>
            <a:r>
              <a:rPr lang="en-US" sz="1600" b="0" strike="noStrike" spc="-1" dirty="0"/>
              <a:t>In a </a:t>
            </a:r>
            <a:r>
              <a:rPr lang="en-US" sz="1600" b="0" i="1" strike="noStrike" spc="-1" dirty="0"/>
              <a:t>doubly </a:t>
            </a:r>
            <a:r>
              <a:rPr lang="en-US" sz="1600" b="0" strike="noStrike" spc="-1" dirty="0"/>
              <a:t>linked list, each node contains a data field and pointers to the </a:t>
            </a:r>
            <a:r>
              <a:rPr lang="en-US" sz="1600" b="0" i="1" strike="noStrike" spc="-1" dirty="0"/>
              <a:t>next</a:t>
            </a:r>
            <a:r>
              <a:rPr lang="en-US" sz="1600" b="0" strike="noStrike" spc="-1" dirty="0"/>
              <a:t> </a:t>
            </a:r>
            <a:r>
              <a:rPr lang="en-US" sz="1600" b="0" i="1" strike="noStrike" spc="-1" dirty="0"/>
              <a:t>and previous </a:t>
            </a:r>
            <a:r>
              <a:rPr lang="en-US" sz="1600" b="0" strike="noStrike" spc="-1" dirty="0"/>
              <a:t>nodes in the list.</a:t>
            </a:r>
          </a:p>
          <a:p>
            <a:pPr marL="342900">
              <a:spcBef>
                <a:spcPts val="1417"/>
              </a:spcBef>
              <a:buClr>
                <a:schemeClr val="tx1"/>
              </a:buClr>
            </a:pPr>
            <a:r>
              <a:rPr lang="en-US" sz="2000" b="0" strike="noStrike" spc="-1" dirty="0"/>
              <a:t>The last node in the list points to a terminator, usually a </a:t>
            </a:r>
            <a:r>
              <a:rPr lang="en-US" sz="2000" b="0" i="1" strike="noStrike" spc="-1" dirty="0"/>
              <a:t>null</a:t>
            </a:r>
            <a:r>
              <a:rPr lang="en-US" sz="2000" b="0" strike="noStrike" spc="-1" dirty="0"/>
              <a:t> pointer.</a:t>
            </a:r>
          </a:p>
          <a:p>
            <a:pPr>
              <a:spcBef>
                <a:spcPts val="1001"/>
              </a:spcBef>
            </a:pPr>
            <a:endParaRPr lang="en-US" sz="2000" b="0" strike="noStrike" spc="-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BD8CF-E4AB-4E44-9A35-9FCFC4F8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DCBF50-DE05-3E47-849A-3A5C31DA95DA}" type="datetime3">
              <a:rPr lang="en-US"/>
              <a:pPr>
                <a:spcAft>
                  <a:spcPts val="600"/>
                </a:spcAft>
              </a:pPr>
              <a:t>21 February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FEF50-08E2-AC40-8DDA-CE8FE0E6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98984-10D9-9B4E-98C9-2CDDF7AA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1C436FE-3414-2642-A64E-334FACEC2857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67DE125-CA3A-4801-9312-4DA86DA4E616}"/>
              </a:ext>
            </a:extLst>
          </p:cNvPr>
          <p:cNvGrpSpPr/>
          <p:nvPr/>
        </p:nvGrpSpPr>
        <p:grpSpPr>
          <a:xfrm>
            <a:off x="2627483" y="4755427"/>
            <a:ext cx="6958937" cy="827828"/>
            <a:chOff x="4132220" y="2031044"/>
            <a:chExt cx="6958937" cy="82782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0050301-8047-4326-A3A5-C41685E0D08B}"/>
                </a:ext>
              </a:extLst>
            </p:cNvPr>
            <p:cNvSpPr/>
            <p:nvPr/>
          </p:nvSpPr>
          <p:spPr>
            <a:xfrm>
              <a:off x="4132220" y="2031044"/>
              <a:ext cx="86340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870814-E310-4385-8A75-7C28D381F7E0}"/>
                </a:ext>
              </a:extLst>
            </p:cNvPr>
            <p:cNvSpPr/>
            <p:nvPr/>
          </p:nvSpPr>
          <p:spPr>
            <a:xfrm>
              <a:off x="4995620" y="2031044"/>
              <a:ext cx="69451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next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C488C47-096A-4092-814C-227A2B86CC34}"/>
                </a:ext>
              </a:extLst>
            </p:cNvPr>
            <p:cNvSpPr/>
            <p:nvPr/>
          </p:nvSpPr>
          <p:spPr>
            <a:xfrm>
              <a:off x="6250883" y="2031044"/>
              <a:ext cx="86340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0282E4-4701-46A7-9CE8-B8EECFE17EAD}"/>
                </a:ext>
              </a:extLst>
            </p:cNvPr>
            <p:cNvSpPr/>
            <p:nvPr/>
          </p:nvSpPr>
          <p:spPr>
            <a:xfrm>
              <a:off x="7114283" y="2031044"/>
              <a:ext cx="69451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next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C99E30-44BF-41A4-B47A-FB93F421ACC0}"/>
                </a:ext>
              </a:extLst>
            </p:cNvPr>
            <p:cNvSpPr/>
            <p:nvPr/>
          </p:nvSpPr>
          <p:spPr>
            <a:xfrm>
              <a:off x="8322592" y="2031044"/>
              <a:ext cx="86340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0E1667A-6460-4EB4-852C-CB0DFF6A6E28}"/>
                </a:ext>
              </a:extLst>
            </p:cNvPr>
            <p:cNvSpPr/>
            <p:nvPr/>
          </p:nvSpPr>
          <p:spPr>
            <a:xfrm>
              <a:off x="9185992" y="2031044"/>
              <a:ext cx="69451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next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DF3D0C7-1EB7-4B30-881F-927A14989D97}"/>
                </a:ext>
              </a:extLst>
            </p:cNvPr>
            <p:cNvSpPr/>
            <p:nvPr/>
          </p:nvSpPr>
          <p:spPr>
            <a:xfrm>
              <a:off x="10396647" y="2031044"/>
              <a:ext cx="69451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DEE4FE5-11BE-46BB-90AB-990A539BAD1C}"/>
                </a:ext>
              </a:extLst>
            </p:cNvPr>
            <p:cNvCxnSpPr>
              <a:stCxn id="25" idx="3"/>
              <a:endCxn id="27" idx="1"/>
            </p:cNvCxnSpPr>
            <p:nvPr/>
          </p:nvCxnSpPr>
          <p:spPr>
            <a:xfrm>
              <a:off x="5690130" y="2444958"/>
              <a:ext cx="5607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348D495-6AED-4965-BCEB-B4E70745DBAE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7808793" y="2444958"/>
              <a:ext cx="513799" cy="3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E0DC7CC-3290-43C7-808D-B0E70B43E2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2848" y="2444958"/>
              <a:ext cx="513799" cy="3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1" name="Title 4">
            <a:extLst>
              <a:ext uri="{FF2B5EF4-FFF2-40B4-BE49-F238E27FC236}">
                <a16:creationId xmlns:a16="http://schemas.microsoft.com/office/drawing/2014/main" id="{DB99D04D-7726-FC40-B2C8-18AAE3A8B908}"/>
              </a:ext>
            </a:extLst>
          </p:cNvPr>
          <p:cNvSpPr txBox="1">
            <a:spLocks/>
          </p:cNvSpPr>
          <p:nvPr/>
        </p:nvSpPr>
        <p:spPr>
          <a:xfrm>
            <a:off x="1440464" y="1437131"/>
            <a:ext cx="9637776" cy="1430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Linked Lists</a:t>
            </a:r>
          </a:p>
        </p:txBody>
      </p:sp>
    </p:spTree>
    <p:extLst>
      <p:ext uri="{BB962C8B-B14F-4D97-AF65-F5344CB8AC3E}">
        <p14:creationId xmlns:p14="http://schemas.microsoft.com/office/powerpoint/2010/main" val="3235803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1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5644D-72A6-0842-9F5C-3E04A92F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Linked List Queues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355EE2-4E5D-7A43-8F7F-213CAD1AE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2656" y="2701427"/>
            <a:ext cx="4483324" cy="26999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Add at the tail.</a:t>
            </a:r>
          </a:p>
          <a:p>
            <a:r>
              <a:rPr lang="en-US" sz="2000" dirty="0"/>
              <a:t>Remove at the head.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A8FA1-345F-E34A-812C-C87C9911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CBB9CE28-C160-2C4D-B7A4-7E909A396457}" type="datetime3">
              <a:rPr lang="en-US">
                <a:solidFill>
                  <a:srgbClr val="595959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21 February 2021</a:t>
            </a:fld>
            <a:endParaRPr lang="en-US">
              <a:solidFill>
                <a:srgbClr val="595959"/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0D876-B6D2-2245-927F-FE3F1E5E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595959"/>
                </a:solidFill>
                <a:latin typeface="Calibri" panose="020F0502020204030204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CED59-077E-004C-A060-5655605E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21C436FE-3414-2642-A64E-334FACEC2857}" type="slidenum">
              <a:rPr lang="en-US">
                <a:solidFill>
                  <a:srgbClr val="595959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20</a:t>
            </a:fld>
            <a:endParaRPr lang="en-US">
              <a:solidFill>
                <a:srgbClr val="595959"/>
              </a:solidFill>
              <a:latin typeface="Calibri" panose="020F0502020204030204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2297AB-F740-4841-A326-F339DA44C9A3}"/>
              </a:ext>
            </a:extLst>
          </p:cNvPr>
          <p:cNvGrpSpPr/>
          <p:nvPr/>
        </p:nvGrpSpPr>
        <p:grpSpPr>
          <a:xfrm>
            <a:off x="4170576" y="3063127"/>
            <a:ext cx="6864118" cy="1593714"/>
            <a:chOff x="4047609" y="2727025"/>
            <a:chExt cx="7306191" cy="169635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7EE2E7D-A5E8-44BC-9953-3032409D8DB4}"/>
                </a:ext>
              </a:extLst>
            </p:cNvPr>
            <p:cNvSpPr/>
            <p:nvPr/>
          </p:nvSpPr>
          <p:spPr>
            <a:xfrm>
              <a:off x="10659290" y="3595552"/>
              <a:ext cx="69451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Null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F586DCF-F5B1-4A2A-9C34-AB3A96E67A04}"/>
                </a:ext>
              </a:extLst>
            </p:cNvPr>
            <p:cNvSpPr/>
            <p:nvPr/>
          </p:nvSpPr>
          <p:spPr>
            <a:xfrm>
              <a:off x="4394863" y="3595552"/>
              <a:ext cx="86340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C7B2C2A-5721-4677-A336-539F289E5BEA}"/>
                </a:ext>
              </a:extLst>
            </p:cNvPr>
            <p:cNvSpPr/>
            <p:nvPr/>
          </p:nvSpPr>
          <p:spPr>
            <a:xfrm>
              <a:off x="5258263" y="3595552"/>
              <a:ext cx="69451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Next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3279445-0BA2-4477-BB7F-D56C3B0937FD}"/>
                </a:ext>
              </a:extLst>
            </p:cNvPr>
            <p:cNvSpPr/>
            <p:nvPr/>
          </p:nvSpPr>
          <p:spPr>
            <a:xfrm>
              <a:off x="6513526" y="3595552"/>
              <a:ext cx="86340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C4611D4-C703-4A94-ABAB-99A1083BF4A4}"/>
                </a:ext>
              </a:extLst>
            </p:cNvPr>
            <p:cNvSpPr/>
            <p:nvPr/>
          </p:nvSpPr>
          <p:spPr>
            <a:xfrm>
              <a:off x="7376926" y="3595552"/>
              <a:ext cx="69451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Next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9970C0-F3EB-4205-8856-E0929AA10259}"/>
                </a:ext>
              </a:extLst>
            </p:cNvPr>
            <p:cNvSpPr/>
            <p:nvPr/>
          </p:nvSpPr>
          <p:spPr>
            <a:xfrm>
              <a:off x="8585235" y="3595552"/>
              <a:ext cx="86340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A140700-1442-46C9-A98F-B90E656CBDF7}"/>
                </a:ext>
              </a:extLst>
            </p:cNvPr>
            <p:cNvSpPr/>
            <p:nvPr/>
          </p:nvSpPr>
          <p:spPr>
            <a:xfrm>
              <a:off x="9448635" y="3595552"/>
              <a:ext cx="694510" cy="8278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Next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740C8F7-7700-411D-8834-0C67FCE62536}"/>
                </a:ext>
              </a:extLst>
            </p:cNvPr>
            <p:cNvCxnSpPr>
              <a:cxnSpLocks/>
              <a:stCxn id="40" idx="3"/>
              <a:endCxn id="41" idx="1"/>
            </p:cNvCxnSpPr>
            <p:nvPr/>
          </p:nvCxnSpPr>
          <p:spPr>
            <a:xfrm>
              <a:off x="5952773" y="4009466"/>
              <a:ext cx="5607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6A4B234-5CD6-404B-9B92-3025F22A2560}"/>
                </a:ext>
              </a:extLst>
            </p:cNvPr>
            <p:cNvSpPr/>
            <p:nvPr/>
          </p:nvSpPr>
          <p:spPr>
            <a:xfrm>
              <a:off x="4047609" y="2727025"/>
              <a:ext cx="1557909" cy="464264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Head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F21EEE9-03B1-4538-9B4F-01D6978B1E99}"/>
                </a:ext>
              </a:extLst>
            </p:cNvPr>
            <p:cNvSpPr/>
            <p:nvPr/>
          </p:nvSpPr>
          <p:spPr>
            <a:xfrm>
              <a:off x="8237980" y="2739142"/>
              <a:ext cx="1557909" cy="464264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Tail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B87B20B-45B2-884B-BEFC-39F1393231F6}"/>
                </a:ext>
              </a:extLst>
            </p:cNvPr>
            <p:cNvCxnSpPr>
              <a:cxnSpLocks/>
              <a:stCxn id="42" idx="3"/>
              <a:endCxn id="43" idx="1"/>
            </p:cNvCxnSpPr>
            <p:nvPr/>
          </p:nvCxnSpPr>
          <p:spPr>
            <a:xfrm>
              <a:off x="8071436" y="4009466"/>
              <a:ext cx="5137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98862F4-179A-2341-92F3-43769E195C51}"/>
                </a:ext>
              </a:extLst>
            </p:cNvPr>
            <p:cNvCxnSpPr>
              <a:cxnSpLocks/>
              <a:stCxn id="44" idx="3"/>
              <a:endCxn id="37" idx="1"/>
            </p:cNvCxnSpPr>
            <p:nvPr/>
          </p:nvCxnSpPr>
          <p:spPr>
            <a:xfrm>
              <a:off x="10143145" y="4009466"/>
              <a:ext cx="5161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97AC8AC-094F-1B4C-84F8-F837660CD890}"/>
                </a:ext>
              </a:extLst>
            </p:cNvPr>
            <p:cNvCxnSpPr>
              <a:cxnSpLocks/>
              <a:stCxn id="48" idx="2"/>
              <a:endCxn id="39" idx="0"/>
            </p:cNvCxnSpPr>
            <p:nvPr/>
          </p:nvCxnSpPr>
          <p:spPr>
            <a:xfrm flipH="1">
              <a:off x="4826563" y="3191289"/>
              <a:ext cx="1" cy="4042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2EDBE1D-141B-9A45-9470-983C133B15D7}"/>
                </a:ext>
              </a:extLst>
            </p:cNvPr>
            <p:cNvCxnSpPr>
              <a:cxnSpLocks/>
              <a:stCxn id="50" idx="2"/>
              <a:endCxn id="43" idx="0"/>
            </p:cNvCxnSpPr>
            <p:nvPr/>
          </p:nvCxnSpPr>
          <p:spPr>
            <a:xfrm>
              <a:off x="9016935" y="3203406"/>
              <a:ext cx="0" cy="3921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195564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7DE42-AFB8-4B41-BC52-A68C1BD5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doubly linked list ADT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646F4-CA98-5C47-8F3A-FF62204C94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2951" y="5853864"/>
            <a:ext cx="347662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CEFDE89C-EE88-E947-AFE3-DC03A89D9444}" type="datetime3">
              <a:rPr lang="en-US" sz="14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21 February 2021</a:t>
            </a:fld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10DD-9F66-A04D-A1F9-7176DC27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4297" y="6423025"/>
            <a:ext cx="56189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FB092-2A48-4941-9184-70B2F63A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317" y="6423025"/>
            <a:ext cx="7715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1C436FE-3414-2642-A64E-334FACEC2857}" type="slidenum">
              <a:rPr lang="en-US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08FAAF-6D04-0948-A54B-1A9529834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451" y="1769275"/>
            <a:ext cx="43688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7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7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EC2A2E-EC6D-1245-B10C-A836DD50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Constructors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7C1E-EF0A-EA46-B897-3216CEB7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B8BAB2D0-F444-9A4C-823A-4584822C14C5}" type="datetime3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457200">
                <a:spcAft>
                  <a:spcPts val="600"/>
                </a:spcAft>
              </a:pPr>
              <a:t>21 February 2021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A61E1-8AE2-364F-8A9E-5663725C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21C436FE-3414-2642-A64E-334FACEC2857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457200">
                <a:spcAft>
                  <a:spcPts val="600"/>
                </a:spcAft>
              </a:pPr>
              <a:t>22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8475B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6934A72-738C-4A2E-AD88-7E45A41E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 anchor="ctr">
            <a:normAutofit/>
          </a:bodyPr>
          <a:lstStyle/>
          <a:p>
            <a:pPr>
              <a:buClr>
                <a:srgbClr val="8475B2"/>
              </a:buClr>
            </a:pPr>
            <a:r>
              <a:rPr lang="en-US" sz="1600" dirty="0"/>
              <a:t>To create a node: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Allocate memory for the node.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Duplicate the key for the node.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The forward and reverse pointers are </a:t>
            </a:r>
            <a:r>
              <a:rPr lang="en-US" sz="1400" dirty="0">
                <a:latin typeface="Courier" pitchFamily="2" charset="0"/>
              </a:rPr>
              <a:t>NIL</a:t>
            </a:r>
            <a:r>
              <a:rPr lang="en-US" sz="1400" dirty="0"/>
              <a:t> (</a:t>
            </a:r>
            <a:r>
              <a:rPr lang="en-US" sz="1400" dirty="0">
                <a:latin typeface="Courier" pitchFamily="2" charset="0"/>
              </a:rPr>
              <a:t>NULL</a:t>
            </a:r>
            <a:r>
              <a:rPr lang="en-US" sz="1400" dirty="0"/>
              <a:t>) to start with.</a:t>
            </a:r>
          </a:p>
          <a:p>
            <a:pPr>
              <a:buClr>
                <a:srgbClr val="8475B2"/>
              </a:buClr>
            </a:pPr>
            <a:r>
              <a:rPr lang="en-US" sz="1600" dirty="0"/>
              <a:t>To create a list: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Allocate memory for the list.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The head and tail of the list are </a:t>
            </a:r>
            <a:r>
              <a:rPr lang="en-US" sz="1400" dirty="0">
                <a:latin typeface="Courier" pitchFamily="2" charset="0"/>
              </a:rPr>
              <a:t>NIL</a:t>
            </a:r>
            <a:r>
              <a:rPr lang="en-US" sz="1400" dirty="0"/>
              <a:t> to start with.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11D1-5052-DA4F-A948-6019800D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vert="horz" lIns="91440" tIns="45720" rIns="91440" bIns="45720" rtlCol="0">
            <a:normAutofit/>
          </a:bodyPr>
          <a:lstStyle/>
          <a:p>
            <a:pPr algn="r"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E74150A-CAA0-5140-BB3C-D31F47A0E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12" y="1544149"/>
            <a:ext cx="5395103" cy="38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77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7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EC2A2E-EC6D-1245-B10C-A836DD50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Prepending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7C1E-EF0A-EA46-B897-3216CEB7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B8BAB2D0-F444-9A4C-823A-4584822C14C5}" type="datetime3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457200">
                <a:spcAft>
                  <a:spcPts val="600"/>
                </a:spcAft>
              </a:pPr>
              <a:t>21 February 2021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A61E1-8AE2-364F-8A9E-5663725C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21C436FE-3414-2642-A64E-334FACEC2857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457200">
                <a:spcAft>
                  <a:spcPts val="600"/>
                </a:spcAft>
              </a:pPr>
              <a:t>23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8475B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6934A72-738C-4A2E-AD88-7E45A41E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 anchor="ctr">
            <a:normAutofit/>
          </a:bodyPr>
          <a:lstStyle/>
          <a:p>
            <a:pPr>
              <a:buClr>
                <a:srgbClr val="8475B2"/>
              </a:buClr>
            </a:pPr>
            <a:r>
              <a:rPr lang="en-US" sz="1600" dirty="0"/>
              <a:t>Prepends a node </a:t>
            </a:r>
            <a:r>
              <a:rPr lang="en-US" sz="1600" i="1" dirty="0"/>
              <a:t>n</a:t>
            </a:r>
            <a:r>
              <a:rPr lang="en-US" sz="1600" dirty="0"/>
              <a:t> to the list (inserts at the head).</a:t>
            </a:r>
          </a:p>
          <a:p>
            <a:pPr>
              <a:buClr>
                <a:srgbClr val="8475B2"/>
              </a:buClr>
            </a:pPr>
            <a:r>
              <a:rPr lang="en-US" sz="1600" dirty="0"/>
              <a:t>If both the head and tail are </a:t>
            </a:r>
            <a:r>
              <a:rPr lang="en-US" sz="1600" dirty="0">
                <a:latin typeface="Courier" pitchFamily="2" charset="0"/>
              </a:rPr>
              <a:t>NIL</a:t>
            </a:r>
            <a:r>
              <a:rPr lang="en-US" sz="1600" dirty="0"/>
              <a:t>: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The only node in the list is the node to prepend.</a:t>
            </a:r>
          </a:p>
          <a:p>
            <a:pPr>
              <a:buClr>
                <a:srgbClr val="8475B2"/>
              </a:buClr>
            </a:pPr>
            <a:r>
              <a:rPr lang="en-US" sz="1600" dirty="0"/>
              <a:t>Else: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The node after </a:t>
            </a:r>
            <a:r>
              <a:rPr lang="en-US" sz="1400" i="1" dirty="0"/>
              <a:t>n</a:t>
            </a:r>
            <a:r>
              <a:rPr lang="en-US" sz="1400" dirty="0"/>
              <a:t> is the head.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The node before the head is now </a:t>
            </a:r>
            <a:r>
              <a:rPr lang="en-US" sz="1400" i="1" dirty="0"/>
              <a:t>n</a:t>
            </a:r>
            <a:r>
              <a:rPr lang="en-US" sz="1400" dirty="0"/>
              <a:t>.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The new head is </a:t>
            </a:r>
            <a:r>
              <a:rPr lang="en-US" sz="1400" i="1" dirty="0"/>
              <a:t>n.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There is no node behind </a:t>
            </a:r>
            <a:r>
              <a:rPr lang="en-US" sz="1400" i="1" dirty="0"/>
              <a:t>n</a:t>
            </a:r>
            <a:r>
              <a:rPr lang="en-US" sz="1400" dirty="0"/>
              <a:t>.</a:t>
            </a:r>
          </a:p>
          <a:p>
            <a:pPr>
              <a:buClr>
                <a:srgbClr val="8475B2"/>
              </a:buClr>
            </a:pP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11D1-5052-DA4F-A948-6019800D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vert="horz" lIns="91440" tIns="45720" rIns="91440" bIns="45720" rtlCol="0">
            <a:normAutofit/>
          </a:bodyPr>
          <a:lstStyle/>
          <a:p>
            <a:pPr algn="r"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77D139A-2374-3444-A3FC-0AB6BDBE1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30" y="1186990"/>
            <a:ext cx="5666490" cy="448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04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7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EC2A2E-EC6D-1245-B10C-A836DD50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Appending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7C1E-EF0A-EA46-B897-3216CEB7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B8BAB2D0-F444-9A4C-823A-4584822C14C5}" type="datetime3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457200">
                <a:spcAft>
                  <a:spcPts val="600"/>
                </a:spcAft>
              </a:pPr>
              <a:t>21 February 2021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A61E1-8AE2-364F-8A9E-5663725C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21C436FE-3414-2642-A64E-334FACEC2857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457200">
                <a:spcAft>
                  <a:spcPts val="600"/>
                </a:spcAft>
              </a:pPr>
              <a:t>24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8475B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6934A72-738C-4A2E-AD88-7E45A41E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 anchor="ctr">
            <a:normAutofit/>
          </a:bodyPr>
          <a:lstStyle/>
          <a:p>
            <a:pPr>
              <a:buClr>
                <a:srgbClr val="8475B2"/>
              </a:buClr>
            </a:pPr>
            <a:r>
              <a:rPr lang="en-US" sz="1600" dirty="0"/>
              <a:t>Appends a node </a:t>
            </a:r>
            <a:r>
              <a:rPr lang="en-US" sz="1600" i="1" dirty="0"/>
              <a:t>n</a:t>
            </a:r>
            <a:r>
              <a:rPr lang="en-US" sz="1600" dirty="0"/>
              <a:t> to the list (inserts at the tail).</a:t>
            </a:r>
          </a:p>
          <a:p>
            <a:pPr>
              <a:buClr>
                <a:srgbClr val="8475B2"/>
              </a:buClr>
            </a:pPr>
            <a:r>
              <a:rPr lang="en-US" sz="1600" dirty="0"/>
              <a:t>If both the head and tail are </a:t>
            </a:r>
            <a:r>
              <a:rPr lang="en-US" sz="1600" dirty="0">
                <a:latin typeface="Courier" pitchFamily="2" charset="0"/>
              </a:rPr>
              <a:t>NIL</a:t>
            </a:r>
            <a:r>
              <a:rPr lang="en-US" sz="1600" dirty="0"/>
              <a:t>: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The only node in the list is the node to append.</a:t>
            </a:r>
          </a:p>
          <a:p>
            <a:pPr>
              <a:buClr>
                <a:srgbClr val="8475B2"/>
              </a:buClr>
            </a:pPr>
            <a:r>
              <a:rPr lang="en-US" sz="1600" dirty="0"/>
              <a:t>Else: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The node before </a:t>
            </a:r>
            <a:r>
              <a:rPr lang="en-US" sz="1400" i="1" dirty="0"/>
              <a:t>n</a:t>
            </a:r>
            <a:r>
              <a:rPr lang="en-US" sz="1400" dirty="0"/>
              <a:t> is the tail.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The node after the tail is now </a:t>
            </a:r>
            <a:r>
              <a:rPr lang="en-US" sz="1400" i="1" dirty="0"/>
              <a:t>n</a:t>
            </a:r>
            <a:r>
              <a:rPr lang="en-US" sz="1400" dirty="0"/>
              <a:t>.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The new tail is </a:t>
            </a:r>
            <a:r>
              <a:rPr lang="en-US" sz="1400" i="1" dirty="0"/>
              <a:t>n.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There is no node after </a:t>
            </a:r>
            <a:r>
              <a:rPr lang="en-US" sz="1400" i="1" dirty="0"/>
              <a:t>n</a:t>
            </a:r>
            <a:r>
              <a:rPr lang="en-US" sz="1400" dirty="0"/>
              <a:t>.</a:t>
            </a:r>
          </a:p>
          <a:p>
            <a:pPr marL="0" indent="0">
              <a:buClr>
                <a:srgbClr val="8475B2"/>
              </a:buClr>
              <a:buNone/>
            </a:pP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11D1-5052-DA4F-A948-6019800D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vert="horz" lIns="91440" tIns="45720" rIns="91440" bIns="45720" rtlCol="0">
            <a:normAutofit/>
          </a:bodyPr>
          <a:lstStyle/>
          <a:p>
            <a:pPr algn="r"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00AC38-1A2F-5446-B921-23D3086A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08" y="1210913"/>
            <a:ext cx="5615262" cy="443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7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EC2A2E-EC6D-1245-B10C-A836DD50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Inserting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7C1E-EF0A-EA46-B897-3216CEB7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B8BAB2D0-F444-9A4C-823A-4584822C14C5}" type="datetime3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457200">
                <a:spcAft>
                  <a:spcPts val="600"/>
                </a:spcAft>
              </a:pPr>
              <a:t>21 February 2021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A61E1-8AE2-364F-8A9E-5663725C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21C436FE-3414-2642-A64E-334FACEC2857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457200">
                <a:spcAft>
                  <a:spcPts val="600"/>
                </a:spcAft>
              </a:pPr>
              <a:t>25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8475B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6934A72-738C-4A2E-AD88-7E45A41E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1853820"/>
            <a:ext cx="4099607" cy="4162806"/>
          </a:xfrm>
        </p:spPr>
        <p:txBody>
          <a:bodyPr anchor="ctr">
            <a:normAutofit lnSpcReduction="10000"/>
          </a:bodyPr>
          <a:lstStyle/>
          <a:p>
            <a:pPr>
              <a:buClr>
                <a:srgbClr val="8475B2"/>
              </a:buClr>
            </a:pPr>
            <a:r>
              <a:rPr lang="en-US" sz="1600" dirty="0"/>
              <a:t>Inserts a node </a:t>
            </a:r>
            <a:r>
              <a:rPr lang="en-US" sz="1600" i="1" dirty="0"/>
              <a:t>n</a:t>
            </a:r>
            <a:r>
              <a:rPr lang="en-US" sz="1600" dirty="0"/>
              <a:t> lexicographically.</a:t>
            </a:r>
          </a:p>
          <a:p>
            <a:pPr lvl="1">
              <a:buClr>
                <a:srgbClr val="8475B2"/>
              </a:buClr>
            </a:pPr>
            <a:r>
              <a:rPr lang="en-US" sz="1200" dirty="0"/>
              <a:t>Specifically, in reverse alphabetic order.</a:t>
            </a:r>
          </a:p>
          <a:p>
            <a:pPr>
              <a:buClr>
                <a:srgbClr val="8475B2"/>
              </a:buClr>
            </a:pPr>
            <a:r>
              <a:rPr lang="en-US" sz="1600" dirty="0"/>
              <a:t>If both the head and tail are </a:t>
            </a:r>
            <a:r>
              <a:rPr lang="en-US" sz="1600" dirty="0">
                <a:latin typeface="Courier" pitchFamily="2" charset="0"/>
              </a:rPr>
              <a:t>NIL</a:t>
            </a:r>
            <a:r>
              <a:rPr lang="en-US" sz="1600" dirty="0"/>
              <a:t>: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The only node in the list is the node to insert.</a:t>
            </a:r>
          </a:p>
          <a:p>
            <a:pPr>
              <a:buClr>
                <a:srgbClr val="8475B2"/>
              </a:buClr>
            </a:pPr>
            <a:r>
              <a:rPr lang="en-US" sz="1600" dirty="0"/>
              <a:t>Else: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Traverse to where the node should go.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If we’re at the end of the of the linked list, we append the node.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If we’re at the head of the linked list, we prepend the node.</a:t>
            </a:r>
          </a:p>
          <a:p>
            <a:pPr lvl="1">
              <a:buClr>
                <a:srgbClr val="8475B2"/>
              </a:buClr>
            </a:pPr>
            <a:r>
              <a:rPr lang="en-US" sz="1400" dirty="0"/>
              <a:t>If we’re in the middle:</a:t>
            </a:r>
          </a:p>
          <a:p>
            <a:pPr lvl="2">
              <a:buClr>
                <a:srgbClr val="8475B2"/>
              </a:buClr>
            </a:pPr>
            <a:r>
              <a:rPr lang="en-US" sz="1200" dirty="0"/>
              <a:t>The current node is </a:t>
            </a:r>
            <a:r>
              <a:rPr lang="en-US" sz="1200" i="1" dirty="0"/>
              <a:t>p</a:t>
            </a:r>
            <a:r>
              <a:rPr lang="en-US" sz="1200" dirty="0"/>
              <a:t>.</a:t>
            </a:r>
          </a:p>
          <a:p>
            <a:pPr lvl="2">
              <a:buClr>
                <a:srgbClr val="8475B2"/>
              </a:buClr>
            </a:pPr>
            <a:r>
              <a:rPr lang="en-US" sz="1200" dirty="0"/>
              <a:t>The node after </a:t>
            </a:r>
            <a:r>
              <a:rPr lang="en-US" sz="1200" i="1" dirty="0"/>
              <a:t>n</a:t>
            </a:r>
            <a:r>
              <a:rPr lang="en-US" sz="1200" dirty="0"/>
              <a:t> is the node </a:t>
            </a:r>
            <a:r>
              <a:rPr lang="en-US" sz="1200" i="1" dirty="0"/>
              <a:t>p</a:t>
            </a:r>
            <a:r>
              <a:rPr lang="en-US" sz="1200" dirty="0"/>
              <a:t> is point to.</a:t>
            </a:r>
          </a:p>
          <a:p>
            <a:pPr lvl="2">
              <a:buClr>
                <a:srgbClr val="8475B2"/>
              </a:buClr>
            </a:pPr>
            <a:r>
              <a:rPr lang="en-US" sz="1200" dirty="0"/>
              <a:t>The node before </a:t>
            </a:r>
            <a:r>
              <a:rPr lang="en-US" sz="1200" i="1" dirty="0"/>
              <a:t>n</a:t>
            </a:r>
            <a:r>
              <a:rPr lang="en-US" sz="1200" dirty="0"/>
              <a:t> is now </a:t>
            </a:r>
            <a:r>
              <a:rPr lang="en-US" sz="1200" i="1" dirty="0"/>
              <a:t>p.</a:t>
            </a:r>
            <a:endParaRPr lang="en-US" sz="1200" dirty="0"/>
          </a:p>
          <a:p>
            <a:pPr lvl="2">
              <a:buClr>
                <a:srgbClr val="8475B2"/>
              </a:buClr>
            </a:pPr>
            <a:r>
              <a:rPr lang="en-US" sz="1200" dirty="0"/>
              <a:t>The node after </a:t>
            </a:r>
            <a:r>
              <a:rPr lang="en-US" sz="1200" i="1" dirty="0"/>
              <a:t>p</a:t>
            </a:r>
            <a:r>
              <a:rPr lang="en-US" sz="1200" dirty="0"/>
              <a:t> should point back to </a:t>
            </a:r>
            <a:r>
              <a:rPr lang="en-US" sz="1200" i="1" dirty="0"/>
              <a:t>n</a:t>
            </a:r>
            <a:r>
              <a:rPr lang="en-US" sz="1200" dirty="0"/>
              <a:t>.</a:t>
            </a:r>
          </a:p>
          <a:p>
            <a:pPr lvl="2">
              <a:buClr>
                <a:srgbClr val="8475B2"/>
              </a:buClr>
            </a:pPr>
            <a:r>
              <a:rPr lang="en-US" sz="1200" dirty="0"/>
              <a:t>The node after </a:t>
            </a:r>
            <a:r>
              <a:rPr lang="en-US" sz="1200" i="1" dirty="0"/>
              <a:t>p</a:t>
            </a:r>
            <a:r>
              <a:rPr lang="en-US" sz="1200" dirty="0"/>
              <a:t> is now </a:t>
            </a:r>
            <a:r>
              <a:rPr lang="en-US" sz="1200" i="1" dirty="0"/>
              <a:t>n</a:t>
            </a:r>
            <a:r>
              <a:rPr lang="en-US" sz="1200" dirty="0"/>
              <a:t>.</a:t>
            </a:r>
          </a:p>
          <a:p>
            <a:pPr lvl="2">
              <a:buClr>
                <a:srgbClr val="8475B2"/>
              </a:buClr>
            </a:pPr>
            <a:endParaRPr lang="en-US" sz="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11D1-5052-DA4F-A948-6019800D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vert="horz" lIns="91440" tIns="45720" rIns="91440" bIns="45720" rtlCol="0">
            <a:normAutofit/>
          </a:bodyPr>
          <a:lstStyle/>
          <a:p>
            <a:pPr algn="r"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2BEE9E2-288B-8743-B3B5-32048A181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876" y="930098"/>
            <a:ext cx="4805184" cy="497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15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7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EC2A2E-EC6D-1245-B10C-A836DD50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Popping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7C1E-EF0A-EA46-B897-3216CEB7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B8BAB2D0-F444-9A4C-823A-4584822C14C5}" type="datetime3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457200">
                <a:spcAft>
                  <a:spcPts val="600"/>
                </a:spcAft>
              </a:pPr>
              <a:t>21 February 2021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A61E1-8AE2-364F-8A9E-5663725C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21C436FE-3414-2642-A64E-334FACEC2857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457200">
                <a:spcAft>
                  <a:spcPts val="600"/>
                </a:spcAft>
              </a:pPr>
              <a:t>26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8475B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6934A72-738C-4A2E-AD88-7E45A41E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1853820"/>
            <a:ext cx="4099607" cy="4162806"/>
          </a:xfrm>
        </p:spPr>
        <p:txBody>
          <a:bodyPr anchor="ctr">
            <a:normAutofit/>
          </a:bodyPr>
          <a:lstStyle/>
          <a:p>
            <a:pPr>
              <a:buClr>
                <a:srgbClr val="8475B2"/>
              </a:buClr>
            </a:pPr>
            <a:r>
              <a:rPr lang="en-US" sz="1600" dirty="0"/>
              <a:t>Disconnects and returns the head of the linked list.</a:t>
            </a:r>
          </a:p>
          <a:p>
            <a:pPr>
              <a:buClr>
                <a:srgbClr val="8475B2"/>
              </a:buClr>
            </a:pPr>
            <a:r>
              <a:rPr lang="en-US" sz="1600" dirty="0"/>
              <a:t>If the head exists:</a:t>
            </a:r>
          </a:p>
          <a:p>
            <a:pPr lvl="1">
              <a:buClr>
                <a:srgbClr val="8475B2"/>
              </a:buClr>
            </a:pPr>
            <a:r>
              <a:rPr lang="en-US" sz="1200" dirty="0"/>
              <a:t>Save a pointer </a:t>
            </a:r>
            <a:r>
              <a:rPr lang="en-US" sz="1200" i="1" dirty="0"/>
              <a:t>p </a:t>
            </a:r>
            <a:r>
              <a:rPr lang="en-US" sz="1200" dirty="0"/>
              <a:t>to the head.</a:t>
            </a:r>
          </a:p>
          <a:p>
            <a:pPr lvl="1">
              <a:buClr>
                <a:srgbClr val="8475B2"/>
              </a:buClr>
            </a:pPr>
            <a:r>
              <a:rPr lang="en-US" sz="1200" dirty="0"/>
              <a:t>The new head is the node after </a:t>
            </a:r>
            <a:r>
              <a:rPr lang="en-US" sz="1200" i="1" dirty="0"/>
              <a:t>p</a:t>
            </a:r>
            <a:r>
              <a:rPr lang="en-US" sz="1200" dirty="0"/>
              <a:t>.</a:t>
            </a:r>
          </a:p>
          <a:p>
            <a:pPr lvl="1">
              <a:buClr>
                <a:srgbClr val="8475B2"/>
              </a:buClr>
            </a:pPr>
            <a:r>
              <a:rPr lang="en-US" sz="1200" dirty="0"/>
              <a:t>Make sure </a:t>
            </a:r>
            <a:r>
              <a:rPr lang="en-US" sz="1200" i="1" dirty="0"/>
              <a:t>p</a:t>
            </a:r>
            <a:r>
              <a:rPr lang="en-US" sz="1200" dirty="0"/>
              <a:t> doesn’t point anywhere and return it.</a:t>
            </a:r>
          </a:p>
          <a:p>
            <a:pPr>
              <a:buClr>
                <a:srgbClr val="8475B2"/>
              </a:buClr>
            </a:pPr>
            <a:r>
              <a:rPr lang="en-US" sz="1600" dirty="0"/>
              <a:t>Else:</a:t>
            </a:r>
          </a:p>
          <a:p>
            <a:pPr lvl="1">
              <a:buClr>
                <a:srgbClr val="8475B2"/>
              </a:buClr>
            </a:pPr>
            <a:r>
              <a:rPr lang="en-US" sz="1200" dirty="0"/>
              <a:t>Return </a:t>
            </a:r>
            <a:r>
              <a:rPr lang="en-US" sz="1200" dirty="0">
                <a:latin typeface="Courier" pitchFamily="2" charset="0"/>
              </a:rPr>
              <a:t>NIL</a:t>
            </a:r>
            <a:r>
              <a:rPr lang="en-US" sz="1200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11D1-5052-DA4F-A948-6019800D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vert="horz" lIns="91440" tIns="45720" rIns="91440" bIns="45720" rtlCol="0">
            <a:normAutofit/>
          </a:bodyPr>
          <a:lstStyle/>
          <a:p>
            <a:pPr algn="r"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FC43366-C162-4B4D-990C-0A38E041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11" y="1472182"/>
            <a:ext cx="5602855" cy="391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09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7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EC2A2E-EC6D-1245-B10C-A836DD50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Dropping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7C1E-EF0A-EA46-B897-3216CEB7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B8BAB2D0-F444-9A4C-823A-4584822C14C5}" type="datetime3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457200">
                <a:spcAft>
                  <a:spcPts val="600"/>
                </a:spcAft>
              </a:pPr>
              <a:t>21 February 2021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A61E1-8AE2-364F-8A9E-5663725C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21C436FE-3414-2642-A64E-334FACEC2857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457200">
                <a:spcAft>
                  <a:spcPts val="600"/>
                </a:spcAft>
              </a:pPr>
              <a:t>27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8475B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6934A72-738C-4A2E-AD88-7E45A41E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1853820"/>
            <a:ext cx="4099607" cy="4162806"/>
          </a:xfrm>
        </p:spPr>
        <p:txBody>
          <a:bodyPr anchor="ctr">
            <a:normAutofit/>
          </a:bodyPr>
          <a:lstStyle/>
          <a:p>
            <a:pPr>
              <a:buClr>
                <a:srgbClr val="8475B2"/>
              </a:buClr>
            </a:pPr>
            <a:r>
              <a:rPr lang="en-US" sz="1600" dirty="0"/>
              <a:t>Disconnects and returns the tail of the linked list.</a:t>
            </a:r>
          </a:p>
          <a:p>
            <a:pPr>
              <a:buClr>
                <a:srgbClr val="8475B2"/>
              </a:buClr>
            </a:pPr>
            <a:r>
              <a:rPr lang="en-US" sz="1600" dirty="0"/>
              <a:t>If the tail exists:</a:t>
            </a:r>
          </a:p>
          <a:p>
            <a:pPr lvl="1">
              <a:buClr>
                <a:srgbClr val="8475B2"/>
              </a:buClr>
            </a:pPr>
            <a:r>
              <a:rPr lang="en-US" sz="1200" dirty="0"/>
              <a:t>Save a pointer </a:t>
            </a:r>
            <a:r>
              <a:rPr lang="en-US" sz="1200" i="1" dirty="0"/>
              <a:t>p </a:t>
            </a:r>
            <a:r>
              <a:rPr lang="en-US" sz="1200" dirty="0"/>
              <a:t>to the tail.</a:t>
            </a:r>
          </a:p>
          <a:p>
            <a:pPr lvl="1">
              <a:buClr>
                <a:srgbClr val="8475B2"/>
              </a:buClr>
            </a:pPr>
            <a:r>
              <a:rPr lang="en-US" sz="1200" dirty="0"/>
              <a:t>The new tail is the node before </a:t>
            </a:r>
            <a:r>
              <a:rPr lang="en-US" sz="1200" i="1" dirty="0"/>
              <a:t>p</a:t>
            </a:r>
            <a:r>
              <a:rPr lang="en-US" sz="1200" dirty="0"/>
              <a:t>.</a:t>
            </a:r>
          </a:p>
          <a:p>
            <a:pPr lvl="1">
              <a:buClr>
                <a:srgbClr val="8475B2"/>
              </a:buClr>
            </a:pPr>
            <a:r>
              <a:rPr lang="en-US" sz="1200" dirty="0"/>
              <a:t>Make sure </a:t>
            </a:r>
            <a:r>
              <a:rPr lang="en-US" sz="1200" i="1" dirty="0"/>
              <a:t>p</a:t>
            </a:r>
            <a:r>
              <a:rPr lang="en-US" sz="1200" dirty="0"/>
              <a:t> doesn’t point anywhere and return it.</a:t>
            </a:r>
          </a:p>
          <a:p>
            <a:pPr>
              <a:buClr>
                <a:srgbClr val="8475B2"/>
              </a:buClr>
            </a:pPr>
            <a:r>
              <a:rPr lang="en-US" sz="1600" dirty="0"/>
              <a:t>Else:</a:t>
            </a:r>
          </a:p>
          <a:p>
            <a:pPr lvl="1">
              <a:buClr>
                <a:srgbClr val="8475B2"/>
              </a:buClr>
            </a:pPr>
            <a:r>
              <a:rPr lang="en-US" sz="1200" dirty="0"/>
              <a:t>Return </a:t>
            </a:r>
            <a:r>
              <a:rPr lang="en-US" sz="1200" dirty="0">
                <a:latin typeface="Courier" pitchFamily="2" charset="0"/>
              </a:rPr>
              <a:t>NIL</a:t>
            </a:r>
            <a:r>
              <a:rPr lang="en-US" sz="1200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11D1-5052-DA4F-A948-6019800D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vert="horz" lIns="91440" tIns="45720" rIns="91440" bIns="45720" rtlCol="0">
            <a:normAutofit/>
          </a:bodyPr>
          <a:lstStyle/>
          <a:p>
            <a:pPr algn="r"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E529C6-2D22-C44D-80C9-B6CFC5B9F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56" y="1522900"/>
            <a:ext cx="5620551" cy="381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13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Doubly Linked List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there are two dummy nodes to serve as the head and tail.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These are referred to as </a:t>
            </a:r>
            <a:r>
              <a:rPr lang="en-US" i="1" dirty="0"/>
              <a:t>sentinel nodes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We’ll label them as </a:t>
            </a:r>
            <a:r>
              <a:rPr lang="en-US" i="1" dirty="0"/>
              <a:t>H</a:t>
            </a:r>
            <a:r>
              <a:rPr lang="en-US" dirty="0"/>
              <a:t> and </a:t>
            </a:r>
            <a:r>
              <a:rPr lang="en-US" i="1" dirty="0"/>
              <a:t>T, </a:t>
            </a:r>
            <a:r>
              <a:rPr lang="en-US" dirty="0"/>
              <a:t>respectively</a:t>
            </a:r>
            <a:r>
              <a:rPr lang="en-US" i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presence of the sentinel nodes means there are always two nodes to insert between.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Con</a:t>
            </a:r>
            <a:r>
              <a:rPr lang="en-US" dirty="0"/>
              <a:t>: Overhead of needing two extra nodes.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Pro</a:t>
            </a:r>
            <a:r>
              <a:rPr lang="en-US" dirty="0"/>
              <a:t>: Cleans up the logic needed to insert a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node has its own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These are the pointers to the previous and next nodes.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12B-8233-1548-9F77-F4E61CEE1357}" type="datetime3">
              <a:rPr lang="en-US" smtClean="0"/>
              <a:t>21 February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28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9050C57-F43E-3142-8E25-A0A96126C4E1}"/>
              </a:ext>
            </a:extLst>
          </p:cNvPr>
          <p:cNvGrpSpPr/>
          <p:nvPr/>
        </p:nvGrpSpPr>
        <p:grpSpPr>
          <a:xfrm>
            <a:off x="6882315" y="3429002"/>
            <a:ext cx="1023548" cy="902223"/>
            <a:chOff x="5874058" y="3000653"/>
            <a:chExt cx="911914" cy="5060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378530E-CC31-C14B-AE2C-322A8AB92789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C9D5C8A-0B1E-1146-9970-CD39224673DB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0EBE60-BCF9-814C-B0F2-DDD63A13F70E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FDCE1E7-BE59-E740-8C47-D264F0D848AC}"/>
              </a:ext>
            </a:extLst>
          </p:cNvPr>
          <p:cNvGrpSpPr/>
          <p:nvPr/>
        </p:nvGrpSpPr>
        <p:grpSpPr>
          <a:xfrm>
            <a:off x="8955861" y="3429000"/>
            <a:ext cx="1026339" cy="902223"/>
            <a:chOff x="8698637" y="3000653"/>
            <a:chExt cx="914400" cy="50602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F1B57A6-D121-6440-9A18-BCC4227DD814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7D6A6F1-884D-1148-A7B1-5C49EF876702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9E22153-D33A-1446-A49F-F02A0187767B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9B90BA1C-573D-0A48-AB78-6C8B7D0BED6C}"/>
              </a:ext>
            </a:extLst>
          </p:cNvPr>
          <p:cNvCxnSpPr>
            <a:stCxn id="31" idx="0"/>
            <a:endCxn id="34" idx="0"/>
          </p:cNvCxnSpPr>
          <p:nvPr/>
        </p:nvCxnSpPr>
        <p:spPr>
          <a:xfrm rot="5400000" flipH="1" flipV="1">
            <a:off x="8625866" y="2585839"/>
            <a:ext cx="2" cy="1686328"/>
          </a:xfrm>
          <a:prstGeom prst="curvedConnector3">
            <a:avLst>
              <a:gd name="adj1" fmla="val 228601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3D035DA0-444C-B24C-A49A-CAB125CC58BE}"/>
              </a:ext>
            </a:extLst>
          </p:cNvPr>
          <p:cNvCxnSpPr>
            <a:cxnSpLocks/>
            <a:stCxn id="33" idx="2"/>
            <a:endCxn id="30" idx="2"/>
          </p:cNvCxnSpPr>
          <p:nvPr/>
        </p:nvCxnSpPr>
        <p:spPr>
          <a:xfrm rot="5400000">
            <a:off x="8237950" y="3488757"/>
            <a:ext cx="2" cy="1684933"/>
          </a:xfrm>
          <a:prstGeom prst="curvedConnector3">
            <a:avLst>
              <a:gd name="adj1" fmla="val 228601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566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Doubly Linked List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a new node </a:t>
            </a:r>
            <a:r>
              <a:rPr lang="en-US" i="1" dirty="0"/>
              <a:t>N</a:t>
            </a:r>
            <a:r>
              <a:rPr lang="en-US" dirty="0"/>
              <a:t> that we will insert.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12B-8233-1548-9F77-F4E61CEE1357}" type="datetime3">
              <a:rPr lang="en-US" smtClean="0"/>
              <a:t>21 February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29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4686B5-93AE-DA42-906B-8DCDAEDD6E0D}"/>
              </a:ext>
            </a:extLst>
          </p:cNvPr>
          <p:cNvGrpSpPr/>
          <p:nvPr/>
        </p:nvGrpSpPr>
        <p:grpSpPr>
          <a:xfrm>
            <a:off x="6882315" y="3429002"/>
            <a:ext cx="1023548" cy="902223"/>
            <a:chOff x="5874058" y="3000653"/>
            <a:chExt cx="911914" cy="506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F8DC7B-12B7-F84B-BF61-1D5EA14E830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468B61-0248-0448-B69D-5A46223135CF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8261-30D9-F542-B693-7AF32E0DFA73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C5E5E2-57F7-1C40-8288-1AD88E730001}"/>
              </a:ext>
            </a:extLst>
          </p:cNvPr>
          <p:cNvGrpSpPr/>
          <p:nvPr/>
        </p:nvGrpSpPr>
        <p:grpSpPr>
          <a:xfrm>
            <a:off x="8955861" y="3429000"/>
            <a:ext cx="1026339" cy="902223"/>
            <a:chOff x="8698637" y="3000653"/>
            <a:chExt cx="914400" cy="506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F5B022-37A3-DF42-A908-28FF0EC5B71B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EA8E03-5F64-E348-9F79-E1589585582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53ABEE-45AA-D24B-9A3A-5661ABDB65C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04E6FB82-AC59-6945-B34D-3E44C17C670E}"/>
              </a:ext>
            </a:extLst>
          </p:cNvPr>
          <p:cNvCxnSpPr>
            <a:stCxn id="13" idx="0"/>
            <a:endCxn id="15" idx="0"/>
          </p:cNvCxnSpPr>
          <p:nvPr/>
        </p:nvCxnSpPr>
        <p:spPr>
          <a:xfrm rot="5400000" flipH="1" flipV="1">
            <a:off x="8625866" y="2585839"/>
            <a:ext cx="2" cy="1686328"/>
          </a:xfrm>
          <a:prstGeom prst="curvedConnector3">
            <a:avLst>
              <a:gd name="adj1" fmla="val 228601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8C8D24E-4AA0-C844-A0DA-7B4FEAF13F66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8237950" y="3488757"/>
            <a:ext cx="2" cy="1684933"/>
          </a:xfrm>
          <a:prstGeom prst="curvedConnector3">
            <a:avLst>
              <a:gd name="adj1" fmla="val 228601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713B45-47B9-8A4D-8BB4-FAA52E737BBB}"/>
              </a:ext>
            </a:extLst>
          </p:cNvPr>
          <p:cNvGrpSpPr/>
          <p:nvPr/>
        </p:nvGrpSpPr>
        <p:grpSpPr>
          <a:xfrm>
            <a:off x="7929522" y="1606288"/>
            <a:ext cx="1026339" cy="902223"/>
            <a:chOff x="8698637" y="3000653"/>
            <a:chExt cx="914400" cy="506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6882B8-82FE-EA4A-AF3F-4ED924003B7C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5BDBF1-F647-A342-9A26-E6597B2028C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519FAC-D1B6-F642-BCA0-5159CA3B14FA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786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stomShape 5">
            <a:extLst>
              <a:ext uri="{FF2B5EF4-FFF2-40B4-BE49-F238E27FC236}">
                <a16:creationId xmlns:a16="http://schemas.microsoft.com/office/drawing/2014/main" id="{9EF92AC4-6681-FB4B-80E2-9279B39DC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8064" y="2853879"/>
            <a:ext cx="9637776" cy="277513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1"/>
              </a:spcBef>
            </a:pPr>
            <a:r>
              <a:rPr lang="en-US" sz="2000" b="0" strike="noStrike" spc="-1" dirty="0"/>
              <a:t>Linked lists are members of the class of </a:t>
            </a:r>
            <a:r>
              <a:rPr lang="en-US" sz="2000" b="0" i="1" strike="noStrike" spc="-1" dirty="0"/>
              <a:t>linked structures</a:t>
            </a:r>
            <a:r>
              <a:rPr lang="en-US" sz="2000" b="0" strike="noStrike" spc="-1" dirty="0"/>
              <a:t>.</a:t>
            </a:r>
          </a:p>
          <a:p>
            <a:pPr lvl="1">
              <a:spcBef>
                <a:spcPts val="1001"/>
              </a:spcBef>
            </a:pPr>
            <a:r>
              <a:rPr lang="en-US" sz="1600" spc="-1" dirty="0"/>
              <a:t>Linked lists</a:t>
            </a:r>
          </a:p>
          <a:p>
            <a:pPr lvl="1">
              <a:spcBef>
                <a:spcPts val="1001"/>
              </a:spcBef>
            </a:pPr>
            <a:r>
              <a:rPr lang="en-US" sz="1600" b="0" strike="noStrike" spc="-1" dirty="0"/>
              <a:t>Trees</a:t>
            </a:r>
          </a:p>
          <a:p>
            <a:pPr lvl="1">
              <a:spcBef>
                <a:spcPts val="1001"/>
              </a:spcBef>
            </a:pPr>
            <a:r>
              <a:rPr lang="en-US" sz="1600" spc="-1" dirty="0"/>
              <a:t>Tries</a:t>
            </a:r>
          </a:p>
          <a:p>
            <a:pPr lvl="1">
              <a:spcBef>
                <a:spcPts val="1001"/>
              </a:spcBef>
            </a:pPr>
            <a:r>
              <a:rPr lang="en-US" sz="1600" b="0" strike="noStrike" spc="-1" dirty="0"/>
              <a:t>Graphs</a:t>
            </a:r>
          </a:p>
          <a:p>
            <a:pPr lvl="1">
              <a:spcBef>
                <a:spcPts val="1001"/>
              </a:spcBef>
            </a:pPr>
            <a:r>
              <a:rPr lang="en-US" sz="1600" spc="-1" dirty="0"/>
              <a:t>Sparse matrices</a:t>
            </a:r>
          </a:p>
          <a:p>
            <a:pPr lvl="1">
              <a:spcBef>
                <a:spcPts val="1001"/>
              </a:spcBef>
            </a:pPr>
            <a:r>
              <a:rPr lang="en-US" sz="1600" b="0" strike="noStrike" spc="-1" dirty="0"/>
              <a:t>… and more.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BD8CF-E4AB-4E44-9A35-9FCFC4F8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DCBF50-DE05-3E47-849A-3A5C31DA95DA}" type="datetime3">
              <a:rPr lang="en-US"/>
              <a:pPr>
                <a:spcAft>
                  <a:spcPts val="600"/>
                </a:spcAft>
              </a:pPr>
              <a:t>21 February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FEF50-08E2-AC40-8DDA-CE8FE0E6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98984-10D9-9B4E-98C9-2CDDF7AA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1C436FE-3414-2642-A64E-334FACEC2857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21" name="Title 4">
            <a:extLst>
              <a:ext uri="{FF2B5EF4-FFF2-40B4-BE49-F238E27FC236}">
                <a16:creationId xmlns:a16="http://schemas.microsoft.com/office/drawing/2014/main" id="{DB99D04D-7726-FC40-B2C8-18AAE3A8B908}"/>
              </a:ext>
            </a:extLst>
          </p:cNvPr>
          <p:cNvSpPr txBox="1">
            <a:spLocks/>
          </p:cNvSpPr>
          <p:nvPr/>
        </p:nvSpPr>
        <p:spPr>
          <a:xfrm>
            <a:off x="1440464" y="1437131"/>
            <a:ext cx="9637776" cy="1430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Linked Structures</a:t>
            </a:r>
          </a:p>
        </p:txBody>
      </p:sp>
    </p:spTree>
    <p:extLst>
      <p:ext uri="{BB962C8B-B14F-4D97-AF65-F5344CB8AC3E}">
        <p14:creationId xmlns:p14="http://schemas.microsoft.com/office/powerpoint/2010/main" val="761334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Doubly Linked List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a new node </a:t>
            </a:r>
            <a:r>
              <a:rPr lang="en-US" i="1" dirty="0"/>
              <a:t>N</a:t>
            </a:r>
            <a:r>
              <a:rPr lang="en-US" dirty="0"/>
              <a:t> that we will insert into the doubly linked list.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N</a:t>
            </a:r>
            <a:r>
              <a:rPr lang="en-US" dirty="0"/>
              <a:t> should be the node that </a:t>
            </a:r>
            <a:r>
              <a:rPr lang="en-US" i="1" dirty="0"/>
              <a:t>H</a:t>
            </a:r>
            <a:r>
              <a:rPr lang="en-US" dirty="0"/>
              <a:t> was pointing to.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12B-8233-1548-9F77-F4E61CEE1357}" type="datetime3">
              <a:rPr lang="en-US" smtClean="0"/>
              <a:t>21 February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30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4686B5-93AE-DA42-906B-8DCDAEDD6E0D}"/>
              </a:ext>
            </a:extLst>
          </p:cNvPr>
          <p:cNvGrpSpPr/>
          <p:nvPr/>
        </p:nvGrpSpPr>
        <p:grpSpPr>
          <a:xfrm>
            <a:off x="6882315" y="3429002"/>
            <a:ext cx="1023548" cy="902223"/>
            <a:chOff x="5874058" y="3000653"/>
            <a:chExt cx="911914" cy="506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F8DC7B-12B7-F84B-BF61-1D5EA14E830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468B61-0248-0448-B69D-5A46223135CF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8261-30D9-F542-B693-7AF32E0DFA73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C5E5E2-57F7-1C40-8288-1AD88E730001}"/>
              </a:ext>
            </a:extLst>
          </p:cNvPr>
          <p:cNvGrpSpPr/>
          <p:nvPr/>
        </p:nvGrpSpPr>
        <p:grpSpPr>
          <a:xfrm>
            <a:off x="8955861" y="3429000"/>
            <a:ext cx="1026339" cy="902223"/>
            <a:chOff x="8698637" y="3000653"/>
            <a:chExt cx="914400" cy="506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F5B022-37A3-DF42-A908-28FF0EC5B71B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EA8E03-5F64-E348-9F79-E1589585582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53ABEE-45AA-D24B-9A3A-5661ABDB65C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04E6FB82-AC59-6945-B34D-3E44C17C670E}"/>
              </a:ext>
            </a:extLst>
          </p:cNvPr>
          <p:cNvCxnSpPr>
            <a:stCxn id="13" idx="0"/>
            <a:endCxn id="15" idx="0"/>
          </p:cNvCxnSpPr>
          <p:nvPr/>
        </p:nvCxnSpPr>
        <p:spPr>
          <a:xfrm rot="5400000" flipH="1" flipV="1">
            <a:off x="8625866" y="2585839"/>
            <a:ext cx="2" cy="1686328"/>
          </a:xfrm>
          <a:prstGeom prst="curvedConnector3">
            <a:avLst>
              <a:gd name="adj1" fmla="val 228601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8C8D24E-4AA0-C844-A0DA-7B4FEAF13F66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8237950" y="3488757"/>
            <a:ext cx="2" cy="1684933"/>
          </a:xfrm>
          <a:prstGeom prst="curvedConnector3">
            <a:avLst>
              <a:gd name="adj1" fmla="val 228601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713B45-47B9-8A4D-8BB4-FAA52E737BBB}"/>
              </a:ext>
            </a:extLst>
          </p:cNvPr>
          <p:cNvGrpSpPr/>
          <p:nvPr/>
        </p:nvGrpSpPr>
        <p:grpSpPr>
          <a:xfrm>
            <a:off x="7929522" y="1606288"/>
            <a:ext cx="1026339" cy="902223"/>
            <a:chOff x="8698637" y="3000653"/>
            <a:chExt cx="914400" cy="506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6882B8-82FE-EA4A-AF3F-4ED924003B7C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5BDBF1-F647-A342-9A26-E6597B2028C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519FAC-D1B6-F642-BCA0-5159CA3B14FA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0497645-5A76-6C48-A75F-EC97F3C8B7E4}"/>
              </a:ext>
            </a:extLst>
          </p:cNvPr>
          <p:cNvCxnSpPr>
            <a:cxnSpLocks/>
            <a:stCxn id="25" idx="3"/>
            <a:endCxn id="15" idx="0"/>
          </p:cNvCxnSpPr>
          <p:nvPr/>
        </p:nvCxnSpPr>
        <p:spPr>
          <a:xfrm>
            <a:off x="8955861" y="2057400"/>
            <a:ext cx="513170" cy="1371600"/>
          </a:xfrm>
          <a:prstGeom prst="curvedConnector2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154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Doubly Linked List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a new node </a:t>
            </a:r>
            <a:r>
              <a:rPr lang="en-US" i="1" dirty="0"/>
              <a:t>N</a:t>
            </a:r>
            <a:r>
              <a:rPr lang="en-US" dirty="0"/>
              <a:t> that we will insert.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N</a:t>
            </a:r>
            <a:r>
              <a:rPr lang="en-US" dirty="0"/>
              <a:t> should be the node that </a:t>
            </a:r>
            <a:r>
              <a:rPr lang="en-US" i="1" dirty="0"/>
              <a:t>H</a:t>
            </a:r>
            <a:r>
              <a:rPr lang="en-US" dirty="0"/>
              <a:t> was pointing to.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N</a:t>
            </a:r>
            <a:r>
              <a:rPr lang="en-US" dirty="0"/>
              <a:t> should be the head sentinel node, </a:t>
            </a:r>
            <a:r>
              <a:rPr lang="en-US" i="1" dirty="0"/>
              <a:t>H</a:t>
            </a:r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12B-8233-1548-9F77-F4E61CEE1357}" type="datetime3">
              <a:rPr lang="en-US" smtClean="0"/>
              <a:t>21 February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31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4686B5-93AE-DA42-906B-8DCDAEDD6E0D}"/>
              </a:ext>
            </a:extLst>
          </p:cNvPr>
          <p:cNvGrpSpPr/>
          <p:nvPr/>
        </p:nvGrpSpPr>
        <p:grpSpPr>
          <a:xfrm>
            <a:off x="6882315" y="3429002"/>
            <a:ext cx="1023548" cy="902223"/>
            <a:chOff x="5874058" y="3000653"/>
            <a:chExt cx="911914" cy="506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F8DC7B-12B7-F84B-BF61-1D5EA14E830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468B61-0248-0448-B69D-5A46223135CF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8261-30D9-F542-B693-7AF32E0DFA73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C5E5E2-57F7-1C40-8288-1AD88E730001}"/>
              </a:ext>
            </a:extLst>
          </p:cNvPr>
          <p:cNvGrpSpPr/>
          <p:nvPr/>
        </p:nvGrpSpPr>
        <p:grpSpPr>
          <a:xfrm>
            <a:off x="8955861" y="3429000"/>
            <a:ext cx="1026339" cy="902223"/>
            <a:chOff x="8698637" y="3000653"/>
            <a:chExt cx="914400" cy="506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F5B022-37A3-DF42-A908-28FF0EC5B71B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EA8E03-5F64-E348-9F79-E1589585582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53ABEE-45AA-D24B-9A3A-5661ABDB65C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04E6FB82-AC59-6945-B34D-3E44C17C670E}"/>
              </a:ext>
            </a:extLst>
          </p:cNvPr>
          <p:cNvCxnSpPr>
            <a:stCxn id="13" idx="0"/>
            <a:endCxn id="15" idx="0"/>
          </p:cNvCxnSpPr>
          <p:nvPr/>
        </p:nvCxnSpPr>
        <p:spPr>
          <a:xfrm rot="5400000" flipH="1" flipV="1">
            <a:off x="8625866" y="2585839"/>
            <a:ext cx="2" cy="1686328"/>
          </a:xfrm>
          <a:prstGeom prst="curvedConnector3">
            <a:avLst>
              <a:gd name="adj1" fmla="val 228601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8C8D24E-4AA0-C844-A0DA-7B4FEAF13F66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8237950" y="3488757"/>
            <a:ext cx="2" cy="1684933"/>
          </a:xfrm>
          <a:prstGeom prst="curvedConnector3">
            <a:avLst>
              <a:gd name="adj1" fmla="val 228601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713B45-47B9-8A4D-8BB4-FAA52E737BBB}"/>
              </a:ext>
            </a:extLst>
          </p:cNvPr>
          <p:cNvGrpSpPr/>
          <p:nvPr/>
        </p:nvGrpSpPr>
        <p:grpSpPr>
          <a:xfrm>
            <a:off x="7929522" y="1606288"/>
            <a:ext cx="1026339" cy="902223"/>
            <a:chOff x="8698637" y="3000653"/>
            <a:chExt cx="914400" cy="506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6882B8-82FE-EA4A-AF3F-4ED924003B7C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5BDBF1-F647-A342-9A26-E6597B2028C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519FAC-D1B6-F642-BCA0-5159CA3B14FA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0497645-5A76-6C48-A75F-EC97F3C8B7E4}"/>
              </a:ext>
            </a:extLst>
          </p:cNvPr>
          <p:cNvCxnSpPr>
            <a:cxnSpLocks/>
            <a:stCxn id="25" idx="3"/>
            <a:endCxn id="15" idx="0"/>
          </p:cNvCxnSpPr>
          <p:nvPr/>
        </p:nvCxnSpPr>
        <p:spPr>
          <a:xfrm>
            <a:off x="8955861" y="2057400"/>
            <a:ext cx="513170" cy="137160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226B030-53EA-E34E-9922-1F14B6412178}"/>
              </a:ext>
            </a:extLst>
          </p:cNvPr>
          <p:cNvCxnSpPr>
            <a:cxnSpLocks/>
            <a:stCxn id="23" idx="1"/>
            <a:endCxn id="12" idx="0"/>
          </p:cNvCxnSpPr>
          <p:nvPr/>
        </p:nvCxnSpPr>
        <p:spPr>
          <a:xfrm rot="10800000" flipV="1">
            <a:off x="7395486" y="2057400"/>
            <a:ext cx="534037" cy="1371602"/>
          </a:xfrm>
          <a:prstGeom prst="curvedConnector2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248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Doubly Linked List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a new node </a:t>
            </a:r>
            <a:r>
              <a:rPr lang="en-US" i="1" dirty="0"/>
              <a:t>N</a:t>
            </a:r>
            <a:r>
              <a:rPr lang="en-US" dirty="0"/>
              <a:t> that we will insert.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N</a:t>
            </a:r>
            <a:r>
              <a:rPr lang="en-US" dirty="0"/>
              <a:t> should be the node that </a:t>
            </a:r>
            <a:r>
              <a:rPr lang="en-US" i="1" dirty="0"/>
              <a:t>H</a:t>
            </a:r>
            <a:r>
              <a:rPr lang="en-US" dirty="0"/>
              <a:t> was pointing to.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N</a:t>
            </a:r>
            <a:r>
              <a:rPr lang="en-US" dirty="0"/>
              <a:t> should be the head sentinel node, </a:t>
            </a:r>
            <a:r>
              <a:rPr lang="en-US" i="1" dirty="0"/>
              <a:t>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</a:t>
            </a:r>
            <a:r>
              <a:rPr lang="en-US" i="1" dirty="0"/>
              <a:t>H</a:t>
            </a:r>
            <a:r>
              <a:rPr lang="en-US" dirty="0"/>
              <a:t> is pointing to should now point back to </a:t>
            </a:r>
            <a:r>
              <a:rPr lang="en-US" i="1" dirty="0"/>
              <a:t>N</a:t>
            </a:r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12B-8233-1548-9F77-F4E61CEE1357}" type="datetime3">
              <a:rPr lang="en-US" smtClean="0"/>
              <a:t>21 February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32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4686B5-93AE-DA42-906B-8DCDAEDD6E0D}"/>
              </a:ext>
            </a:extLst>
          </p:cNvPr>
          <p:cNvGrpSpPr/>
          <p:nvPr/>
        </p:nvGrpSpPr>
        <p:grpSpPr>
          <a:xfrm>
            <a:off x="6882315" y="3429002"/>
            <a:ext cx="1023548" cy="902223"/>
            <a:chOff x="5874058" y="3000653"/>
            <a:chExt cx="911914" cy="506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F8DC7B-12B7-F84B-BF61-1D5EA14E830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468B61-0248-0448-B69D-5A46223135CF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8261-30D9-F542-B693-7AF32E0DFA73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C5E5E2-57F7-1C40-8288-1AD88E730001}"/>
              </a:ext>
            </a:extLst>
          </p:cNvPr>
          <p:cNvGrpSpPr/>
          <p:nvPr/>
        </p:nvGrpSpPr>
        <p:grpSpPr>
          <a:xfrm>
            <a:off x="8955861" y="3429000"/>
            <a:ext cx="1026339" cy="902223"/>
            <a:chOff x="8698637" y="3000653"/>
            <a:chExt cx="914400" cy="506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F5B022-37A3-DF42-A908-28FF0EC5B71B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EA8E03-5F64-E348-9F79-E1589585582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53ABEE-45AA-D24B-9A3A-5661ABDB65C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04E6FB82-AC59-6945-B34D-3E44C17C670E}"/>
              </a:ext>
            </a:extLst>
          </p:cNvPr>
          <p:cNvCxnSpPr>
            <a:stCxn id="13" idx="0"/>
            <a:endCxn id="15" idx="0"/>
          </p:cNvCxnSpPr>
          <p:nvPr/>
        </p:nvCxnSpPr>
        <p:spPr>
          <a:xfrm rot="5400000" flipH="1" flipV="1">
            <a:off x="8625866" y="2585839"/>
            <a:ext cx="2" cy="1686328"/>
          </a:xfrm>
          <a:prstGeom prst="curvedConnector3">
            <a:avLst>
              <a:gd name="adj1" fmla="val 228601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8C8D24E-4AA0-C844-A0DA-7B4FEAF13F66}"/>
              </a:ext>
            </a:extLst>
          </p:cNvPr>
          <p:cNvCxnSpPr>
            <a:cxnSpLocks/>
            <a:stCxn id="14" idx="2"/>
            <a:endCxn id="24" idx="2"/>
          </p:cNvCxnSpPr>
          <p:nvPr/>
        </p:nvCxnSpPr>
        <p:spPr>
          <a:xfrm rot="5400000" flipH="1">
            <a:off x="7850199" y="3101005"/>
            <a:ext cx="1822712" cy="637725"/>
          </a:xfrm>
          <a:prstGeom prst="curvedConnector3">
            <a:avLst>
              <a:gd name="adj1" fmla="val -12542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713B45-47B9-8A4D-8BB4-FAA52E737BBB}"/>
              </a:ext>
            </a:extLst>
          </p:cNvPr>
          <p:cNvGrpSpPr/>
          <p:nvPr/>
        </p:nvGrpSpPr>
        <p:grpSpPr>
          <a:xfrm>
            <a:off x="7929522" y="1606288"/>
            <a:ext cx="1026339" cy="902223"/>
            <a:chOff x="8698637" y="3000653"/>
            <a:chExt cx="914400" cy="506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6882B8-82FE-EA4A-AF3F-4ED924003B7C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5BDBF1-F647-A342-9A26-E6597B2028C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519FAC-D1B6-F642-BCA0-5159CA3B14FA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0497645-5A76-6C48-A75F-EC97F3C8B7E4}"/>
              </a:ext>
            </a:extLst>
          </p:cNvPr>
          <p:cNvCxnSpPr>
            <a:cxnSpLocks/>
            <a:stCxn id="25" idx="3"/>
            <a:endCxn id="15" idx="0"/>
          </p:cNvCxnSpPr>
          <p:nvPr/>
        </p:nvCxnSpPr>
        <p:spPr>
          <a:xfrm>
            <a:off x="8955861" y="2057400"/>
            <a:ext cx="513170" cy="137160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226B030-53EA-E34E-9922-1F14B6412178}"/>
              </a:ext>
            </a:extLst>
          </p:cNvPr>
          <p:cNvCxnSpPr>
            <a:cxnSpLocks/>
            <a:stCxn id="23" idx="1"/>
            <a:endCxn id="12" idx="0"/>
          </p:cNvCxnSpPr>
          <p:nvPr/>
        </p:nvCxnSpPr>
        <p:spPr>
          <a:xfrm rot="10800000" flipV="1">
            <a:off x="7395486" y="2057400"/>
            <a:ext cx="534037" cy="1371602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92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Doubly Linked List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a new node </a:t>
            </a:r>
            <a:r>
              <a:rPr lang="en-US" i="1" dirty="0"/>
              <a:t>N</a:t>
            </a:r>
            <a:r>
              <a:rPr lang="en-US" dirty="0"/>
              <a:t> that we will insert.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N</a:t>
            </a:r>
            <a:r>
              <a:rPr lang="en-US" dirty="0"/>
              <a:t> should be the node that </a:t>
            </a:r>
            <a:r>
              <a:rPr lang="en-US" i="1" dirty="0"/>
              <a:t>H</a:t>
            </a:r>
            <a:r>
              <a:rPr lang="en-US" dirty="0"/>
              <a:t> was pointing to.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N</a:t>
            </a:r>
            <a:r>
              <a:rPr lang="en-US" dirty="0"/>
              <a:t> should be the head sentinel node, </a:t>
            </a:r>
            <a:r>
              <a:rPr lang="en-US" i="1" dirty="0"/>
              <a:t>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</a:t>
            </a:r>
            <a:r>
              <a:rPr lang="en-US" i="1" dirty="0"/>
              <a:t>H</a:t>
            </a:r>
            <a:r>
              <a:rPr lang="en-US" dirty="0"/>
              <a:t> is pointing to should now point back to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H</a:t>
            </a:r>
            <a:r>
              <a:rPr lang="en-US" dirty="0"/>
              <a:t> should now be </a:t>
            </a:r>
            <a:r>
              <a:rPr lang="en-US" i="1" dirty="0"/>
              <a:t>N</a:t>
            </a:r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12B-8233-1548-9F77-F4E61CEE1357}" type="datetime3">
              <a:rPr lang="en-US" smtClean="0"/>
              <a:t>21 February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33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4686B5-93AE-DA42-906B-8DCDAEDD6E0D}"/>
              </a:ext>
            </a:extLst>
          </p:cNvPr>
          <p:cNvGrpSpPr/>
          <p:nvPr/>
        </p:nvGrpSpPr>
        <p:grpSpPr>
          <a:xfrm>
            <a:off x="6882315" y="3429002"/>
            <a:ext cx="1023548" cy="902223"/>
            <a:chOff x="5874058" y="3000653"/>
            <a:chExt cx="911914" cy="506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F8DC7B-12B7-F84B-BF61-1D5EA14E830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468B61-0248-0448-B69D-5A46223135CF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8261-30D9-F542-B693-7AF32E0DFA73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C5E5E2-57F7-1C40-8288-1AD88E730001}"/>
              </a:ext>
            </a:extLst>
          </p:cNvPr>
          <p:cNvGrpSpPr/>
          <p:nvPr/>
        </p:nvGrpSpPr>
        <p:grpSpPr>
          <a:xfrm>
            <a:off x="8955861" y="3429000"/>
            <a:ext cx="1026339" cy="902223"/>
            <a:chOff x="8698637" y="3000653"/>
            <a:chExt cx="914400" cy="506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F5B022-37A3-DF42-A908-28FF0EC5B71B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EA8E03-5F64-E348-9F79-E1589585582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53ABEE-45AA-D24B-9A3A-5661ABDB65C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04E6FB82-AC59-6945-B34D-3E44C17C670E}"/>
              </a:ext>
            </a:extLst>
          </p:cNvPr>
          <p:cNvCxnSpPr>
            <a:cxnSpLocks/>
            <a:stCxn id="13" idx="0"/>
            <a:endCxn id="24" idx="2"/>
          </p:cNvCxnSpPr>
          <p:nvPr/>
        </p:nvCxnSpPr>
        <p:spPr>
          <a:xfrm rot="5400000" flipH="1" flipV="1">
            <a:off x="7652452" y="2638763"/>
            <a:ext cx="920491" cy="659989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8C8D24E-4AA0-C844-A0DA-7B4FEAF13F66}"/>
              </a:ext>
            </a:extLst>
          </p:cNvPr>
          <p:cNvCxnSpPr>
            <a:cxnSpLocks/>
            <a:stCxn id="14" idx="2"/>
            <a:endCxn id="24" idx="2"/>
          </p:cNvCxnSpPr>
          <p:nvPr/>
        </p:nvCxnSpPr>
        <p:spPr>
          <a:xfrm rot="5400000" flipH="1">
            <a:off x="7850199" y="3101005"/>
            <a:ext cx="1822712" cy="637725"/>
          </a:xfrm>
          <a:prstGeom prst="curvedConnector3">
            <a:avLst>
              <a:gd name="adj1" fmla="val -125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713B45-47B9-8A4D-8BB4-FAA52E737BBB}"/>
              </a:ext>
            </a:extLst>
          </p:cNvPr>
          <p:cNvGrpSpPr/>
          <p:nvPr/>
        </p:nvGrpSpPr>
        <p:grpSpPr>
          <a:xfrm>
            <a:off x="7929522" y="1606288"/>
            <a:ext cx="1026339" cy="902223"/>
            <a:chOff x="8698637" y="3000653"/>
            <a:chExt cx="914400" cy="506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6882B8-82FE-EA4A-AF3F-4ED924003B7C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5BDBF1-F647-A342-9A26-E6597B2028C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519FAC-D1B6-F642-BCA0-5159CA3B14FA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0497645-5A76-6C48-A75F-EC97F3C8B7E4}"/>
              </a:ext>
            </a:extLst>
          </p:cNvPr>
          <p:cNvCxnSpPr>
            <a:cxnSpLocks/>
            <a:stCxn id="25" idx="3"/>
            <a:endCxn id="15" idx="0"/>
          </p:cNvCxnSpPr>
          <p:nvPr/>
        </p:nvCxnSpPr>
        <p:spPr>
          <a:xfrm>
            <a:off x="8955861" y="2057400"/>
            <a:ext cx="513170" cy="137160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226B030-53EA-E34E-9922-1F14B6412178}"/>
              </a:ext>
            </a:extLst>
          </p:cNvPr>
          <p:cNvCxnSpPr>
            <a:cxnSpLocks/>
            <a:stCxn id="23" idx="1"/>
            <a:endCxn id="12" idx="0"/>
          </p:cNvCxnSpPr>
          <p:nvPr/>
        </p:nvCxnSpPr>
        <p:spPr>
          <a:xfrm rot="10800000" flipV="1">
            <a:off x="7395486" y="2057400"/>
            <a:ext cx="534037" cy="1371602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642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Doubly Linked List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a new node </a:t>
            </a:r>
            <a:r>
              <a:rPr lang="en-US" i="1" dirty="0"/>
              <a:t>N</a:t>
            </a:r>
            <a:r>
              <a:rPr lang="en-US" dirty="0"/>
              <a:t> that we will insert.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N</a:t>
            </a:r>
            <a:r>
              <a:rPr lang="en-US" dirty="0"/>
              <a:t> should be the node that </a:t>
            </a:r>
            <a:r>
              <a:rPr lang="en-US" i="1" dirty="0"/>
              <a:t>H</a:t>
            </a:r>
            <a:r>
              <a:rPr lang="en-US" dirty="0"/>
              <a:t> was pointing to.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N</a:t>
            </a:r>
            <a:r>
              <a:rPr lang="en-US" dirty="0"/>
              <a:t> should be the head sentinel node, </a:t>
            </a:r>
            <a:r>
              <a:rPr lang="en-US" i="1" dirty="0"/>
              <a:t>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</a:t>
            </a:r>
            <a:r>
              <a:rPr lang="en-US" i="1" dirty="0"/>
              <a:t>H</a:t>
            </a:r>
            <a:r>
              <a:rPr lang="en-US" dirty="0"/>
              <a:t> is pointing to should now point back to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H</a:t>
            </a:r>
            <a:r>
              <a:rPr lang="en-US" dirty="0"/>
              <a:t> should now be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N</a:t>
            </a:r>
            <a:r>
              <a:rPr lang="en-US" dirty="0"/>
              <a:t> is now at the front of the doubly linked list.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12B-8233-1548-9F77-F4E61CEE1357}" type="datetime3">
              <a:rPr lang="en-US" smtClean="0"/>
              <a:t>21 February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34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4686B5-93AE-DA42-906B-8DCDAEDD6E0D}"/>
              </a:ext>
            </a:extLst>
          </p:cNvPr>
          <p:cNvGrpSpPr/>
          <p:nvPr/>
        </p:nvGrpSpPr>
        <p:grpSpPr>
          <a:xfrm>
            <a:off x="6096000" y="3060971"/>
            <a:ext cx="1023548" cy="902223"/>
            <a:chOff x="5874058" y="3000653"/>
            <a:chExt cx="911914" cy="506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F8DC7B-12B7-F84B-BF61-1D5EA14E830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468B61-0248-0448-B69D-5A46223135CF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8261-30D9-F542-B693-7AF32E0DFA73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C5E5E2-57F7-1C40-8288-1AD88E730001}"/>
              </a:ext>
            </a:extLst>
          </p:cNvPr>
          <p:cNvGrpSpPr/>
          <p:nvPr/>
        </p:nvGrpSpPr>
        <p:grpSpPr>
          <a:xfrm>
            <a:off x="9982616" y="3060971"/>
            <a:ext cx="1026339" cy="902223"/>
            <a:chOff x="8698637" y="3000653"/>
            <a:chExt cx="914400" cy="506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F5B022-37A3-DF42-A908-28FF0EC5B71B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EA8E03-5F64-E348-9F79-E1589585582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53ABEE-45AA-D24B-9A3A-5661ABDB65C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04E6FB82-AC59-6945-B34D-3E44C17C670E}"/>
              </a:ext>
            </a:extLst>
          </p:cNvPr>
          <p:cNvCxnSpPr>
            <a:cxnSpLocks/>
            <a:stCxn id="13" idx="0"/>
            <a:endCxn id="24" idx="0"/>
          </p:cNvCxnSpPr>
          <p:nvPr/>
        </p:nvCxnSpPr>
        <p:spPr>
          <a:xfrm rot="5400000" flipH="1" flipV="1">
            <a:off x="7759296" y="2298063"/>
            <a:ext cx="12700" cy="1525816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8C8D24E-4AA0-C844-A0DA-7B4FEAF13F66}"/>
              </a:ext>
            </a:extLst>
          </p:cNvPr>
          <p:cNvCxnSpPr>
            <a:cxnSpLocks/>
            <a:stCxn id="14" idx="2"/>
            <a:endCxn id="24" idx="2"/>
          </p:cNvCxnSpPr>
          <p:nvPr/>
        </p:nvCxnSpPr>
        <p:spPr>
          <a:xfrm rot="5400000">
            <a:off x="9314688" y="3170710"/>
            <a:ext cx="12700" cy="158496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713B45-47B9-8A4D-8BB4-FAA52E737BBB}"/>
              </a:ext>
            </a:extLst>
          </p:cNvPr>
          <p:cNvGrpSpPr/>
          <p:nvPr/>
        </p:nvGrpSpPr>
        <p:grpSpPr>
          <a:xfrm>
            <a:off x="8009034" y="3060971"/>
            <a:ext cx="1026339" cy="902223"/>
            <a:chOff x="8698637" y="3000653"/>
            <a:chExt cx="914400" cy="506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6882B8-82FE-EA4A-AF3F-4ED924003B7C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5BDBF1-F647-A342-9A26-E6597B2028C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519FAC-D1B6-F642-BCA0-5159CA3B14FA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0497645-5A76-6C48-A75F-EC97F3C8B7E4}"/>
              </a:ext>
            </a:extLst>
          </p:cNvPr>
          <p:cNvCxnSpPr>
            <a:cxnSpLocks/>
            <a:stCxn id="25" idx="0"/>
            <a:endCxn id="15" idx="0"/>
          </p:cNvCxnSpPr>
          <p:nvPr/>
        </p:nvCxnSpPr>
        <p:spPr>
          <a:xfrm rot="5400000" flipH="1" flipV="1">
            <a:off x="9703301" y="2268487"/>
            <a:ext cx="12700" cy="1584969"/>
          </a:xfrm>
          <a:prstGeom prst="curved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226B030-53EA-E34E-9922-1F14B6412178}"/>
              </a:ext>
            </a:extLst>
          </p:cNvPr>
          <p:cNvCxnSpPr>
            <a:cxnSpLocks/>
            <a:stCxn id="23" idx="2"/>
            <a:endCxn id="12" idx="2"/>
          </p:cNvCxnSpPr>
          <p:nvPr/>
        </p:nvCxnSpPr>
        <p:spPr>
          <a:xfrm rot="5400000">
            <a:off x="7371380" y="3200984"/>
            <a:ext cx="12700" cy="152442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220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Doubly Linked List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Let’s try inserting another node </a:t>
            </a:r>
            <a:r>
              <a:rPr lang="en-US" i="1" dirty="0"/>
              <a:t>M</a:t>
            </a:r>
            <a:r>
              <a:rPr lang="en-US" dirty="0"/>
              <a:t> following the same steps as done with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M</a:t>
            </a:r>
            <a:r>
              <a:rPr lang="en-US" dirty="0"/>
              <a:t> should be the node that </a:t>
            </a:r>
            <a:r>
              <a:rPr lang="en-US" i="1" dirty="0"/>
              <a:t>H</a:t>
            </a:r>
            <a:r>
              <a:rPr lang="en-US" dirty="0"/>
              <a:t> was pointing to.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M</a:t>
            </a:r>
            <a:r>
              <a:rPr lang="en-US" dirty="0"/>
              <a:t> should be the head sentinel node, </a:t>
            </a:r>
            <a:r>
              <a:rPr lang="en-US" i="1" dirty="0"/>
              <a:t>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</a:t>
            </a:r>
            <a:r>
              <a:rPr lang="en-US" i="1" dirty="0"/>
              <a:t>H</a:t>
            </a:r>
            <a:r>
              <a:rPr lang="en-US" dirty="0"/>
              <a:t> is pointing to should now point back to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H</a:t>
            </a:r>
            <a:r>
              <a:rPr lang="en-US" dirty="0"/>
              <a:t> should now be </a:t>
            </a:r>
            <a:r>
              <a:rPr lang="en-US" i="1" dirty="0"/>
              <a:t>M</a:t>
            </a:r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12B-8233-1548-9F77-F4E61CEE1357}" type="datetime3">
              <a:rPr lang="en-US" smtClean="0"/>
              <a:t>21 February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35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4686B5-93AE-DA42-906B-8DCDAEDD6E0D}"/>
              </a:ext>
            </a:extLst>
          </p:cNvPr>
          <p:cNvGrpSpPr/>
          <p:nvPr/>
        </p:nvGrpSpPr>
        <p:grpSpPr>
          <a:xfrm>
            <a:off x="6096000" y="3060971"/>
            <a:ext cx="1023548" cy="902223"/>
            <a:chOff x="5874058" y="3000653"/>
            <a:chExt cx="911914" cy="506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F8DC7B-12B7-F84B-BF61-1D5EA14E830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468B61-0248-0448-B69D-5A46223135CF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8261-30D9-F542-B693-7AF32E0DFA73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C5E5E2-57F7-1C40-8288-1AD88E730001}"/>
              </a:ext>
            </a:extLst>
          </p:cNvPr>
          <p:cNvGrpSpPr/>
          <p:nvPr/>
        </p:nvGrpSpPr>
        <p:grpSpPr>
          <a:xfrm>
            <a:off x="9982616" y="3060971"/>
            <a:ext cx="1026339" cy="902223"/>
            <a:chOff x="8698637" y="3000653"/>
            <a:chExt cx="914400" cy="506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F5B022-37A3-DF42-A908-28FF0EC5B71B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EA8E03-5F64-E348-9F79-E1589585582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53ABEE-45AA-D24B-9A3A-5661ABDB65C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04E6FB82-AC59-6945-B34D-3E44C17C670E}"/>
              </a:ext>
            </a:extLst>
          </p:cNvPr>
          <p:cNvCxnSpPr>
            <a:cxnSpLocks/>
            <a:stCxn id="13" idx="0"/>
            <a:endCxn id="24" idx="0"/>
          </p:cNvCxnSpPr>
          <p:nvPr/>
        </p:nvCxnSpPr>
        <p:spPr>
          <a:xfrm rot="5400000" flipH="1" flipV="1">
            <a:off x="7759296" y="2298063"/>
            <a:ext cx="12700" cy="1525816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8C8D24E-4AA0-C844-A0DA-7B4FEAF13F66}"/>
              </a:ext>
            </a:extLst>
          </p:cNvPr>
          <p:cNvCxnSpPr>
            <a:cxnSpLocks/>
            <a:stCxn id="14" idx="2"/>
            <a:endCxn id="24" idx="2"/>
          </p:cNvCxnSpPr>
          <p:nvPr/>
        </p:nvCxnSpPr>
        <p:spPr>
          <a:xfrm rot="5400000">
            <a:off x="9314688" y="3170710"/>
            <a:ext cx="12700" cy="158496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713B45-47B9-8A4D-8BB4-FAA52E737BBB}"/>
              </a:ext>
            </a:extLst>
          </p:cNvPr>
          <p:cNvGrpSpPr/>
          <p:nvPr/>
        </p:nvGrpSpPr>
        <p:grpSpPr>
          <a:xfrm>
            <a:off x="8009034" y="3060971"/>
            <a:ext cx="1026339" cy="902223"/>
            <a:chOff x="8698637" y="3000653"/>
            <a:chExt cx="914400" cy="506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6882B8-82FE-EA4A-AF3F-4ED924003B7C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5BDBF1-F647-A342-9A26-E6597B2028C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519FAC-D1B6-F642-BCA0-5159CA3B14FA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0497645-5A76-6C48-A75F-EC97F3C8B7E4}"/>
              </a:ext>
            </a:extLst>
          </p:cNvPr>
          <p:cNvCxnSpPr>
            <a:cxnSpLocks/>
            <a:stCxn id="25" idx="0"/>
            <a:endCxn id="15" idx="0"/>
          </p:cNvCxnSpPr>
          <p:nvPr/>
        </p:nvCxnSpPr>
        <p:spPr>
          <a:xfrm rot="5400000" flipH="1" flipV="1">
            <a:off x="9703301" y="2268487"/>
            <a:ext cx="12700" cy="1584969"/>
          </a:xfrm>
          <a:prstGeom prst="curved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226B030-53EA-E34E-9922-1F14B6412178}"/>
              </a:ext>
            </a:extLst>
          </p:cNvPr>
          <p:cNvCxnSpPr>
            <a:cxnSpLocks/>
            <a:stCxn id="23" idx="2"/>
            <a:endCxn id="12" idx="2"/>
          </p:cNvCxnSpPr>
          <p:nvPr/>
        </p:nvCxnSpPr>
        <p:spPr>
          <a:xfrm rot="5400000">
            <a:off x="7371380" y="3200984"/>
            <a:ext cx="12700" cy="152442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75A456-3883-0547-B677-5A3B975E4EB8}"/>
              </a:ext>
            </a:extLst>
          </p:cNvPr>
          <p:cNvGrpSpPr/>
          <p:nvPr/>
        </p:nvGrpSpPr>
        <p:grpSpPr>
          <a:xfrm>
            <a:off x="7002738" y="1357990"/>
            <a:ext cx="1026339" cy="902223"/>
            <a:chOff x="8698637" y="3000653"/>
            <a:chExt cx="914400" cy="5060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9C3990-FC5F-D043-8EE6-738671576385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89F49D9-AC07-1646-946B-FFB822C064B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8F10B70-816B-0C49-8FFE-51123ED07A0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54867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Doubly Linked List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Let’s try inserting another node </a:t>
            </a:r>
            <a:r>
              <a:rPr lang="en-US" i="1" dirty="0"/>
              <a:t>M</a:t>
            </a:r>
            <a:r>
              <a:rPr lang="en-US" dirty="0"/>
              <a:t> following the same steps as done with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The node after </a:t>
            </a:r>
            <a:r>
              <a:rPr lang="en-US" i="1" dirty="0">
                <a:solidFill>
                  <a:srgbClr val="C00000"/>
                </a:solidFill>
              </a:rPr>
              <a:t>M</a:t>
            </a:r>
            <a:r>
              <a:rPr lang="en-US" dirty="0">
                <a:solidFill>
                  <a:srgbClr val="C00000"/>
                </a:solidFill>
              </a:rPr>
              <a:t> should be the node that </a:t>
            </a:r>
            <a:r>
              <a:rPr lang="en-US" i="1" dirty="0">
                <a:solidFill>
                  <a:srgbClr val="C00000"/>
                </a:solidFill>
              </a:rPr>
              <a:t>H</a:t>
            </a:r>
            <a:r>
              <a:rPr lang="en-US" dirty="0">
                <a:solidFill>
                  <a:srgbClr val="C00000"/>
                </a:solidFill>
              </a:rPr>
              <a:t> was pointing to.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M</a:t>
            </a:r>
            <a:r>
              <a:rPr lang="en-US" dirty="0"/>
              <a:t> should be the head sentinel node, </a:t>
            </a:r>
            <a:r>
              <a:rPr lang="en-US" i="1" dirty="0"/>
              <a:t>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</a:t>
            </a:r>
            <a:r>
              <a:rPr lang="en-US" i="1" dirty="0"/>
              <a:t>H</a:t>
            </a:r>
            <a:r>
              <a:rPr lang="en-US" dirty="0"/>
              <a:t> is pointing to should now point back to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H</a:t>
            </a:r>
            <a:r>
              <a:rPr lang="en-US" dirty="0"/>
              <a:t> should now be </a:t>
            </a:r>
            <a:r>
              <a:rPr lang="en-US" i="1" dirty="0"/>
              <a:t>M.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12B-8233-1548-9F77-F4E61CEE1357}" type="datetime3">
              <a:rPr lang="en-US" smtClean="0"/>
              <a:t>21 February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36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4686B5-93AE-DA42-906B-8DCDAEDD6E0D}"/>
              </a:ext>
            </a:extLst>
          </p:cNvPr>
          <p:cNvGrpSpPr/>
          <p:nvPr/>
        </p:nvGrpSpPr>
        <p:grpSpPr>
          <a:xfrm>
            <a:off x="6096000" y="3060971"/>
            <a:ext cx="1023548" cy="902223"/>
            <a:chOff x="5874058" y="3000653"/>
            <a:chExt cx="911914" cy="506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F8DC7B-12B7-F84B-BF61-1D5EA14E830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468B61-0248-0448-B69D-5A46223135CF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8261-30D9-F542-B693-7AF32E0DFA73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C5E5E2-57F7-1C40-8288-1AD88E730001}"/>
              </a:ext>
            </a:extLst>
          </p:cNvPr>
          <p:cNvGrpSpPr/>
          <p:nvPr/>
        </p:nvGrpSpPr>
        <p:grpSpPr>
          <a:xfrm>
            <a:off x="9982616" y="3060971"/>
            <a:ext cx="1026339" cy="902223"/>
            <a:chOff x="8698637" y="3000653"/>
            <a:chExt cx="914400" cy="506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F5B022-37A3-DF42-A908-28FF0EC5B71B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EA8E03-5F64-E348-9F79-E1589585582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53ABEE-45AA-D24B-9A3A-5661ABDB65C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04E6FB82-AC59-6945-B34D-3E44C17C670E}"/>
              </a:ext>
            </a:extLst>
          </p:cNvPr>
          <p:cNvCxnSpPr>
            <a:cxnSpLocks/>
            <a:stCxn id="13" idx="0"/>
            <a:endCxn id="24" idx="0"/>
          </p:cNvCxnSpPr>
          <p:nvPr/>
        </p:nvCxnSpPr>
        <p:spPr>
          <a:xfrm rot="5400000" flipH="1" flipV="1">
            <a:off x="7759296" y="2298063"/>
            <a:ext cx="12700" cy="1525816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8C8D24E-4AA0-C844-A0DA-7B4FEAF13F66}"/>
              </a:ext>
            </a:extLst>
          </p:cNvPr>
          <p:cNvCxnSpPr>
            <a:cxnSpLocks/>
            <a:stCxn id="14" idx="2"/>
            <a:endCxn id="24" idx="2"/>
          </p:cNvCxnSpPr>
          <p:nvPr/>
        </p:nvCxnSpPr>
        <p:spPr>
          <a:xfrm rot="5400000">
            <a:off x="9314688" y="3170710"/>
            <a:ext cx="12700" cy="158496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713B45-47B9-8A4D-8BB4-FAA52E737BBB}"/>
              </a:ext>
            </a:extLst>
          </p:cNvPr>
          <p:cNvGrpSpPr/>
          <p:nvPr/>
        </p:nvGrpSpPr>
        <p:grpSpPr>
          <a:xfrm>
            <a:off x="8009034" y="3060971"/>
            <a:ext cx="1026339" cy="902223"/>
            <a:chOff x="8698637" y="3000653"/>
            <a:chExt cx="914400" cy="506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6882B8-82FE-EA4A-AF3F-4ED924003B7C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5BDBF1-F647-A342-9A26-E6597B2028C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519FAC-D1B6-F642-BCA0-5159CA3B14FA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0497645-5A76-6C48-A75F-EC97F3C8B7E4}"/>
              </a:ext>
            </a:extLst>
          </p:cNvPr>
          <p:cNvCxnSpPr>
            <a:cxnSpLocks/>
            <a:stCxn id="25" idx="0"/>
            <a:endCxn id="15" idx="0"/>
          </p:cNvCxnSpPr>
          <p:nvPr/>
        </p:nvCxnSpPr>
        <p:spPr>
          <a:xfrm rot="5400000" flipH="1" flipV="1">
            <a:off x="9703301" y="2268487"/>
            <a:ext cx="12700" cy="1584969"/>
          </a:xfrm>
          <a:prstGeom prst="curved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226B030-53EA-E34E-9922-1F14B6412178}"/>
              </a:ext>
            </a:extLst>
          </p:cNvPr>
          <p:cNvCxnSpPr>
            <a:cxnSpLocks/>
            <a:stCxn id="23" idx="2"/>
            <a:endCxn id="12" idx="2"/>
          </p:cNvCxnSpPr>
          <p:nvPr/>
        </p:nvCxnSpPr>
        <p:spPr>
          <a:xfrm rot="5400000">
            <a:off x="7371380" y="3200984"/>
            <a:ext cx="12700" cy="152442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75A456-3883-0547-B677-5A3B975E4EB8}"/>
              </a:ext>
            </a:extLst>
          </p:cNvPr>
          <p:cNvGrpSpPr/>
          <p:nvPr/>
        </p:nvGrpSpPr>
        <p:grpSpPr>
          <a:xfrm>
            <a:off x="7002738" y="1357990"/>
            <a:ext cx="1026339" cy="902223"/>
            <a:chOff x="8698637" y="3000653"/>
            <a:chExt cx="914400" cy="5060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9C3990-FC5F-D043-8EE6-738671576385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89F49D9-AC07-1646-946B-FFB822C064B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8F10B70-816B-0C49-8FFE-51123ED07A0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21A22CF4-2E3E-B949-BC66-FACA6B479F31}"/>
              </a:ext>
            </a:extLst>
          </p:cNvPr>
          <p:cNvCxnSpPr>
            <a:cxnSpLocks/>
            <a:stCxn id="31" idx="3"/>
            <a:endCxn id="24" idx="0"/>
          </p:cNvCxnSpPr>
          <p:nvPr/>
        </p:nvCxnSpPr>
        <p:spPr>
          <a:xfrm>
            <a:off x="8029077" y="1809102"/>
            <a:ext cx="493127" cy="1251869"/>
          </a:xfrm>
          <a:prstGeom prst="curvedConnector2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073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Doubly Linked List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Let’s try inserting another node </a:t>
            </a:r>
            <a:r>
              <a:rPr lang="en-US" i="1" dirty="0"/>
              <a:t>M</a:t>
            </a:r>
            <a:r>
              <a:rPr lang="en-US" dirty="0"/>
              <a:t> following the same steps as done with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M</a:t>
            </a:r>
            <a:r>
              <a:rPr lang="en-US" dirty="0"/>
              <a:t> should be the node that </a:t>
            </a:r>
            <a:r>
              <a:rPr lang="en-US" i="1" dirty="0"/>
              <a:t>H</a:t>
            </a:r>
            <a:r>
              <a:rPr lang="en-US" dirty="0"/>
              <a:t> was pointing to.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The node before </a:t>
            </a:r>
            <a:r>
              <a:rPr lang="en-US" i="1" dirty="0">
                <a:solidFill>
                  <a:srgbClr val="C00000"/>
                </a:solidFill>
              </a:rPr>
              <a:t>M</a:t>
            </a:r>
            <a:r>
              <a:rPr lang="en-US" dirty="0">
                <a:solidFill>
                  <a:srgbClr val="C00000"/>
                </a:solidFill>
              </a:rPr>
              <a:t> should be the head sentinel node, </a:t>
            </a:r>
            <a:r>
              <a:rPr lang="en-US" i="1" dirty="0">
                <a:solidFill>
                  <a:srgbClr val="C00000"/>
                </a:solidFill>
              </a:rPr>
              <a:t>H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</a:t>
            </a:r>
            <a:r>
              <a:rPr lang="en-US" i="1" dirty="0"/>
              <a:t>H</a:t>
            </a:r>
            <a:r>
              <a:rPr lang="en-US" dirty="0"/>
              <a:t> is pointing to should now point back to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H</a:t>
            </a:r>
            <a:r>
              <a:rPr lang="en-US" dirty="0"/>
              <a:t> should now be </a:t>
            </a:r>
            <a:r>
              <a:rPr lang="en-US" i="1" dirty="0"/>
              <a:t>M.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12B-8233-1548-9F77-F4E61CEE1357}" type="datetime3">
              <a:rPr lang="en-US" smtClean="0"/>
              <a:t>21 February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37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4686B5-93AE-DA42-906B-8DCDAEDD6E0D}"/>
              </a:ext>
            </a:extLst>
          </p:cNvPr>
          <p:cNvGrpSpPr/>
          <p:nvPr/>
        </p:nvGrpSpPr>
        <p:grpSpPr>
          <a:xfrm>
            <a:off x="6096000" y="3060971"/>
            <a:ext cx="1023548" cy="902223"/>
            <a:chOff x="5874058" y="3000653"/>
            <a:chExt cx="911914" cy="506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F8DC7B-12B7-F84B-BF61-1D5EA14E830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468B61-0248-0448-B69D-5A46223135CF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8261-30D9-F542-B693-7AF32E0DFA73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C5E5E2-57F7-1C40-8288-1AD88E730001}"/>
              </a:ext>
            </a:extLst>
          </p:cNvPr>
          <p:cNvGrpSpPr/>
          <p:nvPr/>
        </p:nvGrpSpPr>
        <p:grpSpPr>
          <a:xfrm>
            <a:off x="9982616" y="3060971"/>
            <a:ext cx="1026339" cy="902223"/>
            <a:chOff x="8698637" y="3000653"/>
            <a:chExt cx="914400" cy="506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F5B022-37A3-DF42-A908-28FF0EC5B71B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EA8E03-5F64-E348-9F79-E1589585582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53ABEE-45AA-D24B-9A3A-5661ABDB65C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04E6FB82-AC59-6945-B34D-3E44C17C670E}"/>
              </a:ext>
            </a:extLst>
          </p:cNvPr>
          <p:cNvCxnSpPr>
            <a:cxnSpLocks/>
            <a:stCxn id="13" idx="0"/>
            <a:endCxn id="24" idx="0"/>
          </p:cNvCxnSpPr>
          <p:nvPr/>
        </p:nvCxnSpPr>
        <p:spPr>
          <a:xfrm rot="5400000" flipH="1" flipV="1">
            <a:off x="7759296" y="2298063"/>
            <a:ext cx="12700" cy="1525816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8C8D24E-4AA0-C844-A0DA-7B4FEAF13F66}"/>
              </a:ext>
            </a:extLst>
          </p:cNvPr>
          <p:cNvCxnSpPr>
            <a:cxnSpLocks/>
            <a:stCxn id="14" idx="2"/>
            <a:endCxn id="24" idx="2"/>
          </p:cNvCxnSpPr>
          <p:nvPr/>
        </p:nvCxnSpPr>
        <p:spPr>
          <a:xfrm rot="5400000">
            <a:off x="9314688" y="3170710"/>
            <a:ext cx="12700" cy="158496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713B45-47B9-8A4D-8BB4-FAA52E737BBB}"/>
              </a:ext>
            </a:extLst>
          </p:cNvPr>
          <p:cNvGrpSpPr/>
          <p:nvPr/>
        </p:nvGrpSpPr>
        <p:grpSpPr>
          <a:xfrm>
            <a:off x="8009034" y="3060971"/>
            <a:ext cx="1026339" cy="902223"/>
            <a:chOff x="8698637" y="3000653"/>
            <a:chExt cx="914400" cy="506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6882B8-82FE-EA4A-AF3F-4ED924003B7C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5BDBF1-F647-A342-9A26-E6597B2028C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519FAC-D1B6-F642-BCA0-5159CA3B14FA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0497645-5A76-6C48-A75F-EC97F3C8B7E4}"/>
              </a:ext>
            </a:extLst>
          </p:cNvPr>
          <p:cNvCxnSpPr>
            <a:cxnSpLocks/>
            <a:stCxn id="25" idx="0"/>
            <a:endCxn id="15" idx="0"/>
          </p:cNvCxnSpPr>
          <p:nvPr/>
        </p:nvCxnSpPr>
        <p:spPr>
          <a:xfrm rot="5400000" flipH="1" flipV="1">
            <a:off x="9703301" y="2268487"/>
            <a:ext cx="12700" cy="1584969"/>
          </a:xfrm>
          <a:prstGeom prst="curved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226B030-53EA-E34E-9922-1F14B6412178}"/>
              </a:ext>
            </a:extLst>
          </p:cNvPr>
          <p:cNvCxnSpPr>
            <a:cxnSpLocks/>
            <a:stCxn id="23" idx="2"/>
            <a:endCxn id="12" idx="2"/>
          </p:cNvCxnSpPr>
          <p:nvPr/>
        </p:nvCxnSpPr>
        <p:spPr>
          <a:xfrm rot="5400000">
            <a:off x="7371380" y="3200984"/>
            <a:ext cx="12700" cy="152442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75A456-3883-0547-B677-5A3B975E4EB8}"/>
              </a:ext>
            </a:extLst>
          </p:cNvPr>
          <p:cNvGrpSpPr/>
          <p:nvPr/>
        </p:nvGrpSpPr>
        <p:grpSpPr>
          <a:xfrm>
            <a:off x="7002738" y="1357990"/>
            <a:ext cx="1026339" cy="902223"/>
            <a:chOff x="8698637" y="3000653"/>
            <a:chExt cx="914400" cy="5060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9C3990-FC5F-D043-8EE6-738671576385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89F49D9-AC07-1646-946B-FFB822C064B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8F10B70-816B-0C49-8FFE-51123ED07A0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21A22CF4-2E3E-B949-BC66-FACA6B479F31}"/>
              </a:ext>
            </a:extLst>
          </p:cNvPr>
          <p:cNvCxnSpPr>
            <a:cxnSpLocks/>
            <a:stCxn id="31" idx="3"/>
            <a:endCxn id="24" idx="0"/>
          </p:cNvCxnSpPr>
          <p:nvPr/>
        </p:nvCxnSpPr>
        <p:spPr>
          <a:xfrm>
            <a:off x="8029077" y="1809102"/>
            <a:ext cx="493127" cy="12518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151E6B4E-DE00-AF44-9663-833386D47F43}"/>
              </a:ext>
            </a:extLst>
          </p:cNvPr>
          <p:cNvCxnSpPr>
            <a:cxnSpLocks/>
            <a:stCxn id="29" idx="1"/>
            <a:endCxn id="12" idx="0"/>
          </p:cNvCxnSpPr>
          <p:nvPr/>
        </p:nvCxnSpPr>
        <p:spPr>
          <a:xfrm rot="10800000" flipV="1">
            <a:off x="6609170" y="1809101"/>
            <a:ext cx="393568" cy="1251869"/>
          </a:xfrm>
          <a:prstGeom prst="curvedConnector2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150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Doubly Linked List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Let’s try inserting another node </a:t>
            </a:r>
            <a:r>
              <a:rPr lang="en-US" i="1" dirty="0"/>
              <a:t>M</a:t>
            </a:r>
            <a:r>
              <a:rPr lang="en-US" dirty="0"/>
              <a:t> following the same steps as done with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M</a:t>
            </a:r>
            <a:r>
              <a:rPr lang="en-US" dirty="0"/>
              <a:t> should be the node that </a:t>
            </a:r>
            <a:r>
              <a:rPr lang="en-US" i="1" dirty="0"/>
              <a:t>H</a:t>
            </a:r>
            <a:r>
              <a:rPr lang="en-US" dirty="0"/>
              <a:t> was pointing to.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M</a:t>
            </a:r>
            <a:r>
              <a:rPr lang="en-US" dirty="0"/>
              <a:t> should be the head sentinel node, </a:t>
            </a:r>
            <a:r>
              <a:rPr lang="en-US" i="1" dirty="0"/>
              <a:t>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The node </a:t>
            </a:r>
            <a:r>
              <a:rPr lang="en-US" i="1" dirty="0">
                <a:solidFill>
                  <a:srgbClr val="C00000"/>
                </a:solidFill>
              </a:rPr>
              <a:t>H</a:t>
            </a:r>
            <a:r>
              <a:rPr lang="en-US" dirty="0">
                <a:solidFill>
                  <a:srgbClr val="C00000"/>
                </a:solidFill>
              </a:rPr>
              <a:t> is pointing to should now point back to </a:t>
            </a:r>
            <a:r>
              <a:rPr lang="en-US" i="1" dirty="0">
                <a:solidFill>
                  <a:srgbClr val="C00000"/>
                </a:solidFill>
              </a:rPr>
              <a:t>M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H</a:t>
            </a:r>
            <a:r>
              <a:rPr lang="en-US" dirty="0"/>
              <a:t> should now be </a:t>
            </a:r>
            <a:r>
              <a:rPr lang="en-US" i="1" dirty="0"/>
              <a:t>M</a:t>
            </a:r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12B-8233-1548-9F77-F4E61CEE1357}" type="datetime3">
              <a:rPr lang="en-US" smtClean="0"/>
              <a:t>21 February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38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4686B5-93AE-DA42-906B-8DCDAEDD6E0D}"/>
              </a:ext>
            </a:extLst>
          </p:cNvPr>
          <p:cNvGrpSpPr/>
          <p:nvPr/>
        </p:nvGrpSpPr>
        <p:grpSpPr>
          <a:xfrm>
            <a:off x="6096000" y="3060971"/>
            <a:ext cx="1023548" cy="902223"/>
            <a:chOff x="5874058" y="3000653"/>
            <a:chExt cx="911914" cy="506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F8DC7B-12B7-F84B-BF61-1D5EA14E830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468B61-0248-0448-B69D-5A46223135CF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8261-30D9-F542-B693-7AF32E0DFA73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C5E5E2-57F7-1C40-8288-1AD88E730001}"/>
              </a:ext>
            </a:extLst>
          </p:cNvPr>
          <p:cNvGrpSpPr/>
          <p:nvPr/>
        </p:nvGrpSpPr>
        <p:grpSpPr>
          <a:xfrm>
            <a:off x="9982616" y="3060971"/>
            <a:ext cx="1026339" cy="902223"/>
            <a:chOff x="8698637" y="3000653"/>
            <a:chExt cx="914400" cy="506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F5B022-37A3-DF42-A908-28FF0EC5B71B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EA8E03-5F64-E348-9F79-E1589585582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53ABEE-45AA-D24B-9A3A-5661ABDB65C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04E6FB82-AC59-6945-B34D-3E44C17C670E}"/>
              </a:ext>
            </a:extLst>
          </p:cNvPr>
          <p:cNvCxnSpPr>
            <a:cxnSpLocks/>
            <a:stCxn id="13" idx="0"/>
            <a:endCxn id="24" idx="0"/>
          </p:cNvCxnSpPr>
          <p:nvPr/>
        </p:nvCxnSpPr>
        <p:spPr>
          <a:xfrm rot="5400000" flipH="1" flipV="1">
            <a:off x="7759296" y="2298063"/>
            <a:ext cx="12700" cy="1525816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8C8D24E-4AA0-C844-A0DA-7B4FEAF13F66}"/>
              </a:ext>
            </a:extLst>
          </p:cNvPr>
          <p:cNvCxnSpPr>
            <a:cxnSpLocks/>
            <a:stCxn id="14" idx="2"/>
            <a:endCxn id="24" idx="2"/>
          </p:cNvCxnSpPr>
          <p:nvPr/>
        </p:nvCxnSpPr>
        <p:spPr>
          <a:xfrm rot="5400000">
            <a:off x="9314688" y="3170710"/>
            <a:ext cx="12700" cy="158496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713B45-47B9-8A4D-8BB4-FAA52E737BBB}"/>
              </a:ext>
            </a:extLst>
          </p:cNvPr>
          <p:cNvGrpSpPr/>
          <p:nvPr/>
        </p:nvGrpSpPr>
        <p:grpSpPr>
          <a:xfrm>
            <a:off x="8009034" y="3060971"/>
            <a:ext cx="1026339" cy="902223"/>
            <a:chOff x="8698637" y="3000653"/>
            <a:chExt cx="914400" cy="506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6882B8-82FE-EA4A-AF3F-4ED924003B7C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5BDBF1-F647-A342-9A26-E6597B2028C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519FAC-D1B6-F642-BCA0-5159CA3B14FA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0497645-5A76-6C48-A75F-EC97F3C8B7E4}"/>
              </a:ext>
            </a:extLst>
          </p:cNvPr>
          <p:cNvCxnSpPr>
            <a:cxnSpLocks/>
            <a:stCxn id="25" idx="0"/>
            <a:endCxn id="15" idx="0"/>
          </p:cNvCxnSpPr>
          <p:nvPr/>
        </p:nvCxnSpPr>
        <p:spPr>
          <a:xfrm rot="5400000" flipH="1" flipV="1">
            <a:off x="9703301" y="2268487"/>
            <a:ext cx="12700" cy="1584969"/>
          </a:xfrm>
          <a:prstGeom prst="curved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226B030-53EA-E34E-9922-1F14B6412178}"/>
              </a:ext>
            </a:extLst>
          </p:cNvPr>
          <p:cNvCxnSpPr>
            <a:cxnSpLocks/>
            <a:stCxn id="23" idx="2"/>
            <a:endCxn id="30" idx="2"/>
          </p:cNvCxnSpPr>
          <p:nvPr/>
        </p:nvCxnSpPr>
        <p:spPr>
          <a:xfrm rot="5400000" flipH="1">
            <a:off x="6973258" y="2802863"/>
            <a:ext cx="1702981" cy="617682"/>
          </a:xfrm>
          <a:prstGeom prst="curvedConnector3">
            <a:avLst>
              <a:gd name="adj1" fmla="val -13424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75A456-3883-0547-B677-5A3B975E4EB8}"/>
              </a:ext>
            </a:extLst>
          </p:cNvPr>
          <p:cNvGrpSpPr/>
          <p:nvPr/>
        </p:nvGrpSpPr>
        <p:grpSpPr>
          <a:xfrm>
            <a:off x="7002738" y="1357990"/>
            <a:ext cx="1026339" cy="902223"/>
            <a:chOff x="8698637" y="3000653"/>
            <a:chExt cx="914400" cy="5060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9C3990-FC5F-D043-8EE6-738671576385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89F49D9-AC07-1646-946B-FFB822C064B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8F10B70-816B-0C49-8FFE-51123ED07A0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21A22CF4-2E3E-B949-BC66-FACA6B479F31}"/>
              </a:ext>
            </a:extLst>
          </p:cNvPr>
          <p:cNvCxnSpPr>
            <a:cxnSpLocks/>
            <a:stCxn id="31" idx="3"/>
            <a:endCxn id="24" idx="0"/>
          </p:cNvCxnSpPr>
          <p:nvPr/>
        </p:nvCxnSpPr>
        <p:spPr>
          <a:xfrm>
            <a:off x="8029077" y="1809102"/>
            <a:ext cx="493127" cy="12518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151E6B4E-DE00-AF44-9663-833386D47F43}"/>
              </a:ext>
            </a:extLst>
          </p:cNvPr>
          <p:cNvCxnSpPr>
            <a:cxnSpLocks/>
            <a:stCxn id="29" idx="1"/>
            <a:endCxn id="12" idx="0"/>
          </p:cNvCxnSpPr>
          <p:nvPr/>
        </p:nvCxnSpPr>
        <p:spPr>
          <a:xfrm rot="10800000" flipV="1">
            <a:off x="6609170" y="1809101"/>
            <a:ext cx="393568" cy="12518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864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Doubly Linked List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Let’s try inserting another node </a:t>
            </a:r>
            <a:r>
              <a:rPr lang="en-US" i="1" dirty="0"/>
              <a:t>M</a:t>
            </a:r>
            <a:r>
              <a:rPr lang="en-US" dirty="0"/>
              <a:t> following the same steps as done with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M</a:t>
            </a:r>
            <a:r>
              <a:rPr lang="en-US" dirty="0"/>
              <a:t> should be the node that </a:t>
            </a:r>
            <a:r>
              <a:rPr lang="en-US" i="1" dirty="0"/>
              <a:t>H</a:t>
            </a:r>
            <a:r>
              <a:rPr lang="en-US" dirty="0"/>
              <a:t> was pointing to.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M</a:t>
            </a:r>
            <a:r>
              <a:rPr lang="en-US" dirty="0"/>
              <a:t> should be the head sentinel node, </a:t>
            </a:r>
            <a:r>
              <a:rPr lang="en-US" i="1" dirty="0"/>
              <a:t>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</a:t>
            </a:r>
            <a:r>
              <a:rPr lang="en-US" i="1" dirty="0"/>
              <a:t>H</a:t>
            </a:r>
            <a:r>
              <a:rPr lang="en-US" dirty="0"/>
              <a:t> is pointing to should now point back to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The node after </a:t>
            </a:r>
            <a:r>
              <a:rPr lang="en-US" i="1" dirty="0">
                <a:solidFill>
                  <a:srgbClr val="C00000"/>
                </a:solidFill>
              </a:rPr>
              <a:t>H</a:t>
            </a:r>
            <a:r>
              <a:rPr lang="en-US" dirty="0">
                <a:solidFill>
                  <a:srgbClr val="C00000"/>
                </a:solidFill>
              </a:rPr>
              <a:t> should now be </a:t>
            </a:r>
            <a:r>
              <a:rPr lang="en-US" i="1" dirty="0">
                <a:solidFill>
                  <a:srgbClr val="C00000"/>
                </a:solidFill>
              </a:rPr>
              <a:t>M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12B-8233-1548-9F77-F4E61CEE1357}" type="datetime3">
              <a:rPr lang="en-US" smtClean="0"/>
              <a:t>21 February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39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4686B5-93AE-DA42-906B-8DCDAEDD6E0D}"/>
              </a:ext>
            </a:extLst>
          </p:cNvPr>
          <p:cNvGrpSpPr/>
          <p:nvPr/>
        </p:nvGrpSpPr>
        <p:grpSpPr>
          <a:xfrm>
            <a:off x="6096000" y="3060971"/>
            <a:ext cx="1023548" cy="902223"/>
            <a:chOff x="5874058" y="3000653"/>
            <a:chExt cx="911914" cy="506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F8DC7B-12B7-F84B-BF61-1D5EA14E830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468B61-0248-0448-B69D-5A46223135CF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8261-30D9-F542-B693-7AF32E0DFA73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C5E5E2-57F7-1C40-8288-1AD88E730001}"/>
              </a:ext>
            </a:extLst>
          </p:cNvPr>
          <p:cNvGrpSpPr/>
          <p:nvPr/>
        </p:nvGrpSpPr>
        <p:grpSpPr>
          <a:xfrm>
            <a:off x="9982616" y="3060971"/>
            <a:ext cx="1026339" cy="902223"/>
            <a:chOff x="8698637" y="3000653"/>
            <a:chExt cx="914400" cy="506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F5B022-37A3-DF42-A908-28FF0EC5B71B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EA8E03-5F64-E348-9F79-E1589585582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53ABEE-45AA-D24B-9A3A-5661ABDB65C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8C8D24E-4AA0-C844-A0DA-7B4FEAF13F66}"/>
              </a:ext>
            </a:extLst>
          </p:cNvPr>
          <p:cNvCxnSpPr>
            <a:cxnSpLocks/>
            <a:stCxn id="14" idx="2"/>
            <a:endCxn id="24" idx="2"/>
          </p:cNvCxnSpPr>
          <p:nvPr/>
        </p:nvCxnSpPr>
        <p:spPr>
          <a:xfrm rot="5400000">
            <a:off x="9314688" y="3170710"/>
            <a:ext cx="12700" cy="158496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713B45-47B9-8A4D-8BB4-FAA52E737BBB}"/>
              </a:ext>
            </a:extLst>
          </p:cNvPr>
          <p:cNvGrpSpPr/>
          <p:nvPr/>
        </p:nvGrpSpPr>
        <p:grpSpPr>
          <a:xfrm>
            <a:off x="8009034" y="3060971"/>
            <a:ext cx="1026339" cy="902223"/>
            <a:chOff x="8698637" y="3000653"/>
            <a:chExt cx="914400" cy="506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6882B8-82FE-EA4A-AF3F-4ED924003B7C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5BDBF1-F647-A342-9A26-E6597B2028C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519FAC-D1B6-F642-BCA0-5159CA3B14FA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0497645-5A76-6C48-A75F-EC97F3C8B7E4}"/>
              </a:ext>
            </a:extLst>
          </p:cNvPr>
          <p:cNvCxnSpPr>
            <a:cxnSpLocks/>
            <a:stCxn id="25" idx="0"/>
            <a:endCxn id="15" idx="0"/>
          </p:cNvCxnSpPr>
          <p:nvPr/>
        </p:nvCxnSpPr>
        <p:spPr>
          <a:xfrm rot="5400000" flipH="1" flipV="1">
            <a:off x="9703301" y="2268487"/>
            <a:ext cx="12700" cy="1584969"/>
          </a:xfrm>
          <a:prstGeom prst="curved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226B030-53EA-E34E-9922-1F14B6412178}"/>
              </a:ext>
            </a:extLst>
          </p:cNvPr>
          <p:cNvCxnSpPr>
            <a:cxnSpLocks/>
            <a:stCxn id="23" idx="2"/>
            <a:endCxn id="30" idx="2"/>
          </p:cNvCxnSpPr>
          <p:nvPr/>
        </p:nvCxnSpPr>
        <p:spPr>
          <a:xfrm rot="5400000" flipH="1">
            <a:off x="6973258" y="2802863"/>
            <a:ext cx="1702981" cy="617682"/>
          </a:xfrm>
          <a:prstGeom prst="curvedConnector3">
            <a:avLst>
              <a:gd name="adj1" fmla="val -1342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75A456-3883-0547-B677-5A3B975E4EB8}"/>
              </a:ext>
            </a:extLst>
          </p:cNvPr>
          <p:cNvGrpSpPr/>
          <p:nvPr/>
        </p:nvGrpSpPr>
        <p:grpSpPr>
          <a:xfrm>
            <a:off x="7002738" y="1357990"/>
            <a:ext cx="1026339" cy="902223"/>
            <a:chOff x="8698637" y="3000653"/>
            <a:chExt cx="914400" cy="5060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9C3990-FC5F-D043-8EE6-738671576385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89F49D9-AC07-1646-946B-FFB822C064B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8F10B70-816B-0C49-8FFE-51123ED07A0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21A22CF4-2E3E-B949-BC66-FACA6B479F31}"/>
              </a:ext>
            </a:extLst>
          </p:cNvPr>
          <p:cNvCxnSpPr>
            <a:cxnSpLocks/>
            <a:stCxn id="31" idx="3"/>
            <a:endCxn id="24" idx="0"/>
          </p:cNvCxnSpPr>
          <p:nvPr/>
        </p:nvCxnSpPr>
        <p:spPr>
          <a:xfrm>
            <a:off x="8029077" y="1809102"/>
            <a:ext cx="493127" cy="12518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151E6B4E-DE00-AF44-9663-833386D47F43}"/>
              </a:ext>
            </a:extLst>
          </p:cNvPr>
          <p:cNvCxnSpPr>
            <a:cxnSpLocks/>
            <a:stCxn id="29" idx="1"/>
            <a:endCxn id="12" idx="0"/>
          </p:cNvCxnSpPr>
          <p:nvPr/>
        </p:nvCxnSpPr>
        <p:spPr>
          <a:xfrm rot="10800000" flipV="1">
            <a:off x="6609170" y="1809101"/>
            <a:ext cx="393568" cy="12518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FFA24A48-B1C7-7B43-9688-5A21245C44C8}"/>
              </a:ext>
            </a:extLst>
          </p:cNvPr>
          <p:cNvCxnSpPr>
            <a:cxnSpLocks/>
            <a:stCxn id="13" idx="0"/>
            <a:endCxn id="30" idx="2"/>
          </p:cNvCxnSpPr>
          <p:nvPr/>
        </p:nvCxnSpPr>
        <p:spPr>
          <a:xfrm rot="5400000" flipH="1" flipV="1">
            <a:off x="6855769" y="2400832"/>
            <a:ext cx="800758" cy="519520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60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ustomShape 1"/>
          <p:cNvSpPr/>
          <p:nvPr/>
        </p:nvSpPr>
        <p:spPr>
          <a:xfrm>
            <a:off x="838200" y="963877"/>
            <a:ext cx="3494362" cy="49302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strike="noStrike" kern="1200" spc="-1" dirty="0">
                <a:solidFill>
                  <a:srgbClr val="2C2C2C"/>
                </a:solidFill>
                <a:latin typeface="+mj-lt"/>
                <a:ea typeface="+mj-ea"/>
                <a:cs typeface="+mj-cs"/>
              </a:rPr>
              <a:t>Advantages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stomShape 2"/>
          <p:cNvSpPr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2C2C2C"/>
                </a:solidFill>
              </a:rPr>
              <a:t>No fixed memory allocation</a:t>
            </a:r>
            <a:r>
              <a:rPr lang="en-US" sz="2200" b="0" strike="noStrike" spc="-1" dirty="0">
                <a:solidFill>
                  <a:srgbClr val="2C2C2C"/>
                </a:solidFill>
              </a:rPr>
              <a:t>:</a:t>
            </a: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2C2C2C"/>
                </a:solidFill>
              </a:rPr>
              <a:t>G</a:t>
            </a:r>
            <a:r>
              <a:rPr lang="en-US" sz="2200" b="0" strike="noStrike" spc="-1" dirty="0">
                <a:solidFill>
                  <a:srgbClr val="2C2C2C"/>
                </a:solidFill>
              </a:rPr>
              <a:t>ro</a:t>
            </a:r>
            <a:r>
              <a:rPr lang="en-US" sz="2200" spc="-1" dirty="0">
                <a:solidFill>
                  <a:srgbClr val="2C2C2C"/>
                </a:solidFill>
              </a:rPr>
              <a:t>w and shrink at run-time without pre-allocating memory.</a:t>
            </a: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2C2C2C"/>
                </a:solidFill>
              </a:rPr>
              <a:t>No need to know the initial size of the list.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2C2C2C"/>
                </a:solidFill>
              </a:rPr>
              <a:t>Insertion and Deletions:</a:t>
            </a: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2C2C2C"/>
                </a:solidFill>
              </a:rPr>
              <a:t>No need to shift elements after insertion or deletion.</a:t>
            </a: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2C2C2C"/>
                </a:solidFill>
              </a:rPr>
              <a:t>Only update the address to the next pointer of a node.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2C2C2C"/>
                </a:solidFill>
              </a:rPr>
              <a:t>Usage:</a:t>
            </a: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2C2C2C"/>
                </a:solidFill>
              </a:rPr>
              <a:t>Easily implement linear data structures like stacks and queues.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CA7A6-3C46-CE49-88DB-5E794350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508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20802C-EF41-034C-A167-0B7176DF3E73}" type="datetime3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21 February 2021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55C7A-184C-4F46-BE4A-78DC1F901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355080"/>
            <a:ext cx="52599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4326A-60E8-FF41-8C55-4994BB57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355080"/>
            <a:ext cx="7822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1C436FE-3414-2642-A64E-334FACEC2857}" type="slidenum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215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Doubly Linked List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Let’s try inserting another node </a:t>
            </a:r>
            <a:r>
              <a:rPr lang="en-US" i="1" dirty="0"/>
              <a:t>M</a:t>
            </a:r>
            <a:r>
              <a:rPr lang="en-US" dirty="0"/>
              <a:t> following the same steps as done with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M</a:t>
            </a:r>
            <a:r>
              <a:rPr lang="en-US" dirty="0"/>
              <a:t> should be the node that </a:t>
            </a:r>
            <a:r>
              <a:rPr lang="en-US" i="1" dirty="0"/>
              <a:t>H</a:t>
            </a:r>
            <a:r>
              <a:rPr lang="en-US" dirty="0"/>
              <a:t> was pointing to.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M</a:t>
            </a:r>
            <a:r>
              <a:rPr lang="en-US" dirty="0"/>
              <a:t> should be the head sentinel node, </a:t>
            </a:r>
            <a:r>
              <a:rPr lang="en-US" i="1" dirty="0"/>
              <a:t>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</a:t>
            </a:r>
            <a:r>
              <a:rPr lang="en-US" i="1" dirty="0"/>
              <a:t>H</a:t>
            </a:r>
            <a:r>
              <a:rPr lang="en-US" dirty="0"/>
              <a:t> is pointing to should now point back to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H</a:t>
            </a:r>
            <a:r>
              <a:rPr lang="en-US" dirty="0"/>
              <a:t> should now be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M</a:t>
            </a:r>
            <a:r>
              <a:rPr lang="en-US" dirty="0"/>
              <a:t> is now at the front of the doubly linked list.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12B-8233-1548-9F77-F4E61CEE1357}" type="datetime3">
              <a:rPr lang="en-US" smtClean="0"/>
              <a:t>21 February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40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4686B5-93AE-DA42-906B-8DCDAEDD6E0D}"/>
              </a:ext>
            </a:extLst>
          </p:cNvPr>
          <p:cNvGrpSpPr/>
          <p:nvPr/>
        </p:nvGrpSpPr>
        <p:grpSpPr>
          <a:xfrm>
            <a:off x="5658174" y="3049560"/>
            <a:ext cx="1023548" cy="902223"/>
            <a:chOff x="5874058" y="3000653"/>
            <a:chExt cx="911914" cy="506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F8DC7B-12B7-F84B-BF61-1D5EA14E830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468B61-0248-0448-B69D-5A46223135CF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8261-30D9-F542-B693-7AF32E0DFA73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C5E5E2-57F7-1C40-8288-1AD88E730001}"/>
              </a:ext>
            </a:extLst>
          </p:cNvPr>
          <p:cNvGrpSpPr/>
          <p:nvPr/>
        </p:nvGrpSpPr>
        <p:grpSpPr>
          <a:xfrm>
            <a:off x="9920471" y="3055910"/>
            <a:ext cx="1026339" cy="902223"/>
            <a:chOff x="8698637" y="3000653"/>
            <a:chExt cx="914400" cy="506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F5B022-37A3-DF42-A908-28FF0EC5B71B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EA8E03-5F64-E348-9F79-E1589585582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53ABEE-45AA-D24B-9A3A-5661ABDB65C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8C8D24E-4AA0-C844-A0DA-7B4FEAF13F66}"/>
              </a:ext>
            </a:extLst>
          </p:cNvPr>
          <p:cNvCxnSpPr>
            <a:cxnSpLocks/>
            <a:stCxn id="14" idx="2"/>
            <a:endCxn id="24" idx="2"/>
          </p:cNvCxnSpPr>
          <p:nvPr/>
        </p:nvCxnSpPr>
        <p:spPr>
          <a:xfrm rot="5400000" flipH="1">
            <a:off x="9520245" y="3433352"/>
            <a:ext cx="6351" cy="1043213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713B45-47B9-8A4D-8BB4-FAA52E737BBB}"/>
              </a:ext>
            </a:extLst>
          </p:cNvPr>
          <p:cNvGrpSpPr/>
          <p:nvPr/>
        </p:nvGrpSpPr>
        <p:grpSpPr>
          <a:xfrm>
            <a:off x="8488644" y="3049559"/>
            <a:ext cx="1026339" cy="902223"/>
            <a:chOff x="8698637" y="3000653"/>
            <a:chExt cx="914400" cy="506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6882B8-82FE-EA4A-AF3F-4ED924003B7C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5BDBF1-F647-A342-9A26-E6597B2028C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519FAC-D1B6-F642-BCA0-5159CA3B14FA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0497645-5A76-6C48-A75F-EC97F3C8B7E4}"/>
              </a:ext>
            </a:extLst>
          </p:cNvPr>
          <p:cNvCxnSpPr>
            <a:cxnSpLocks/>
            <a:stCxn id="25" idx="0"/>
            <a:endCxn id="15" idx="0"/>
          </p:cNvCxnSpPr>
          <p:nvPr/>
        </p:nvCxnSpPr>
        <p:spPr>
          <a:xfrm rot="16200000" flipH="1">
            <a:off x="9908858" y="2531127"/>
            <a:ext cx="6351" cy="1043214"/>
          </a:xfrm>
          <a:prstGeom prst="curvedConnector3">
            <a:avLst>
              <a:gd name="adj1" fmla="val -359943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226B030-53EA-E34E-9922-1F14B6412178}"/>
              </a:ext>
            </a:extLst>
          </p:cNvPr>
          <p:cNvCxnSpPr>
            <a:cxnSpLocks/>
            <a:stCxn id="23" idx="2"/>
            <a:endCxn id="30" idx="2"/>
          </p:cNvCxnSpPr>
          <p:nvPr/>
        </p:nvCxnSpPr>
        <p:spPr>
          <a:xfrm rot="5400000">
            <a:off x="8099890" y="3438472"/>
            <a:ext cx="12700" cy="10266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75A456-3883-0547-B677-5A3B975E4EB8}"/>
              </a:ext>
            </a:extLst>
          </p:cNvPr>
          <p:cNvGrpSpPr/>
          <p:nvPr/>
        </p:nvGrpSpPr>
        <p:grpSpPr>
          <a:xfrm>
            <a:off x="7073409" y="3049559"/>
            <a:ext cx="1026339" cy="902223"/>
            <a:chOff x="8698637" y="3000653"/>
            <a:chExt cx="914400" cy="5060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9C3990-FC5F-D043-8EE6-738671576385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89F49D9-AC07-1646-946B-FFB822C064B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8F10B70-816B-0C49-8FFE-51123ED07A0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21A22CF4-2E3E-B949-BC66-FACA6B479F31}"/>
              </a:ext>
            </a:extLst>
          </p:cNvPr>
          <p:cNvCxnSpPr>
            <a:cxnSpLocks/>
            <a:stCxn id="31" idx="0"/>
            <a:endCxn id="24" idx="0"/>
          </p:cNvCxnSpPr>
          <p:nvPr/>
        </p:nvCxnSpPr>
        <p:spPr>
          <a:xfrm rot="5400000" flipH="1" flipV="1">
            <a:off x="8488503" y="2536248"/>
            <a:ext cx="12700" cy="102662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151E6B4E-DE00-AF44-9663-833386D47F43}"/>
              </a:ext>
            </a:extLst>
          </p:cNvPr>
          <p:cNvCxnSpPr>
            <a:cxnSpLocks/>
            <a:stCxn id="29" idx="2"/>
            <a:endCxn id="12" idx="2"/>
          </p:cNvCxnSpPr>
          <p:nvPr/>
        </p:nvCxnSpPr>
        <p:spPr>
          <a:xfrm rot="5400000">
            <a:off x="6684655" y="3438472"/>
            <a:ext cx="1" cy="1026621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FFA24A48-B1C7-7B43-9688-5A21245C44C8}"/>
              </a:ext>
            </a:extLst>
          </p:cNvPr>
          <p:cNvCxnSpPr>
            <a:cxnSpLocks/>
            <a:stCxn id="13" idx="0"/>
            <a:endCxn id="30" idx="0"/>
          </p:cNvCxnSpPr>
          <p:nvPr/>
        </p:nvCxnSpPr>
        <p:spPr>
          <a:xfrm rot="5400000" flipH="1" flipV="1">
            <a:off x="7072570" y="2535552"/>
            <a:ext cx="1" cy="102801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9934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Move-to-front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 that we’ve inserted </a:t>
            </a:r>
            <a:r>
              <a:rPr lang="en-US" i="1" dirty="0"/>
              <a:t>M</a:t>
            </a:r>
            <a:r>
              <a:rPr lang="en-US" dirty="0"/>
              <a:t>, we decide we don’t like the current order of the linked list.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want </a:t>
            </a:r>
            <a:r>
              <a:rPr lang="en-US" i="1" dirty="0"/>
              <a:t>N</a:t>
            </a:r>
            <a:r>
              <a:rPr lang="en-US" dirty="0"/>
              <a:t> to be at the front.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12B-8233-1548-9F77-F4E61CEE1357}" type="datetime3">
              <a:rPr lang="en-US" smtClean="0"/>
              <a:t>21 February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41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4686B5-93AE-DA42-906B-8DCDAEDD6E0D}"/>
              </a:ext>
            </a:extLst>
          </p:cNvPr>
          <p:cNvGrpSpPr/>
          <p:nvPr/>
        </p:nvGrpSpPr>
        <p:grpSpPr>
          <a:xfrm>
            <a:off x="5658174" y="3049560"/>
            <a:ext cx="1023548" cy="902223"/>
            <a:chOff x="5874058" y="3000653"/>
            <a:chExt cx="911914" cy="506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F8DC7B-12B7-F84B-BF61-1D5EA14E830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468B61-0248-0448-B69D-5A46223135CF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8261-30D9-F542-B693-7AF32E0DFA73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C5E5E2-57F7-1C40-8288-1AD88E730001}"/>
              </a:ext>
            </a:extLst>
          </p:cNvPr>
          <p:cNvGrpSpPr/>
          <p:nvPr/>
        </p:nvGrpSpPr>
        <p:grpSpPr>
          <a:xfrm>
            <a:off x="9920471" y="3055910"/>
            <a:ext cx="1026339" cy="902223"/>
            <a:chOff x="8698637" y="3000653"/>
            <a:chExt cx="914400" cy="506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F5B022-37A3-DF42-A908-28FF0EC5B71B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EA8E03-5F64-E348-9F79-E1589585582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53ABEE-45AA-D24B-9A3A-5661ABDB65C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8C8D24E-4AA0-C844-A0DA-7B4FEAF13F66}"/>
              </a:ext>
            </a:extLst>
          </p:cNvPr>
          <p:cNvCxnSpPr>
            <a:cxnSpLocks/>
            <a:stCxn id="14" idx="2"/>
            <a:endCxn id="24" idx="2"/>
          </p:cNvCxnSpPr>
          <p:nvPr/>
        </p:nvCxnSpPr>
        <p:spPr>
          <a:xfrm rot="5400000" flipH="1">
            <a:off x="9520245" y="3433352"/>
            <a:ext cx="6351" cy="1043213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713B45-47B9-8A4D-8BB4-FAA52E737BBB}"/>
              </a:ext>
            </a:extLst>
          </p:cNvPr>
          <p:cNvGrpSpPr/>
          <p:nvPr/>
        </p:nvGrpSpPr>
        <p:grpSpPr>
          <a:xfrm>
            <a:off x="8488644" y="3049559"/>
            <a:ext cx="1026339" cy="902223"/>
            <a:chOff x="8698637" y="3000653"/>
            <a:chExt cx="914400" cy="506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6882B8-82FE-EA4A-AF3F-4ED924003B7C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5BDBF1-F647-A342-9A26-E6597B2028C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519FAC-D1B6-F642-BCA0-5159CA3B14FA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0497645-5A76-6C48-A75F-EC97F3C8B7E4}"/>
              </a:ext>
            </a:extLst>
          </p:cNvPr>
          <p:cNvCxnSpPr>
            <a:cxnSpLocks/>
            <a:stCxn id="25" idx="0"/>
            <a:endCxn id="15" idx="0"/>
          </p:cNvCxnSpPr>
          <p:nvPr/>
        </p:nvCxnSpPr>
        <p:spPr>
          <a:xfrm rot="16200000" flipH="1">
            <a:off x="9908858" y="2531127"/>
            <a:ext cx="6351" cy="1043214"/>
          </a:xfrm>
          <a:prstGeom prst="curvedConnector3">
            <a:avLst>
              <a:gd name="adj1" fmla="val -359943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226B030-53EA-E34E-9922-1F14B6412178}"/>
              </a:ext>
            </a:extLst>
          </p:cNvPr>
          <p:cNvCxnSpPr>
            <a:cxnSpLocks/>
            <a:stCxn id="23" idx="2"/>
            <a:endCxn id="30" idx="2"/>
          </p:cNvCxnSpPr>
          <p:nvPr/>
        </p:nvCxnSpPr>
        <p:spPr>
          <a:xfrm rot="5400000">
            <a:off x="8099890" y="3438472"/>
            <a:ext cx="12700" cy="10266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75A456-3883-0547-B677-5A3B975E4EB8}"/>
              </a:ext>
            </a:extLst>
          </p:cNvPr>
          <p:cNvGrpSpPr/>
          <p:nvPr/>
        </p:nvGrpSpPr>
        <p:grpSpPr>
          <a:xfrm>
            <a:off x="7073409" y="3049559"/>
            <a:ext cx="1026339" cy="902223"/>
            <a:chOff x="8698637" y="3000653"/>
            <a:chExt cx="914400" cy="5060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9C3990-FC5F-D043-8EE6-738671576385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89F49D9-AC07-1646-946B-FFB822C064B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8F10B70-816B-0C49-8FFE-51123ED07A0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21A22CF4-2E3E-B949-BC66-FACA6B479F31}"/>
              </a:ext>
            </a:extLst>
          </p:cNvPr>
          <p:cNvCxnSpPr>
            <a:cxnSpLocks/>
            <a:stCxn id="31" idx="0"/>
            <a:endCxn id="24" idx="0"/>
          </p:cNvCxnSpPr>
          <p:nvPr/>
        </p:nvCxnSpPr>
        <p:spPr>
          <a:xfrm rot="5400000" flipH="1" flipV="1">
            <a:off x="8488503" y="2536248"/>
            <a:ext cx="12700" cy="102662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151E6B4E-DE00-AF44-9663-833386D47F43}"/>
              </a:ext>
            </a:extLst>
          </p:cNvPr>
          <p:cNvCxnSpPr>
            <a:cxnSpLocks/>
            <a:stCxn id="29" idx="2"/>
            <a:endCxn id="12" idx="2"/>
          </p:cNvCxnSpPr>
          <p:nvPr/>
        </p:nvCxnSpPr>
        <p:spPr>
          <a:xfrm rot="5400000">
            <a:off x="6684655" y="3438472"/>
            <a:ext cx="1" cy="1026621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FFA24A48-B1C7-7B43-9688-5A21245C44C8}"/>
              </a:ext>
            </a:extLst>
          </p:cNvPr>
          <p:cNvCxnSpPr>
            <a:cxnSpLocks/>
            <a:stCxn id="13" idx="0"/>
            <a:endCxn id="30" idx="0"/>
          </p:cNvCxnSpPr>
          <p:nvPr/>
        </p:nvCxnSpPr>
        <p:spPr>
          <a:xfrm rot="5400000" flipH="1" flipV="1">
            <a:off x="7072570" y="2535552"/>
            <a:ext cx="1" cy="102801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3890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Move-to-front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N</a:t>
            </a:r>
            <a:r>
              <a:rPr lang="en-US" dirty="0"/>
              <a:t> should point to the node after </a:t>
            </a:r>
            <a:r>
              <a:rPr lang="en-US" i="1" dirty="0"/>
              <a:t>N</a:t>
            </a:r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12B-8233-1548-9F77-F4E61CEE1357}" type="datetime3">
              <a:rPr lang="en-US" smtClean="0"/>
              <a:t>21 February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42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4686B5-93AE-DA42-906B-8DCDAEDD6E0D}"/>
              </a:ext>
            </a:extLst>
          </p:cNvPr>
          <p:cNvGrpSpPr/>
          <p:nvPr/>
        </p:nvGrpSpPr>
        <p:grpSpPr>
          <a:xfrm>
            <a:off x="5658174" y="3049560"/>
            <a:ext cx="1023548" cy="902223"/>
            <a:chOff x="5874058" y="3000653"/>
            <a:chExt cx="911914" cy="506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F8DC7B-12B7-F84B-BF61-1D5EA14E830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468B61-0248-0448-B69D-5A46223135CF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8261-30D9-F542-B693-7AF32E0DFA73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C5E5E2-57F7-1C40-8288-1AD88E730001}"/>
              </a:ext>
            </a:extLst>
          </p:cNvPr>
          <p:cNvGrpSpPr/>
          <p:nvPr/>
        </p:nvGrpSpPr>
        <p:grpSpPr>
          <a:xfrm>
            <a:off x="9920471" y="3055910"/>
            <a:ext cx="1026339" cy="902223"/>
            <a:chOff x="8698637" y="3000653"/>
            <a:chExt cx="914400" cy="506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F5B022-37A3-DF42-A908-28FF0EC5B71B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EA8E03-5F64-E348-9F79-E1589585582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53ABEE-45AA-D24B-9A3A-5661ABDB65C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8C8D24E-4AA0-C844-A0DA-7B4FEAF13F66}"/>
              </a:ext>
            </a:extLst>
          </p:cNvPr>
          <p:cNvCxnSpPr>
            <a:cxnSpLocks/>
            <a:stCxn id="14" idx="2"/>
            <a:endCxn id="24" idx="2"/>
          </p:cNvCxnSpPr>
          <p:nvPr/>
        </p:nvCxnSpPr>
        <p:spPr>
          <a:xfrm rot="5400000" flipH="1">
            <a:off x="9520245" y="3433352"/>
            <a:ext cx="6351" cy="1043213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713B45-47B9-8A4D-8BB4-FAA52E737BBB}"/>
              </a:ext>
            </a:extLst>
          </p:cNvPr>
          <p:cNvGrpSpPr/>
          <p:nvPr/>
        </p:nvGrpSpPr>
        <p:grpSpPr>
          <a:xfrm>
            <a:off x="8488644" y="3049559"/>
            <a:ext cx="1026339" cy="902223"/>
            <a:chOff x="8698637" y="3000653"/>
            <a:chExt cx="914400" cy="506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6882B8-82FE-EA4A-AF3F-4ED924003B7C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5BDBF1-F647-A342-9A26-E6597B2028C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519FAC-D1B6-F642-BCA0-5159CA3B14FA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0497645-5A76-6C48-A75F-EC97F3C8B7E4}"/>
              </a:ext>
            </a:extLst>
          </p:cNvPr>
          <p:cNvCxnSpPr>
            <a:cxnSpLocks/>
            <a:stCxn id="25" idx="0"/>
            <a:endCxn id="15" idx="0"/>
          </p:cNvCxnSpPr>
          <p:nvPr/>
        </p:nvCxnSpPr>
        <p:spPr>
          <a:xfrm rot="16200000" flipH="1">
            <a:off x="9908858" y="2531127"/>
            <a:ext cx="6351" cy="1043214"/>
          </a:xfrm>
          <a:prstGeom prst="curvedConnector3">
            <a:avLst>
              <a:gd name="adj1" fmla="val -359943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226B030-53EA-E34E-9922-1F14B6412178}"/>
              </a:ext>
            </a:extLst>
          </p:cNvPr>
          <p:cNvCxnSpPr>
            <a:cxnSpLocks/>
            <a:stCxn id="23" idx="2"/>
            <a:endCxn id="30" idx="2"/>
          </p:cNvCxnSpPr>
          <p:nvPr/>
        </p:nvCxnSpPr>
        <p:spPr>
          <a:xfrm rot="5400000">
            <a:off x="8099890" y="3438472"/>
            <a:ext cx="12700" cy="10266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75A456-3883-0547-B677-5A3B975E4EB8}"/>
              </a:ext>
            </a:extLst>
          </p:cNvPr>
          <p:cNvGrpSpPr/>
          <p:nvPr/>
        </p:nvGrpSpPr>
        <p:grpSpPr>
          <a:xfrm>
            <a:off x="7073409" y="3049559"/>
            <a:ext cx="1026339" cy="902223"/>
            <a:chOff x="8698637" y="3000653"/>
            <a:chExt cx="914400" cy="5060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9C3990-FC5F-D043-8EE6-738671576385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89F49D9-AC07-1646-946B-FFB822C064B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8F10B70-816B-0C49-8FFE-51123ED07A0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21A22CF4-2E3E-B949-BC66-FACA6B479F31}"/>
              </a:ext>
            </a:extLst>
          </p:cNvPr>
          <p:cNvCxnSpPr>
            <a:cxnSpLocks/>
            <a:stCxn id="31" idx="0"/>
            <a:endCxn id="15" idx="0"/>
          </p:cNvCxnSpPr>
          <p:nvPr/>
        </p:nvCxnSpPr>
        <p:spPr>
          <a:xfrm rot="16200000" flipH="1">
            <a:off x="9201240" y="1823510"/>
            <a:ext cx="6351" cy="2458449"/>
          </a:xfrm>
          <a:prstGeom prst="curvedConnector3">
            <a:avLst>
              <a:gd name="adj1" fmla="val -3599433"/>
            </a:avLst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151E6B4E-DE00-AF44-9663-833386D47F43}"/>
              </a:ext>
            </a:extLst>
          </p:cNvPr>
          <p:cNvCxnSpPr>
            <a:cxnSpLocks/>
            <a:stCxn id="29" idx="2"/>
            <a:endCxn id="12" idx="2"/>
          </p:cNvCxnSpPr>
          <p:nvPr/>
        </p:nvCxnSpPr>
        <p:spPr>
          <a:xfrm rot="5400000">
            <a:off x="6684655" y="3438472"/>
            <a:ext cx="1" cy="1026621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FFA24A48-B1C7-7B43-9688-5A21245C44C8}"/>
              </a:ext>
            </a:extLst>
          </p:cNvPr>
          <p:cNvCxnSpPr>
            <a:cxnSpLocks/>
            <a:stCxn id="13" idx="0"/>
            <a:endCxn id="30" idx="0"/>
          </p:cNvCxnSpPr>
          <p:nvPr/>
        </p:nvCxnSpPr>
        <p:spPr>
          <a:xfrm rot="5400000" flipH="1" flipV="1">
            <a:off x="7072570" y="2535552"/>
            <a:ext cx="1" cy="102801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051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Move-to-front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N</a:t>
            </a:r>
            <a:r>
              <a:rPr lang="en-US" dirty="0"/>
              <a:t> should point to the node after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N</a:t>
            </a:r>
            <a:r>
              <a:rPr lang="en-US" dirty="0"/>
              <a:t> should point to the node before </a:t>
            </a:r>
            <a:r>
              <a:rPr lang="en-US" i="1" dirty="0"/>
              <a:t>N</a:t>
            </a:r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12B-8233-1548-9F77-F4E61CEE1357}" type="datetime3">
              <a:rPr lang="en-US" smtClean="0"/>
              <a:t>21 February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43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4686B5-93AE-DA42-906B-8DCDAEDD6E0D}"/>
              </a:ext>
            </a:extLst>
          </p:cNvPr>
          <p:cNvGrpSpPr/>
          <p:nvPr/>
        </p:nvGrpSpPr>
        <p:grpSpPr>
          <a:xfrm>
            <a:off x="5658174" y="3049560"/>
            <a:ext cx="1023548" cy="902223"/>
            <a:chOff x="5874058" y="3000653"/>
            <a:chExt cx="911914" cy="506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F8DC7B-12B7-F84B-BF61-1D5EA14E830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468B61-0248-0448-B69D-5A46223135CF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8261-30D9-F542-B693-7AF32E0DFA73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C5E5E2-57F7-1C40-8288-1AD88E730001}"/>
              </a:ext>
            </a:extLst>
          </p:cNvPr>
          <p:cNvGrpSpPr/>
          <p:nvPr/>
        </p:nvGrpSpPr>
        <p:grpSpPr>
          <a:xfrm>
            <a:off x="9920471" y="3055910"/>
            <a:ext cx="1026339" cy="902223"/>
            <a:chOff x="8698637" y="3000653"/>
            <a:chExt cx="914400" cy="506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F5B022-37A3-DF42-A908-28FF0EC5B71B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EA8E03-5F64-E348-9F79-E1589585582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53ABEE-45AA-D24B-9A3A-5661ABDB65C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8C8D24E-4AA0-C844-A0DA-7B4FEAF13F66}"/>
              </a:ext>
            </a:extLst>
          </p:cNvPr>
          <p:cNvCxnSpPr>
            <a:cxnSpLocks/>
            <a:stCxn id="14" idx="2"/>
            <a:endCxn id="30" idx="2"/>
          </p:cNvCxnSpPr>
          <p:nvPr/>
        </p:nvCxnSpPr>
        <p:spPr>
          <a:xfrm rot="5400000" flipH="1">
            <a:off x="8812627" y="2725734"/>
            <a:ext cx="6351" cy="2458448"/>
          </a:xfrm>
          <a:prstGeom prst="curvedConnector3">
            <a:avLst>
              <a:gd name="adj1" fmla="val -3599433"/>
            </a:avLst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713B45-47B9-8A4D-8BB4-FAA52E737BBB}"/>
              </a:ext>
            </a:extLst>
          </p:cNvPr>
          <p:cNvGrpSpPr/>
          <p:nvPr/>
        </p:nvGrpSpPr>
        <p:grpSpPr>
          <a:xfrm>
            <a:off x="8488644" y="3049559"/>
            <a:ext cx="1026339" cy="902223"/>
            <a:chOff x="8698637" y="3000653"/>
            <a:chExt cx="914400" cy="506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6882B8-82FE-EA4A-AF3F-4ED924003B7C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5BDBF1-F647-A342-9A26-E6597B2028C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519FAC-D1B6-F642-BCA0-5159CA3B14FA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0497645-5A76-6C48-A75F-EC97F3C8B7E4}"/>
              </a:ext>
            </a:extLst>
          </p:cNvPr>
          <p:cNvCxnSpPr>
            <a:cxnSpLocks/>
            <a:stCxn id="25" idx="0"/>
            <a:endCxn id="15" idx="0"/>
          </p:cNvCxnSpPr>
          <p:nvPr/>
        </p:nvCxnSpPr>
        <p:spPr>
          <a:xfrm rot="16200000" flipH="1">
            <a:off x="9908858" y="2531127"/>
            <a:ext cx="6351" cy="1043214"/>
          </a:xfrm>
          <a:prstGeom prst="curvedConnector3">
            <a:avLst>
              <a:gd name="adj1" fmla="val -359943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226B030-53EA-E34E-9922-1F14B6412178}"/>
              </a:ext>
            </a:extLst>
          </p:cNvPr>
          <p:cNvCxnSpPr>
            <a:cxnSpLocks/>
            <a:stCxn id="23" idx="2"/>
            <a:endCxn id="30" idx="2"/>
          </p:cNvCxnSpPr>
          <p:nvPr/>
        </p:nvCxnSpPr>
        <p:spPr>
          <a:xfrm rot="5400000">
            <a:off x="8099890" y="3438472"/>
            <a:ext cx="12700" cy="10266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75A456-3883-0547-B677-5A3B975E4EB8}"/>
              </a:ext>
            </a:extLst>
          </p:cNvPr>
          <p:cNvGrpSpPr/>
          <p:nvPr/>
        </p:nvGrpSpPr>
        <p:grpSpPr>
          <a:xfrm>
            <a:off x="7073409" y="3049559"/>
            <a:ext cx="1026339" cy="902223"/>
            <a:chOff x="8698637" y="3000653"/>
            <a:chExt cx="914400" cy="5060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9C3990-FC5F-D043-8EE6-738671576385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89F49D9-AC07-1646-946B-FFB822C064B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8F10B70-816B-0C49-8FFE-51123ED07A0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21A22CF4-2E3E-B949-BC66-FACA6B479F31}"/>
              </a:ext>
            </a:extLst>
          </p:cNvPr>
          <p:cNvCxnSpPr>
            <a:cxnSpLocks/>
            <a:stCxn id="31" idx="0"/>
            <a:endCxn id="15" idx="0"/>
          </p:cNvCxnSpPr>
          <p:nvPr/>
        </p:nvCxnSpPr>
        <p:spPr>
          <a:xfrm rot="16200000" flipH="1">
            <a:off x="9201240" y="1823510"/>
            <a:ext cx="6351" cy="2458449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151E6B4E-DE00-AF44-9663-833386D47F43}"/>
              </a:ext>
            </a:extLst>
          </p:cNvPr>
          <p:cNvCxnSpPr>
            <a:cxnSpLocks/>
            <a:stCxn id="29" idx="2"/>
            <a:endCxn id="12" idx="2"/>
          </p:cNvCxnSpPr>
          <p:nvPr/>
        </p:nvCxnSpPr>
        <p:spPr>
          <a:xfrm rot="5400000">
            <a:off x="6684655" y="3438472"/>
            <a:ext cx="1" cy="1026621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FFA24A48-B1C7-7B43-9688-5A21245C44C8}"/>
              </a:ext>
            </a:extLst>
          </p:cNvPr>
          <p:cNvCxnSpPr>
            <a:cxnSpLocks/>
            <a:stCxn id="13" idx="0"/>
            <a:endCxn id="30" idx="0"/>
          </p:cNvCxnSpPr>
          <p:nvPr/>
        </p:nvCxnSpPr>
        <p:spPr>
          <a:xfrm rot="5400000" flipH="1" flipV="1">
            <a:off x="7072570" y="2535552"/>
            <a:ext cx="1" cy="102801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5243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Move-to-front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N</a:t>
            </a:r>
            <a:r>
              <a:rPr lang="en-US" dirty="0"/>
              <a:t> should point to the node after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N</a:t>
            </a:r>
            <a:r>
              <a:rPr lang="en-US" dirty="0"/>
              <a:t> should point to the node before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N</a:t>
            </a:r>
            <a:r>
              <a:rPr lang="en-US" dirty="0"/>
              <a:t> should be the node that the head sentinel node </a:t>
            </a:r>
            <a:r>
              <a:rPr lang="en-US" i="1" dirty="0"/>
              <a:t>H</a:t>
            </a:r>
            <a:r>
              <a:rPr lang="en-US" dirty="0"/>
              <a:t> was pointing to (this will look a bit messy).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12B-8233-1548-9F77-F4E61CEE1357}" type="datetime3">
              <a:rPr lang="en-US" smtClean="0"/>
              <a:t>21 February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44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4686B5-93AE-DA42-906B-8DCDAEDD6E0D}"/>
              </a:ext>
            </a:extLst>
          </p:cNvPr>
          <p:cNvGrpSpPr/>
          <p:nvPr/>
        </p:nvGrpSpPr>
        <p:grpSpPr>
          <a:xfrm>
            <a:off x="5658174" y="3049560"/>
            <a:ext cx="1023548" cy="902223"/>
            <a:chOff x="5874058" y="3000653"/>
            <a:chExt cx="911914" cy="506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F8DC7B-12B7-F84B-BF61-1D5EA14E830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468B61-0248-0448-B69D-5A46223135CF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8261-30D9-F542-B693-7AF32E0DFA73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C5E5E2-57F7-1C40-8288-1AD88E730001}"/>
              </a:ext>
            </a:extLst>
          </p:cNvPr>
          <p:cNvGrpSpPr/>
          <p:nvPr/>
        </p:nvGrpSpPr>
        <p:grpSpPr>
          <a:xfrm>
            <a:off x="9920471" y="3055910"/>
            <a:ext cx="1026339" cy="902223"/>
            <a:chOff x="8698637" y="3000653"/>
            <a:chExt cx="914400" cy="506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F5B022-37A3-DF42-A908-28FF0EC5B71B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EA8E03-5F64-E348-9F79-E1589585582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53ABEE-45AA-D24B-9A3A-5661ABDB65C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8C8D24E-4AA0-C844-A0DA-7B4FEAF13F66}"/>
              </a:ext>
            </a:extLst>
          </p:cNvPr>
          <p:cNvCxnSpPr>
            <a:cxnSpLocks/>
            <a:stCxn id="14" idx="2"/>
            <a:endCxn id="30" idx="2"/>
          </p:cNvCxnSpPr>
          <p:nvPr/>
        </p:nvCxnSpPr>
        <p:spPr>
          <a:xfrm rot="5400000" flipH="1">
            <a:off x="8812627" y="2725734"/>
            <a:ext cx="6351" cy="2458448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713B45-47B9-8A4D-8BB4-FAA52E737BBB}"/>
              </a:ext>
            </a:extLst>
          </p:cNvPr>
          <p:cNvGrpSpPr/>
          <p:nvPr/>
        </p:nvGrpSpPr>
        <p:grpSpPr>
          <a:xfrm>
            <a:off x="8488644" y="3049559"/>
            <a:ext cx="1026339" cy="902223"/>
            <a:chOff x="8698637" y="3000653"/>
            <a:chExt cx="914400" cy="506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6882B8-82FE-EA4A-AF3F-4ED924003B7C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5BDBF1-F647-A342-9A26-E6597B2028C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519FAC-D1B6-F642-BCA0-5159CA3B14FA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0497645-5A76-6C48-A75F-EC97F3C8B7E4}"/>
              </a:ext>
            </a:extLst>
          </p:cNvPr>
          <p:cNvCxnSpPr>
            <a:cxnSpLocks/>
            <a:stCxn id="25" idx="0"/>
            <a:endCxn id="30" idx="0"/>
          </p:cNvCxnSpPr>
          <p:nvPr/>
        </p:nvCxnSpPr>
        <p:spPr>
          <a:xfrm rot="16200000" flipV="1">
            <a:off x="8488503" y="2147635"/>
            <a:ext cx="12700" cy="1803848"/>
          </a:xfrm>
          <a:prstGeom prst="curvedConnector3">
            <a:avLst>
              <a:gd name="adj1" fmla="val 1800000"/>
            </a:avLst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226B030-53EA-E34E-9922-1F14B6412178}"/>
              </a:ext>
            </a:extLst>
          </p:cNvPr>
          <p:cNvCxnSpPr>
            <a:cxnSpLocks/>
            <a:stCxn id="23" idx="2"/>
            <a:endCxn id="30" idx="2"/>
          </p:cNvCxnSpPr>
          <p:nvPr/>
        </p:nvCxnSpPr>
        <p:spPr>
          <a:xfrm rot="5400000">
            <a:off x="8099890" y="3438472"/>
            <a:ext cx="12700" cy="10266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75A456-3883-0547-B677-5A3B975E4EB8}"/>
              </a:ext>
            </a:extLst>
          </p:cNvPr>
          <p:cNvGrpSpPr/>
          <p:nvPr/>
        </p:nvGrpSpPr>
        <p:grpSpPr>
          <a:xfrm>
            <a:off x="7073409" y="3049559"/>
            <a:ext cx="1026339" cy="902223"/>
            <a:chOff x="8698637" y="3000653"/>
            <a:chExt cx="914400" cy="5060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9C3990-FC5F-D043-8EE6-738671576385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89F49D9-AC07-1646-946B-FFB822C064B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8F10B70-816B-0C49-8FFE-51123ED07A0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21A22CF4-2E3E-B949-BC66-FACA6B479F31}"/>
              </a:ext>
            </a:extLst>
          </p:cNvPr>
          <p:cNvCxnSpPr>
            <a:cxnSpLocks/>
            <a:stCxn id="31" idx="0"/>
            <a:endCxn id="15" idx="0"/>
          </p:cNvCxnSpPr>
          <p:nvPr/>
        </p:nvCxnSpPr>
        <p:spPr>
          <a:xfrm rot="16200000" flipH="1">
            <a:off x="9201240" y="1823510"/>
            <a:ext cx="6351" cy="2458449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151E6B4E-DE00-AF44-9663-833386D47F43}"/>
              </a:ext>
            </a:extLst>
          </p:cNvPr>
          <p:cNvCxnSpPr>
            <a:cxnSpLocks/>
            <a:stCxn id="29" idx="2"/>
            <a:endCxn id="12" idx="2"/>
          </p:cNvCxnSpPr>
          <p:nvPr/>
        </p:nvCxnSpPr>
        <p:spPr>
          <a:xfrm rot="5400000">
            <a:off x="6684655" y="3438472"/>
            <a:ext cx="1" cy="1026621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FFA24A48-B1C7-7B43-9688-5A21245C44C8}"/>
              </a:ext>
            </a:extLst>
          </p:cNvPr>
          <p:cNvCxnSpPr>
            <a:cxnSpLocks/>
            <a:stCxn id="13" idx="0"/>
            <a:endCxn id="30" idx="0"/>
          </p:cNvCxnSpPr>
          <p:nvPr/>
        </p:nvCxnSpPr>
        <p:spPr>
          <a:xfrm rot="5400000" flipH="1" flipV="1">
            <a:off x="7072570" y="2535552"/>
            <a:ext cx="1" cy="102801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3288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Move-to-front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N</a:t>
            </a:r>
            <a:r>
              <a:rPr lang="en-US" dirty="0"/>
              <a:t> should point to the node after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N</a:t>
            </a:r>
            <a:r>
              <a:rPr lang="en-US" dirty="0"/>
              <a:t> should point to the node before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N</a:t>
            </a:r>
            <a:r>
              <a:rPr lang="en-US" dirty="0"/>
              <a:t> should be the node that the head sentinel node </a:t>
            </a:r>
            <a:r>
              <a:rPr lang="en-US" i="1" dirty="0"/>
              <a:t>H</a:t>
            </a:r>
            <a:r>
              <a:rPr lang="en-US" dirty="0"/>
              <a:t> was pointing to.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N</a:t>
            </a:r>
            <a:r>
              <a:rPr lang="en-US" dirty="0"/>
              <a:t> should now be </a:t>
            </a:r>
            <a:r>
              <a:rPr lang="en-US" i="1" dirty="0"/>
              <a:t>H</a:t>
            </a:r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12B-8233-1548-9F77-F4E61CEE1357}" type="datetime3">
              <a:rPr lang="en-US" smtClean="0"/>
              <a:t>21 February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45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4686B5-93AE-DA42-906B-8DCDAEDD6E0D}"/>
              </a:ext>
            </a:extLst>
          </p:cNvPr>
          <p:cNvGrpSpPr/>
          <p:nvPr/>
        </p:nvGrpSpPr>
        <p:grpSpPr>
          <a:xfrm>
            <a:off x="5166161" y="866872"/>
            <a:ext cx="1023548" cy="902223"/>
            <a:chOff x="5874058" y="3000653"/>
            <a:chExt cx="911914" cy="506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F8DC7B-12B7-F84B-BF61-1D5EA14E830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468B61-0248-0448-B69D-5A46223135CF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8261-30D9-F542-B693-7AF32E0DFA73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C5E5E2-57F7-1C40-8288-1AD88E730001}"/>
              </a:ext>
            </a:extLst>
          </p:cNvPr>
          <p:cNvGrpSpPr/>
          <p:nvPr/>
        </p:nvGrpSpPr>
        <p:grpSpPr>
          <a:xfrm>
            <a:off x="9428458" y="873222"/>
            <a:ext cx="1026339" cy="902223"/>
            <a:chOff x="8698637" y="3000653"/>
            <a:chExt cx="914400" cy="506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F5B022-37A3-DF42-A908-28FF0EC5B71B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EA8E03-5F64-E348-9F79-E1589585582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53ABEE-45AA-D24B-9A3A-5661ABDB65C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8C8D24E-4AA0-C844-A0DA-7B4FEAF13F66}"/>
              </a:ext>
            </a:extLst>
          </p:cNvPr>
          <p:cNvCxnSpPr>
            <a:cxnSpLocks/>
            <a:stCxn id="14" idx="2"/>
            <a:endCxn id="30" idx="2"/>
          </p:cNvCxnSpPr>
          <p:nvPr/>
        </p:nvCxnSpPr>
        <p:spPr>
          <a:xfrm rot="5400000" flipH="1">
            <a:off x="8320614" y="543046"/>
            <a:ext cx="6351" cy="2458448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713B45-47B9-8A4D-8BB4-FAA52E737BBB}"/>
              </a:ext>
            </a:extLst>
          </p:cNvPr>
          <p:cNvGrpSpPr/>
          <p:nvPr/>
        </p:nvGrpSpPr>
        <p:grpSpPr>
          <a:xfrm>
            <a:off x="7996631" y="866871"/>
            <a:ext cx="1026339" cy="902223"/>
            <a:chOff x="8698637" y="3000653"/>
            <a:chExt cx="914400" cy="506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6882B8-82FE-EA4A-AF3F-4ED924003B7C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5BDBF1-F647-A342-9A26-E6597B2028C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519FAC-D1B6-F642-BCA0-5159CA3B14FA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0497645-5A76-6C48-A75F-EC97F3C8B7E4}"/>
              </a:ext>
            </a:extLst>
          </p:cNvPr>
          <p:cNvCxnSpPr>
            <a:cxnSpLocks/>
            <a:stCxn id="25" idx="0"/>
            <a:endCxn id="30" idx="0"/>
          </p:cNvCxnSpPr>
          <p:nvPr/>
        </p:nvCxnSpPr>
        <p:spPr>
          <a:xfrm rot="16200000" flipV="1">
            <a:off x="7996490" y="-35053"/>
            <a:ext cx="12700" cy="180384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226B030-53EA-E34E-9922-1F14B6412178}"/>
              </a:ext>
            </a:extLst>
          </p:cNvPr>
          <p:cNvCxnSpPr>
            <a:cxnSpLocks/>
            <a:stCxn id="23" idx="2"/>
            <a:endCxn id="12" idx="2"/>
          </p:cNvCxnSpPr>
          <p:nvPr/>
        </p:nvCxnSpPr>
        <p:spPr>
          <a:xfrm rot="5400000">
            <a:off x="6900259" y="548166"/>
            <a:ext cx="1" cy="244185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75A456-3883-0547-B677-5A3B975E4EB8}"/>
              </a:ext>
            </a:extLst>
          </p:cNvPr>
          <p:cNvGrpSpPr/>
          <p:nvPr/>
        </p:nvGrpSpPr>
        <p:grpSpPr>
          <a:xfrm>
            <a:off x="6581396" y="866871"/>
            <a:ext cx="1026339" cy="902223"/>
            <a:chOff x="8698637" y="3000653"/>
            <a:chExt cx="914400" cy="5060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9C3990-FC5F-D043-8EE6-738671576385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89F49D9-AC07-1646-946B-FFB822C064B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8F10B70-816B-0C49-8FFE-51123ED07A0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21A22CF4-2E3E-B949-BC66-FACA6B479F31}"/>
              </a:ext>
            </a:extLst>
          </p:cNvPr>
          <p:cNvCxnSpPr>
            <a:cxnSpLocks/>
            <a:stCxn id="31" idx="0"/>
            <a:endCxn id="15" idx="0"/>
          </p:cNvCxnSpPr>
          <p:nvPr/>
        </p:nvCxnSpPr>
        <p:spPr>
          <a:xfrm rot="16200000" flipH="1">
            <a:off x="8709227" y="-359178"/>
            <a:ext cx="6351" cy="2458449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151E6B4E-DE00-AF44-9663-833386D47F43}"/>
              </a:ext>
            </a:extLst>
          </p:cNvPr>
          <p:cNvCxnSpPr>
            <a:cxnSpLocks/>
            <a:stCxn id="29" idx="2"/>
            <a:endCxn id="12" idx="2"/>
          </p:cNvCxnSpPr>
          <p:nvPr/>
        </p:nvCxnSpPr>
        <p:spPr>
          <a:xfrm rot="5400000">
            <a:off x="6192642" y="1255784"/>
            <a:ext cx="1" cy="1026621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FFA24A48-B1C7-7B43-9688-5A21245C44C8}"/>
              </a:ext>
            </a:extLst>
          </p:cNvPr>
          <p:cNvCxnSpPr>
            <a:cxnSpLocks/>
            <a:stCxn id="13" idx="0"/>
            <a:endCxn id="30" idx="0"/>
          </p:cNvCxnSpPr>
          <p:nvPr/>
        </p:nvCxnSpPr>
        <p:spPr>
          <a:xfrm rot="5400000" flipH="1" flipV="1">
            <a:off x="6580557" y="352864"/>
            <a:ext cx="1" cy="102801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Down Arrow 3">
            <a:extLst>
              <a:ext uri="{FF2B5EF4-FFF2-40B4-BE49-F238E27FC236}">
                <a16:creationId xmlns:a16="http://schemas.microsoft.com/office/drawing/2014/main" id="{FB4D56FB-7AD4-C44A-A653-897B019B5248}"/>
              </a:ext>
            </a:extLst>
          </p:cNvPr>
          <p:cNvSpPr/>
          <p:nvPr/>
        </p:nvSpPr>
        <p:spPr>
          <a:xfrm>
            <a:off x="7671754" y="2249125"/>
            <a:ext cx="324877" cy="55491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DC8895F-5215-8C42-8638-4D833F1F4627}"/>
              </a:ext>
            </a:extLst>
          </p:cNvPr>
          <p:cNvGrpSpPr/>
          <p:nvPr/>
        </p:nvGrpSpPr>
        <p:grpSpPr>
          <a:xfrm>
            <a:off x="5168763" y="4595015"/>
            <a:ext cx="1023548" cy="902223"/>
            <a:chOff x="5874058" y="3000653"/>
            <a:chExt cx="911914" cy="50602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A40128-7861-9247-BA53-4335E4ECC318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2B02F55-669C-CC41-97E4-381CF6B8FFC5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D5CF17A-A8C8-524D-8B58-7449E69F20FE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B06A68C-6FBB-FB49-850D-07F5B24384B5}"/>
              </a:ext>
            </a:extLst>
          </p:cNvPr>
          <p:cNvGrpSpPr/>
          <p:nvPr/>
        </p:nvGrpSpPr>
        <p:grpSpPr>
          <a:xfrm>
            <a:off x="9431060" y="4601365"/>
            <a:ext cx="1026339" cy="902223"/>
            <a:chOff x="8698637" y="3000653"/>
            <a:chExt cx="914400" cy="50602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4350AF4-5093-EA4B-A6FE-5AA097071177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7FA00CA-DB78-834B-9C37-11E5A536EB42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A4C626-C7B7-B147-85F3-C19C3287B77A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3F2EDE09-6B45-E74D-B764-CDA4A4B93091}"/>
              </a:ext>
            </a:extLst>
          </p:cNvPr>
          <p:cNvCxnSpPr>
            <a:cxnSpLocks/>
            <a:stCxn id="40" idx="2"/>
            <a:endCxn id="52" idx="2"/>
          </p:cNvCxnSpPr>
          <p:nvPr/>
        </p:nvCxnSpPr>
        <p:spPr>
          <a:xfrm rot="5400000" flipH="1">
            <a:off x="8835227" y="4783200"/>
            <a:ext cx="6351" cy="1434427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547CCFF-10F5-5744-A0E7-5A376D84491E}"/>
              </a:ext>
            </a:extLst>
          </p:cNvPr>
          <p:cNvGrpSpPr/>
          <p:nvPr/>
        </p:nvGrpSpPr>
        <p:grpSpPr>
          <a:xfrm>
            <a:off x="6343667" y="3151743"/>
            <a:ext cx="1026339" cy="902223"/>
            <a:chOff x="8698637" y="3000653"/>
            <a:chExt cx="914400" cy="50602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42363C8-47DD-C54A-B7CF-6B25733CE0DF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66C4BE7-9DB5-7240-85E2-4925E776F871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FA84E78-D83A-8347-97AF-D1E8221BFC47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8F35309D-ADCF-B948-BA0B-4A4FAAC51570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rot="16200000" flipH="1">
            <a:off x="7412795" y="3886620"/>
            <a:ext cx="541048" cy="87573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8004D614-846B-BA42-9286-1604AD007716}"/>
              </a:ext>
            </a:extLst>
          </p:cNvPr>
          <p:cNvCxnSpPr>
            <a:cxnSpLocks/>
            <a:stCxn id="45" idx="2"/>
            <a:endCxn id="37" idx="0"/>
          </p:cNvCxnSpPr>
          <p:nvPr/>
        </p:nvCxnSpPr>
        <p:spPr>
          <a:xfrm rot="5400000">
            <a:off x="5804554" y="3931345"/>
            <a:ext cx="541049" cy="78629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21F54D9-59A6-E742-A34A-E0BD51C4D261}"/>
              </a:ext>
            </a:extLst>
          </p:cNvPr>
          <p:cNvGrpSpPr/>
          <p:nvPr/>
        </p:nvGrpSpPr>
        <p:grpSpPr>
          <a:xfrm>
            <a:off x="7608019" y="4595014"/>
            <a:ext cx="1026339" cy="902223"/>
            <a:chOff x="8698637" y="3000653"/>
            <a:chExt cx="914400" cy="50602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366F173-8A20-EF40-B213-D7CC182030AF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7C2FD1C-92A1-074D-88E6-D8EBADB97A68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3EB7B96-6D78-1D45-836F-15DDCC3DCFE7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C579B1D9-7B40-BC49-AE0E-45A1818AECCE}"/>
              </a:ext>
            </a:extLst>
          </p:cNvPr>
          <p:cNvCxnSpPr>
            <a:cxnSpLocks/>
            <a:stCxn id="53" idx="0"/>
            <a:endCxn id="41" idx="0"/>
          </p:cNvCxnSpPr>
          <p:nvPr/>
        </p:nvCxnSpPr>
        <p:spPr>
          <a:xfrm rot="16200000" flipH="1">
            <a:off x="9223840" y="3880975"/>
            <a:ext cx="6351" cy="1434428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6DDE1778-F13B-AA4F-B779-B5C0FCF0B324}"/>
              </a:ext>
            </a:extLst>
          </p:cNvPr>
          <p:cNvCxnSpPr>
            <a:cxnSpLocks/>
            <a:stCxn id="51" idx="2"/>
            <a:endCxn id="37" idx="2"/>
          </p:cNvCxnSpPr>
          <p:nvPr/>
        </p:nvCxnSpPr>
        <p:spPr>
          <a:xfrm rot="5400000">
            <a:off x="6707254" y="4471916"/>
            <a:ext cx="1" cy="2050642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F016FEC0-DB2D-264A-AFC8-4608918AAA94}"/>
              </a:ext>
            </a:extLst>
          </p:cNvPr>
          <p:cNvCxnSpPr>
            <a:cxnSpLocks/>
            <a:stCxn id="38" idx="0"/>
            <a:endCxn id="52" idx="0"/>
          </p:cNvCxnSpPr>
          <p:nvPr/>
        </p:nvCxnSpPr>
        <p:spPr>
          <a:xfrm rot="5400000" flipH="1" flipV="1">
            <a:off x="7095170" y="3568996"/>
            <a:ext cx="1" cy="2052038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A54653C-3135-7E4B-BBE2-EDB1C7BD6746}"/>
              </a:ext>
            </a:extLst>
          </p:cNvPr>
          <p:cNvSpPr txBox="1"/>
          <p:nvPr/>
        </p:nvSpPr>
        <p:spPr>
          <a:xfrm>
            <a:off x="8121188" y="2316493"/>
            <a:ext cx="3362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to clean things up a bit.</a:t>
            </a:r>
          </a:p>
        </p:txBody>
      </p:sp>
    </p:spTree>
    <p:extLst>
      <p:ext uri="{BB962C8B-B14F-4D97-AF65-F5344CB8AC3E}">
        <p14:creationId xmlns:p14="http://schemas.microsoft.com/office/powerpoint/2010/main" val="10674771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Move-to-front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N</a:t>
            </a:r>
            <a:r>
              <a:rPr lang="en-US" dirty="0"/>
              <a:t> should point to the node after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N</a:t>
            </a:r>
            <a:r>
              <a:rPr lang="en-US" dirty="0"/>
              <a:t> should point to the node before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N</a:t>
            </a:r>
            <a:r>
              <a:rPr lang="en-US" dirty="0"/>
              <a:t> should be the node that the head sentinel node </a:t>
            </a:r>
            <a:r>
              <a:rPr lang="en-US" i="1" dirty="0"/>
              <a:t>H</a:t>
            </a:r>
            <a:r>
              <a:rPr lang="en-US" dirty="0"/>
              <a:t> was pointing to.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N</a:t>
            </a:r>
            <a:r>
              <a:rPr lang="en-US" dirty="0"/>
              <a:t> should now be </a:t>
            </a:r>
            <a:r>
              <a:rPr lang="en-US" i="1" dirty="0"/>
              <a:t>H.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H</a:t>
            </a:r>
            <a:r>
              <a:rPr lang="en-US" dirty="0"/>
              <a:t> should point back to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12B-8233-1548-9F77-F4E61CEE1357}" type="datetime3">
              <a:rPr lang="en-US" smtClean="0"/>
              <a:t>21 February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46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4686B5-93AE-DA42-906B-8DCDAEDD6E0D}"/>
              </a:ext>
            </a:extLst>
          </p:cNvPr>
          <p:cNvGrpSpPr/>
          <p:nvPr/>
        </p:nvGrpSpPr>
        <p:grpSpPr>
          <a:xfrm>
            <a:off x="5658174" y="3049560"/>
            <a:ext cx="1023548" cy="902223"/>
            <a:chOff x="5874058" y="3000653"/>
            <a:chExt cx="911914" cy="506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F8DC7B-12B7-F84B-BF61-1D5EA14E830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468B61-0248-0448-B69D-5A46223135CF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8261-30D9-F542-B693-7AF32E0DFA73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C5E5E2-57F7-1C40-8288-1AD88E730001}"/>
              </a:ext>
            </a:extLst>
          </p:cNvPr>
          <p:cNvGrpSpPr/>
          <p:nvPr/>
        </p:nvGrpSpPr>
        <p:grpSpPr>
          <a:xfrm>
            <a:off x="9920471" y="3055910"/>
            <a:ext cx="1026339" cy="902223"/>
            <a:chOff x="8698637" y="3000653"/>
            <a:chExt cx="914400" cy="506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F5B022-37A3-DF42-A908-28FF0EC5B71B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EA8E03-5F64-E348-9F79-E1589585582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53ABEE-45AA-D24B-9A3A-5661ABDB65C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8C8D24E-4AA0-C844-A0DA-7B4FEAF13F66}"/>
              </a:ext>
            </a:extLst>
          </p:cNvPr>
          <p:cNvCxnSpPr>
            <a:cxnSpLocks/>
            <a:stCxn id="14" idx="2"/>
            <a:endCxn id="30" idx="2"/>
          </p:cNvCxnSpPr>
          <p:nvPr/>
        </p:nvCxnSpPr>
        <p:spPr>
          <a:xfrm rot="5400000" flipH="1">
            <a:off x="9324638" y="3237745"/>
            <a:ext cx="6351" cy="1434427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713B45-47B9-8A4D-8BB4-FAA52E737BBB}"/>
              </a:ext>
            </a:extLst>
          </p:cNvPr>
          <p:cNvGrpSpPr/>
          <p:nvPr/>
        </p:nvGrpSpPr>
        <p:grpSpPr>
          <a:xfrm>
            <a:off x="6833078" y="1606288"/>
            <a:ext cx="1026339" cy="902223"/>
            <a:chOff x="8698637" y="3000653"/>
            <a:chExt cx="914400" cy="506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6882B8-82FE-EA4A-AF3F-4ED924003B7C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5BDBF1-F647-A342-9A26-E6597B2028C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519FAC-D1B6-F642-BCA0-5159CA3B14FA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0497645-5A76-6C48-A75F-EC97F3C8B7E4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rot="16200000" flipH="1">
            <a:off x="7902206" y="2341165"/>
            <a:ext cx="541048" cy="87573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226B030-53EA-E34E-9922-1F14B6412178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 rot="5400000">
            <a:off x="6293965" y="2385890"/>
            <a:ext cx="541049" cy="78629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75A456-3883-0547-B677-5A3B975E4EB8}"/>
              </a:ext>
            </a:extLst>
          </p:cNvPr>
          <p:cNvGrpSpPr/>
          <p:nvPr/>
        </p:nvGrpSpPr>
        <p:grpSpPr>
          <a:xfrm>
            <a:off x="8097430" y="3049559"/>
            <a:ext cx="1026339" cy="902223"/>
            <a:chOff x="8698637" y="3000653"/>
            <a:chExt cx="914400" cy="5060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9C3990-FC5F-D043-8EE6-738671576385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89F49D9-AC07-1646-946B-FFB822C064B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8F10B70-816B-0C49-8FFE-51123ED07A0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21A22CF4-2E3E-B949-BC66-FACA6B479F31}"/>
              </a:ext>
            </a:extLst>
          </p:cNvPr>
          <p:cNvCxnSpPr>
            <a:cxnSpLocks/>
            <a:stCxn id="31" idx="0"/>
            <a:endCxn id="15" idx="0"/>
          </p:cNvCxnSpPr>
          <p:nvPr/>
        </p:nvCxnSpPr>
        <p:spPr>
          <a:xfrm rot="16200000" flipH="1">
            <a:off x="9713251" y="2335520"/>
            <a:ext cx="6351" cy="1434428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151E6B4E-DE00-AF44-9663-833386D47F43}"/>
              </a:ext>
            </a:extLst>
          </p:cNvPr>
          <p:cNvCxnSpPr>
            <a:cxnSpLocks/>
            <a:stCxn id="29" idx="2"/>
            <a:endCxn id="24" idx="2"/>
          </p:cNvCxnSpPr>
          <p:nvPr/>
        </p:nvCxnSpPr>
        <p:spPr>
          <a:xfrm rot="5400000" flipH="1">
            <a:off x="7062481" y="2792278"/>
            <a:ext cx="1443271" cy="875738"/>
          </a:xfrm>
          <a:prstGeom prst="curvedConnector3">
            <a:avLst>
              <a:gd name="adj1" fmla="val -15839"/>
            </a:avLst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FFA24A48-B1C7-7B43-9688-5A21245C44C8}"/>
              </a:ext>
            </a:extLst>
          </p:cNvPr>
          <p:cNvCxnSpPr>
            <a:cxnSpLocks/>
            <a:stCxn id="13" idx="0"/>
            <a:endCxn id="30" idx="0"/>
          </p:cNvCxnSpPr>
          <p:nvPr/>
        </p:nvCxnSpPr>
        <p:spPr>
          <a:xfrm rot="5400000" flipH="1" flipV="1">
            <a:off x="7584581" y="2023541"/>
            <a:ext cx="1" cy="2052038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0362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Move-to-front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N</a:t>
            </a:r>
            <a:r>
              <a:rPr lang="en-US" dirty="0"/>
              <a:t> should point to the node after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N</a:t>
            </a:r>
            <a:r>
              <a:rPr lang="en-US" dirty="0"/>
              <a:t> should point to the node before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N</a:t>
            </a:r>
            <a:r>
              <a:rPr lang="en-US" dirty="0"/>
              <a:t> should be the node that the head sentinel node </a:t>
            </a:r>
            <a:r>
              <a:rPr lang="en-US" i="1" dirty="0"/>
              <a:t>H</a:t>
            </a:r>
            <a:r>
              <a:rPr lang="en-US" dirty="0"/>
              <a:t> was pointing to.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N</a:t>
            </a:r>
            <a:r>
              <a:rPr lang="en-US" dirty="0"/>
              <a:t> should now be </a:t>
            </a:r>
            <a:r>
              <a:rPr lang="en-US" i="1" dirty="0"/>
              <a:t>H.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H</a:t>
            </a:r>
            <a:r>
              <a:rPr lang="en-US" dirty="0"/>
              <a:t> should point back to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H</a:t>
            </a:r>
            <a:r>
              <a:rPr lang="en-US" dirty="0"/>
              <a:t> should now be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12B-8233-1548-9F77-F4E61CEE1357}" type="datetime3">
              <a:rPr lang="en-US" smtClean="0"/>
              <a:t>21 February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47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4686B5-93AE-DA42-906B-8DCDAEDD6E0D}"/>
              </a:ext>
            </a:extLst>
          </p:cNvPr>
          <p:cNvGrpSpPr/>
          <p:nvPr/>
        </p:nvGrpSpPr>
        <p:grpSpPr>
          <a:xfrm>
            <a:off x="5658174" y="3049560"/>
            <a:ext cx="1023548" cy="902223"/>
            <a:chOff x="5874058" y="3000653"/>
            <a:chExt cx="911914" cy="506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F8DC7B-12B7-F84B-BF61-1D5EA14E830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468B61-0248-0448-B69D-5A46223135CF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F78261-30D9-F542-B693-7AF32E0DFA73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C5E5E2-57F7-1C40-8288-1AD88E730001}"/>
              </a:ext>
            </a:extLst>
          </p:cNvPr>
          <p:cNvGrpSpPr/>
          <p:nvPr/>
        </p:nvGrpSpPr>
        <p:grpSpPr>
          <a:xfrm>
            <a:off x="9920471" y="3055910"/>
            <a:ext cx="1026339" cy="902223"/>
            <a:chOff x="8698637" y="3000653"/>
            <a:chExt cx="914400" cy="506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F5B022-37A3-DF42-A908-28FF0EC5B71B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EA8E03-5F64-E348-9F79-E1589585582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53ABEE-45AA-D24B-9A3A-5661ABDB65C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8C8D24E-4AA0-C844-A0DA-7B4FEAF13F66}"/>
              </a:ext>
            </a:extLst>
          </p:cNvPr>
          <p:cNvCxnSpPr>
            <a:cxnSpLocks/>
            <a:stCxn id="14" idx="2"/>
            <a:endCxn id="30" idx="2"/>
          </p:cNvCxnSpPr>
          <p:nvPr/>
        </p:nvCxnSpPr>
        <p:spPr>
          <a:xfrm rot="5400000" flipH="1">
            <a:off x="9324638" y="3237745"/>
            <a:ext cx="6351" cy="1434427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713B45-47B9-8A4D-8BB4-FAA52E737BBB}"/>
              </a:ext>
            </a:extLst>
          </p:cNvPr>
          <p:cNvGrpSpPr/>
          <p:nvPr/>
        </p:nvGrpSpPr>
        <p:grpSpPr>
          <a:xfrm>
            <a:off x="6833078" y="1606288"/>
            <a:ext cx="1026339" cy="902223"/>
            <a:chOff x="8698637" y="3000653"/>
            <a:chExt cx="914400" cy="506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6882B8-82FE-EA4A-AF3F-4ED924003B7C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5BDBF1-F647-A342-9A26-E6597B2028C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519FAC-D1B6-F642-BCA0-5159CA3B14FA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0497645-5A76-6C48-A75F-EC97F3C8B7E4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rot="16200000" flipH="1">
            <a:off x="7902206" y="2341165"/>
            <a:ext cx="541048" cy="87573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226B030-53EA-E34E-9922-1F14B6412178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 rot="5400000">
            <a:off x="6293965" y="2385890"/>
            <a:ext cx="541049" cy="78629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75A456-3883-0547-B677-5A3B975E4EB8}"/>
              </a:ext>
            </a:extLst>
          </p:cNvPr>
          <p:cNvGrpSpPr/>
          <p:nvPr/>
        </p:nvGrpSpPr>
        <p:grpSpPr>
          <a:xfrm>
            <a:off x="8097430" y="3049559"/>
            <a:ext cx="1026339" cy="902223"/>
            <a:chOff x="8698637" y="3000653"/>
            <a:chExt cx="914400" cy="5060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9C3990-FC5F-D043-8EE6-738671576385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89F49D9-AC07-1646-946B-FFB822C064B7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8F10B70-816B-0C49-8FFE-51123ED07A08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21A22CF4-2E3E-B949-BC66-FACA6B479F31}"/>
              </a:ext>
            </a:extLst>
          </p:cNvPr>
          <p:cNvCxnSpPr>
            <a:cxnSpLocks/>
            <a:stCxn id="31" idx="0"/>
            <a:endCxn id="15" idx="0"/>
          </p:cNvCxnSpPr>
          <p:nvPr/>
        </p:nvCxnSpPr>
        <p:spPr>
          <a:xfrm rot="16200000" flipH="1">
            <a:off x="9713251" y="2335520"/>
            <a:ext cx="6351" cy="1434428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151E6B4E-DE00-AF44-9663-833386D47F43}"/>
              </a:ext>
            </a:extLst>
          </p:cNvPr>
          <p:cNvCxnSpPr>
            <a:cxnSpLocks/>
            <a:stCxn id="29" idx="2"/>
            <a:endCxn id="24" idx="2"/>
          </p:cNvCxnSpPr>
          <p:nvPr/>
        </p:nvCxnSpPr>
        <p:spPr>
          <a:xfrm rot="5400000" flipH="1">
            <a:off x="7062481" y="2792278"/>
            <a:ext cx="1443271" cy="875738"/>
          </a:xfrm>
          <a:prstGeom prst="curvedConnector3">
            <a:avLst>
              <a:gd name="adj1" fmla="val -1583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FFA24A48-B1C7-7B43-9688-5A21245C44C8}"/>
              </a:ext>
            </a:extLst>
          </p:cNvPr>
          <p:cNvCxnSpPr>
            <a:cxnSpLocks/>
            <a:stCxn id="13" idx="0"/>
            <a:endCxn id="24" idx="2"/>
          </p:cNvCxnSpPr>
          <p:nvPr/>
        </p:nvCxnSpPr>
        <p:spPr>
          <a:xfrm rot="5400000" flipH="1" flipV="1">
            <a:off x="6681881" y="2385193"/>
            <a:ext cx="541049" cy="787686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3341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Move-to-front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N</a:t>
            </a:r>
            <a:r>
              <a:rPr lang="en-US" dirty="0"/>
              <a:t> should point to the node after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N</a:t>
            </a:r>
            <a:r>
              <a:rPr lang="en-US" dirty="0"/>
              <a:t> should point to the node before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N</a:t>
            </a:r>
            <a:r>
              <a:rPr lang="en-US" dirty="0"/>
              <a:t> should be the node that the head sentinel node </a:t>
            </a:r>
            <a:r>
              <a:rPr lang="en-US" i="1" dirty="0"/>
              <a:t>H</a:t>
            </a:r>
            <a:r>
              <a:rPr lang="en-US" dirty="0"/>
              <a:t> was pointing to.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N</a:t>
            </a:r>
            <a:r>
              <a:rPr lang="en-US" dirty="0"/>
              <a:t> should now be </a:t>
            </a:r>
            <a:r>
              <a:rPr lang="en-US" i="1" dirty="0"/>
              <a:t>H.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H</a:t>
            </a:r>
            <a:r>
              <a:rPr lang="en-US" dirty="0"/>
              <a:t> should point back to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H</a:t>
            </a:r>
            <a:r>
              <a:rPr lang="en-US" dirty="0"/>
              <a:t> should now be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i="1" dirty="0"/>
              <a:t>N</a:t>
            </a:r>
            <a:r>
              <a:rPr lang="en-US" dirty="0"/>
              <a:t> is now at the front.</a:t>
            </a:r>
            <a:endParaRPr lang="en-US" i="1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12B-8233-1548-9F77-F4E61CEE1357}" type="datetime3">
              <a:rPr lang="en-US" smtClean="0"/>
              <a:t>21 February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48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FE85207-A9CF-5C4D-BBCC-8A580097257D}"/>
              </a:ext>
            </a:extLst>
          </p:cNvPr>
          <p:cNvGrpSpPr/>
          <p:nvPr/>
        </p:nvGrpSpPr>
        <p:grpSpPr>
          <a:xfrm>
            <a:off x="5658174" y="3049560"/>
            <a:ext cx="1023548" cy="902223"/>
            <a:chOff x="5874058" y="3000653"/>
            <a:chExt cx="911914" cy="50602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A420016-7F1B-AB42-A1FB-1DB512D5559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4C6D7C7-9E0C-F148-B83C-556B73BF793D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6C4B984-D76A-D549-89CA-F5D6C63C9C99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ADB0A6-6C33-8349-8D75-232F24FE3465}"/>
              </a:ext>
            </a:extLst>
          </p:cNvPr>
          <p:cNvGrpSpPr/>
          <p:nvPr/>
        </p:nvGrpSpPr>
        <p:grpSpPr>
          <a:xfrm>
            <a:off x="9920471" y="3055910"/>
            <a:ext cx="1026339" cy="902223"/>
            <a:chOff x="8698637" y="3000653"/>
            <a:chExt cx="914400" cy="50602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D6BBAE-FA34-4D45-B29A-134193AE2747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2D207CF-FDEE-9B43-8D35-E194A0D62DA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5E9E89C-F0A9-7C45-9AE2-0CDEC6207F96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2ED927DC-82A9-5842-8D62-49EC7FCA9799}"/>
              </a:ext>
            </a:extLst>
          </p:cNvPr>
          <p:cNvCxnSpPr>
            <a:cxnSpLocks/>
            <a:stCxn id="40" idx="2"/>
            <a:endCxn id="46" idx="2"/>
          </p:cNvCxnSpPr>
          <p:nvPr/>
        </p:nvCxnSpPr>
        <p:spPr>
          <a:xfrm rot="5400000" flipH="1">
            <a:off x="9520245" y="3433352"/>
            <a:ext cx="6351" cy="1043213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84258F-D110-E345-8980-E3CF36AF9E88}"/>
              </a:ext>
            </a:extLst>
          </p:cNvPr>
          <p:cNvGrpSpPr/>
          <p:nvPr/>
        </p:nvGrpSpPr>
        <p:grpSpPr>
          <a:xfrm>
            <a:off x="8488644" y="3049559"/>
            <a:ext cx="1026339" cy="902223"/>
            <a:chOff x="8698637" y="3000653"/>
            <a:chExt cx="914400" cy="50602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0F2EB59-EB0B-CF4C-BE27-EA29686A3173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701BABB-C7A2-9E4C-92B2-5A0EB16C91CA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864E1EC-2015-BD45-B526-C888698884CC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000B0E4D-AB86-0441-8D8B-6BF1E2CD80C1}"/>
              </a:ext>
            </a:extLst>
          </p:cNvPr>
          <p:cNvCxnSpPr>
            <a:cxnSpLocks/>
            <a:stCxn id="47" idx="0"/>
            <a:endCxn id="41" idx="0"/>
          </p:cNvCxnSpPr>
          <p:nvPr/>
        </p:nvCxnSpPr>
        <p:spPr>
          <a:xfrm rot="16200000" flipH="1">
            <a:off x="9908858" y="2531127"/>
            <a:ext cx="6351" cy="1043214"/>
          </a:xfrm>
          <a:prstGeom prst="curvedConnector3">
            <a:avLst>
              <a:gd name="adj1" fmla="val -359943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AE53522-E80D-6441-BEA1-FAF74C42348D}"/>
              </a:ext>
            </a:extLst>
          </p:cNvPr>
          <p:cNvCxnSpPr>
            <a:cxnSpLocks/>
            <a:stCxn id="45" idx="2"/>
            <a:endCxn id="52" idx="2"/>
          </p:cNvCxnSpPr>
          <p:nvPr/>
        </p:nvCxnSpPr>
        <p:spPr>
          <a:xfrm rot="5400000">
            <a:off x="8099890" y="3438472"/>
            <a:ext cx="12700" cy="10266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E5F25B-18FE-8B41-963F-AFE432CEC5D0}"/>
              </a:ext>
            </a:extLst>
          </p:cNvPr>
          <p:cNvGrpSpPr/>
          <p:nvPr/>
        </p:nvGrpSpPr>
        <p:grpSpPr>
          <a:xfrm>
            <a:off x="7073409" y="3049559"/>
            <a:ext cx="1026339" cy="902223"/>
            <a:chOff x="8698637" y="3000653"/>
            <a:chExt cx="914400" cy="50602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D25A187-623D-854D-AE6C-B5F63F3D6FD5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417F39F-978B-DC48-B607-6D60D39D9285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8E25F64-DFD7-8C4A-974E-B83107924611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D2CA9589-63A8-1849-B812-0437AADA3F4B}"/>
              </a:ext>
            </a:extLst>
          </p:cNvPr>
          <p:cNvCxnSpPr>
            <a:cxnSpLocks/>
            <a:stCxn id="53" idx="0"/>
            <a:endCxn id="46" idx="0"/>
          </p:cNvCxnSpPr>
          <p:nvPr/>
        </p:nvCxnSpPr>
        <p:spPr>
          <a:xfrm rot="5400000" flipH="1" flipV="1">
            <a:off x="8488503" y="2536248"/>
            <a:ext cx="12700" cy="102662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C6EE0A0B-31A8-824D-988E-B8E88AE8D55B}"/>
              </a:ext>
            </a:extLst>
          </p:cNvPr>
          <p:cNvCxnSpPr>
            <a:cxnSpLocks/>
            <a:stCxn id="51" idx="2"/>
            <a:endCxn id="37" idx="2"/>
          </p:cNvCxnSpPr>
          <p:nvPr/>
        </p:nvCxnSpPr>
        <p:spPr>
          <a:xfrm rot="5400000">
            <a:off x="6684655" y="3438472"/>
            <a:ext cx="1" cy="1026621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5DBCFF65-2BF9-A44B-A791-C6EF40B22C41}"/>
              </a:ext>
            </a:extLst>
          </p:cNvPr>
          <p:cNvCxnSpPr>
            <a:cxnSpLocks/>
            <a:stCxn id="38" idx="0"/>
            <a:endCxn id="52" idx="0"/>
          </p:cNvCxnSpPr>
          <p:nvPr/>
        </p:nvCxnSpPr>
        <p:spPr>
          <a:xfrm rot="5400000" flipH="1" flipV="1">
            <a:off x="7072570" y="2535552"/>
            <a:ext cx="1" cy="102801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3858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 node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decide that we don’t like node </a:t>
            </a:r>
            <a:r>
              <a:rPr lang="en-US" i="1" dirty="0"/>
              <a:t>M</a:t>
            </a:r>
            <a:r>
              <a:rPr lang="en-US" dirty="0"/>
              <a:t> very much and want to remove it.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12B-8233-1548-9F77-F4E61CEE1357}" type="datetime3">
              <a:rPr lang="en-US" smtClean="0"/>
              <a:t>21 February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49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FE85207-A9CF-5C4D-BBCC-8A580097257D}"/>
              </a:ext>
            </a:extLst>
          </p:cNvPr>
          <p:cNvGrpSpPr/>
          <p:nvPr/>
        </p:nvGrpSpPr>
        <p:grpSpPr>
          <a:xfrm>
            <a:off x="5658174" y="3049560"/>
            <a:ext cx="1023548" cy="902223"/>
            <a:chOff x="5874058" y="3000653"/>
            <a:chExt cx="911914" cy="50602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A420016-7F1B-AB42-A1FB-1DB512D5559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4C6D7C7-9E0C-F148-B83C-556B73BF793D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6C4B984-D76A-D549-89CA-F5D6C63C9C99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ADB0A6-6C33-8349-8D75-232F24FE3465}"/>
              </a:ext>
            </a:extLst>
          </p:cNvPr>
          <p:cNvGrpSpPr/>
          <p:nvPr/>
        </p:nvGrpSpPr>
        <p:grpSpPr>
          <a:xfrm>
            <a:off x="9920471" y="3055910"/>
            <a:ext cx="1026339" cy="902223"/>
            <a:chOff x="8698637" y="3000653"/>
            <a:chExt cx="914400" cy="50602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D6BBAE-FA34-4D45-B29A-134193AE2747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2D207CF-FDEE-9B43-8D35-E194A0D62DA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5E9E89C-F0A9-7C45-9AE2-0CDEC6207F96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2ED927DC-82A9-5842-8D62-49EC7FCA9799}"/>
              </a:ext>
            </a:extLst>
          </p:cNvPr>
          <p:cNvCxnSpPr>
            <a:cxnSpLocks/>
            <a:stCxn id="40" idx="2"/>
            <a:endCxn id="46" idx="2"/>
          </p:cNvCxnSpPr>
          <p:nvPr/>
        </p:nvCxnSpPr>
        <p:spPr>
          <a:xfrm rot="5400000" flipH="1">
            <a:off x="9520245" y="3433352"/>
            <a:ext cx="6351" cy="1043213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84258F-D110-E345-8980-E3CF36AF9E88}"/>
              </a:ext>
            </a:extLst>
          </p:cNvPr>
          <p:cNvGrpSpPr/>
          <p:nvPr/>
        </p:nvGrpSpPr>
        <p:grpSpPr>
          <a:xfrm>
            <a:off x="8488644" y="3049559"/>
            <a:ext cx="1026339" cy="902223"/>
            <a:chOff x="8698637" y="3000653"/>
            <a:chExt cx="914400" cy="50602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0F2EB59-EB0B-CF4C-BE27-EA29686A3173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701BABB-C7A2-9E4C-92B2-5A0EB16C91CA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864E1EC-2015-BD45-B526-C888698884CC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000B0E4D-AB86-0441-8D8B-6BF1E2CD80C1}"/>
              </a:ext>
            </a:extLst>
          </p:cNvPr>
          <p:cNvCxnSpPr>
            <a:cxnSpLocks/>
            <a:stCxn id="47" idx="0"/>
            <a:endCxn id="41" idx="0"/>
          </p:cNvCxnSpPr>
          <p:nvPr/>
        </p:nvCxnSpPr>
        <p:spPr>
          <a:xfrm rot="16200000" flipH="1">
            <a:off x="9908858" y="2531127"/>
            <a:ext cx="6351" cy="1043214"/>
          </a:xfrm>
          <a:prstGeom prst="curvedConnector3">
            <a:avLst>
              <a:gd name="adj1" fmla="val -359943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AE53522-E80D-6441-BEA1-FAF74C42348D}"/>
              </a:ext>
            </a:extLst>
          </p:cNvPr>
          <p:cNvCxnSpPr>
            <a:cxnSpLocks/>
            <a:stCxn id="45" idx="2"/>
            <a:endCxn id="52" idx="2"/>
          </p:cNvCxnSpPr>
          <p:nvPr/>
        </p:nvCxnSpPr>
        <p:spPr>
          <a:xfrm rot="5400000">
            <a:off x="8099890" y="3438472"/>
            <a:ext cx="12700" cy="10266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E5F25B-18FE-8B41-963F-AFE432CEC5D0}"/>
              </a:ext>
            </a:extLst>
          </p:cNvPr>
          <p:cNvGrpSpPr/>
          <p:nvPr/>
        </p:nvGrpSpPr>
        <p:grpSpPr>
          <a:xfrm>
            <a:off x="7073409" y="3049559"/>
            <a:ext cx="1026339" cy="902223"/>
            <a:chOff x="8698637" y="3000653"/>
            <a:chExt cx="914400" cy="50602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D25A187-623D-854D-AE6C-B5F63F3D6FD5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417F39F-978B-DC48-B607-6D60D39D9285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8E25F64-DFD7-8C4A-974E-B83107924611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D2CA9589-63A8-1849-B812-0437AADA3F4B}"/>
              </a:ext>
            </a:extLst>
          </p:cNvPr>
          <p:cNvCxnSpPr>
            <a:cxnSpLocks/>
            <a:stCxn id="53" idx="0"/>
            <a:endCxn id="46" idx="0"/>
          </p:cNvCxnSpPr>
          <p:nvPr/>
        </p:nvCxnSpPr>
        <p:spPr>
          <a:xfrm rot="5400000" flipH="1" flipV="1">
            <a:off x="8488503" y="2536248"/>
            <a:ext cx="12700" cy="102662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C6EE0A0B-31A8-824D-988E-B8E88AE8D55B}"/>
              </a:ext>
            </a:extLst>
          </p:cNvPr>
          <p:cNvCxnSpPr>
            <a:cxnSpLocks/>
            <a:stCxn id="51" idx="2"/>
            <a:endCxn id="37" idx="2"/>
          </p:cNvCxnSpPr>
          <p:nvPr/>
        </p:nvCxnSpPr>
        <p:spPr>
          <a:xfrm rot="5400000">
            <a:off x="6684655" y="3438472"/>
            <a:ext cx="1" cy="1026621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5DBCFF65-2BF9-A44B-A791-C6EF40B22C41}"/>
              </a:ext>
            </a:extLst>
          </p:cNvPr>
          <p:cNvCxnSpPr>
            <a:cxnSpLocks/>
            <a:stCxn id="38" idx="0"/>
            <a:endCxn id="52" idx="0"/>
          </p:cNvCxnSpPr>
          <p:nvPr/>
        </p:nvCxnSpPr>
        <p:spPr>
          <a:xfrm rot="5400000" flipH="1" flipV="1">
            <a:off x="7072570" y="2535552"/>
            <a:ext cx="1" cy="102801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40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ustomShape 1"/>
          <p:cNvSpPr/>
          <p:nvPr/>
        </p:nvSpPr>
        <p:spPr>
          <a:xfrm>
            <a:off x="838200" y="963877"/>
            <a:ext cx="3494362" cy="49302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strike="noStrike" kern="1200" spc="-1" dirty="0">
                <a:solidFill>
                  <a:srgbClr val="2C2C2C"/>
                </a:solidFill>
                <a:latin typeface="+mj-lt"/>
                <a:ea typeface="+mj-ea"/>
                <a:cs typeface="+mj-cs"/>
              </a:rPr>
              <a:t>Disadvantages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stomShape 2"/>
          <p:cNvSpPr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2C2C2C"/>
                </a:solidFill>
              </a:rPr>
              <a:t>Memory usage:</a:t>
            </a: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2C2C2C"/>
                </a:solidFill>
              </a:rPr>
              <a:t>Storing pointer to next node requires extra memory.</a:t>
            </a: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2C2C2C"/>
                </a:solidFill>
              </a:rPr>
              <a:t>Arrays are friendlier to processor caches.</a:t>
            </a: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2C2C2C"/>
                </a:solidFill>
              </a:rPr>
              <a:t>Slightly less memory efficient than arrays.</a:t>
            </a: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000" spc="-1" dirty="0">
              <a:solidFill>
                <a:srgbClr val="2C2C2C"/>
              </a:solidFill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2C2C2C"/>
                </a:solidFill>
              </a:rPr>
              <a:t>Traversal:</a:t>
            </a: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2C2C2C"/>
                </a:solidFill>
              </a:rPr>
              <a:t>Cannot randomly access elements, must traverse all elements up to the element we want to access.</a:t>
            </a: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2C2C2C"/>
                </a:solidFill>
              </a:rPr>
              <a:t>Reverse traversing is difficult in singly linked lists.</a:t>
            </a:r>
          </a:p>
          <a:p>
            <a:pPr marL="1257300" lvl="2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2C2C2C"/>
                </a:solidFill>
              </a:rPr>
              <a:t>Easy in doubly linked list but uses extra memory to store an additional pointer.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08D84-5A4A-7340-B60E-B7464103E6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508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5AC6D-B42D-914D-978F-5788C2272338}" type="datetime3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21 February 2021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3152FA-F18E-FE48-819E-F1CBFF28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355080"/>
            <a:ext cx="52599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10A8C-F018-5549-92F8-A9F57BE9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355080"/>
            <a:ext cx="7822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1C436FE-3414-2642-A64E-334FACEC2857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05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536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 node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decide that we don’t like node </a:t>
            </a:r>
            <a:r>
              <a:rPr lang="en-US" i="1" dirty="0"/>
              <a:t>M</a:t>
            </a:r>
            <a:r>
              <a:rPr lang="en-US" dirty="0"/>
              <a:t> very much and want to remove it.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M</a:t>
            </a:r>
            <a:r>
              <a:rPr lang="en-US" dirty="0"/>
              <a:t> should point to the node after </a:t>
            </a:r>
            <a:r>
              <a:rPr lang="en-US" i="1" dirty="0"/>
              <a:t>M</a:t>
            </a:r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12B-8233-1548-9F77-F4E61CEE1357}" type="datetime3">
              <a:rPr lang="en-US" smtClean="0"/>
              <a:t>21 February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50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FE85207-A9CF-5C4D-BBCC-8A580097257D}"/>
              </a:ext>
            </a:extLst>
          </p:cNvPr>
          <p:cNvGrpSpPr/>
          <p:nvPr/>
        </p:nvGrpSpPr>
        <p:grpSpPr>
          <a:xfrm>
            <a:off x="5658174" y="3049560"/>
            <a:ext cx="1023548" cy="902223"/>
            <a:chOff x="5874058" y="3000653"/>
            <a:chExt cx="911914" cy="50602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A420016-7F1B-AB42-A1FB-1DB512D5559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4C6D7C7-9E0C-F148-B83C-556B73BF793D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6C4B984-D76A-D549-89CA-F5D6C63C9C99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ADB0A6-6C33-8349-8D75-232F24FE3465}"/>
              </a:ext>
            </a:extLst>
          </p:cNvPr>
          <p:cNvGrpSpPr/>
          <p:nvPr/>
        </p:nvGrpSpPr>
        <p:grpSpPr>
          <a:xfrm>
            <a:off x="9920471" y="3055910"/>
            <a:ext cx="1026339" cy="902223"/>
            <a:chOff x="8698637" y="3000653"/>
            <a:chExt cx="914400" cy="50602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D6BBAE-FA34-4D45-B29A-134193AE2747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2D207CF-FDEE-9B43-8D35-E194A0D62DA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5E9E89C-F0A9-7C45-9AE2-0CDEC6207F96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2ED927DC-82A9-5842-8D62-49EC7FCA9799}"/>
              </a:ext>
            </a:extLst>
          </p:cNvPr>
          <p:cNvCxnSpPr>
            <a:cxnSpLocks/>
            <a:stCxn id="40" idx="2"/>
            <a:endCxn id="46" idx="2"/>
          </p:cNvCxnSpPr>
          <p:nvPr/>
        </p:nvCxnSpPr>
        <p:spPr>
          <a:xfrm rot="5400000" flipH="1">
            <a:off x="9520245" y="3433352"/>
            <a:ext cx="6351" cy="1043213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84258F-D110-E345-8980-E3CF36AF9E88}"/>
              </a:ext>
            </a:extLst>
          </p:cNvPr>
          <p:cNvGrpSpPr/>
          <p:nvPr/>
        </p:nvGrpSpPr>
        <p:grpSpPr>
          <a:xfrm>
            <a:off x="8488644" y="3049559"/>
            <a:ext cx="1026339" cy="902223"/>
            <a:chOff x="8698637" y="3000653"/>
            <a:chExt cx="914400" cy="50602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0F2EB59-EB0B-CF4C-BE27-EA29686A3173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701BABB-C7A2-9E4C-92B2-5A0EB16C91CA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864E1EC-2015-BD45-B526-C888698884CC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000B0E4D-AB86-0441-8D8B-6BF1E2CD80C1}"/>
              </a:ext>
            </a:extLst>
          </p:cNvPr>
          <p:cNvCxnSpPr>
            <a:cxnSpLocks/>
            <a:stCxn id="47" idx="0"/>
            <a:endCxn id="41" idx="0"/>
          </p:cNvCxnSpPr>
          <p:nvPr/>
        </p:nvCxnSpPr>
        <p:spPr>
          <a:xfrm rot="16200000" flipH="1">
            <a:off x="9908858" y="2531127"/>
            <a:ext cx="6351" cy="1043214"/>
          </a:xfrm>
          <a:prstGeom prst="curvedConnector3">
            <a:avLst>
              <a:gd name="adj1" fmla="val -359943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AE53522-E80D-6441-BEA1-FAF74C42348D}"/>
              </a:ext>
            </a:extLst>
          </p:cNvPr>
          <p:cNvCxnSpPr>
            <a:cxnSpLocks/>
            <a:stCxn id="45" idx="2"/>
            <a:endCxn id="52" idx="2"/>
          </p:cNvCxnSpPr>
          <p:nvPr/>
        </p:nvCxnSpPr>
        <p:spPr>
          <a:xfrm rot="5400000">
            <a:off x="8099890" y="3438472"/>
            <a:ext cx="12700" cy="10266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E5F25B-18FE-8B41-963F-AFE432CEC5D0}"/>
              </a:ext>
            </a:extLst>
          </p:cNvPr>
          <p:cNvGrpSpPr/>
          <p:nvPr/>
        </p:nvGrpSpPr>
        <p:grpSpPr>
          <a:xfrm>
            <a:off x="7073409" y="3049559"/>
            <a:ext cx="1026339" cy="902223"/>
            <a:chOff x="8698637" y="3000653"/>
            <a:chExt cx="914400" cy="50602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D25A187-623D-854D-AE6C-B5F63F3D6FD5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417F39F-978B-DC48-B607-6D60D39D9285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8E25F64-DFD7-8C4A-974E-B83107924611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D2CA9589-63A8-1849-B812-0437AADA3F4B}"/>
              </a:ext>
            </a:extLst>
          </p:cNvPr>
          <p:cNvCxnSpPr>
            <a:cxnSpLocks/>
            <a:stCxn id="53" idx="0"/>
            <a:endCxn id="41" idx="0"/>
          </p:cNvCxnSpPr>
          <p:nvPr/>
        </p:nvCxnSpPr>
        <p:spPr>
          <a:xfrm rot="16200000" flipH="1">
            <a:off x="9201240" y="1823510"/>
            <a:ext cx="6351" cy="2458449"/>
          </a:xfrm>
          <a:prstGeom prst="curvedConnector3">
            <a:avLst>
              <a:gd name="adj1" fmla="val -3599433"/>
            </a:avLst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C6EE0A0B-31A8-824D-988E-B8E88AE8D55B}"/>
              </a:ext>
            </a:extLst>
          </p:cNvPr>
          <p:cNvCxnSpPr>
            <a:cxnSpLocks/>
            <a:stCxn id="51" idx="2"/>
            <a:endCxn id="37" idx="2"/>
          </p:cNvCxnSpPr>
          <p:nvPr/>
        </p:nvCxnSpPr>
        <p:spPr>
          <a:xfrm rot="5400000">
            <a:off x="6684655" y="3438472"/>
            <a:ext cx="1" cy="1026621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5DBCFF65-2BF9-A44B-A791-C6EF40B22C41}"/>
              </a:ext>
            </a:extLst>
          </p:cNvPr>
          <p:cNvCxnSpPr>
            <a:cxnSpLocks/>
            <a:stCxn id="38" idx="0"/>
            <a:endCxn id="52" idx="0"/>
          </p:cNvCxnSpPr>
          <p:nvPr/>
        </p:nvCxnSpPr>
        <p:spPr>
          <a:xfrm rot="5400000" flipH="1" flipV="1">
            <a:off x="7072570" y="2535552"/>
            <a:ext cx="1" cy="102801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3295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 node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decide that we don’t like node </a:t>
            </a:r>
            <a:r>
              <a:rPr lang="en-US" i="1" dirty="0"/>
              <a:t>M</a:t>
            </a:r>
            <a:r>
              <a:rPr lang="en-US" dirty="0"/>
              <a:t> very much and want to remove it.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M</a:t>
            </a:r>
            <a:r>
              <a:rPr lang="en-US" dirty="0"/>
              <a:t> should point to the node after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M</a:t>
            </a:r>
            <a:r>
              <a:rPr lang="en-US" dirty="0"/>
              <a:t> should point to the node before </a:t>
            </a:r>
            <a:r>
              <a:rPr lang="en-US" i="1" dirty="0"/>
              <a:t>M</a:t>
            </a:r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12B-8233-1548-9F77-F4E61CEE1357}" type="datetime3">
              <a:rPr lang="en-US" smtClean="0"/>
              <a:t>21 February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51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FE85207-A9CF-5C4D-BBCC-8A580097257D}"/>
              </a:ext>
            </a:extLst>
          </p:cNvPr>
          <p:cNvGrpSpPr/>
          <p:nvPr/>
        </p:nvGrpSpPr>
        <p:grpSpPr>
          <a:xfrm>
            <a:off x="5658174" y="3049560"/>
            <a:ext cx="1023548" cy="902223"/>
            <a:chOff x="5874058" y="3000653"/>
            <a:chExt cx="911914" cy="50602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A420016-7F1B-AB42-A1FB-1DB512D5559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4C6D7C7-9E0C-F148-B83C-556B73BF793D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6C4B984-D76A-D549-89CA-F5D6C63C9C99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ADB0A6-6C33-8349-8D75-232F24FE3465}"/>
              </a:ext>
            </a:extLst>
          </p:cNvPr>
          <p:cNvGrpSpPr/>
          <p:nvPr/>
        </p:nvGrpSpPr>
        <p:grpSpPr>
          <a:xfrm>
            <a:off x="9920471" y="3055910"/>
            <a:ext cx="1026339" cy="902223"/>
            <a:chOff x="8698637" y="3000653"/>
            <a:chExt cx="914400" cy="50602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D6BBAE-FA34-4D45-B29A-134193AE2747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2D207CF-FDEE-9B43-8D35-E194A0D62DA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5E9E89C-F0A9-7C45-9AE2-0CDEC6207F96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2ED927DC-82A9-5842-8D62-49EC7FCA9799}"/>
              </a:ext>
            </a:extLst>
          </p:cNvPr>
          <p:cNvCxnSpPr>
            <a:cxnSpLocks/>
            <a:stCxn id="40" idx="2"/>
            <a:endCxn id="52" idx="2"/>
          </p:cNvCxnSpPr>
          <p:nvPr/>
        </p:nvCxnSpPr>
        <p:spPr>
          <a:xfrm rot="5400000" flipH="1">
            <a:off x="8812627" y="2725734"/>
            <a:ext cx="6351" cy="2458448"/>
          </a:xfrm>
          <a:prstGeom prst="curvedConnector3">
            <a:avLst>
              <a:gd name="adj1" fmla="val -3599433"/>
            </a:avLst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84258F-D110-E345-8980-E3CF36AF9E88}"/>
              </a:ext>
            </a:extLst>
          </p:cNvPr>
          <p:cNvGrpSpPr/>
          <p:nvPr/>
        </p:nvGrpSpPr>
        <p:grpSpPr>
          <a:xfrm>
            <a:off x="8488644" y="3049559"/>
            <a:ext cx="1026339" cy="902223"/>
            <a:chOff x="8698637" y="3000653"/>
            <a:chExt cx="914400" cy="50602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0F2EB59-EB0B-CF4C-BE27-EA29686A3173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701BABB-C7A2-9E4C-92B2-5A0EB16C91CA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864E1EC-2015-BD45-B526-C888698884CC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000B0E4D-AB86-0441-8D8B-6BF1E2CD80C1}"/>
              </a:ext>
            </a:extLst>
          </p:cNvPr>
          <p:cNvCxnSpPr>
            <a:cxnSpLocks/>
            <a:stCxn id="47" idx="0"/>
            <a:endCxn id="41" idx="0"/>
          </p:cNvCxnSpPr>
          <p:nvPr/>
        </p:nvCxnSpPr>
        <p:spPr>
          <a:xfrm rot="16200000" flipH="1">
            <a:off x="9908858" y="2531127"/>
            <a:ext cx="6351" cy="1043214"/>
          </a:xfrm>
          <a:prstGeom prst="curvedConnector3">
            <a:avLst>
              <a:gd name="adj1" fmla="val -359943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AE53522-E80D-6441-BEA1-FAF74C42348D}"/>
              </a:ext>
            </a:extLst>
          </p:cNvPr>
          <p:cNvCxnSpPr>
            <a:cxnSpLocks/>
            <a:stCxn id="45" idx="2"/>
            <a:endCxn id="52" idx="2"/>
          </p:cNvCxnSpPr>
          <p:nvPr/>
        </p:nvCxnSpPr>
        <p:spPr>
          <a:xfrm rot="5400000">
            <a:off x="8099890" y="3438472"/>
            <a:ext cx="12700" cy="10266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E5F25B-18FE-8B41-963F-AFE432CEC5D0}"/>
              </a:ext>
            </a:extLst>
          </p:cNvPr>
          <p:cNvGrpSpPr/>
          <p:nvPr/>
        </p:nvGrpSpPr>
        <p:grpSpPr>
          <a:xfrm>
            <a:off x="7073409" y="3049559"/>
            <a:ext cx="1026339" cy="902223"/>
            <a:chOff x="8698637" y="3000653"/>
            <a:chExt cx="914400" cy="50602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D25A187-623D-854D-AE6C-B5F63F3D6FD5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417F39F-978B-DC48-B607-6D60D39D9285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8E25F64-DFD7-8C4A-974E-B83107924611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D2CA9589-63A8-1849-B812-0437AADA3F4B}"/>
              </a:ext>
            </a:extLst>
          </p:cNvPr>
          <p:cNvCxnSpPr>
            <a:cxnSpLocks/>
            <a:stCxn id="53" idx="0"/>
            <a:endCxn id="41" idx="0"/>
          </p:cNvCxnSpPr>
          <p:nvPr/>
        </p:nvCxnSpPr>
        <p:spPr>
          <a:xfrm rot="16200000" flipH="1">
            <a:off x="9201240" y="1823510"/>
            <a:ext cx="6351" cy="2458449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C6EE0A0B-31A8-824D-988E-B8E88AE8D55B}"/>
              </a:ext>
            </a:extLst>
          </p:cNvPr>
          <p:cNvCxnSpPr>
            <a:cxnSpLocks/>
            <a:stCxn id="51" idx="2"/>
            <a:endCxn id="37" idx="2"/>
          </p:cNvCxnSpPr>
          <p:nvPr/>
        </p:nvCxnSpPr>
        <p:spPr>
          <a:xfrm rot="5400000">
            <a:off x="6684655" y="3438472"/>
            <a:ext cx="1" cy="1026621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5DBCFF65-2BF9-A44B-A791-C6EF40B22C41}"/>
              </a:ext>
            </a:extLst>
          </p:cNvPr>
          <p:cNvCxnSpPr>
            <a:cxnSpLocks/>
            <a:stCxn id="38" idx="0"/>
            <a:endCxn id="52" idx="0"/>
          </p:cNvCxnSpPr>
          <p:nvPr/>
        </p:nvCxnSpPr>
        <p:spPr>
          <a:xfrm rot="5400000" flipH="1" flipV="1">
            <a:off x="7072570" y="2535552"/>
            <a:ext cx="1" cy="102801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396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 node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decide that we don’t like node </a:t>
            </a:r>
            <a:r>
              <a:rPr lang="en-US" i="1" dirty="0"/>
              <a:t>M</a:t>
            </a:r>
            <a:r>
              <a:rPr lang="en-US" dirty="0"/>
              <a:t> very much and want to remove it.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M</a:t>
            </a:r>
            <a:r>
              <a:rPr lang="en-US" dirty="0"/>
              <a:t> should point to the node after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M</a:t>
            </a:r>
            <a:r>
              <a:rPr lang="en-US" dirty="0"/>
              <a:t> should point to the node before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Goodbye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12B-8233-1548-9F77-F4E61CEE1357}" type="datetime3">
              <a:rPr lang="en-US" smtClean="0"/>
              <a:t>21 February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52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FE85207-A9CF-5C4D-BBCC-8A580097257D}"/>
              </a:ext>
            </a:extLst>
          </p:cNvPr>
          <p:cNvGrpSpPr/>
          <p:nvPr/>
        </p:nvGrpSpPr>
        <p:grpSpPr>
          <a:xfrm>
            <a:off x="5658174" y="3049560"/>
            <a:ext cx="1023548" cy="902223"/>
            <a:chOff x="5874058" y="3000653"/>
            <a:chExt cx="911914" cy="50602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A420016-7F1B-AB42-A1FB-1DB512D5559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4C6D7C7-9E0C-F148-B83C-556B73BF793D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6C4B984-D76A-D549-89CA-F5D6C63C9C99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ADB0A6-6C33-8349-8D75-232F24FE3465}"/>
              </a:ext>
            </a:extLst>
          </p:cNvPr>
          <p:cNvGrpSpPr/>
          <p:nvPr/>
        </p:nvGrpSpPr>
        <p:grpSpPr>
          <a:xfrm>
            <a:off x="9920471" y="3055910"/>
            <a:ext cx="1026339" cy="902223"/>
            <a:chOff x="8698637" y="3000653"/>
            <a:chExt cx="914400" cy="50602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D6BBAE-FA34-4D45-B29A-134193AE2747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2D207CF-FDEE-9B43-8D35-E194A0D62DA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5E9E89C-F0A9-7C45-9AE2-0CDEC6207F96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2ED927DC-82A9-5842-8D62-49EC7FCA9799}"/>
              </a:ext>
            </a:extLst>
          </p:cNvPr>
          <p:cNvCxnSpPr>
            <a:cxnSpLocks/>
            <a:stCxn id="40" idx="2"/>
            <a:endCxn id="52" idx="2"/>
          </p:cNvCxnSpPr>
          <p:nvPr/>
        </p:nvCxnSpPr>
        <p:spPr>
          <a:xfrm rot="5400000" flipH="1">
            <a:off x="8812627" y="2725734"/>
            <a:ext cx="6351" cy="2458448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84258F-D110-E345-8980-E3CF36AF9E88}"/>
              </a:ext>
            </a:extLst>
          </p:cNvPr>
          <p:cNvGrpSpPr/>
          <p:nvPr/>
        </p:nvGrpSpPr>
        <p:grpSpPr>
          <a:xfrm>
            <a:off x="8488644" y="3049559"/>
            <a:ext cx="1026339" cy="902223"/>
            <a:chOff x="8698637" y="3000653"/>
            <a:chExt cx="914400" cy="50602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0F2EB59-EB0B-CF4C-BE27-EA29686A3173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701BABB-C7A2-9E4C-92B2-5A0EB16C91CA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864E1EC-2015-BD45-B526-C888698884CC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000B0E4D-AB86-0441-8D8B-6BF1E2CD80C1}"/>
              </a:ext>
            </a:extLst>
          </p:cNvPr>
          <p:cNvCxnSpPr>
            <a:cxnSpLocks/>
            <a:stCxn id="47" idx="0"/>
            <a:endCxn id="41" idx="0"/>
          </p:cNvCxnSpPr>
          <p:nvPr/>
        </p:nvCxnSpPr>
        <p:spPr>
          <a:xfrm rot="16200000" flipH="1">
            <a:off x="9908858" y="2531127"/>
            <a:ext cx="6351" cy="1043214"/>
          </a:xfrm>
          <a:prstGeom prst="curvedConnector3">
            <a:avLst>
              <a:gd name="adj1" fmla="val -359943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AE53522-E80D-6441-BEA1-FAF74C42348D}"/>
              </a:ext>
            </a:extLst>
          </p:cNvPr>
          <p:cNvCxnSpPr>
            <a:cxnSpLocks/>
            <a:stCxn id="45" idx="2"/>
            <a:endCxn id="52" idx="2"/>
          </p:cNvCxnSpPr>
          <p:nvPr/>
        </p:nvCxnSpPr>
        <p:spPr>
          <a:xfrm rot="5400000">
            <a:off x="8099890" y="3438472"/>
            <a:ext cx="12700" cy="10266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E5F25B-18FE-8B41-963F-AFE432CEC5D0}"/>
              </a:ext>
            </a:extLst>
          </p:cNvPr>
          <p:cNvGrpSpPr/>
          <p:nvPr/>
        </p:nvGrpSpPr>
        <p:grpSpPr>
          <a:xfrm>
            <a:off x="7073409" y="3049559"/>
            <a:ext cx="1026339" cy="902223"/>
            <a:chOff x="8698637" y="3000653"/>
            <a:chExt cx="914400" cy="50602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D25A187-623D-854D-AE6C-B5F63F3D6FD5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417F39F-978B-DC48-B607-6D60D39D9285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8E25F64-DFD7-8C4A-974E-B83107924611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D2CA9589-63A8-1849-B812-0437AADA3F4B}"/>
              </a:ext>
            </a:extLst>
          </p:cNvPr>
          <p:cNvCxnSpPr>
            <a:cxnSpLocks/>
            <a:stCxn id="53" idx="0"/>
            <a:endCxn id="41" idx="0"/>
          </p:cNvCxnSpPr>
          <p:nvPr/>
        </p:nvCxnSpPr>
        <p:spPr>
          <a:xfrm rot="16200000" flipH="1">
            <a:off x="9201240" y="1823510"/>
            <a:ext cx="6351" cy="2458449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C6EE0A0B-31A8-824D-988E-B8E88AE8D55B}"/>
              </a:ext>
            </a:extLst>
          </p:cNvPr>
          <p:cNvCxnSpPr>
            <a:cxnSpLocks/>
            <a:stCxn id="51" idx="2"/>
            <a:endCxn id="37" idx="2"/>
          </p:cNvCxnSpPr>
          <p:nvPr/>
        </p:nvCxnSpPr>
        <p:spPr>
          <a:xfrm rot="5400000">
            <a:off x="6684655" y="3438472"/>
            <a:ext cx="1" cy="1026621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5DBCFF65-2BF9-A44B-A791-C6EF40B22C41}"/>
              </a:ext>
            </a:extLst>
          </p:cNvPr>
          <p:cNvCxnSpPr>
            <a:cxnSpLocks/>
            <a:stCxn id="38" idx="0"/>
            <a:endCxn id="52" idx="0"/>
          </p:cNvCxnSpPr>
          <p:nvPr/>
        </p:nvCxnSpPr>
        <p:spPr>
          <a:xfrm rot="5400000" flipH="1" flipV="1">
            <a:off x="7072570" y="2535552"/>
            <a:ext cx="1" cy="102801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Multiply 2">
            <a:extLst>
              <a:ext uri="{FF2B5EF4-FFF2-40B4-BE49-F238E27FC236}">
                <a16:creationId xmlns:a16="http://schemas.microsoft.com/office/drawing/2014/main" id="{B129EE3A-0397-4D4B-9AAC-392ACD4988E1}"/>
              </a:ext>
            </a:extLst>
          </p:cNvPr>
          <p:cNvSpPr/>
          <p:nvPr/>
        </p:nvSpPr>
        <p:spPr>
          <a:xfrm>
            <a:off x="8472857" y="2943101"/>
            <a:ext cx="1091381" cy="112784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393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1D9AD-C20D-644B-86CE-8D2F210F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 node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D17D40-7E4C-524E-A21A-98594148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decide that we don’t like node </a:t>
            </a:r>
            <a:r>
              <a:rPr lang="en-US" i="1" dirty="0"/>
              <a:t>M</a:t>
            </a:r>
            <a:r>
              <a:rPr lang="en-US" dirty="0"/>
              <a:t> very much and want to remove it.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before </a:t>
            </a:r>
            <a:r>
              <a:rPr lang="en-US" i="1" dirty="0"/>
              <a:t>M</a:t>
            </a:r>
            <a:r>
              <a:rPr lang="en-US" dirty="0"/>
              <a:t> should point to the node after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node after </a:t>
            </a:r>
            <a:r>
              <a:rPr lang="en-US" i="1" dirty="0"/>
              <a:t>M</a:t>
            </a:r>
            <a:r>
              <a:rPr lang="en-US" dirty="0"/>
              <a:t> should point to the node before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Goodbye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M</a:t>
            </a:r>
            <a:r>
              <a:rPr lang="en-US" dirty="0"/>
              <a:t> is removed now.</a:t>
            </a:r>
            <a:endParaRPr lang="en-US" i="1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74F2-94C8-6A44-A897-306266B4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912B-8233-1548-9F77-F4E61CEE1357}" type="datetime3">
              <a:rPr lang="en-US" smtClean="0"/>
              <a:t>21 February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C641-6A24-6C41-8314-43759468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DEB7-F946-1A42-B77E-3F0FAED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36FE-3414-2642-A64E-334FACEC2857}" type="slidenum">
              <a:rPr lang="en-US" smtClean="0"/>
              <a:t>53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FE85207-A9CF-5C4D-BBCC-8A580097257D}"/>
              </a:ext>
            </a:extLst>
          </p:cNvPr>
          <p:cNvGrpSpPr/>
          <p:nvPr/>
        </p:nvGrpSpPr>
        <p:grpSpPr>
          <a:xfrm>
            <a:off x="5658174" y="3049560"/>
            <a:ext cx="1023548" cy="902223"/>
            <a:chOff x="5874058" y="3000653"/>
            <a:chExt cx="911914" cy="50602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A420016-7F1B-AB42-A1FB-1DB512D5559A}"/>
                </a:ext>
              </a:extLst>
            </p:cNvPr>
            <p:cNvSpPr/>
            <p:nvPr/>
          </p:nvSpPr>
          <p:spPr>
            <a:xfrm>
              <a:off x="5874058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4C6D7C7-9E0C-F148-B83C-556B73BF793D}"/>
                </a:ext>
              </a:extLst>
            </p:cNvPr>
            <p:cNvSpPr/>
            <p:nvPr/>
          </p:nvSpPr>
          <p:spPr>
            <a:xfrm>
              <a:off x="6096000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6C4B984-D76A-D549-89CA-F5D6C63C9C99}"/>
                </a:ext>
              </a:extLst>
            </p:cNvPr>
            <p:cNvSpPr/>
            <p:nvPr/>
          </p:nvSpPr>
          <p:spPr>
            <a:xfrm>
              <a:off x="6566516" y="3000653"/>
              <a:ext cx="219456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ADB0A6-6C33-8349-8D75-232F24FE3465}"/>
              </a:ext>
            </a:extLst>
          </p:cNvPr>
          <p:cNvGrpSpPr/>
          <p:nvPr/>
        </p:nvGrpSpPr>
        <p:grpSpPr>
          <a:xfrm>
            <a:off x="9920471" y="3055910"/>
            <a:ext cx="1026339" cy="902223"/>
            <a:chOff x="8698637" y="3000653"/>
            <a:chExt cx="914400" cy="50602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D6BBAE-FA34-4D45-B29A-134193AE2747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2D207CF-FDEE-9B43-8D35-E194A0D62DAF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5E9E89C-F0A9-7C45-9AE2-0CDEC6207F96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2ED927DC-82A9-5842-8D62-49EC7FCA9799}"/>
              </a:ext>
            </a:extLst>
          </p:cNvPr>
          <p:cNvCxnSpPr>
            <a:cxnSpLocks/>
            <a:stCxn id="40" idx="2"/>
            <a:endCxn id="52" idx="2"/>
          </p:cNvCxnSpPr>
          <p:nvPr/>
        </p:nvCxnSpPr>
        <p:spPr>
          <a:xfrm rot="5400000" flipH="1">
            <a:off x="8812627" y="2725734"/>
            <a:ext cx="6351" cy="2458448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E5F25B-18FE-8B41-963F-AFE432CEC5D0}"/>
              </a:ext>
            </a:extLst>
          </p:cNvPr>
          <p:cNvGrpSpPr/>
          <p:nvPr/>
        </p:nvGrpSpPr>
        <p:grpSpPr>
          <a:xfrm>
            <a:off x="7073409" y="3049559"/>
            <a:ext cx="1026339" cy="902223"/>
            <a:chOff x="8698637" y="3000653"/>
            <a:chExt cx="914400" cy="50602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D25A187-623D-854D-AE6C-B5F63F3D6FD5}"/>
                </a:ext>
              </a:extLst>
            </p:cNvPr>
            <p:cNvSpPr/>
            <p:nvPr/>
          </p:nvSpPr>
          <p:spPr>
            <a:xfrm>
              <a:off x="8698637" y="3000653"/>
              <a:ext cx="221942" cy="5060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417F39F-978B-DC48-B607-6D60D39D9285}"/>
                </a:ext>
              </a:extLst>
            </p:cNvPr>
            <p:cNvSpPr/>
            <p:nvPr/>
          </p:nvSpPr>
          <p:spPr>
            <a:xfrm>
              <a:off x="8920579" y="3000653"/>
              <a:ext cx="470516" cy="5060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8E25F64-DFD7-8C4A-974E-B83107924611}"/>
                </a:ext>
              </a:extLst>
            </p:cNvPr>
            <p:cNvSpPr/>
            <p:nvPr/>
          </p:nvSpPr>
          <p:spPr>
            <a:xfrm>
              <a:off x="9391095" y="3000653"/>
              <a:ext cx="221942" cy="5060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D2CA9589-63A8-1849-B812-0437AADA3F4B}"/>
              </a:ext>
            </a:extLst>
          </p:cNvPr>
          <p:cNvCxnSpPr>
            <a:cxnSpLocks/>
            <a:stCxn id="53" idx="0"/>
            <a:endCxn id="41" idx="0"/>
          </p:cNvCxnSpPr>
          <p:nvPr/>
        </p:nvCxnSpPr>
        <p:spPr>
          <a:xfrm rot="16200000" flipH="1">
            <a:off x="9201240" y="1823510"/>
            <a:ext cx="6351" cy="2458449"/>
          </a:xfrm>
          <a:prstGeom prst="curvedConnector3">
            <a:avLst>
              <a:gd name="adj1" fmla="val -35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C6EE0A0B-31A8-824D-988E-B8E88AE8D55B}"/>
              </a:ext>
            </a:extLst>
          </p:cNvPr>
          <p:cNvCxnSpPr>
            <a:cxnSpLocks/>
            <a:stCxn id="51" idx="2"/>
            <a:endCxn id="37" idx="2"/>
          </p:cNvCxnSpPr>
          <p:nvPr/>
        </p:nvCxnSpPr>
        <p:spPr>
          <a:xfrm rot="5400000">
            <a:off x="6684655" y="3438472"/>
            <a:ext cx="1" cy="1026621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5DBCFF65-2BF9-A44B-A791-C6EF40B22C41}"/>
              </a:ext>
            </a:extLst>
          </p:cNvPr>
          <p:cNvCxnSpPr>
            <a:cxnSpLocks/>
            <a:stCxn id="38" idx="0"/>
            <a:endCxn id="52" idx="0"/>
          </p:cNvCxnSpPr>
          <p:nvPr/>
        </p:nvCxnSpPr>
        <p:spPr>
          <a:xfrm rot="5400000" flipH="1" flipV="1">
            <a:off x="7072570" y="2535552"/>
            <a:ext cx="1" cy="102801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42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1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D86876-3EF2-F741-9727-C1E0122DB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Circular Singly Linked List</a:t>
            </a: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9F89283C-9B86-3D4A-9D9A-9821DD43F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8064" y="2853879"/>
            <a:ext cx="9637776" cy="271477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marL="228600">
              <a:spcBef>
                <a:spcPts val="1001"/>
              </a:spcBef>
              <a:buClr>
                <a:srgbClr val="000000"/>
              </a:buClr>
            </a:pPr>
            <a:r>
              <a:rPr lang="en-US" sz="2000" b="0" strike="noStrike" spc="-1" dirty="0"/>
              <a:t>The last node of the linked list points back to the tail</a:t>
            </a:r>
            <a:r>
              <a:rPr lang="en-US" sz="2000" spc="-1" dirty="0"/>
              <a:t>.</a:t>
            </a:r>
            <a:endParaRPr lang="en-US" sz="2000" b="0" strike="noStrike" spc="-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8F599-4AC4-2D4F-B286-15AC8A41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DCBF50-DE05-3E47-849A-3A5C31DA95DA}" type="datetime3">
              <a:rPr lang="en-US"/>
              <a:pPr>
                <a:spcAft>
                  <a:spcPts val="600"/>
                </a:spcAft>
              </a:pPr>
              <a:t>21 February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C1155-F928-0E46-82FE-7A01902A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59BF6-6582-434C-9E6B-CAEB950A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1C436FE-3414-2642-A64E-334FACEC2857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48F96F1-5DE1-2F45-92D8-E227A82817CA}"/>
              </a:ext>
            </a:extLst>
          </p:cNvPr>
          <p:cNvGrpSpPr/>
          <p:nvPr/>
        </p:nvGrpSpPr>
        <p:grpSpPr>
          <a:xfrm>
            <a:off x="2017014" y="3601088"/>
            <a:ext cx="8179875" cy="1637864"/>
            <a:chOff x="1937652" y="3612105"/>
            <a:chExt cx="8179875" cy="163786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21B7618-B894-B248-B19D-B15457C6B89C}"/>
                </a:ext>
              </a:extLst>
            </p:cNvPr>
            <p:cNvGrpSpPr/>
            <p:nvPr/>
          </p:nvGrpSpPr>
          <p:grpSpPr>
            <a:xfrm>
              <a:off x="1937652" y="4396031"/>
              <a:ext cx="1640948" cy="853938"/>
              <a:chOff x="3275172" y="4428085"/>
              <a:chExt cx="1600958" cy="83312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278825C-CFD0-4890-AAC0-4DAD5CF709EC}"/>
                  </a:ext>
                </a:extLst>
              </p:cNvPr>
              <p:cNvSpPr/>
              <p:nvPr/>
            </p:nvSpPr>
            <p:spPr>
              <a:xfrm>
                <a:off x="3275172" y="4428085"/>
                <a:ext cx="954212" cy="833128"/>
              </a:xfrm>
              <a:prstGeom prst="rect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w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53AF9EE-1378-4167-8E28-2EB8E8E78E75}"/>
                  </a:ext>
                </a:extLst>
              </p:cNvPr>
              <p:cNvSpPr/>
              <p:nvPr/>
            </p:nvSpPr>
            <p:spPr>
              <a:xfrm>
                <a:off x="4230862" y="4428085"/>
                <a:ext cx="645268" cy="833128"/>
              </a:xfrm>
              <a:prstGeom prst="rect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next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C6952FA-DA14-7943-81EC-B31989B7CD2A}"/>
                </a:ext>
              </a:extLst>
            </p:cNvPr>
            <p:cNvGrpSpPr/>
            <p:nvPr/>
          </p:nvGrpSpPr>
          <p:grpSpPr>
            <a:xfrm>
              <a:off x="4117506" y="4395018"/>
              <a:ext cx="1640948" cy="853938"/>
              <a:chOff x="3275172" y="4428085"/>
              <a:chExt cx="1600958" cy="83312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23C3219-2978-714F-98C4-D1A760EFD3E8}"/>
                  </a:ext>
                </a:extLst>
              </p:cNvPr>
              <p:cNvSpPr/>
              <p:nvPr/>
            </p:nvSpPr>
            <p:spPr>
              <a:xfrm>
                <a:off x="3275172" y="4428085"/>
                <a:ext cx="954212" cy="833128"/>
              </a:xfrm>
              <a:prstGeom prst="rect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60FEC70-3084-DE45-8031-79DD166E2DF3}"/>
                  </a:ext>
                </a:extLst>
              </p:cNvPr>
              <p:cNvSpPr/>
              <p:nvPr/>
            </p:nvSpPr>
            <p:spPr>
              <a:xfrm>
                <a:off x="4230862" y="4428085"/>
                <a:ext cx="645268" cy="833128"/>
              </a:xfrm>
              <a:prstGeom prst="rect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next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2E72EC7-4CF8-7D48-A1B0-ED8D9C1FC0E8}"/>
                </a:ext>
              </a:extLst>
            </p:cNvPr>
            <p:cNvGrpSpPr/>
            <p:nvPr/>
          </p:nvGrpSpPr>
          <p:grpSpPr>
            <a:xfrm>
              <a:off x="8476579" y="4391011"/>
              <a:ext cx="1640948" cy="853938"/>
              <a:chOff x="3275172" y="4428085"/>
              <a:chExt cx="1600958" cy="83312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684AD73-7EC9-614F-8774-7E58F18CFBD5}"/>
                  </a:ext>
                </a:extLst>
              </p:cNvPr>
              <p:cNvSpPr/>
              <p:nvPr/>
            </p:nvSpPr>
            <p:spPr>
              <a:xfrm>
                <a:off x="3275172" y="4428085"/>
                <a:ext cx="954212" cy="833128"/>
              </a:xfrm>
              <a:prstGeom prst="rect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z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76D6051-67B5-DE44-89F9-EBF400059F7B}"/>
                  </a:ext>
                </a:extLst>
              </p:cNvPr>
              <p:cNvSpPr/>
              <p:nvPr/>
            </p:nvSpPr>
            <p:spPr>
              <a:xfrm>
                <a:off x="4230862" y="4428085"/>
                <a:ext cx="645268" cy="833128"/>
              </a:xfrm>
              <a:prstGeom prst="rect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next</a:t>
                </a:r>
              </a:p>
            </p:txBody>
          </p:sp>
        </p:grp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FE82E642-A0EF-E24E-AB99-23110A0283B1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 rot="10800000" flipV="1">
              <a:off x="2426676" y="3613765"/>
              <a:ext cx="3622944" cy="782265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12E4DE0E-FF1B-5F4B-931D-0D272211A3B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69931" y="2111309"/>
              <a:ext cx="797237" cy="3798829"/>
            </a:xfrm>
            <a:prstGeom prst="curved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4DA9A33-AA48-0940-898C-4A201D893DEE}"/>
                </a:ext>
              </a:extLst>
            </p:cNvPr>
            <p:cNvGrpSpPr/>
            <p:nvPr/>
          </p:nvGrpSpPr>
          <p:grpSpPr>
            <a:xfrm>
              <a:off x="6327849" y="4391011"/>
              <a:ext cx="1640948" cy="853938"/>
              <a:chOff x="3275172" y="4428085"/>
              <a:chExt cx="1600958" cy="833128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3D84475-22CB-304E-BD3A-665F8210BF60}"/>
                  </a:ext>
                </a:extLst>
              </p:cNvPr>
              <p:cNvSpPr/>
              <p:nvPr/>
            </p:nvSpPr>
            <p:spPr>
              <a:xfrm>
                <a:off x="3275172" y="4428085"/>
                <a:ext cx="954212" cy="833128"/>
              </a:xfrm>
              <a:prstGeom prst="rect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y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1896E69-75D9-5946-B84C-AFE85C3AB24B}"/>
                  </a:ext>
                </a:extLst>
              </p:cNvPr>
              <p:cNvSpPr/>
              <p:nvPr/>
            </p:nvSpPr>
            <p:spPr>
              <a:xfrm>
                <a:off x="4230862" y="4428085"/>
                <a:ext cx="645268" cy="833128"/>
              </a:xfrm>
              <a:prstGeom prst="rect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next</a:t>
                </a: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0D37F9E-3049-2F4C-B86B-DCA99C0E1F57}"/>
                </a:ext>
              </a:extLst>
            </p:cNvPr>
            <p:cNvCxnSpPr>
              <a:stCxn id="69" idx="3"/>
              <a:endCxn id="36" idx="1"/>
            </p:cNvCxnSpPr>
            <p:nvPr/>
          </p:nvCxnSpPr>
          <p:spPr>
            <a:xfrm flipV="1">
              <a:off x="3578600" y="4821987"/>
              <a:ext cx="538906" cy="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7110098-CDA2-AE43-B377-AB3DDCF76AF6}"/>
                </a:ext>
              </a:extLst>
            </p:cNvPr>
            <p:cNvCxnSpPr>
              <a:cxnSpLocks/>
              <a:stCxn id="37" idx="3"/>
              <a:endCxn id="39" idx="1"/>
            </p:cNvCxnSpPr>
            <p:nvPr/>
          </p:nvCxnSpPr>
          <p:spPr>
            <a:xfrm flipV="1">
              <a:off x="5758454" y="4817980"/>
              <a:ext cx="569395" cy="4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EA9E11D-B96E-AE4E-B19D-0FFFD630136A}"/>
                </a:ext>
              </a:extLst>
            </p:cNvPr>
            <p:cNvCxnSpPr>
              <a:cxnSpLocks/>
              <a:stCxn id="40" idx="3"/>
              <a:endCxn id="26" idx="1"/>
            </p:cNvCxnSpPr>
            <p:nvPr/>
          </p:nvCxnSpPr>
          <p:spPr>
            <a:xfrm>
              <a:off x="7968797" y="4817980"/>
              <a:ext cx="5077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02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1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D86876-3EF2-F741-9727-C1E0122DB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Doubly Linked Lists</a:t>
            </a: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9F89283C-9B86-3D4A-9D9A-9821DD43F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8064" y="2564091"/>
            <a:ext cx="9637776" cy="300455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marL="228600">
              <a:spcBef>
                <a:spcPts val="1001"/>
              </a:spcBef>
              <a:buClr>
                <a:srgbClr val="000000"/>
              </a:buClr>
            </a:pPr>
            <a:r>
              <a:rPr lang="en-US" sz="2000" b="0" strike="noStrike" spc="-1" dirty="0"/>
              <a:t>Each node has a pointer to both the previous and next nodes.</a:t>
            </a:r>
          </a:p>
          <a:p>
            <a:pPr marL="228600">
              <a:spcBef>
                <a:spcPts val="1001"/>
              </a:spcBef>
              <a:buClr>
                <a:srgbClr val="000000"/>
              </a:buClr>
            </a:pPr>
            <a:r>
              <a:rPr lang="en-US" sz="2000" b="0" strike="noStrike" spc="-1" dirty="0"/>
              <a:t>Allows traversal in two directions.</a:t>
            </a:r>
          </a:p>
          <a:p>
            <a:pPr marL="228600">
              <a:spcBef>
                <a:spcPts val="1001"/>
              </a:spcBef>
              <a:buClr>
                <a:srgbClr val="000000"/>
              </a:buClr>
            </a:pPr>
            <a:r>
              <a:rPr lang="en-US" sz="2000" b="0" strike="noStrike" spc="-1" dirty="0"/>
              <a:t>Less memory efficient than a normal linked list.</a:t>
            </a:r>
          </a:p>
          <a:p>
            <a:pPr marL="228600">
              <a:spcBef>
                <a:spcPts val="1001"/>
              </a:spcBef>
              <a:buClr>
                <a:srgbClr val="000000"/>
              </a:buClr>
            </a:pPr>
            <a:r>
              <a:rPr lang="en-US" sz="2000" spc="-1" dirty="0"/>
              <a:t>Typically implemented with </a:t>
            </a:r>
            <a:r>
              <a:rPr lang="en-US" sz="2000" i="1" spc="-1" dirty="0"/>
              <a:t>sentinel nodes</a:t>
            </a:r>
            <a:r>
              <a:rPr lang="en-US" sz="2000" spc="-1" dirty="0"/>
              <a:t>.</a:t>
            </a:r>
            <a:endParaRPr lang="en-US" sz="2000" b="0" strike="noStrike" spc="-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8F599-4AC4-2D4F-B286-15AC8A41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DCBF50-DE05-3E47-849A-3A5C31DA95DA}" type="datetime3">
              <a:rPr lang="en-US"/>
              <a:pPr>
                <a:spcAft>
                  <a:spcPts val="600"/>
                </a:spcAft>
              </a:pPr>
              <a:t>21 February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C1155-F928-0E46-82FE-7A01902A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59BF6-6582-434C-9E6B-CAEB950A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1C436FE-3414-2642-A64E-334FACEC2857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1B7618-B894-B248-B19D-B15457C6B89C}"/>
              </a:ext>
            </a:extLst>
          </p:cNvPr>
          <p:cNvGrpSpPr/>
          <p:nvPr/>
        </p:nvGrpSpPr>
        <p:grpSpPr>
          <a:xfrm>
            <a:off x="3581400" y="4632659"/>
            <a:ext cx="2214633" cy="833128"/>
            <a:chOff x="2661497" y="4428085"/>
            <a:chExt cx="2214633" cy="833128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934C7C3-EBAC-40FC-9096-7EC76224E9CB}"/>
                </a:ext>
              </a:extLst>
            </p:cNvPr>
            <p:cNvSpPr/>
            <p:nvPr/>
          </p:nvSpPr>
          <p:spPr>
            <a:xfrm>
              <a:off x="2661497" y="4428085"/>
              <a:ext cx="613674" cy="8331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prev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278825C-CFD0-4890-AAC0-4DAD5CF709EC}"/>
                </a:ext>
              </a:extLst>
            </p:cNvPr>
            <p:cNvSpPr/>
            <p:nvPr/>
          </p:nvSpPr>
          <p:spPr>
            <a:xfrm>
              <a:off x="3275172" y="4428085"/>
              <a:ext cx="954212" cy="8331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53AF9EE-1378-4167-8E28-2EB8E8E78E75}"/>
                </a:ext>
              </a:extLst>
            </p:cNvPr>
            <p:cNvSpPr/>
            <p:nvPr/>
          </p:nvSpPr>
          <p:spPr>
            <a:xfrm>
              <a:off x="4230862" y="4428085"/>
              <a:ext cx="645268" cy="8331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next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114630D4-F1C7-4770-A04A-BA63C79CE9C9}"/>
              </a:ext>
            </a:extLst>
          </p:cNvPr>
          <p:cNvSpPr/>
          <p:nvPr/>
        </p:nvSpPr>
        <p:spPr>
          <a:xfrm>
            <a:off x="2363864" y="4632659"/>
            <a:ext cx="698957" cy="833128"/>
          </a:xfrm>
          <a:prstGeom prst="rect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null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C6952FA-DA14-7943-81EC-B31989B7CD2A}"/>
              </a:ext>
            </a:extLst>
          </p:cNvPr>
          <p:cNvGrpSpPr/>
          <p:nvPr/>
        </p:nvGrpSpPr>
        <p:grpSpPr>
          <a:xfrm>
            <a:off x="6348142" y="4632659"/>
            <a:ext cx="2214633" cy="833128"/>
            <a:chOff x="2661497" y="4428085"/>
            <a:chExt cx="2214633" cy="83312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70264BF-2BA0-6849-839D-C0AF937B3174}"/>
                </a:ext>
              </a:extLst>
            </p:cNvPr>
            <p:cNvSpPr/>
            <p:nvPr/>
          </p:nvSpPr>
          <p:spPr>
            <a:xfrm>
              <a:off x="2661497" y="4428085"/>
              <a:ext cx="613674" cy="8331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prev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23C3219-2978-714F-98C4-D1A760EFD3E8}"/>
                </a:ext>
              </a:extLst>
            </p:cNvPr>
            <p:cNvSpPr/>
            <p:nvPr/>
          </p:nvSpPr>
          <p:spPr>
            <a:xfrm>
              <a:off x="3275172" y="4428085"/>
              <a:ext cx="954212" cy="8331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60FEC70-3084-DE45-8031-79DD166E2DF3}"/>
                </a:ext>
              </a:extLst>
            </p:cNvPr>
            <p:cNvSpPr/>
            <p:nvPr/>
          </p:nvSpPr>
          <p:spPr>
            <a:xfrm>
              <a:off x="4230862" y="4428085"/>
              <a:ext cx="645268" cy="8331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next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2E17B38C-4FAB-E742-A20B-78399A061A64}"/>
              </a:ext>
            </a:extLst>
          </p:cNvPr>
          <p:cNvSpPr/>
          <p:nvPr/>
        </p:nvSpPr>
        <p:spPr>
          <a:xfrm>
            <a:off x="9208275" y="4632659"/>
            <a:ext cx="698957" cy="833128"/>
          </a:xfrm>
          <a:prstGeom prst="rect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null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11DD7346-68B0-4443-B048-C949DB7ACC16}"/>
              </a:ext>
            </a:extLst>
          </p:cNvPr>
          <p:cNvCxnSpPr>
            <a:stCxn id="67" idx="0"/>
            <a:endCxn id="70" idx="0"/>
          </p:cNvCxnSpPr>
          <p:nvPr/>
        </p:nvCxnSpPr>
        <p:spPr>
          <a:xfrm rot="16200000" flipV="1">
            <a:off x="3302568" y="4046990"/>
            <a:ext cx="9144" cy="117489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0180F2C5-44B0-BB42-8D83-E422654CA228}"/>
              </a:ext>
            </a:extLst>
          </p:cNvPr>
          <p:cNvCxnSpPr>
            <a:cxnSpLocks/>
            <a:stCxn id="35" idx="0"/>
            <a:endCxn id="68" idx="0"/>
          </p:cNvCxnSpPr>
          <p:nvPr/>
        </p:nvCxnSpPr>
        <p:spPr>
          <a:xfrm rot="16200000" flipV="1">
            <a:off x="5663580" y="3641260"/>
            <a:ext cx="12700" cy="198279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4AC0436C-0CB8-294A-BA4F-CFAB2F6F014C}"/>
              </a:ext>
            </a:extLst>
          </p:cNvPr>
          <p:cNvCxnSpPr>
            <a:cxnSpLocks/>
            <a:stCxn id="69" idx="2"/>
            <a:endCxn id="36" idx="2"/>
          </p:cNvCxnSpPr>
          <p:nvPr/>
        </p:nvCxnSpPr>
        <p:spPr>
          <a:xfrm rot="16200000" flipH="1">
            <a:off x="6456161" y="4483025"/>
            <a:ext cx="12700" cy="196552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D20C43DF-66B6-9443-B784-9FE7904152B9}"/>
              </a:ext>
            </a:extLst>
          </p:cNvPr>
          <p:cNvCxnSpPr>
            <a:cxnSpLocks/>
            <a:stCxn id="37" idx="2"/>
            <a:endCxn id="42" idx="2"/>
          </p:cNvCxnSpPr>
          <p:nvPr/>
        </p:nvCxnSpPr>
        <p:spPr>
          <a:xfrm rot="16200000" flipH="1">
            <a:off x="8898947" y="4806980"/>
            <a:ext cx="12700" cy="1317613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52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1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D86876-3EF2-F741-9727-C1E0122DB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Sentinel Nodes</a:t>
            </a: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9F89283C-9B86-3D4A-9D9A-9821DD43F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8064" y="2564091"/>
            <a:ext cx="9637776" cy="300455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marL="228600">
              <a:spcBef>
                <a:spcPts val="1001"/>
              </a:spcBef>
              <a:buClr>
                <a:srgbClr val="000000"/>
              </a:buClr>
            </a:pPr>
            <a:r>
              <a:rPr lang="en-US" sz="2000" b="0" strike="noStrike" spc="-1" dirty="0"/>
              <a:t>Designated “dummy nodes” used to mark the ends of a linked list.</a:t>
            </a:r>
          </a:p>
          <a:p>
            <a:pPr marL="228600">
              <a:spcBef>
                <a:spcPts val="1001"/>
              </a:spcBef>
              <a:buClr>
                <a:srgbClr val="000000"/>
              </a:buClr>
            </a:pPr>
            <a:r>
              <a:rPr lang="en-US" sz="2000" spc="-1" dirty="0"/>
              <a:t>In a doubly linked list, sentinel nodes are placed at the head and tail.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</a:pPr>
            <a:r>
              <a:rPr lang="en-US" sz="1600" spc="-1" dirty="0"/>
              <a:t>When performing an insertion, nodes will always go between two nodes.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</a:pPr>
            <a:r>
              <a:rPr lang="en-US" sz="1600" b="0" strike="noStrike" spc="-1" dirty="0"/>
              <a:t>The grayed boxes below indicate the sentinels.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8F599-4AC4-2D4F-B286-15AC8A41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DCBF50-DE05-3E47-849A-3A5C31DA95DA}" type="datetime3">
              <a:rPr lang="en-US"/>
              <a:pPr>
                <a:spcAft>
                  <a:spcPts val="600"/>
                </a:spcAft>
              </a:pPr>
              <a:t>21 February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C1155-F928-0E46-82FE-7A01902A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59BF6-6582-434C-9E6B-CAEB950A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1C436FE-3414-2642-A64E-334FACEC2857}" type="slidenum">
              <a:rPr lang="en-US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1B7618-B894-B248-B19D-B15457C6B89C}"/>
              </a:ext>
            </a:extLst>
          </p:cNvPr>
          <p:cNvGrpSpPr/>
          <p:nvPr/>
        </p:nvGrpSpPr>
        <p:grpSpPr>
          <a:xfrm>
            <a:off x="2167379" y="4387221"/>
            <a:ext cx="2214633" cy="833128"/>
            <a:chOff x="2661497" y="4428085"/>
            <a:chExt cx="2214633" cy="833128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934C7C3-EBAC-40FC-9096-7EC76224E9CB}"/>
                </a:ext>
              </a:extLst>
            </p:cNvPr>
            <p:cNvSpPr/>
            <p:nvPr/>
          </p:nvSpPr>
          <p:spPr>
            <a:xfrm>
              <a:off x="2661497" y="4428085"/>
              <a:ext cx="613674" cy="8331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prev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278825C-CFD0-4890-AAC0-4DAD5CF709EC}"/>
                </a:ext>
              </a:extLst>
            </p:cNvPr>
            <p:cNvSpPr/>
            <p:nvPr/>
          </p:nvSpPr>
          <p:spPr>
            <a:xfrm>
              <a:off x="3275172" y="4428085"/>
              <a:ext cx="954212" cy="83312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head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53AF9EE-1378-4167-8E28-2EB8E8E78E75}"/>
                </a:ext>
              </a:extLst>
            </p:cNvPr>
            <p:cNvSpPr/>
            <p:nvPr/>
          </p:nvSpPr>
          <p:spPr>
            <a:xfrm>
              <a:off x="4230862" y="4428085"/>
              <a:ext cx="645268" cy="8331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next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C6952FA-DA14-7943-81EC-B31989B7CD2A}"/>
              </a:ext>
            </a:extLst>
          </p:cNvPr>
          <p:cNvGrpSpPr/>
          <p:nvPr/>
        </p:nvGrpSpPr>
        <p:grpSpPr>
          <a:xfrm>
            <a:off x="4934121" y="4387221"/>
            <a:ext cx="2214633" cy="833128"/>
            <a:chOff x="2661497" y="4428085"/>
            <a:chExt cx="2214633" cy="83312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70264BF-2BA0-6849-839D-C0AF937B3174}"/>
                </a:ext>
              </a:extLst>
            </p:cNvPr>
            <p:cNvSpPr/>
            <p:nvPr/>
          </p:nvSpPr>
          <p:spPr>
            <a:xfrm>
              <a:off x="2661497" y="4428085"/>
              <a:ext cx="613674" cy="8331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prev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23C3219-2978-714F-98C4-D1A760EFD3E8}"/>
                </a:ext>
              </a:extLst>
            </p:cNvPr>
            <p:cNvSpPr/>
            <p:nvPr/>
          </p:nvSpPr>
          <p:spPr>
            <a:xfrm>
              <a:off x="3275172" y="4428085"/>
              <a:ext cx="954212" cy="8331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60FEC70-3084-DE45-8031-79DD166E2DF3}"/>
                </a:ext>
              </a:extLst>
            </p:cNvPr>
            <p:cNvSpPr/>
            <p:nvPr/>
          </p:nvSpPr>
          <p:spPr>
            <a:xfrm>
              <a:off x="4230862" y="4428085"/>
              <a:ext cx="645268" cy="8331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next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B66C59C-48B9-674D-AD02-5A3CBE01591F}"/>
              </a:ext>
            </a:extLst>
          </p:cNvPr>
          <p:cNvGrpSpPr/>
          <p:nvPr/>
        </p:nvGrpSpPr>
        <p:grpSpPr>
          <a:xfrm>
            <a:off x="7707809" y="4387221"/>
            <a:ext cx="2214633" cy="833128"/>
            <a:chOff x="2661497" y="4428085"/>
            <a:chExt cx="2214633" cy="8331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49801A-4800-4B42-BE1B-3B0C578335D3}"/>
                </a:ext>
              </a:extLst>
            </p:cNvPr>
            <p:cNvSpPr/>
            <p:nvPr/>
          </p:nvSpPr>
          <p:spPr>
            <a:xfrm>
              <a:off x="2661497" y="4428085"/>
              <a:ext cx="613674" cy="8331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prev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F896BC1-E293-B345-AD01-8AB7894C2DA6}"/>
                </a:ext>
              </a:extLst>
            </p:cNvPr>
            <p:cNvSpPr/>
            <p:nvPr/>
          </p:nvSpPr>
          <p:spPr>
            <a:xfrm>
              <a:off x="3275172" y="4428085"/>
              <a:ext cx="954212" cy="83312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tail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750B3E-73D1-0448-A789-D214C8EB1D35}"/>
                </a:ext>
              </a:extLst>
            </p:cNvPr>
            <p:cNvSpPr/>
            <p:nvPr/>
          </p:nvSpPr>
          <p:spPr>
            <a:xfrm>
              <a:off x="4230862" y="4428085"/>
              <a:ext cx="645268" cy="833128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next</a:t>
              </a:r>
            </a:p>
          </p:txBody>
        </p: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956217F2-282A-3546-A28D-6641DE07BEF6}"/>
              </a:ext>
            </a:extLst>
          </p:cNvPr>
          <p:cNvCxnSpPr>
            <a:cxnSpLocks/>
            <a:stCxn id="69" idx="0"/>
            <a:endCxn id="36" idx="0"/>
          </p:cNvCxnSpPr>
          <p:nvPr/>
        </p:nvCxnSpPr>
        <p:spPr>
          <a:xfrm rot="5400000" flipH="1" flipV="1">
            <a:off x="5042140" y="3404459"/>
            <a:ext cx="12700" cy="196552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49D744C8-E312-4A43-84C9-E65A27E99707}"/>
              </a:ext>
            </a:extLst>
          </p:cNvPr>
          <p:cNvCxnSpPr>
            <a:cxnSpLocks/>
            <a:stCxn id="37" idx="0"/>
            <a:endCxn id="26" idx="0"/>
          </p:cNvCxnSpPr>
          <p:nvPr/>
        </p:nvCxnSpPr>
        <p:spPr>
          <a:xfrm rot="5400000" flipH="1" flipV="1">
            <a:off x="7812355" y="3400986"/>
            <a:ext cx="12700" cy="197247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F078CD85-EF2C-014C-A900-943E74FE8658}"/>
              </a:ext>
            </a:extLst>
          </p:cNvPr>
          <p:cNvCxnSpPr>
            <a:cxnSpLocks/>
            <a:stCxn id="25" idx="2"/>
            <a:endCxn id="36" idx="2"/>
          </p:cNvCxnSpPr>
          <p:nvPr/>
        </p:nvCxnSpPr>
        <p:spPr>
          <a:xfrm rot="5400000">
            <a:off x="7019774" y="4225477"/>
            <a:ext cx="12700" cy="198974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7E850C06-AAE3-E547-96C4-DB80A0319772}"/>
              </a:ext>
            </a:extLst>
          </p:cNvPr>
          <p:cNvCxnSpPr>
            <a:cxnSpLocks/>
            <a:stCxn id="35" idx="2"/>
            <a:endCxn id="68" idx="2"/>
          </p:cNvCxnSpPr>
          <p:nvPr/>
        </p:nvCxnSpPr>
        <p:spPr>
          <a:xfrm rot="5400000">
            <a:off x="4249559" y="4228950"/>
            <a:ext cx="12700" cy="198279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70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1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D86876-3EF2-F741-9727-C1E0122DB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Circular Doubly Linked List</a:t>
            </a: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9F89283C-9B86-3D4A-9D9A-9821DD43F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8064" y="2853879"/>
            <a:ext cx="9637776" cy="271477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marL="228600">
              <a:spcBef>
                <a:spcPts val="1001"/>
              </a:spcBef>
              <a:buClr>
                <a:srgbClr val="000000"/>
              </a:buClr>
            </a:pPr>
            <a:r>
              <a:rPr lang="en-US" sz="2000" b="0" strike="noStrike" spc="-1" dirty="0"/>
              <a:t>The head of the linked list points back to the tail.</a:t>
            </a:r>
          </a:p>
          <a:p>
            <a:pPr marL="228600">
              <a:spcBef>
                <a:spcPts val="1001"/>
              </a:spcBef>
              <a:buClr>
                <a:srgbClr val="000000"/>
              </a:buClr>
            </a:pPr>
            <a:r>
              <a:rPr lang="en-US" sz="2000" spc="-1" dirty="0"/>
              <a:t>The tail of the linked list points to the head.</a:t>
            </a:r>
            <a:endParaRPr lang="en-US" sz="2000" b="0" strike="noStrike" spc="-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8F599-4AC4-2D4F-B286-15AC8A41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DCBF50-DE05-3E47-849A-3A5C31DA95DA}" type="datetime3">
              <a:rPr lang="en-US"/>
              <a:pPr>
                <a:spcAft>
                  <a:spcPts val="600"/>
                </a:spcAft>
              </a:pPr>
              <a:t>21 February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C1155-F928-0E46-82FE-7A01902A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59BF6-6582-434C-9E6B-CAEB950A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1C436FE-3414-2642-A64E-334FACEC2857}" type="slidenum">
              <a:rPr lang="en-US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5B4CF90-6606-E341-8567-A0FDAD4C9E96}"/>
              </a:ext>
            </a:extLst>
          </p:cNvPr>
          <p:cNvGrpSpPr/>
          <p:nvPr/>
        </p:nvGrpSpPr>
        <p:grpSpPr>
          <a:xfrm>
            <a:off x="2133628" y="3732027"/>
            <a:ext cx="7924743" cy="1975075"/>
            <a:chOff x="1826772" y="3819823"/>
            <a:chExt cx="7731619" cy="192694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21B7618-B894-B248-B19D-B15457C6B89C}"/>
                </a:ext>
              </a:extLst>
            </p:cNvPr>
            <p:cNvGrpSpPr/>
            <p:nvPr/>
          </p:nvGrpSpPr>
          <p:grpSpPr>
            <a:xfrm>
              <a:off x="1826772" y="4466273"/>
              <a:ext cx="2214633" cy="833128"/>
              <a:chOff x="2661497" y="4428085"/>
              <a:chExt cx="2214633" cy="833128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934C7C3-EBAC-40FC-9096-7EC76224E9CB}"/>
                  </a:ext>
                </a:extLst>
              </p:cNvPr>
              <p:cNvSpPr/>
              <p:nvPr/>
            </p:nvSpPr>
            <p:spPr>
              <a:xfrm>
                <a:off x="2661497" y="4428085"/>
                <a:ext cx="613674" cy="833128"/>
              </a:xfrm>
              <a:prstGeom prst="rect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rgbClr val="000000"/>
                    </a:solidFill>
                  </a:rPr>
                  <a:t>prev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278825C-CFD0-4890-AAC0-4DAD5CF709EC}"/>
                  </a:ext>
                </a:extLst>
              </p:cNvPr>
              <p:cNvSpPr/>
              <p:nvPr/>
            </p:nvSpPr>
            <p:spPr>
              <a:xfrm>
                <a:off x="3275172" y="4428085"/>
                <a:ext cx="954212" cy="833128"/>
              </a:xfrm>
              <a:prstGeom prst="rect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head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53AF9EE-1378-4167-8E28-2EB8E8E78E75}"/>
                  </a:ext>
                </a:extLst>
              </p:cNvPr>
              <p:cNvSpPr/>
              <p:nvPr/>
            </p:nvSpPr>
            <p:spPr>
              <a:xfrm>
                <a:off x="4230862" y="4428085"/>
                <a:ext cx="645268" cy="833128"/>
              </a:xfrm>
              <a:prstGeom prst="rect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next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C6952FA-DA14-7943-81EC-B31989B7CD2A}"/>
                </a:ext>
              </a:extLst>
            </p:cNvPr>
            <p:cNvGrpSpPr/>
            <p:nvPr/>
          </p:nvGrpSpPr>
          <p:grpSpPr>
            <a:xfrm>
              <a:off x="4593514" y="4466273"/>
              <a:ext cx="2214633" cy="833128"/>
              <a:chOff x="2661497" y="4428085"/>
              <a:chExt cx="2214633" cy="83312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70264BF-2BA0-6849-839D-C0AF937B3174}"/>
                  </a:ext>
                </a:extLst>
              </p:cNvPr>
              <p:cNvSpPr/>
              <p:nvPr/>
            </p:nvSpPr>
            <p:spPr>
              <a:xfrm>
                <a:off x="2661497" y="4428085"/>
                <a:ext cx="613674" cy="833128"/>
              </a:xfrm>
              <a:prstGeom prst="rect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rgbClr val="000000"/>
                    </a:solidFill>
                  </a:rPr>
                  <a:t>prev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23C3219-2978-714F-98C4-D1A760EFD3E8}"/>
                  </a:ext>
                </a:extLst>
              </p:cNvPr>
              <p:cNvSpPr/>
              <p:nvPr/>
            </p:nvSpPr>
            <p:spPr>
              <a:xfrm>
                <a:off x="3275172" y="4428085"/>
                <a:ext cx="954212" cy="833128"/>
              </a:xfrm>
              <a:prstGeom prst="rect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60FEC70-3084-DE45-8031-79DD166E2DF3}"/>
                  </a:ext>
                </a:extLst>
              </p:cNvPr>
              <p:cNvSpPr/>
              <p:nvPr/>
            </p:nvSpPr>
            <p:spPr>
              <a:xfrm>
                <a:off x="4230862" y="4428085"/>
                <a:ext cx="645268" cy="833128"/>
              </a:xfrm>
              <a:prstGeom prst="rect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next</a:t>
                </a:r>
              </a:p>
            </p:txBody>
          </p:sp>
        </p:grpSp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0180F2C5-44B0-BB42-8D83-E422654CA228}"/>
                </a:ext>
              </a:extLst>
            </p:cNvPr>
            <p:cNvCxnSpPr>
              <a:cxnSpLocks/>
              <a:stCxn id="35" idx="0"/>
              <a:endCxn id="68" idx="0"/>
            </p:cNvCxnSpPr>
            <p:nvPr/>
          </p:nvCxnSpPr>
          <p:spPr>
            <a:xfrm rot="16200000" flipV="1">
              <a:off x="3908952" y="3474874"/>
              <a:ext cx="12700" cy="1982798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AC0436C-0CB8-294A-BA4F-CFAB2F6F014C}"/>
                </a:ext>
              </a:extLst>
            </p:cNvPr>
            <p:cNvCxnSpPr>
              <a:cxnSpLocks/>
              <a:stCxn id="69" idx="2"/>
              <a:endCxn id="36" idx="2"/>
            </p:cNvCxnSpPr>
            <p:nvPr/>
          </p:nvCxnSpPr>
          <p:spPr>
            <a:xfrm rot="16200000" flipH="1">
              <a:off x="4701533" y="4316639"/>
              <a:ext cx="12700" cy="1965524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2E72EC7-4CF8-7D48-A1B0-ED8D9C1FC0E8}"/>
                </a:ext>
              </a:extLst>
            </p:cNvPr>
            <p:cNvGrpSpPr/>
            <p:nvPr/>
          </p:nvGrpSpPr>
          <p:grpSpPr>
            <a:xfrm>
              <a:off x="7343758" y="4466272"/>
              <a:ext cx="2214633" cy="833128"/>
              <a:chOff x="2661497" y="4428085"/>
              <a:chExt cx="2214633" cy="83312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FF95138-8DE6-4142-B2B4-4C6D48CB3FF6}"/>
                  </a:ext>
                </a:extLst>
              </p:cNvPr>
              <p:cNvSpPr/>
              <p:nvPr/>
            </p:nvSpPr>
            <p:spPr>
              <a:xfrm>
                <a:off x="2661497" y="4428085"/>
                <a:ext cx="613674" cy="833128"/>
              </a:xfrm>
              <a:prstGeom prst="rect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rgbClr val="000000"/>
                    </a:solidFill>
                  </a:rPr>
                  <a:t>prev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684AD73-7EC9-614F-8774-7E58F18CFBD5}"/>
                  </a:ext>
                </a:extLst>
              </p:cNvPr>
              <p:cNvSpPr/>
              <p:nvPr/>
            </p:nvSpPr>
            <p:spPr>
              <a:xfrm>
                <a:off x="3275172" y="4428085"/>
                <a:ext cx="954212" cy="833128"/>
              </a:xfrm>
              <a:prstGeom prst="rect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tail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76D6051-67B5-DE44-89F9-EBF400059F7B}"/>
                  </a:ext>
                </a:extLst>
              </p:cNvPr>
              <p:cNvSpPr/>
              <p:nvPr/>
            </p:nvSpPr>
            <p:spPr>
              <a:xfrm>
                <a:off x="4230862" y="4428085"/>
                <a:ext cx="645268" cy="833128"/>
              </a:xfrm>
              <a:prstGeom prst="rect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next</a:t>
                </a:r>
              </a:p>
            </p:txBody>
          </p:sp>
        </p:grp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EB9FC6F6-10E9-9C4A-80D1-6B146AEFFC6E}"/>
                </a:ext>
              </a:extLst>
            </p:cNvPr>
            <p:cNvCxnSpPr>
              <a:cxnSpLocks/>
              <a:stCxn id="37" idx="2"/>
              <a:endCxn id="26" idx="2"/>
            </p:cNvCxnSpPr>
            <p:nvPr/>
          </p:nvCxnSpPr>
          <p:spPr>
            <a:xfrm rot="5400000" flipH="1" flipV="1">
              <a:off x="7460025" y="4324888"/>
              <a:ext cx="1" cy="1949026"/>
            </a:xfrm>
            <a:prstGeom prst="curvedConnector3">
              <a:avLst>
                <a:gd name="adj1" fmla="val -2286000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BE819E61-8E8F-5647-8B45-0BAF95441241}"/>
                </a:ext>
              </a:extLst>
            </p:cNvPr>
            <p:cNvCxnSpPr>
              <a:cxnSpLocks/>
              <a:stCxn id="25" idx="0"/>
              <a:endCxn id="36" idx="0"/>
            </p:cNvCxnSpPr>
            <p:nvPr/>
          </p:nvCxnSpPr>
          <p:spPr>
            <a:xfrm rot="16200000" flipH="1" flipV="1">
              <a:off x="6667444" y="3483122"/>
              <a:ext cx="1" cy="1966300"/>
            </a:xfrm>
            <a:prstGeom prst="curvedConnector3">
              <a:avLst>
                <a:gd name="adj1" fmla="val -2286000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FE82E642-A0EF-E24E-AB99-23110A0283B1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 rot="10800000" flipV="1">
              <a:off x="2917553" y="3819823"/>
              <a:ext cx="2773092" cy="646450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12E4DE0E-FF1B-5F4B-931D-0D272211A3B5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rot="16200000" flipV="1">
              <a:off x="7100678" y="2331192"/>
              <a:ext cx="646447" cy="3623712"/>
            </a:xfrm>
            <a:prstGeom prst="curved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>
              <a:extLst>
                <a:ext uri="{FF2B5EF4-FFF2-40B4-BE49-F238E27FC236}">
                  <a16:creationId xmlns:a16="http://schemas.microsoft.com/office/drawing/2014/main" id="{559AB59C-98BD-D54C-8A9D-D451673793CF}"/>
                </a:ext>
              </a:extLst>
            </p:cNvPr>
            <p:cNvCxnSpPr>
              <a:cxnSpLocks/>
              <a:endCxn id="67" idx="2"/>
            </p:cNvCxnSpPr>
            <p:nvPr/>
          </p:nvCxnSpPr>
          <p:spPr>
            <a:xfrm rot="10800000">
              <a:off x="2133609" y="5299402"/>
              <a:ext cx="3552164" cy="447363"/>
            </a:xfrm>
            <a:prstGeom prst="curved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urved Connector 54">
              <a:extLst>
                <a:ext uri="{FF2B5EF4-FFF2-40B4-BE49-F238E27FC236}">
                  <a16:creationId xmlns:a16="http://schemas.microsoft.com/office/drawing/2014/main" id="{518FA91D-5DC0-3747-8813-7C28018FEA65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5541818" y="5299400"/>
              <a:ext cx="2892722" cy="447366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74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3307</Words>
  <Application>Microsoft Macintosh PowerPoint</Application>
  <PresentationFormat>Widescreen</PresentationFormat>
  <Paragraphs>810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Courier</vt:lpstr>
      <vt:lpstr>Office Theme</vt:lpstr>
      <vt:lpstr>Linked Lists</vt:lpstr>
      <vt:lpstr>PowerPoint Presentation</vt:lpstr>
      <vt:lpstr>PowerPoint Presentation</vt:lpstr>
      <vt:lpstr>PowerPoint Presentation</vt:lpstr>
      <vt:lpstr>PowerPoint Presentation</vt:lpstr>
      <vt:lpstr>Circular Singly Linked List</vt:lpstr>
      <vt:lpstr>Doubly Linked Lists</vt:lpstr>
      <vt:lpstr>Sentinel Nodes</vt:lpstr>
      <vt:lpstr>Circular Doubly Linked List</vt:lpstr>
      <vt:lpstr>A singly linked list ADT</vt:lpstr>
      <vt:lpstr>Constructor</vt:lpstr>
      <vt:lpstr>Node destructor</vt:lpstr>
      <vt:lpstr>Linked list destructor</vt:lpstr>
      <vt:lpstr>Lookup</vt:lpstr>
      <vt:lpstr>Insertion</vt:lpstr>
      <vt:lpstr>Printing</vt:lpstr>
      <vt:lpstr>Removing</vt:lpstr>
      <vt:lpstr>Move-to-front</vt:lpstr>
      <vt:lpstr>Linked List Stacks</vt:lpstr>
      <vt:lpstr>Linked List Queues</vt:lpstr>
      <vt:lpstr>A doubly linked list ADT</vt:lpstr>
      <vt:lpstr>Constructors</vt:lpstr>
      <vt:lpstr>Prepending</vt:lpstr>
      <vt:lpstr>Appending</vt:lpstr>
      <vt:lpstr>Inserting</vt:lpstr>
      <vt:lpstr>Popping</vt:lpstr>
      <vt:lpstr>Dropping</vt:lpstr>
      <vt:lpstr>Inserting Into a Doubly Linked List</vt:lpstr>
      <vt:lpstr>Inserting Into a Doubly Linked List</vt:lpstr>
      <vt:lpstr>Inserting Into a Doubly Linked List</vt:lpstr>
      <vt:lpstr>Inserting Into a Doubly Linked List</vt:lpstr>
      <vt:lpstr>Inserting Into a Doubly Linked List</vt:lpstr>
      <vt:lpstr>Inserting Into a Doubly Linked List</vt:lpstr>
      <vt:lpstr>Inserting Into a Doubly Linked List</vt:lpstr>
      <vt:lpstr>Inserting Into a Doubly Linked List</vt:lpstr>
      <vt:lpstr>Inserting Into a Doubly Linked List</vt:lpstr>
      <vt:lpstr>Inserting Into a Doubly Linked List</vt:lpstr>
      <vt:lpstr>Inserting Into a Doubly Linked List</vt:lpstr>
      <vt:lpstr>Inserting Into a Doubly Linked List</vt:lpstr>
      <vt:lpstr>Inserting Into a Doubly Linked List</vt:lpstr>
      <vt:lpstr>Move-to-front</vt:lpstr>
      <vt:lpstr>Move-to-front</vt:lpstr>
      <vt:lpstr>Move-to-front</vt:lpstr>
      <vt:lpstr>Move-to-front</vt:lpstr>
      <vt:lpstr>Move-to-front</vt:lpstr>
      <vt:lpstr>Move-to-front</vt:lpstr>
      <vt:lpstr>Move-to-front</vt:lpstr>
      <vt:lpstr>Move-to-front</vt:lpstr>
      <vt:lpstr>Removing a node</vt:lpstr>
      <vt:lpstr>Removing a node</vt:lpstr>
      <vt:lpstr>Removing a node</vt:lpstr>
      <vt:lpstr>Removing a node</vt:lpstr>
      <vt:lpstr>Removing a node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Eugene Chou</dc:creator>
  <cp:lastModifiedBy>Darrell Long</cp:lastModifiedBy>
  <cp:revision>23</cp:revision>
  <dcterms:created xsi:type="dcterms:W3CDTF">2021-02-22T04:15:03Z</dcterms:created>
  <dcterms:modified xsi:type="dcterms:W3CDTF">2021-02-22T04:48:18Z</dcterms:modified>
</cp:coreProperties>
</file>