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62" r:id="rId5"/>
    <p:sldId id="259" r:id="rId6"/>
    <p:sldId id="260" r:id="rId7"/>
    <p:sldId id="257" r:id="rId8"/>
    <p:sldId id="261" r:id="rId9"/>
    <p:sldId id="263" r:id="rId10"/>
    <p:sldId id="264" r:id="rId11"/>
    <p:sldId id="268" r:id="rId12"/>
    <p:sldId id="266" r:id="rId13"/>
    <p:sldId id="265" r:id="rId14"/>
    <p:sldId id="267" r:id="rId15"/>
    <p:sldId id="272" r:id="rId16"/>
    <p:sldId id="269" r:id="rId17"/>
    <p:sldId id="270" r:id="rId18"/>
    <p:sldId id="273" r:id="rId19"/>
    <p:sldId id="276" r:id="rId20"/>
    <p:sldId id="27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6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C5E3-2E49-A649-B429-215C057C4920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3AFB-A64B-D74A-BF81-020E1756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3AFB-A64B-D74A-BF81-020E1756E2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4"/>
            <a:ext cx="2743200" cy="365125"/>
          </a:xfrm>
        </p:spPr>
        <p:txBody>
          <a:bodyPr/>
          <a:lstStyle/>
          <a:p>
            <a:fld id="{6448BA5E-75BC-0C4C-A6DC-D4BC7D987403}" type="datetime3">
              <a:rPr lang="en-US" smtClean="0"/>
              <a:t>29 March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5858" y="6495496"/>
            <a:ext cx="4114800" cy="365125"/>
          </a:xfrm>
        </p:spPr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5496"/>
            <a:ext cx="2743200" cy="365125"/>
          </a:xfrm>
        </p:spPr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7"/>
            <a:ext cx="2743200" cy="365125"/>
          </a:xfrm>
        </p:spPr>
        <p:txBody>
          <a:bodyPr/>
          <a:lstStyle/>
          <a:p>
            <a:fld id="{6E7D3A45-24C8-C943-AEDA-FB73E417F45A}" type="datetime3">
              <a:rPr lang="en-US" smtClean="0"/>
              <a:t>29 March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3F244184-FFF6-0C45-B82D-E14FC35E0032}" type="datetime3">
              <a:rPr lang="en-US" smtClean="0"/>
              <a:t>29 March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BFCAEC38-5328-9447-A68B-48E661168FE6}" type="datetime3">
              <a:rPr lang="en-US" smtClean="0"/>
              <a:t>29 March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8D1E13F0-7526-5749-A9BA-C94F9C250F50}" type="datetime3">
              <a:rPr lang="en-US" smtClean="0"/>
              <a:t>29 March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D1EF2D2A-1109-5A4F-8DE2-A49CA1849CC9}" type="datetime3">
              <a:rPr lang="en-US" smtClean="0"/>
              <a:t>29 March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7864"/>
            <a:ext cx="2743200" cy="365125"/>
          </a:xfrm>
        </p:spPr>
        <p:txBody>
          <a:bodyPr/>
          <a:lstStyle/>
          <a:p>
            <a:fld id="{236217F2-5874-BF47-9C12-2E0B10528F18}" type="datetime3">
              <a:rPr lang="en-US" smtClean="0"/>
              <a:t>29 March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C8B2A4F7-8C3B-224E-AD7E-CE8CE8C8B1B9}" type="datetime3">
              <a:rPr lang="en-US" smtClean="0"/>
              <a:t>29 March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6E79B230-7999-794D-BFFA-EDE2FA902620}" type="datetime3">
              <a:rPr lang="en-US" smtClean="0"/>
              <a:t>29 March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5A7A6EDC-79ED-D94B-84F0-624F0D27C298}" type="datetime3">
              <a:rPr lang="en-US" smtClean="0"/>
              <a:t>29 March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84478AE5-63E5-0741-89F2-29C9CF66A902}" type="datetime3">
              <a:rPr lang="en-US" smtClean="0"/>
              <a:t>29 March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65BB-98CE-6F48-8D4D-E82FEA219A6A}" type="datetime3">
              <a:rPr lang="en-US" smtClean="0"/>
              <a:t>29 March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85858" y="64855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55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ky, outdoor, roller coaster, ride&#13;&#10;&#13;&#10;Description automatically generated">
            <a:extLst>
              <a:ext uri="{FF2B5EF4-FFF2-40B4-BE49-F238E27FC236}">
                <a16:creationId xmlns:a16="http://schemas.microsoft.com/office/drawing/2014/main" id="{0C62B05A-8A5B-AA4D-86B0-1AE6899D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50817"/>
            <a:ext cx="6553545" cy="49643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7E8F-D3FA-E44E-A89E-976539C0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9BE3-F46A-004D-AEF2-C843FEE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E7BC-5A20-7547-99F8-A35FEAFA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3D60-AF4B-F54C-97A4-1927161FBBB0}" type="datetime3">
              <a:rPr lang="en-US" smtClean="0"/>
              <a:t>29 March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AF76F-A067-7244-BB76-F40AAA9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Courier" pitchFamily="2" charset="0"/>
              </a:rPr>
              <a:t>break</a:t>
            </a:r>
            <a:endParaRPr lang="en-US" sz="2800" kern="12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43D3794-9D8F-49D9-9A63-3D75C794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Immediately exits the enclosing loop.</a:t>
            </a:r>
          </a:p>
          <a:p>
            <a:r>
              <a:rPr lang="en-US" sz="2000">
                <a:solidFill>
                  <a:schemeClr val="bg1"/>
                </a:solidFill>
              </a:rPr>
              <a:t>Allows for middle-exit loops.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This is still considered structured programming, but it should be used in moderation.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3E698B9-AFD3-FD4D-9B79-86822DD2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49" y="2097109"/>
            <a:ext cx="7199416" cy="26637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4782-77B1-C343-AA09-9169515E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7A32-9B35-7046-92B5-F1C2270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F3A8F-756C-164C-8B6C-98CE3283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00C1-044D-7D4E-928E-47B62037EDF5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4C3AC-DA56-1D44-9AEC-2DAD002D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Equivalent </a:t>
            </a:r>
            <a:r>
              <a:rPr lang="en-US" sz="2400" kern="12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0A32-08EE-E54E-B62F-913E66449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goes without saying that you should not write code like this…</a:t>
            </a:r>
          </a:p>
        </p:txBody>
      </p:sp>
      <p:pic>
        <p:nvPicPr>
          <p:cNvPr id="5" name="Content Placeholder 8" descr="A picture containing object&#10;&#10;Description automatically generated">
            <a:extLst>
              <a:ext uri="{FF2B5EF4-FFF2-40B4-BE49-F238E27FC236}">
                <a16:creationId xmlns:a16="http://schemas.microsoft.com/office/drawing/2014/main" id="{FA225B84-759A-0547-A9DA-F3A87E105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232" y="1899834"/>
            <a:ext cx="7112405" cy="30583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5C48-77B6-164C-852C-D69A77BC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2CFA-B511-094A-BDED-58FA76DE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21E8E-34AD-2D41-9B9B-991079C3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8163-B943-9442-809A-E00D6950005E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BE2D4-D181-8C44-ACA3-4C8C312A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08" y="1358454"/>
            <a:ext cx="7265907" cy="4141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CC458-69F5-2343-9DA5-21A8408D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Factorial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DD4E0D-66E8-294E-9CA5-FA732CA4A1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This code will print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0!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 the largest that will fit in an </a:t>
                </a:r>
                <a:r>
                  <a:rPr lang="en-US" sz="2000" dirty="0">
                    <a:solidFill>
                      <a:schemeClr val="bg1"/>
                    </a:solidFill>
                    <a:latin typeface="Courier" pitchFamily="2" charset="0"/>
                  </a:rPr>
                  <a:t>int</a:t>
                </a:r>
                <a:r>
                  <a:rPr lang="en-US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 use the fact that numbers are stored in two’s complement (and so turn negative when they exceed the positive numbers).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We are trying to be perhaps a bit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too</a:t>
                </a:r>
                <a:r>
                  <a:rPr lang="en-US" sz="2000" dirty="0">
                    <a:solidFill>
                      <a:schemeClr val="bg1"/>
                    </a:solidFill>
                  </a:rPr>
                  <a:t> clever.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DD4E0D-66E8-294E-9CA5-FA732CA4A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3"/>
                <a:stretch>
                  <a:fillRect l="-1504" t="-1481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E442-A8D2-CE4F-AE3B-E670E365A053}"/>
              </a:ext>
            </a:extLst>
          </p:cNvPr>
          <p:cNvSpPr txBox="1"/>
          <p:nvPr/>
        </p:nvSpPr>
        <p:spPr>
          <a:xfrm>
            <a:off x="9296252" y="4092354"/>
            <a:ext cx="2418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Our attempt at cleverness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EC5DB-560B-2647-A849-5CCE6FDCEC33}"/>
              </a:ext>
            </a:extLst>
          </p:cNvPr>
          <p:cNvCxnSpPr>
            <a:cxnSpLocks/>
          </p:cNvCxnSpPr>
          <p:nvPr/>
        </p:nvCxnSpPr>
        <p:spPr>
          <a:xfrm flipH="1">
            <a:off x="8935313" y="4261635"/>
            <a:ext cx="36093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AD1E-847A-5741-9EB9-A1501B0B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7A043-18CB-1443-9711-8439206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0AA93-E3EE-7342-B028-ABFE7F50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6253-AADA-174F-964B-8594A1FBC4EF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D915-705D-3041-B5C1-0CEB138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When can I use </a:t>
            </a:r>
            <a:r>
              <a:rPr lang="en-US" sz="2400" kern="12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16D3-3538-134D-8FA3-8CBE470D6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One place</a:t>
            </a:r>
            <a:r>
              <a:rPr lang="en-US" sz="2000" dirty="0">
                <a:solidFill>
                  <a:schemeClr val="bg1"/>
                </a:solidFill>
              </a:rPr>
              <a:t>: non-local error handling.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is when an exceptional condition—an error—that you cannot handle occurs.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It is not pretty.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modern languages like C++ provide an exception handling mechanism.</a:t>
            </a:r>
          </a:p>
        </p:txBody>
      </p:sp>
      <p:pic>
        <p:nvPicPr>
          <p:cNvPr id="6" name="Content Placeholder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2E8710B7-3473-904E-8B25-05E7AE130F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7065" y="1721189"/>
            <a:ext cx="7345423" cy="34156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96DC-81B7-8947-8981-53F2B25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B18F-BA25-E044-8C7D-4FFD78B1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7FAFB-2987-8A47-BEFE-D2165C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4B60-0885-E043-AF81-942D059C8BA7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7D887-EE00-8C41-82C5-DFD728A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What’s wrong with this code?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64D252-1453-9043-B2F4-17DCA1602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381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925E-E1C0-A946-8882-31BB6FF0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1275" y="2615466"/>
            <a:ext cx="3424739" cy="30133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It’s an infinite loop!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do I know that?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i="1" dirty="0">
                <a:solidFill>
                  <a:srgbClr val="FFFFFF"/>
                </a:solidFill>
              </a:rPr>
              <a:t>Never forget </a:t>
            </a:r>
            <a:r>
              <a:rPr lang="en-US" dirty="0">
                <a:solidFill>
                  <a:srgbClr val="FFFFFF"/>
                </a:solidFill>
              </a:rPr>
              <a:t>that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FFFFFF"/>
                </a:solidFill>
              </a:rPr>
              <a:t> is assignment and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==</a:t>
            </a:r>
            <a:r>
              <a:rPr lang="en-US" dirty="0">
                <a:solidFill>
                  <a:srgbClr val="FFFFFF"/>
                </a:solidFill>
              </a:rPr>
              <a:t> is equality!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0A07A-B757-3341-8910-E6C26BA42338}"/>
              </a:ext>
            </a:extLst>
          </p:cNvPr>
          <p:cNvGrpSpPr/>
          <p:nvPr/>
        </p:nvGrpSpPr>
        <p:grpSpPr>
          <a:xfrm>
            <a:off x="2428407" y="794479"/>
            <a:ext cx="7764904" cy="1572531"/>
            <a:chOff x="2428407" y="794479"/>
            <a:chExt cx="7764904" cy="1572531"/>
          </a:xfrm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2882CC82-792C-024A-B9A0-938DB63BD4BE}"/>
                </a:ext>
              </a:extLst>
            </p:cNvPr>
            <p:cNvSpPr/>
            <p:nvPr/>
          </p:nvSpPr>
          <p:spPr>
            <a:xfrm>
              <a:off x="2428407" y="794479"/>
              <a:ext cx="3552668" cy="839449"/>
            </a:xfrm>
            <a:prstGeom prst="fram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7710BD-39D3-8343-980C-BABB034D7E5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096000" y="1229194"/>
              <a:ext cx="3077980" cy="876206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57BF3D-E330-804D-B095-36CE2903B620}"/>
                </a:ext>
              </a:extLst>
            </p:cNvPr>
            <p:cNvSpPr txBox="1"/>
            <p:nvPr/>
          </p:nvSpPr>
          <p:spPr>
            <a:xfrm>
              <a:off x="9173980" y="1843790"/>
              <a:ext cx="1019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This!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4DBA9-B472-354F-8CB8-888BF22F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7002-DDDA-E243-984D-5CC25BA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760E0E-3D60-C540-BB3D-6409D0F4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6404-3009-184D-AF0A-392B9F8EC8A4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A44D9-248D-0043-80E4-18BEB21A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urier" pitchFamily="2" charset="0"/>
              </a:rPr>
              <a:t>continue</a:t>
            </a:r>
          </a:p>
        </p:txBody>
      </p:sp>
      <p:pic>
        <p:nvPicPr>
          <p:cNvPr id="12" name="Content Placeholder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7939E59A-90B2-7B44-A497-CA55B34C6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681037"/>
            <a:ext cx="7770858" cy="4254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6017-0BFD-0D49-88A0-A35956F39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5351489"/>
            <a:ext cx="7188199" cy="1271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You may have times when you want to skip the remainder of a loop.</a:t>
            </a:r>
          </a:p>
          <a:p>
            <a:r>
              <a:rPr lang="en-US" sz="1800" dirty="0"/>
              <a:t>For this, there is </a:t>
            </a:r>
            <a:r>
              <a:rPr lang="en-US" sz="1800" dirty="0">
                <a:latin typeface="Courier" pitchFamily="2" charset="0"/>
              </a:rPr>
              <a:t>continue</a:t>
            </a:r>
            <a:r>
              <a:rPr lang="en-US" sz="1800" dirty="0"/>
              <a:t>.</a:t>
            </a:r>
          </a:p>
          <a:p>
            <a:r>
              <a:rPr lang="en-US" sz="1800" dirty="0"/>
              <a:t>Please use it sparingly.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1D80BCE-7D8D-2842-A660-2B58198BDB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6974" y="2323477"/>
            <a:ext cx="644577" cy="644575"/>
          </a:xfrm>
          <a:prstGeom prst="bentConnector3">
            <a:avLst>
              <a:gd name="adj1" fmla="val -34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CEE0FFB8-CEC1-EB41-B0D6-36D2E878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78" y="4366847"/>
            <a:ext cx="2199320" cy="21806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AA8A-30AD-8B4B-8581-4F5D75BB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446D-5BA9-1046-BD5C-A6F7DFE4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25C84-888F-EB4C-89A3-B5755EEB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9C48-94E4-9B44-B9AC-A01A8C5DBBF3}" type="datetime3">
              <a:rPr lang="en-US" smtClean="0">
                <a:solidFill>
                  <a:schemeClr val="bg1"/>
                </a:solidFill>
              </a:rPr>
              <a:t>29 March 2021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5675-7C93-0547-94D7-87A60EB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Let’s Compute!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FFADC-1957-A94A-B4CB-95378AEEB7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We’ll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But, can’t I just call a library routine?</a:t>
                </a:r>
              </a:p>
              <a:p>
                <a:pPr marL="0" indent="0">
                  <a:buNone/>
                </a:pPr>
                <a:r>
                  <a:rPr lang="en-US" sz="2400" dirty="0"/>
                  <a:t>No!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 is no magic — someone has to write the code.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subfield of writing numerical programs is called </a:t>
                </a:r>
                <a:r>
                  <a:rPr lang="en-US" sz="2400" i="1" dirty="0"/>
                  <a:t>numerical analysis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FFADC-1957-A94A-B4CB-95378AEEB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l="-2583" t="-870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B22388-BB49-5140-A740-2EB5AB58ED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51604" y="1412489"/>
                <a:ext cx="3197701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is that same as solving the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−2=0.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What else do we know?</a:t>
                </a:r>
              </a:p>
              <a:p>
                <a:pPr marL="0" indent="0">
                  <a:buNone/>
                </a:pPr>
                <a:r>
                  <a:rPr lang="en-US" sz="2400" dirty="0"/>
                  <a:t>We know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400" dirty="0"/>
                  <a:t>, so we’ll start looking in the middle.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B22388-BB49-5140-A740-2EB5AB58E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51604" y="1412489"/>
                <a:ext cx="3197701" cy="4363844"/>
              </a:xfrm>
              <a:blipFill>
                <a:blip r:embed="rId3"/>
                <a:stretch>
                  <a:fillRect l="-2372" t="-870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503B4FB8-76ED-1242-8FFF-A528D938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32" y="2953352"/>
            <a:ext cx="1734586" cy="3165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655AD-12F4-FF4D-9A80-EADA7D2A240D}"/>
                  </a:ext>
                </a:extLst>
              </p:cNvPr>
              <p:cNvSpPr txBox="1"/>
              <p:nvPr/>
            </p:nvSpPr>
            <p:spPr>
              <a:xfrm>
                <a:off x="4495646" y="5933858"/>
                <a:ext cx="726845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1.414213562373095048801688724209698078569671875376948073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4655AD-12F4-FF4D-9A80-EADA7D2A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46" y="5933858"/>
                <a:ext cx="7268450" cy="396327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15CB-1D02-514B-8763-53FE1DEF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B8DF73-5DE8-1741-9E3E-C854CACD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C12D1F-DE92-3B4D-BC76-7F95FB7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527-E626-1C48-AD67-6C9FA18AC1EF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0C155-0A02-8649-960F-A9911634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03E5-96CE-BE4F-9A46-AAA9DE06A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in the middle.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have two intervals: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(low,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mid)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(mid,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high)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If we guess to low them we choose the right interval,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we guess too high then we choose the left interval.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repeat until we’re within our error bound.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9F4D4D-74E3-5243-8325-4CFBDA90D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998" y="664633"/>
            <a:ext cx="7250798" cy="5528733"/>
          </a:xfrm>
          <a:prstGeom prst="rect">
            <a:avLst/>
          </a:prstGeom>
        </p:spPr>
      </p:pic>
      <p:pic>
        <p:nvPicPr>
          <p:cNvPr id="8" name="Picture 7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F0967611-F05A-9E4E-97BA-A17FE65FF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7"/>
          <a:stretch/>
        </p:blipFill>
        <p:spPr>
          <a:xfrm>
            <a:off x="235367" y="5871016"/>
            <a:ext cx="4180174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FF466-1B68-2941-8928-888B56D07FB7}"/>
              </a:ext>
            </a:extLst>
          </p:cNvPr>
          <p:cNvSpPr txBox="1"/>
          <p:nvPr/>
        </p:nvSpPr>
        <p:spPr>
          <a:xfrm>
            <a:off x="9625265" y="1120920"/>
            <a:ext cx="14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What’s this?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8C6ABD-2E4B-6341-892D-93C2A80229D1}"/>
              </a:ext>
            </a:extLst>
          </p:cNvPr>
          <p:cNvCxnSpPr>
            <a:cxnSpLocks/>
          </p:cNvCxnSpPr>
          <p:nvPr/>
        </p:nvCxnSpPr>
        <p:spPr>
          <a:xfrm flipH="1" flipV="1">
            <a:off x="8927433" y="1299412"/>
            <a:ext cx="685800" cy="6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52F72F-3811-8B48-9842-6392CA610888}"/>
              </a:ext>
            </a:extLst>
          </p:cNvPr>
          <p:cNvSpPr txBox="1"/>
          <p:nvPr/>
        </p:nvSpPr>
        <p:spPr>
          <a:xfrm>
            <a:off x="9661752" y="3455431"/>
            <a:ext cx="177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requires thinking though!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A530-A209-8546-BC7A-82E704A99F5A}"/>
              </a:ext>
            </a:extLst>
          </p:cNvPr>
          <p:cNvCxnSpPr>
            <a:cxnSpLocks/>
          </p:cNvCxnSpPr>
          <p:nvPr/>
        </p:nvCxnSpPr>
        <p:spPr>
          <a:xfrm flipH="1">
            <a:off x="8769246" y="3656065"/>
            <a:ext cx="9610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8EA-320F-D749-BF10-AF9E488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E8924-8F4C-4F49-BADA-E8AACB9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00505-FC00-D447-823A-FF6F6392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D0B3-BFF8-C74B-A7AD-00A6EEE85EE7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B75-50BB-114A-9E0A-6003DDC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 is that thing?!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3D79-7827-8D42-9846-63165383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ourier" pitchFamily="2" charset="0"/>
              </a:rPr>
              <a:t>?:</a:t>
            </a:r>
            <a:r>
              <a:rPr lang="en-US" sz="2000" dirty="0"/>
              <a:t> is a </a:t>
            </a:r>
            <a:r>
              <a:rPr lang="en-US" sz="2000" i="1" dirty="0"/>
              <a:t>ternary</a:t>
            </a:r>
            <a:r>
              <a:rPr lang="en-US" sz="2000" dirty="0"/>
              <a:t> operator.</a:t>
            </a:r>
          </a:p>
          <a:p>
            <a:r>
              <a:rPr lang="en-US" sz="2000" dirty="0"/>
              <a:t>It’s like an </a:t>
            </a:r>
            <a:r>
              <a:rPr lang="en-US" sz="2000" i="1" dirty="0"/>
              <a:t>if-else</a:t>
            </a:r>
            <a:r>
              <a:rPr lang="en-US" sz="2000" dirty="0"/>
              <a:t> statement, but it can be part of an expression.</a:t>
            </a:r>
          </a:p>
          <a:p>
            <a:r>
              <a:rPr lang="en-US" sz="2000" dirty="0"/>
              <a:t>If the first part is </a:t>
            </a:r>
            <a:r>
              <a:rPr lang="en-US" sz="2000" i="1" dirty="0"/>
              <a:t>true</a:t>
            </a:r>
            <a:r>
              <a:rPr lang="en-US" sz="2000" dirty="0"/>
              <a:t>, it’s value is the second part.</a:t>
            </a:r>
          </a:p>
          <a:p>
            <a:r>
              <a:rPr lang="en-US" sz="2000" dirty="0"/>
              <a:t>If the first part is </a:t>
            </a:r>
            <a:r>
              <a:rPr lang="en-US" sz="2000" i="1" dirty="0"/>
              <a:t>false</a:t>
            </a:r>
            <a:r>
              <a:rPr lang="en-US" sz="2000" dirty="0"/>
              <a:t>, it’s value is the third part.</a:t>
            </a:r>
          </a:p>
          <a:p>
            <a:r>
              <a:rPr lang="en-US" sz="2000" dirty="0"/>
              <a:t>Use it with care, it can lead to unreadable code if abused.</a:t>
            </a:r>
          </a:p>
        </p:txBody>
      </p:sp>
      <p:pic>
        <p:nvPicPr>
          <p:cNvPr id="15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C081556C-9200-FA4C-8CC4-4050EC4067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93" y="4118737"/>
            <a:ext cx="5069382" cy="988528"/>
          </a:xfrm>
          <a:prstGeom prst="rect">
            <a:avLst/>
          </a:prstGeom>
        </p:spPr>
      </p:pic>
      <p:pic>
        <p:nvPicPr>
          <p:cNvPr id="17" name="Picture 16" descr="A clock mounted to the side&#13;&#10;&#13;&#10;Description automatically generated">
            <a:extLst>
              <a:ext uri="{FF2B5EF4-FFF2-40B4-BE49-F238E27FC236}">
                <a16:creationId xmlns:a16="http://schemas.microsoft.com/office/drawing/2014/main" id="{E15C3E0F-F085-4447-87CA-A99F2435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92" y="2880495"/>
            <a:ext cx="5069382" cy="84941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081FED-0932-2F4E-9A1A-2CE925259E86}"/>
              </a:ext>
            </a:extLst>
          </p:cNvPr>
          <p:cNvCxnSpPr/>
          <p:nvPr/>
        </p:nvCxnSpPr>
        <p:spPr>
          <a:xfrm flipV="1">
            <a:off x="1755648" y="5205984"/>
            <a:ext cx="0" cy="844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7BC308-E14F-CC41-A6EC-7AC333C443CC}"/>
              </a:ext>
            </a:extLst>
          </p:cNvPr>
          <p:cNvSpPr txBox="1"/>
          <p:nvPr/>
        </p:nvSpPr>
        <p:spPr>
          <a:xfrm>
            <a:off x="231648" y="595791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defines a macro, more on that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E0DDF-4ABA-214A-BCE7-3EE82FC9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EC75A-7AE5-3F46-91F9-374273EC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06CA9C-1E39-9340-96C5-51D9B16E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6963-B1D4-B341-8C32-46D299F67D98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768607-7396-4E48-A163-92355C15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Vade Mecum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37836-A3AA-C74B-A022-A03B04196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267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3221-7A8D-0448-B962-7AF4C9FC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362769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© 2021 Darrell Long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EDCE-C214-A14A-8F17-5D7F219E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5684" y="6356350"/>
            <a:ext cx="266380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2F327EE6-22AC-1B48-A277-C0855B8607F2}" type="datetime3">
              <a:rPr lang="en-US" smtClean="0">
                <a:solidFill>
                  <a:srgbClr val="595959"/>
                </a:solidFill>
                <a:latin typeface="Calibri" panose="020F0502020204030204"/>
              </a:rPr>
              <a:t>29 March 2021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CF0C4-34C2-2A43-96FC-5B7AC46B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4CB303EE-96AC-6B48-B3D9-60FCDE71DF64}" type="slidenum">
              <a:rPr lang="en-US">
                <a:solidFill>
                  <a:srgbClr val="595959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1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34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AFD0F-8CF4-1C40-A114-116030FF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a loop?</a:t>
            </a:r>
          </a:p>
        </p:txBody>
      </p:sp>
      <p:pic>
        <p:nvPicPr>
          <p:cNvPr id="5" name="Picture 4" descr="A picture containing indoor&#13;&#10;&#13;&#10;Description automatically generated">
            <a:extLst>
              <a:ext uri="{FF2B5EF4-FFF2-40B4-BE49-F238E27FC236}">
                <a16:creationId xmlns:a16="http://schemas.microsoft.com/office/drawing/2014/main" id="{BBA5502C-F7AD-6D4A-86AA-6F5CD8329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3" r="9470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EFDF-E817-354C-A721-1C41E276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loop allows you to repeat a sequence of code.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Programs spend the vast majority of their execution time in loops.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We will focus on structured loops: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for</a:t>
            </a:r>
            <a:r>
              <a:rPr lang="en-US" sz="2000" dirty="0">
                <a:solidFill>
                  <a:srgbClr val="FFFFFF"/>
                </a:solidFill>
              </a:rPr>
              <a:t>, and </a:t>
            </a:r>
            <a:r>
              <a:rPr lang="en-US" sz="2000" dirty="0">
                <a:solidFill>
                  <a:srgbClr val="FFFFFF"/>
                </a:solidFill>
                <a:latin typeface="Courier" pitchFamily="2" charset="0"/>
              </a:rPr>
              <a:t>do-while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You can also create loops with </a:t>
            </a:r>
            <a:r>
              <a:rPr lang="en-US" sz="2000" dirty="0" err="1">
                <a:solidFill>
                  <a:srgbClr val="FFFFFF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rgbClr val="FFFFFF"/>
                </a:solidFill>
              </a:rPr>
              <a:t>: but don’t, it’s </a:t>
            </a:r>
            <a:r>
              <a:rPr lang="en-US" sz="2000" i="1" dirty="0">
                <a:solidFill>
                  <a:srgbClr val="FFFFFF"/>
                </a:solidFill>
              </a:rPr>
              <a:t>ugly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Ghostbusters don’t cross streams, and good programmers don’t cross loops.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234-3272-7E46-9F02-6F2C26D7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BA6A-2113-6445-9A5E-151C08A9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5B4FC-7E7F-3A44-B038-C40CEA79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A35E-6C55-F144-AF99-4EC6255EF74C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C925CE-A5FE-9644-BB02-1F68088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not be </a:t>
            </a:r>
            <a:r>
              <a:rPr lang="en-US" sz="5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That Guy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1BE38771-5E53-7E43-8018-1FB4FDFD4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11157"/>
            <a:ext cx="11496821" cy="39951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2B129E-CBAB-3542-865F-B0310A40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222F1-B16A-5346-887D-37C2C62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9587-4E44-BC4C-90D4-AD332AF2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8AC7-CC21-704A-8F2C-C6D15517CD10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2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34A5-8F1C-194F-B78E-38379D0A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Some Advice…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087C78C7-B283-104D-BF02-973A2A1F7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607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9DD0-DAD9-1F4F-A019-5875D05E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You should take time to </a:t>
            </a:r>
            <a:r>
              <a:rPr lang="en-US" sz="2000" i="1" dirty="0">
                <a:solidFill>
                  <a:srgbClr val="FFFFFF"/>
                </a:solidFill>
              </a:rPr>
              <a:t>think</a:t>
            </a:r>
            <a:r>
              <a:rPr lang="en-US" sz="2000" dirty="0">
                <a:solidFill>
                  <a:srgbClr val="FFFFFF"/>
                </a:solidFill>
              </a:rPr>
              <a:t> before you code.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Work out examples on paper or on a whiteboard.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Pounding on the keyboard is unlikely to produce quality code.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Quality code requires that you </a:t>
            </a:r>
            <a:r>
              <a:rPr lang="en-US" sz="2000" i="1" dirty="0">
                <a:solidFill>
                  <a:srgbClr val="FFFFFF"/>
                </a:solidFill>
              </a:rPr>
              <a:t>rewrite</a:t>
            </a:r>
            <a:r>
              <a:rPr lang="en-US" sz="2000" dirty="0">
                <a:solidFill>
                  <a:srgbClr val="FFFFFF"/>
                </a:solidFill>
              </a:rPr>
              <a:t> it, just like you rewrite drafts of an essay.</a:t>
            </a:r>
          </a:p>
        </p:txBody>
      </p:sp>
      <p:pic>
        <p:nvPicPr>
          <p:cNvPr id="14" name="Picture 13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0757A6D0-20DF-F544-AAFE-4D55D224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4572000"/>
            <a:ext cx="1964266" cy="19642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ABA8C-E890-5D42-BA27-FCE6441E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FB99-4CD8-0840-A817-10A3531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38A42A-3A73-534F-A8A4-2FCFD48C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2396-1CCB-804B-AF9E-4C0EBB82550A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589E2-FE45-2F47-A429-9D219B18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while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6F73FF-563B-42B7-83C6-9C500BD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called a top-test loop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test is evaluated </a:t>
            </a:r>
            <a:r>
              <a:rPr lang="en-US" sz="1600" i="1" dirty="0">
                <a:solidFill>
                  <a:schemeClr val="bg1"/>
                </a:solidFill>
              </a:rPr>
              <a:t>before</a:t>
            </a:r>
            <a:r>
              <a:rPr lang="en-US" sz="1600" dirty="0">
                <a:solidFill>
                  <a:schemeClr val="bg1"/>
                </a:solidFill>
              </a:rPr>
              <a:t> entering the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Executes the statement as long as the Boolean condition remains </a:t>
            </a:r>
            <a:r>
              <a:rPr lang="en-US" sz="2000" i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Executes the statement </a:t>
            </a:r>
            <a:r>
              <a:rPr lang="en-US" sz="2000" i="1" dirty="0">
                <a:solidFill>
                  <a:schemeClr val="bg1"/>
                </a:solidFill>
              </a:rPr>
              <a:t>zero</a:t>
            </a:r>
            <a:r>
              <a:rPr lang="en-US" sz="2000" dirty="0">
                <a:solidFill>
                  <a:schemeClr val="bg1"/>
                </a:solidFill>
              </a:rPr>
              <a:t> or more times.</a:t>
            </a:r>
          </a:p>
        </p:txBody>
      </p:sp>
      <p:pic>
        <p:nvPicPr>
          <p:cNvPr id="8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0AEC80E2-5656-DE49-893B-04EDA0BE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76" y="1694098"/>
            <a:ext cx="7228758" cy="34698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91C3-BD08-7347-A805-8FB557C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5399-3283-EE4E-A0EB-81657F50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08E06-405A-0141-8B1E-272475BE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27D-13B5-6B44-83D5-CD889E44CAE4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7C775-E807-DA46-B910-7632C589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Equivalent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410C367-97E3-4603-9DFC-8AC36798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implement it with the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chemeClr val="bg1"/>
                </a:solidFill>
              </a:rPr>
              <a:t> statement.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Just because you </a:t>
            </a:r>
            <a:r>
              <a:rPr lang="en-US" sz="2000" i="1" dirty="0">
                <a:solidFill>
                  <a:schemeClr val="bg1"/>
                </a:solidFill>
              </a:rPr>
              <a:t>can</a:t>
            </a:r>
            <a:r>
              <a:rPr lang="en-US" sz="2000" dirty="0">
                <a:solidFill>
                  <a:schemeClr val="bg1"/>
                </a:solidFill>
              </a:rPr>
              <a:t> does not mean that you </a:t>
            </a:r>
            <a:r>
              <a:rPr lang="en-US" sz="2000" i="1" dirty="0">
                <a:solidFill>
                  <a:schemeClr val="bg1"/>
                </a:solidFill>
              </a:rPr>
              <a:t>should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0CF973EB-48E0-AB45-84BC-7783A536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9" y="2058862"/>
            <a:ext cx="7259011" cy="27402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0A0D03D-5B02-3445-BC34-013152867D68}"/>
              </a:ext>
            </a:extLst>
          </p:cNvPr>
          <p:cNvGrpSpPr/>
          <p:nvPr/>
        </p:nvGrpSpPr>
        <p:grpSpPr>
          <a:xfrm>
            <a:off x="643467" y="4799136"/>
            <a:ext cx="4007442" cy="2058863"/>
            <a:chOff x="643467" y="4799136"/>
            <a:chExt cx="4007442" cy="2058863"/>
          </a:xfrm>
        </p:grpSpPr>
        <p:pic>
          <p:nvPicPr>
            <p:cNvPr id="14" name="Picture 13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57483243-D0BB-E745-9093-D536D93A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5" name="Rectangular Callout 14">
              <a:extLst>
                <a:ext uri="{FF2B5EF4-FFF2-40B4-BE49-F238E27FC236}">
                  <a16:creationId xmlns:a16="http://schemas.microsoft.com/office/drawing/2014/main" id="{D0AF9798-ACBE-3941-8B90-28252575D82B}"/>
                </a:ext>
              </a:extLst>
            </p:cNvPr>
            <p:cNvSpPr/>
            <p:nvPr/>
          </p:nvSpPr>
          <p:spPr>
            <a:xfrm>
              <a:off x="643467" y="5009322"/>
              <a:ext cx="2192498" cy="1044344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warned you about this in 1968!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D5D07-69AB-0B45-AF0C-1A01316F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47D4-BDF4-184C-B5EE-0A6B6046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FC356-B3BB-2245-BE76-1D3DFC19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A52C-96CE-0D48-B55D-FB7C9EB54918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F6284-D756-E842-9159-245824B9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for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A9436F-E36E-4F10-9742-A6E1367B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Also a top-test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Puts: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Initialization,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Test, and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Increment all together.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 convention they are related, but nothing in 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requires</a:t>
            </a:r>
            <a:r>
              <a:rPr lang="en-US" sz="2000" dirty="0">
                <a:solidFill>
                  <a:schemeClr val="bg1"/>
                </a:solidFill>
              </a:rPr>
              <a:t> them to be.</a:t>
            </a:r>
          </a:p>
        </p:txBody>
      </p:sp>
      <p:pic>
        <p:nvPicPr>
          <p:cNvPr id="8" name="Content Placeholder 4" descr="A clock that is on some time in the dark&#10;&#10;Description automatically generated">
            <a:extLst>
              <a:ext uri="{FF2B5EF4-FFF2-40B4-BE49-F238E27FC236}">
                <a16:creationId xmlns:a16="http://schemas.microsoft.com/office/drawing/2014/main" id="{F134A30F-C1AC-4B4B-BD85-1628C0B5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30" y="2840664"/>
            <a:ext cx="7241065" cy="11766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FC932A-CEF2-804A-B75A-E67E5262FB0B}"/>
              </a:ext>
            </a:extLst>
          </p:cNvPr>
          <p:cNvGrpSpPr/>
          <p:nvPr/>
        </p:nvGrpSpPr>
        <p:grpSpPr>
          <a:xfrm>
            <a:off x="8184558" y="4799137"/>
            <a:ext cx="4007442" cy="2058863"/>
            <a:chOff x="643467" y="4799136"/>
            <a:chExt cx="4007442" cy="2058863"/>
          </a:xfrm>
        </p:grpSpPr>
        <p:pic>
          <p:nvPicPr>
            <p:cNvPr id="12" name="Picture 11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243496A0-60EA-0F42-BA64-F52C4255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3" name="Rectangular Callout 12">
              <a:extLst>
                <a:ext uri="{FF2B5EF4-FFF2-40B4-BE49-F238E27FC236}">
                  <a16:creationId xmlns:a16="http://schemas.microsoft.com/office/drawing/2014/main" id="{0824F3D7-D5EF-D14E-957F-C97345C7039E}"/>
                </a:ext>
              </a:extLst>
            </p:cNvPr>
            <p:cNvSpPr/>
            <p:nvPr/>
          </p:nvSpPr>
          <p:spPr>
            <a:xfrm>
              <a:off x="643467" y="5009322"/>
              <a:ext cx="2192498" cy="1044344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" sz="2200" dirty="0">
                  <a:solidFill>
                    <a:schemeClr val="tx1"/>
                  </a:solidFill>
                </a:rPr>
                <a:t>Deze code is veel beter leesbaar!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5FBD4-007E-5D45-9E89-20E28BB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D88E-0F27-8D42-AD1A-D23353A8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5ACA-F2A5-AA4F-B480-150FB2DC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F108-2D66-3647-9689-F45C57496ACF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35214-F639-1046-931E-7F44E224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Equivalent </a:t>
            </a:r>
            <a:r>
              <a:rPr lang="en-US" sz="2800" dirty="0">
                <a:solidFill>
                  <a:schemeClr val="bg1"/>
                </a:solidFill>
                <a:latin typeface="Courier" pitchFamily="2" charset="0"/>
              </a:rPr>
              <a:t>while()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9D2338-0B34-4F7F-A83B-B8F2823D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equivalent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</a:rPr>
              <a:t> statement.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</a:rPr>
              <a:t> statement is </a:t>
            </a:r>
            <a:r>
              <a:rPr lang="en-US" sz="2000" i="1" dirty="0">
                <a:solidFill>
                  <a:schemeClr val="bg1"/>
                </a:solidFill>
              </a:rPr>
              <a:t>complete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Which means you can implement any loop using it.</a:t>
            </a:r>
          </a:p>
        </p:txBody>
      </p:sp>
      <p:pic>
        <p:nvPicPr>
          <p:cNvPr id="8" name="Content Placeholder 4" descr="A clock mounted to the side&#10;&#10;Description automatically generated">
            <a:extLst>
              <a:ext uri="{FF2B5EF4-FFF2-40B4-BE49-F238E27FC236}">
                <a16:creationId xmlns:a16="http://schemas.microsoft.com/office/drawing/2014/main" id="{70575F49-4353-494E-8859-DBAB17D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55" y="1721313"/>
            <a:ext cx="7005893" cy="34153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30F073-994A-D844-9E3A-E798B25BE028}"/>
              </a:ext>
            </a:extLst>
          </p:cNvPr>
          <p:cNvGrpSpPr/>
          <p:nvPr/>
        </p:nvGrpSpPr>
        <p:grpSpPr>
          <a:xfrm>
            <a:off x="643467" y="4799136"/>
            <a:ext cx="4007442" cy="2058863"/>
            <a:chOff x="643467" y="4799136"/>
            <a:chExt cx="4007442" cy="2058863"/>
          </a:xfrm>
        </p:grpSpPr>
        <p:pic>
          <p:nvPicPr>
            <p:cNvPr id="11" name="Picture 10" descr="A person wearing glasses and looking at the camera&#13;&#10;&#13;&#10;Description automatically generated">
              <a:extLst>
                <a:ext uri="{FF2B5EF4-FFF2-40B4-BE49-F238E27FC236}">
                  <a16:creationId xmlns:a16="http://schemas.microsoft.com/office/drawing/2014/main" id="{8CC0D57F-93F3-0A46-9FD2-2583395C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090" y="4799136"/>
              <a:ext cx="1502819" cy="2058863"/>
            </a:xfrm>
            <a:prstGeom prst="rect">
              <a:avLst/>
            </a:prstGeom>
          </p:spPr>
        </p:pic>
        <p:sp>
          <p:nvSpPr>
            <p:cNvPr id="12" name="Rectangular Callout 11">
              <a:extLst>
                <a:ext uri="{FF2B5EF4-FFF2-40B4-BE49-F238E27FC236}">
                  <a16:creationId xmlns:a16="http://schemas.microsoft.com/office/drawing/2014/main" id="{F1AF699D-8DC9-EF49-BDB7-B56AD5BE5CF7}"/>
                </a:ext>
              </a:extLst>
            </p:cNvPr>
            <p:cNvSpPr/>
            <p:nvPr/>
          </p:nvSpPr>
          <p:spPr>
            <a:xfrm>
              <a:off x="643467" y="5009321"/>
              <a:ext cx="2192498" cy="1205211"/>
            </a:xfrm>
            <a:prstGeom prst="wedgeRectCallout">
              <a:avLst>
                <a:gd name="adj1" fmla="val 77085"/>
                <a:gd name="adj2" fmla="val 320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</a:t>
              </a:r>
              <a:r>
                <a:rPr lang="en-US" dirty="0" err="1">
                  <a:solidFill>
                    <a:schemeClr val="tx1"/>
                  </a:solidFill>
                </a:rPr>
                <a:t>Böhm-Jacopini</a:t>
              </a:r>
              <a:r>
                <a:rPr lang="en-US" dirty="0">
                  <a:solidFill>
                    <a:schemeClr val="tx1"/>
                  </a:solidFill>
                </a:rPr>
                <a:t> theorem proves you can do it all with </a:t>
              </a:r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while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2658B-BD9E-524F-889F-3F301FC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2BAB-65B1-394F-961E-7B38CA6B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0ABA-3DA0-2642-B7A2-022F131E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07A3-66CA-6646-8062-1099C1E1626F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6EF48-E2F3-F14F-B8AB-0F4C958D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" pitchFamily="2" charset="0"/>
              </a:rPr>
              <a:t>do { } while 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751569-A76F-4F84-9795-16D258FA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a bottom-test loop.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when you want to perform the statement at least once.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Continues to execute the enclosed statement as long as the Boolean condition remains </a:t>
            </a:r>
            <a:r>
              <a:rPr lang="en-US" sz="2000" i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Content Placeholder 4" descr="A clock that is on some time in the dark&#10;&#10;Description automatically generated">
            <a:extLst>
              <a:ext uri="{FF2B5EF4-FFF2-40B4-BE49-F238E27FC236}">
                <a16:creationId xmlns:a16="http://schemas.microsoft.com/office/drawing/2014/main" id="{AB2CB2DA-8D66-1E47-90A3-71C3ACAE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41" y="1708061"/>
            <a:ext cx="7060260" cy="34418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B5EB-F773-9946-A56A-F55F76E9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DE42-62B0-2144-A97E-F818515A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BEEB-D8B9-0F45-9B12-A0B7F31B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90F-67CB-F948-B27D-F13656135741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490CE-E500-4A4C-828C-0A776ADE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Equivalent </a:t>
            </a:r>
            <a:r>
              <a:rPr lang="en-US" sz="24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4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A05A4-39BB-43CB-B026-9F442A8A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equivalent code using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You should </a:t>
            </a:r>
            <a:r>
              <a:rPr lang="en-US" sz="2000" i="1" dirty="0">
                <a:solidFill>
                  <a:schemeClr val="bg1"/>
                </a:solidFill>
              </a:rPr>
              <a:t>never</a:t>
            </a:r>
            <a:r>
              <a:rPr lang="en-US" sz="2000" dirty="0">
                <a:solidFill>
                  <a:schemeClr val="bg1"/>
                </a:solidFill>
              </a:rPr>
              <a:t> write code like this unless your programming language lacks the equivalent statement.</a:t>
            </a:r>
          </a:p>
        </p:txBody>
      </p:sp>
      <p:pic>
        <p:nvPicPr>
          <p:cNvPr id="7" name="Picture 6" descr="A clock mounted to the side&#13;&#10;&#13;&#10;Description automatically generated">
            <a:extLst>
              <a:ext uri="{FF2B5EF4-FFF2-40B4-BE49-F238E27FC236}">
                <a16:creationId xmlns:a16="http://schemas.microsoft.com/office/drawing/2014/main" id="{9BDBEE1B-49A1-3B45-96F4-1865F0BC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02" y="2261242"/>
            <a:ext cx="7414338" cy="23355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CB25-41DB-9B44-9849-6FA7DAC8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CA93-EDB8-B549-8F78-F99B11FB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669D-B8C2-1C4D-A4E1-7E81AA0C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4BFD-FD50-EE47-AED5-03AEE92A0AC8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B0151-2E44-0E43-9C07-7300568C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Infinite Loops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1F8D26-E207-455B-9FC0-3592936C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 of these execute </a:t>
            </a:r>
            <a:r>
              <a:rPr lang="en-US" sz="2000" i="1" dirty="0">
                <a:solidFill>
                  <a:schemeClr val="bg1"/>
                </a:solidFill>
              </a:rPr>
              <a:t>forever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one you choose is a matter of </a:t>
            </a:r>
            <a:r>
              <a:rPr lang="en-US" sz="2000" i="1" dirty="0">
                <a:solidFill>
                  <a:schemeClr val="bg1"/>
                </a:solidFill>
              </a:rPr>
              <a:t>style</a:t>
            </a:r>
            <a:r>
              <a:rPr lang="en-US" sz="2000" dirty="0">
                <a:solidFill>
                  <a:schemeClr val="bg1"/>
                </a:solidFill>
              </a:rPr>
              <a:t>, not of substance.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do you ever escape?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the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</a:rPr>
              <a:t> statement.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9C9B8C-D2EB-8945-8B3D-87282145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2107"/>
            <a:ext cx="4946447" cy="58537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98882-720E-8345-8F76-E70B5AE9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C9F05-ED2D-2143-AF38-98D50793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2809-EDBE-D54A-B089-1F28CEC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1FA-C20A-C441-B2F6-5D0255DE430E}" type="datetime3">
              <a:rPr lang="en-US" smtClean="0"/>
              <a:t>29 March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Macintosh PowerPoint</Application>
  <PresentationFormat>Widescreen</PresentationFormat>
  <Paragraphs>179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</vt:lpstr>
      <vt:lpstr>Office Theme</vt:lpstr>
      <vt:lpstr>Loops</vt:lpstr>
      <vt:lpstr>What is a loop?</vt:lpstr>
      <vt:lpstr>while ()</vt:lpstr>
      <vt:lpstr>Equivalent goto Code</vt:lpstr>
      <vt:lpstr>for ()</vt:lpstr>
      <vt:lpstr>Equivalent while()</vt:lpstr>
      <vt:lpstr>do { } while ()</vt:lpstr>
      <vt:lpstr>Equivalent goto Code</vt:lpstr>
      <vt:lpstr>Infinite Loops</vt:lpstr>
      <vt:lpstr>break</vt:lpstr>
      <vt:lpstr>Equivalent goto Code</vt:lpstr>
      <vt:lpstr>Factorial Example</vt:lpstr>
      <vt:lpstr>When can I use goto?</vt:lpstr>
      <vt:lpstr>What’s wrong with this code?</vt:lpstr>
      <vt:lpstr>continue</vt:lpstr>
      <vt:lpstr>Let’s Compute!</vt:lpstr>
      <vt:lpstr>Bisection Method</vt:lpstr>
      <vt:lpstr>What is that thing?!</vt:lpstr>
      <vt:lpstr>Vade Mecum</vt:lpstr>
      <vt:lpstr>Do not be That Guy...</vt:lpstr>
      <vt:lpstr>Some Advice…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Darrell Long</dc:creator>
  <cp:lastModifiedBy>Darrell Long</cp:lastModifiedBy>
  <cp:revision>2</cp:revision>
  <dcterms:created xsi:type="dcterms:W3CDTF">2020-01-02T07:32:24Z</dcterms:created>
  <dcterms:modified xsi:type="dcterms:W3CDTF">2021-03-30T06:25:11Z</dcterms:modified>
</cp:coreProperties>
</file>