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6" r:id="rId5"/>
    <p:sldId id="265" r:id="rId6"/>
    <p:sldId id="259" r:id="rId7"/>
    <p:sldId id="268" r:id="rId8"/>
    <p:sldId id="278" r:id="rId9"/>
    <p:sldId id="279" r:id="rId10"/>
    <p:sldId id="261" r:id="rId11"/>
    <p:sldId id="260" r:id="rId12"/>
    <p:sldId id="276" r:id="rId13"/>
    <p:sldId id="262" r:id="rId14"/>
    <p:sldId id="280" r:id="rId15"/>
    <p:sldId id="281" r:id="rId16"/>
    <p:sldId id="264" r:id="rId17"/>
    <p:sldId id="272" r:id="rId18"/>
    <p:sldId id="273" r:id="rId19"/>
    <p:sldId id="269" r:id="rId20"/>
    <p:sldId id="270" r:id="rId21"/>
    <p:sldId id="271" r:id="rId22"/>
    <p:sldId id="277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58208-3E00-4826-80D7-7BA263389A6C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B413F7-F204-4A80-80C0-DA9714FAB1EE}">
      <dgm:prSet/>
      <dgm:spPr/>
      <dgm:t>
        <a:bodyPr/>
        <a:lstStyle/>
        <a:p>
          <a:r>
            <a:rPr lang="en-US" dirty="0"/>
            <a:t>Arrays and pointers in </a:t>
          </a:r>
          <a:r>
            <a:rPr lang="en-US" b="1" dirty="0"/>
            <a:t>C</a:t>
          </a:r>
          <a:r>
            <a:rPr lang="en-US" dirty="0"/>
            <a:t> are related in fundamental and often confusing ways.</a:t>
          </a:r>
        </a:p>
      </dgm:t>
    </dgm:pt>
    <dgm:pt modelId="{BF09EFD7-DFCA-43ED-9BB5-52FE1817AF44}" type="parTrans" cxnId="{10E6B051-287B-443C-A650-C3221F96A58E}">
      <dgm:prSet/>
      <dgm:spPr/>
      <dgm:t>
        <a:bodyPr/>
        <a:lstStyle/>
        <a:p>
          <a:endParaRPr lang="en-US"/>
        </a:p>
      </dgm:t>
    </dgm:pt>
    <dgm:pt modelId="{A20B5A60-F118-4AFA-90D6-AA7D2AFACCB1}" type="sibTrans" cxnId="{10E6B051-287B-443C-A650-C3221F96A58E}">
      <dgm:prSet/>
      <dgm:spPr/>
      <dgm:t>
        <a:bodyPr/>
        <a:lstStyle/>
        <a:p>
          <a:endParaRPr lang="en-US"/>
        </a:p>
      </dgm:t>
    </dgm:pt>
    <dgm:pt modelId="{61061CFD-5F4F-4E7C-9BD2-8597B07D4CFB}">
      <dgm:prSet/>
      <dgm:spPr/>
      <dgm:t>
        <a:bodyPr/>
        <a:lstStyle/>
        <a:p>
          <a:r>
            <a:rPr lang="en-US"/>
            <a:t>We will talk more about this when we deal with pointers.</a:t>
          </a:r>
        </a:p>
      </dgm:t>
    </dgm:pt>
    <dgm:pt modelId="{C659AF98-F779-4093-BB3D-4264D6D23A62}" type="parTrans" cxnId="{6C07A032-FF11-4D04-AB57-083A1DEB2337}">
      <dgm:prSet/>
      <dgm:spPr/>
      <dgm:t>
        <a:bodyPr/>
        <a:lstStyle/>
        <a:p>
          <a:endParaRPr lang="en-US"/>
        </a:p>
      </dgm:t>
    </dgm:pt>
    <dgm:pt modelId="{24926750-5283-42E5-B669-2BB4CC5438D0}" type="sibTrans" cxnId="{6C07A032-FF11-4D04-AB57-083A1DEB2337}">
      <dgm:prSet/>
      <dgm:spPr/>
      <dgm:t>
        <a:bodyPr/>
        <a:lstStyle/>
        <a:p>
          <a:endParaRPr lang="en-US"/>
        </a:p>
      </dgm:t>
    </dgm:pt>
    <dgm:pt modelId="{D201CCD1-0996-4540-BD4E-D2E9E2A35E05}">
      <dgm:prSet/>
      <dgm:spPr/>
      <dgm:t>
        <a:bodyPr/>
        <a:lstStyle/>
        <a:p>
          <a:r>
            <a:rPr lang="en-US" dirty="0"/>
            <a:t>For a single dimensional array, </a:t>
          </a:r>
        </a:p>
        <a:p>
          <a:r>
            <a:rPr lang="en-US" dirty="0">
              <a:latin typeface="Courier" pitchFamily="2" charset="0"/>
            </a:rPr>
            <a:t>a[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] == *(a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)</a:t>
          </a:r>
        </a:p>
      </dgm:t>
    </dgm:pt>
    <dgm:pt modelId="{1991F650-5753-4AA3-8C09-EF2E7AF71986}" type="parTrans" cxnId="{0F4B65E8-216D-4F91-B5D6-4801357DD294}">
      <dgm:prSet/>
      <dgm:spPr/>
      <dgm:t>
        <a:bodyPr/>
        <a:lstStyle/>
        <a:p>
          <a:endParaRPr lang="en-US"/>
        </a:p>
      </dgm:t>
    </dgm:pt>
    <dgm:pt modelId="{52BC3626-753D-4F22-9928-8E70A335B3A4}" type="sibTrans" cxnId="{0F4B65E8-216D-4F91-B5D6-4801357DD294}">
      <dgm:prSet/>
      <dgm:spPr/>
      <dgm:t>
        <a:bodyPr/>
        <a:lstStyle/>
        <a:p>
          <a:endParaRPr lang="en-US"/>
        </a:p>
      </dgm:t>
    </dgm:pt>
    <dgm:pt modelId="{2C9A8E7F-B889-4E0B-86EE-873CB8618115}">
      <dgm:prSet/>
      <dgm:spPr/>
      <dgm:t>
        <a:bodyPr/>
        <a:lstStyle/>
        <a:p>
          <a:r>
            <a:rPr lang="en-US" dirty="0">
              <a:latin typeface="Courier" pitchFamily="2" charset="0"/>
            </a:rPr>
            <a:t>a</a:t>
          </a:r>
          <a:r>
            <a:rPr lang="en-US" dirty="0"/>
            <a:t> is the address of </a:t>
          </a:r>
          <a:r>
            <a:rPr lang="en-US" dirty="0">
              <a:latin typeface="Courier" pitchFamily="2" charset="0"/>
            </a:rPr>
            <a:t>a[0]</a:t>
          </a:r>
        </a:p>
      </dgm:t>
    </dgm:pt>
    <dgm:pt modelId="{ACE3C62C-8396-40A5-A065-C9017347EDBD}" type="parTrans" cxnId="{781A125B-D7B8-4C3D-8121-9F208E75D745}">
      <dgm:prSet/>
      <dgm:spPr/>
      <dgm:t>
        <a:bodyPr/>
        <a:lstStyle/>
        <a:p>
          <a:endParaRPr lang="en-US"/>
        </a:p>
      </dgm:t>
    </dgm:pt>
    <dgm:pt modelId="{5D5B08D9-3250-415E-AF17-64DFC5DE70C2}" type="sibTrans" cxnId="{781A125B-D7B8-4C3D-8121-9F208E75D745}">
      <dgm:prSet/>
      <dgm:spPr/>
      <dgm:t>
        <a:bodyPr/>
        <a:lstStyle/>
        <a:p>
          <a:endParaRPr lang="en-US"/>
        </a:p>
      </dgm:t>
    </dgm:pt>
    <dgm:pt modelId="{FE9B04D8-311C-4337-B3CD-7CEB1B1AA2AA}">
      <dgm:prSet/>
      <dgm:spPr/>
      <dgm:t>
        <a:bodyPr/>
        <a:lstStyle/>
        <a:p>
          <a:r>
            <a:rPr lang="en-US" dirty="0"/>
            <a:t>a[</a:t>
          </a:r>
          <a:r>
            <a:rPr lang="en-US" dirty="0" err="1"/>
            <a:t>i</a:t>
          </a:r>
          <a:r>
            <a:rPr lang="en-US" dirty="0"/>
            <a:t>] is the array slot that is at </a:t>
          </a:r>
          <a:r>
            <a:rPr lang="en-US" dirty="0">
              <a:latin typeface="Courier" pitchFamily="2" charset="0"/>
            </a:rPr>
            <a:t>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 * </a:t>
          </a:r>
          <a:r>
            <a:rPr lang="en-US" dirty="0" err="1">
              <a:latin typeface="Courier" pitchFamily="2" charset="0"/>
            </a:rPr>
            <a:t>sizeof</a:t>
          </a:r>
          <a:r>
            <a:rPr lang="en-US" dirty="0">
              <a:latin typeface="Courier" pitchFamily="2" charset="0"/>
            </a:rPr>
            <a:t>(a[0])</a:t>
          </a:r>
        </a:p>
      </dgm:t>
    </dgm:pt>
    <dgm:pt modelId="{FA19214D-A54B-457E-8F34-5438F17A79CB}" type="parTrans" cxnId="{ED3D49B3-5F6A-4674-A3A4-ED39AC56CA2F}">
      <dgm:prSet/>
      <dgm:spPr/>
      <dgm:t>
        <a:bodyPr/>
        <a:lstStyle/>
        <a:p>
          <a:endParaRPr lang="en-US"/>
        </a:p>
      </dgm:t>
    </dgm:pt>
    <dgm:pt modelId="{5EA0EF36-7563-4252-A4CB-D969FEA80903}" type="sibTrans" cxnId="{ED3D49B3-5F6A-4674-A3A4-ED39AC56CA2F}">
      <dgm:prSet/>
      <dgm:spPr/>
      <dgm:t>
        <a:bodyPr/>
        <a:lstStyle/>
        <a:p>
          <a:endParaRPr lang="en-US"/>
        </a:p>
      </dgm:t>
    </dgm:pt>
    <dgm:pt modelId="{8CA1089B-0CE1-4242-A6A4-3635C6E4D939}">
      <dgm:prSet/>
      <dgm:spPr/>
      <dgm:t>
        <a:bodyPr/>
        <a:lstStyle/>
        <a:p>
          <a:r>
            <a:rPr lang="en-US" dirty="0"/>
            <a:t>Pointers automatically do the multiplication by </a:t>
          </a:r>
          <a:r>
            <a:rPr lang="en-US" dirty="0" err="1">
              <a:latin typeface="Courier" pitchFamily="2" charset="0"/>
            </a:rPr>
            <a:t>sizeof</a:t>
          </a:r>
          <a:endParaRPr lang="en-US" dirty="0">
            <a:latin typeface="Courier" pitchFamily="2" charset="0"/>
          </a:endParaRPr>
        </a:p>
      </dgm:t>
    </dgm:pt>
    <dgm:pt modelId="{4CB5AABE-82D5-421C-B695-CF383ACEBCEA}" type="parTrans" cxnId="{3CAC56B5-13F9-4B97-991F-B84D8F79A09C}">
      <dgm:prSet/>
      <dgm:spPr/>
      <dgm:t>
        <a:bodyPr/>
        <a:lstStyle/>
        <a:p>
          <a:endParaRPr lang="en-US"/>
        </a:p>
      </dgm:t>
    </dgm:pt>
    <dgm:pt modelId="{A8CFE909-37E3-4B0F-9CA6-E4C4D7EEF029}" type="sibTrans" cxnId="{3CAC56B5-13F9-4B97-991F-B84D8F79A09C}">
      <dgm:prSet/>
      <dgm:spPr/>
      <dgm:t>
        <a:bodyPr/>
        <a:lstStyle/>
        <a:p>
          <a:endParaRPr lang="en-US"/>
        </a:p>
      </dgm:t>
    </dgm:pt>
    <dgm:pt modelId="{7C872F17-7BF6-4F4B-9854-A9AD67727568}" type="pres">
      <dgm:prSet presAssocID="{B4158208-3E00-4826-80D7-7BA263389A6C}" presName="Name0" presStyleCnt="0">
        <dgm:presLayoutVars>
          <dgm:dir/>
          <dgm:animLvl val="lvl"/>
          <dgm:resizeHandles val="exact"/>
        </dgm:presLayoutVars>
      </dgm:prSet>
      <dgm:spPr/>
    </dgm:pt>
    <dgm:pt modelId="{2DFACA27-F68C-3F47-84C5-50285D5E3352}" type="pres">
      <dgm:prSet presAssocID="{D201CCD1-0996-4540-BD4E-D2E9E2A35E05}" presName="boxAndChildren" presStyleCnt="0"/>
      <dgm:spPr/>
    </dgm:pt>
    <dgm:pt modelId="{316833E4-87EE-3649-B84D-FDEF518F15B8}" type="pres">
      <dgm:prSet presAssocID="{D201CCD1-0996-4540-BD4E-D2E9E2A35E05}" presName="parentTextBox" presStyleLbl="node1" presStyleIdx="0" presStyleCnt="2"/>
      <dgm:spPr/>
    </dgm:pt>
    <dgm:pt modelId="{3283C449-4E5C-B94E-8DF8-116EB7E74916}" type="pres">
      <dgm:prSet presAssocID="{D201CCD1-0996-4540-BD4E-D2E9E2A35E05}" presName="entireBox" presStyleLbl="node1" presStyleIdx="0" presStyleCnt="2"/>
      <dgm:spPr/>
    </dgm:pt>
    <dgm:pt modelId="{3A722687-0AB0-6341-BA83-5CB92B828C6D}" type="pres">
      <dgm:prSet presAssocID="{D201CCD1-0996-4540-BD4E-D2E9E2A35E05}" presName="descendantBox" presStyleCnt="0"/>
      <dgm:spPr/>
    </dgm:pt>
    <dgm:pt modelId="{0BB81772-B869-D240-A1A7-33B55778A5F1}" type="pres">
      <dgm:prSet presAssocID="{2C9A8E7F-B889-4E0B-86EE-873CB8618115}" presName="childTextBox" presStyleLbl="fgAccFollowNode1" presStyleIdx="0" presStyleCnt="4">
        <dgm:presLayoutVars>
          <dgm:bulletEnabled val="1"/>
        </dgm:presLayoutVars>
      </dgm:prSet>
      <dgm:spPr/>
    </dgm:pt>
    <dgm:pt modelId="{3F782393-9BC9-6640-BE40-B2C35902E114}" type="pres">
      <dgm:prSet presAssocID="{FE9B04D8-311C-4337-B3CD-7CEB1B1AA2AA}" presName="childTextBox" presStyleLbl="fgAccFollowNode1" presStyleIdx="1" presStyleCnt="4">
        <dgm:presLayoutVars>
          <dgm:bulletEnabled val="1"/>
        </dgm:presLayoutVars>
      </dgm:prSet>
      <dgm:spPr/>
    </dgm:pt>
    <dgm:pt modelId="{D437E7B3-9F51-4D4E-A70F-FFE0ECC3D60C}" type="pres">
      <dgm:prSet presAssocID="{8CA1089B-0CE1-4242-A6A4-3635C6E4D939}" presName="childTextBox" presStyleLbl="fgAccFollowNode1" presStyleIdx="2" presStyleCnt="4">
        <dgm:presLayoutVars>
          <dgm:bulletEnabled val="1"/>
        </dgm:presLayoutVars>
      </dgm:prSet>
      <dgm:spPr/>
    </dgm:pt>
    <dgm:pt modelId="{F9CE044A-B3D5-3843-A376-3DBF32B6BCDC}" type="pres">
      <dgm:prSet presAssocID="{A20B5A60-F118-4AFA-90D6-AA7D2AFACCB1}" presName="sp" presStyleCnt="0"/>
      <dgm:spPr/>
    </dgm:pt>
    <dgm:pt modelId="{D0B191FA-3A1D-6349-AC0C-67EB2E3FF51F}" type="pres">
      <dgm:prSet presAssocID="{28B413F7-F204-4A80-80C0-DA9714FAB1EE}" presName="arrowAndChildren" presStyleCnt="0"/>
      <dgm:spPr/>
    </dgm:pt>
    <dgm:pt modelId="{B5442650-0979-334F-B42D-851C0F603397}" type="pres">
      <dgm:prSet presAssocID="{28B413F7-F204-4A80-80C0-DA9714FAB1EE}" presName="parentTextArrow" presStyleLbl="node1" presStyleIdx="0" presStyleCnt="2"/>
      <dgm:spPr/>
    </dgm:pt>
    <dgm:pt modelId="{0A38C5B1-51FA-F14F-8046-AD4942325AD5}" type="pres">
      <dgm:prSet presAssocID="{28B413F7-F204-4A80-80C0-DA9714FAB1EE}" presName="arrow" presStyleLbl="node1" presStyleIdx="1" presStyleCnt="2"/>
      <dgm:spPr/>
    </dgm:pt>
    <dgm:pt modelId="{52D5A111-6939-DA46-A052-76B3E5C58B28}" type="pres">
      <dgm:prSet presAssocID="{28B413F7-F204-4A80-80C0-DA9714FAB1EE}" presName="descendantArrow" presStyleCnt="0"/>
      <dgm:spPr/>
    </dgm:pt>
    <dgm:pt modelId="{F5DDD2EE-DC4A-AF4E-8BCB-CBD79DF4330D}" type="pres">
      <dgm:prSet presAssocID="{61061CFD-5F4F-4E7C-9BD2-8597B07D4CFB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C07A032-FF11-4D04-AB57-083A1DEB2337}" srcId="{28B413F7-F204-4A80-80C0-DA9714FAB1EE}" destId="{61061CFD-5F4F-4E7C-9BD2-8597B07D4CFB}" srcOrd="0" destOrd="0" parTransId="{C659AF98-F779-4093-BB3D-4264D6D23A62}" sibTransId="{24926750-5283-42E5-B669-2BB4CC5438D0}"/>
    <dgm:cxn modelId="{CC4C8C3A-D39F-254A-AB75-177F17B3F277}" type="presOf" srcId="{8CA1089B-0CE1-4242-A6A4-3635C6E4D939}" destId="{D437E7B3-9F51-4D4E-A70F-FFE0ECC3D60C}" srcOrd="0" destOrd="0" presId="urn:microsoft.com/office/officeart/2005/8/layout/process4"/>
    <dgm:cxn modelId="{7B94BB3A-8372-D148-AFA5-4C45CD6B7DB8}" type="presOf" srcId="{2C9A8E7F-B889-4E0B-86EE-873CB8618115}" destId="{0BB81772-B869-D240-A1A7-33B55778A5F1}" srcOrd="0" destOrd="0" presId="urn:microsoft.com/office/officeart/2005/8/layout/process4"/>
    <dgm:cxn modelId="{10E6B051-287B-443C-A650-C3221F96A58E}" srcId="{B4158208-3E00-4826-80D7-7BA263389A6C}" destId="{28B413F7-F204-4A80-80C0-DA9714FAB1EE}" srcOrd="0" destOrd="0" parTransId="{BF09EFD7-DFCA-43ED-9BB5-52FE1817AF44}" sibTransId="{A20B5A60-F118-4AFA-90D6-AA7D2AFACCB1}"/>
    <dgm:cxn modelId="{781A125B-D7B8-4C3D-8121-9F208E75D745}" srcId="{D201CCD1-0996-4540-BD4E-D2E9E2A35E05}" destId="{2C9A8E7F-B889-4E0B-86EE-873CB8618115}" srcOrd="0" destOrd="0" parTransId="{ACE3C62C-8396-40A5-A065-C9017347EDBD}" sibTransId="{5D5B08D9-3250-415E-AF17-64DFC5DE70C2}"/>
    <dgm:cxn modelId="{E9BF1B80-931F-D24D-801F-2FF4CC044622}" type="presOf" srcId="{D201CCD1-0996-4540-BD4E-D2E9E2A35E05}" destId="{3283C449-4E5C-B94E-8DF8-116EB7E74916}" srcOrd="1" destOrd="0" presId="urn:microsoft.com/office/officeart/2005/8/layout/process4"/>
    <dgm:cxn modelId="{7AE11895-E394-6E4F-AFFF-EE030BBEC4B0}" type="presOf" srcId="{D201CCD1-0996-4540-BD4E-D2E9E2A35E05}" destId="{316833E4-87EE-3649-B84D-FDEF518F15B8}" srcOrd="0" destOrd="0" presId="urn:microsoft.com/office/officeart/2005/8/layout/process4"/>
    <dgm:cxn modelId="{62B5C696-B099-9B45-9C68-6923F04F3CBF}" type="presOf" srcId="{28B413F7-F204-4A80-80C0-DA9714FAB1EE}" destId="{0A38C5B1-51FA-F14F-8046-AD4942325AD5}" srcOrd="1" destOrd="0" presId="urn:microsoft.com/office/officeart/2005/8/layout/process4"/>
    <dgm:cxn modelId="{218D60A7-F104-534E-9713-F8C6C566E960}" type="presOf" srcId="{FE9B04D8-311C-4337-B3CD-7CEB1B1AA2AA}" destId="{3F782393-9BC9-6640-BE40-B2C35902E114}" srcOrd="0" destOrd="0" presId="urn:microsoft.com/office/officeart/2005/8/layout/process4"/>
    <dgm:cxn modelId="{B87800A8-5222-0F42-9850-8EC3BDBBE093}" type="presOf" srcId="{B4158208-3E00-4826-80D7-7BA263389A6C}" destId="{7C872F17-7BF6-4F4B-9854-A9AD67727568}" srcOrd="0" destOrd="0" presId="urn:microsoft.com/office/officeart/2005/8/layout/process4"/>
    <dgm:cxn modelId="{ED3D49B3-5F6A-4674-A3A4-ED39AC56CA2F}" srcId="{D201CCD1-0996-4540-BD4E-D2E9E2A35E05}" destId="{FE9B04D8-311C-4337-B3CD-7CEB1B1AA2AA}" srcOrd="1" destOrd="0" parTransId="{FA19214D-A54B-457E-8F34-5438F17A79CB}" sibTransId="{5EA0EF36-7563-4252-A4CB-D969FEA80903}"/>
    <dgm:cxn modelId="{3CAC56B5-13F9-4B97-991F-B84D8F79A09C}" srcId="{D201CCD1-0996-4540-BD4E-D2E9E2A35E05}" destId="{8CA1089B-0CE1-4242-A6A4-3635C6E4D939}" srcOrd="2" destOrd="0" parTransId="{4CB5AABE-82D5-421C-B695-CF383ACEBCEA}" sibTransId="{A8CFE909-37E3-4B0F-9CA6-E4C4D7EEF029}"/>
    <dgm:cxn modelId="{25950AB8-12C2-DE4E-9DAC-BC32C40620AE}" type="presOf" srcId="{28B413F7-F204-4A80-80C0-DA9714FAB1EE}" destId="{B5442650-0979-334F-B42D-851C0F603397}" srcOrd="0" destOrd="0" presId="urn:microsoft.com/office/officeart/2005/8/layout/process4"/>
    <dgm:cxn modelId="{0F4B65E8-216D-4F91-B5D6-4801357DD294}" srcId="{B4158208-3E00-4826-80D7-7BA263389A6C}" destId="{D201CCD1-0996-4540-BD4E-D2E9E2A35E05}" srcOrd="1" destOrd="0" parTransId="{1991F650-5753-4AA3-8C09-EF2E7AF71986}" sibTransId="{52BC3626-753D-4F22-9928-8E70A335B3A4}"/>
    <dgm:cxn modelId="{344780EB-F5D7-D547-B21C-28820F03CCFA}" type="presOf" srcId="{61061CFD-5F4F-4E7C-9BD2-8597B07D4CFB}" destId="{F5DDD2EE-DC4A-AF4E-8BCB-CBD79DF4330D}" srcOrd="0" destOrd="0" presId="urn:microsoft.com/office/officeart/2005/8/layout/process4"/>
    <dgm:cxn modelId="{E45E40B0-9688-624B-828A-86DB9C5B4635}" type="presParOf" srcId="{7C872F17-7BF6-4F4B-9854-A9AD67727568}" destId="{2DFACA27-F68C-3F47-84C5-50285D5E3352}" srcOrd="0" destOrd="0" presId="urn:microsoft.com/office/officeart/2005/8/layout/process4"/>
    <dgm:cxn modelId="{A2C829C0-832E-8141-8105-441DE9553C45}" type="presParOf" srcId="{2DFACA27-F68C-3F47-84C5-50285D5E3352}" destId="{316833E4-87EE-3649-B84D-FDEF518F15B8}" srcOrd="0" destOrd="0" presId="urn:microsoft.com/office/officeart/2005/8/layout/process4"/>
    <dgm:cxn modelId="{22C48B9D-7CAB-A74C-AB18-5D4B8E04174B}" type="presParOf" srcId="{2DFACA27-F68C-3F47-84C5-50285D5E3352}" destId="{3283C449-4E5C-B94E-8DF8-116EB7E74916}" srcOrd="1" destOrd="0" presId="urn:microsoft.com/office/officeart/2005/8/layout/process4"/>
    <dgm:cxn modelId="{F49E2B19-8981-D242-B9EF-8EDCAFCB944F}" type="presParOf" srcId="{2DFACA27-F68C-3F47-84C5-50285D5E3352}" destId="{3A722687-0AB0-6341-BA83-5CB92B828C6D}" srcOrd="2" destOrd="0" presId="urn:microsoft.com/office/officeart/2005/8/layout/process4"/>
    <dgm:cxn modelId="{DC25E988-D6BF-7946-8193-823E7EBD0640}" type="presParOf" srcId="{3A722687-0AB0-6341-BA83-5CB92B828C6D}" destId="{0BB81772-B869-D240-A1A7-33B55778A5F1}" srcOrd="0" destOrd="0" presId="urn:microsoft.com/office/officeart/2005/8/layout/process4"/>
    <dgm:cxn modelId="{CB50AA6D-23DD-D14F-8CBA-6D97E6940004}" type="presParOf" srcId="{3A722687-0AB0-6341-BA83-5CB92B828C6D}" destId="{3F782393-9BC9-6640-BE40-B2C35902E114}" srcOrd="1" destOrd="0" presId="urn:microsoft.com/office/officeart/2005/8/layout/process4"/>
    <dgm:cxn modelId="{8DFE1077-4A80-CD47-8A3A-22B6B82FB6CB}" type="presParOf" srcId="{3A722687-0AB0-6341-BA83-5CB92B828C6D}" destId="{D437E7B3-9F51-4D4E-A70F-FFE0ECC3D60C}" srcOrd="2" destOrd="0" presId="urn:microsoft.com/office/officeart/2005/8/layout/process4"/>
    <dgm:cxn modelId="{63C28BDE-71DE-7A4F-9B9F-3C617D5E53EC}" type="presParOf" srcId="{7C872F17-7BF6-4F4B-9854-A9AD67727568}" destId="{F9CE044A-B3D5-3843-A376-3DBF32B6BCDC}" srcOrd="1" destOrd="0" presId="urn:microsoft.com/office/officeart/2005/8/layout/process4"/>
    <dgm:cxn modelId="{A9610316-35F1-3045-A3E1-CF2E810024BD}" type="presParOf" srcId="{7C872F17-7BF6-4F4B-9854-A9AD67727568}" destId="{D0B191FA-3A1D-6349-AC0C-67EB2E3FF51F}" srcOrd="2" destOrd="0" presId="urn:microsoft.com/office/officeart/2005/8/layout/process4"/>
    <dgm:cxn modelId="{87C969C6-DAB2-0248-A458-2C8308098FE6}" type="presParOf" srcId="{D0B191FA-3A1D-6349-AC0C-67EB2E3FF51F}" destId="{B5442650-0979-334F-B42D-851C0F603397}" srcOrd="0" destOrd="0" presId="urn:microsoft.com/office/officeart/2005/8/layout/process4"/>
    <dgm:cxn modelId="{D0236766-E41E-F045-8032-399ABA9E543C}" type="presParOf" srcId="{D0B191FA-3A1D-6349-AC0C-67EB2E3FF51F}" destId="{0A38C5B1-51FA-F14F-8046-AD4942325AD5}" srcOrd="1" destOrd="0" presId="urn:microsoft.com/office/officeart/2005/8/layout/process4"/>
    <dgm:cxn modelId="{D7325652-C9C2-1146-A62D-5F6CE82B09F8}" type="presParOf" srcId="{D0B191FA-3A1D-6349-AC0C-67EB2E3FF51F}" destId="{52D5A111-6939-DA46-A052-76B3E5C58B28}" srcOrd="2" destOrd="0" presId="urn:microsoft.com/office/officeart/2005/8/layout/process4"/>
    <dgm:cxn modelId="{98FA3897-6AE4-3E41-914E-394CEC841E52}" type="presParOf" srcId="{52D5A111-6939-DA46-A052-76B3E5C58B28}" destId="{F5DDD2EE-DC4A-AF4E-8BCB-CBD79DF4330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C449-4E5C-B94E-8DF8-116EB7E74916}">
      <dsp:nvSpPr>
        <dsp:cNvPr id="0" name=""/>
        <dsp:cNvSpPr/>
      </dsp:nvSpPr>
      <dsp:spPr>
        <a:xfrm>
          <a:off x="0" y="2463084"/>
          <a:ext cx="10515600" cy="1616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a single dimensional array,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urier" pitchFamily="2" charset="0"/>
            </a:rPr>
            <a:t>a[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] == *(a + 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)</a:t>
          </a:r>
        </a:p>
      </dsp:txBody>
      <dsp:txXfrm>
        <a:off x="0" y="2463084"/>
        <a:ext cx="10515600" cy="872666"/>
      </dsp:txXfrm>
    </dsp:sp>
    <dsp:sp modelId="{0BB81772-B869-D240-A1A7-33B55778A5F1}">
      <dsp:nvSpPr>
        <dsp:cNvPr id="0" name=""/>
        <dsp:cNvSpPr/>
      </dsp:nvSpPr>
      <dsp:spPr>
        <a:xfrm>
          <a:off x="5134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ourier" pitchFamily="2" charset="0"/>
            </a:rPr>
            <a:t>a</a:t>
          </a:r>
          <a:r>
            <a:rPr lang="en-US" sz="2100" kern="1200" dirty="0"/>
            <a:t> is the address of </a:t>
          </a:r>
          <a:r>
            <a:rPr lang="en-US" sz="2100" kern="1200" dirty="0">
              <a:latin typeface="Courier" pitchFamily="2" charset="0"/>
            </a:rPr>
            <a:t>a[0]</a:t>
          </a:r>
        </a:p>
      </dsp:txBody>
      <dsp:txXfrm>
        <a:off x="5134" y="3303429"/>
        <a:ext cx="3501776" cy="743382"/>
      </dsp:txXfrm>
    </dsp:sp>
    <dsp:sp modelId="{3F782393-9BC9-6640-BE40-B2C35902E114}">
      <dsp:nvSpPr>
        <dsp:cNvPr id="0" name=""/>
        <dsp:cNvSpPr/>
      </dsp:nvSpPr>
      <dsp:spPr>
        <a:xfrm>
          <a:off x="3506911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a[</a:t>
          </a:r>
          <a:r>
            <a:rPr lang="en-US" sz="2100" kern="1200" dirty="0" err="1"/>
            <a:t>i</a:t>
          </a:r>
          <a:r>
            <a:rPr lang="en-US" sz="2100" kern="1200" dirty="0"/>
            <a:t>] is the array slot that is at </a:t>
          </a:r>
          <a:r>
            <a:rPr lang="en-US" sz="2100" kern="1200" dirty="0">
              <a:latin typeface="Courier" pitchFamily="2" charset="0"/>
            </a:rPr>
            <a:t>a + </a:t>
          </a:r>
          <a:r>
            <a:rPr lang="en-US" sz="2100" kern="1200" dirty="0" err="1">
              <a:latin typeface="Courier" pitchFamily="2" charset="0"/>
            </a:rPr>
            <a:t>i</a:t>
          </a:r>
          <a:r>
            <a:rPr lang="en-US" sz="2100" kern="1200" dirty="0">
              <a:latin typeface="Courier" pitchFamily="2" charset="0"/>
            </a:rPr>
            <a:t> * </a:t>
          </a:r>
          <a:r>
            <a:rPr lang="en-US" sz="2100" kern="1200" dirty="0" err="1">
              <a:latin typeface="Courier" pitchFamily="2" charset="0"/>
            </a:rPr>
            <a:t>sizeof</a:t>
          </a:r>
          <a:r>
            <a:rPr lang="en-US" sz="2100" kern="1200" dirty="0">
              <a:latin typeface="Courier" pitchFamily="2" charset="0"/>
            </a:rPr>
            <a:t>(a[0])</a:t>
          </a:r>
        </a:p>
      </dsp:txBody>
      <dsp:txXfrm>
        <a:off x="3506911" y="3303429"/>
        <a:ext cx="3501776" cy="743382"/>
      </dsp:txXfrm>
    </dsp:sp>
    <dsp:sp modelId="{D437E7B3-9F51-4D4E-A70F-FFE0ECC3D60C}">
      <dsp:nvSpPr>
        <dsp:cNvPr id="0" name=""/>
        <dsp:cNvSpPr/>
      </dsp:nvSpPr>
      <dsp:spPr>
        <a:xfrm>
          <a:off x="7008688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Pointers automatically do the multiplication by </a:t>
          </a:r>
          <a:r>
            <a:rPr lang="en-US" sz="2100" kern="1200" dirty="0" err="1">
              <a:latin typeface="Courier" pitchFamily="2" charset="0"/>
            </a:rPr>
            <a:t>sizeof</a:t>
          </a:r>
          <a:endParaRPr lang="en-US" sz="2100" kern="1200" dirty="0">
            <a:latin typeface="Courier" pitchFamily="2" charset="0"/>
          </a:endParaRPr>
        </a:p>
      </dsp:txBody>
      <dsp:txXfrm>
        <a:off x="7008688" y="3303429"/>
        <a:ext cx="3501776" cy="743382"/>
      </dsp:txXfrm>
    </dsp:sp>
    <dsp:sp modelId="{0A38C5B1-51FA-F14F-8046-AD4942325AD5}">
      <dsp:nvSpPr>
        <dsp:cNvPr id="0" name=""/>
        <dsp:cNvSpPr/>
      </dsp:nvSpPr>
      <dsp:spPr>
        <a:xfrm rot="10800000">
          <a:off x="0" y="1840"/>
          <a:ext cx="10515600" cy="24854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Arrays and pointers in </a:t>
          </a:r>
          <a:r>
            <a:rPr lang="en-US" sz="1900" b="1" kern="1200" dirty="0"/>
            <a:t>C</a:t>
          </a:r>
          <a:r>
            <a:rPr lang="en-US" sz="1900" kern="1200" dirty="0"/>
            <a:t> are related in fundamental and often confusing ways.</a:t>
          </a:r>
        </a:p>
      </dsp:txBody>
      <dsp:txXfrm rot="-10800000">
        <a:off x="0" y="1840"/>
        <a:ext cx="10515600" cy="872405"/>
      </dsp:txXfrm>
    </dsp:sp>
    <dsp:sp modelId="{F5DDD2EE-DC4A-AF4E-8BCB-CBD79DF4330D}">
      <dsp:nvSpPr>
        <dsp:cNvPr id="0" name=""/>
        <dsp:cNvSpPr/>
      </dsp:nvSpPr>
      <dsp:spPr>
        <a:xfrm>
          <a:off x="0" y="874245"/>
          <a:ext cx="10515600" cy="7431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talk more about this when we deal with pointers.</a:t>
          </a:r>
        </a:p>
      </dsp:txBody>
      <dsp:txXfrm>
        <a:off x="0" y="874245"/>
        <a:ext cx="10515600" cy="74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ADFE-C5DC-0149-A1DA-02B1434058EA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54D8-0936-FA45-BBCF-F364F234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54D2-633B-DA4E-8E35-7AB4B8FF77AA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4784"/>
            <a:ext cx="4205344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D95-15E1-3044-A570-0301A164509C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F22B-7E88-C041-B4C6-F0E77074B971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D00-D07E-2B46-A63C-F20315FC9FCD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2875"/>
            <a:ext cx="4205344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E75A-043F-BA48-AC0C-54BF4A914797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4CEA-2ACC-8240-9748-8734CED49215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6A16-CF98-DD46-9135-0CA00BA4005E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C8BC-C375-8A4B-8B2B-1DCD4A394EDA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2DC-9F04-B642-9407-0859503E98FD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CFE-2D47-864F-9585-ECF069F54789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1E5-0673-ED42-9BB2-345FEF949C16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4ACC-C068-9F4C-8DDF-E87086E0C76F}" type="datetime3">
              <a:rPr lang="en-US" smtClean="0"/>
              <a:t>31 December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3328" y="6492875"/>
            <a:ext cx="4205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Arrays</a:t>
            </a:r>
            <a:br>
              <a:rPr lang="en-US" sz="4200" dirty="0"/>
            </a:br>
            <a:r>
              <a:rPr lang="en-US" sz="4200" dirty="0"/>
              <a:t>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D6FC7-5B6E-C44F-A903-8CBE25A6B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93" b="423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AC5B-0545-7B4F-B2A8-9B38780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7537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C023-735C-0443-8BE9-BF761A5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537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4866-BC1A-D847-8EC5-CC0F8C2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3554-C92C-6142-8A99-FCEAAE37E7AF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94B41-4D42-244E-A2CC-00D6CD23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(address of)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4BF6-8633-4A4A-82DE-081EF302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1DA50D"/>
                </a:solidFill>
                <a:latin typeface="Courier" pitchFamily="2" charset="0"/>
              </a:rPr>
              <a:t>&amp;</a:t>
            </a:r>
            <a:r>
              <a:rPr lang="en-US" sz="2000" kern="1200" dirty="0">
                <a:solidFill>
                  <a:srgbClr val="1DA50D"/>
                </a:solidFill>
                <a:latin typeface="+mn-lt"/>
                <a:ea typeface="+mn-ea"/>
                <a:cs typeface="+mn-cs"/>
              </a:rPr>
              <a:t> gives the memory location (address) of a variable.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9FE39DFF-823B-E446-AB93-DD83AF68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5" y="2488828"/>
            <a:ext cx="10478589" cy="3615112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18853A68-E8EA-254B-8287-2D71799B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6207900"/>
            <a:ext cx="8191500" cy="33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3186B-1F88-9C4B-8411-ADD5D485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1D7-CAEB-194A-9BEB-4E24AC0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B59BE-C709-3748-B681-B8A782E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A636-A767-6E43-8594-FDC18C47FEB7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72382-05BE-A346-AAB4-DFE1B833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80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93FE-B84D-1A47-925A-CCD2787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000" dirty="0">
                <a:solidFill>
                  <a:schemeClr val="bg1"/>
                </a:solidFill>
              </a:rPr>
              <a:t> operator tells us the number of bytes used by a variable.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Works on arrays, structures, unions, when the </a:t>
            </a:r>
            <a:r>
              <a:rPr lang="en-US" sz="2000" i="1" dirty="0">
                <a:solidFill>
                  <a:schemeClr val="bg1"/>
                </a:solidFill>
              </a:rPr>
              <a:t>compiler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know how much memory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A630-5673-5241-BD9E-37C4ECE2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3" y="869224"/>
            <a:ext cx="7116183" cy="3397975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6142813E-1D69-5B48-BA0B-68FAB06F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63" y="4584962"/>
            <a:ext cx="7116183" cy="2655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B9ABC-CEA7-8949-BD78-F5A838B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0856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9644-CA50-9049-B13D-C721B39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F21493-3970-AA4A-A3C4-37D586A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5D7F-DC06-8246-969F-3DFB3434C014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CF54D-B783-C74E-AD93-28F82D61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Is this what you expected?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C32CA-B173-FF4F-B601-2C2EB304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5" y="999217"/>
            <a:ext cx="8362141" cy="24250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521DFE-241B-4365-9960-D1E6B83C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an array gives the size of the array</a:t>
            </a:r>
          </a:p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 pointer gives the size of the pointer</a:t>
            </a:r>
          </a:p>
          <a:p>
            <a:endParaRPr lang="en-US" sz="1800" dirty="0"/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5065CBB7-8C9E-854D-9568-D1601A20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99" y="3856554"/>
            <a:ext cx="4521200" cy="558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31BD-B8AB-E14C-B042-1C630C27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FFDDF-E6A1-2540-BCAE-504B898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4FED03-828C-6740-AF9E-8648E05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827-923B-1C4A-813B-53A743AB1350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96A5-4BA1-CE4F-85F2-E56866B1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Pointers and arrays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4E700F-0FE0-41BE-AED1-0ADB9C570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8827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E3BB-0699-4F40-9FB8-F52091B4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1C6A-2073-C84D-BA0C-EAD614A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2FE5-C630-554C-9E46-13231996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7FB9-695B-5F46-85EB-77D9282E33B0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05D9-7EEF-1944-A5FB-E9A273D9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Arrays and points are equivalent in </a:t>
            </a:r>
            <a:r>
              <a:rPr lang="en-US" sz="3200" b="1"/>
              <a:t>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E990-5D7F-3D4D-B7E8-401BE39C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0418D00-D07E-2B46-A63C-F20315FC9FCD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31 December 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8CFD-58A2-5F46-AF63-A21BFB7B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365C-8D4A-574F-88AB-53699D5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06416E84-27D9-5844-BD5D-557219FA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753" y="359764"/>
            <a:ext cx="9060493" cy="5077741"/>
          </a:xfrm>
        </p:spPr>
      </p:pic>
    </p:spTree>
    <p:extLst>
      <p:ext uri="{BB962C8B-B14F-4D97-AF65-F5344CB8AC3E}">
        <p14:creationId xmlns:p14="http://schemas.microsoft.com/office/powerpoint/2010/main" val="178442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D2F53-4813-CA48-A8EA-80A8EF80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3" y="4071597"/>
            <a:ext cx="10515600" cy="12865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A matrix is an array of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A504-A9A4-2449-A264-FA0F52F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0418D00-D07E-2B46-A63C-F20315FC9FCD}" type="datetime3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31 December 2020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F2D5-BF4D-DF4C-9A0A-716BE8B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45F6-4258-0E45-82C6-4D55FBD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CB303EE-96AC-6B48-B3D9-60FCDE71DF64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3" name="Content Placeholder 22" descr="Text&#10;&#10;Description automatically generated">
            <a:extLst>
              <a:ext uri="{FF2B5EF4-FFF2-40B4-BE49-F238E27FC236}">
                <a16:creationId xmlns:a16="http://schemas.microsoft.com/office/drawing/2014/main" id="{4EAD1439-DC29-D24D-8542-C6F3FF423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7" y="1499859"/>
            <a:ext cx="11692232" cy="2379303"/>
          </a:xfrm>
        </p:spPr>
      </p:pic>
    </p:spTree>
    <p:extLst>
      <p:ext uri="{BB962C8B-B14F-4D97-AF65-F5344CB8AC3E}">
        <p14:creationId xmlns:p14="http://schemas.microsoft.com/office/powerpoint/2010/main" val="361147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080-AD94-A54E-BF61-C3828A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2091-37ED-E045-99E2-64F17365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4" y="2279018"/>
            <a:ext cx="6115456" cy="337592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string is an array of characters that ends in </a:t>
            </a:r>
            <a:r>
              <a:rPr lang="en-US" sz="1800" dirty="0">
                <a:latin typeface="Courier" pitchFamily="2" charset="0"/>
              </a:rPr>
              <a:t>‘\0’</a:t>
            </a:r>
          </a:p>
          <a:p>
            <a:r>
              <a:rPr lang="en-US" sz="1800" dirty="0"/>
              <a:t>It can be written as: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“Hello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*s = “Goodbye cruel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{‘L’, ‘e’, ‘g’, ‘a‘, ‘l’, 0}</a:t>
            </a:r>
          </a:p>
          <a:p>
            <a:r>
              <a:rPr lang="en-US" sz="1800" dirty="0"/>
              <a:t>Most people use the </a:t>
            </a:r>
            <a:r>
              <a:rPr lang="en-US" sz="1800" dirty="0">
                <a:latin typeface="Courier" pitchFamily="2" charset="0"/>
              </a:rPr>
              <a:t>*s</a:t>
            </a:r>
            <a:r>
              <a:rPr lang="en-US" sz="1800" dirty="0"/>
              <a:t> version.</a:t>
            </a:r>
          </a:p>
          <a:p>
            <a:r>
              <a:rPr lang="en-US" sz="1800" dirty="0"/>
              <a:t>A 100 character (99 printable) empty string is</a:t>
            </a:r>
          </a:p>
          <a:p>
            <a:pPr lvl="1"/>
            <a:r>
              <a:rPr lang="en-US" sz="1800" dirty="0">
                <a:latin typeface="Courier" pitchFamily="2" charset="0"/>
              </a:rPr>
              <a:t>char s[100]</a:t>
            </a:r>
          </a:p>
          <a:p>
            <a:pPr lvl="1"/>
            <a:endParaRPr lang="en-US" sz="1800" dirty="0">
              <a:latin typeface="Courier" pitchFamily="2" charset="0"/>
            </a:endParaRPr>
          </a:p>
          <a:p>
            <a:r>
              <a:rPr lang="en-US" sz="2200" dirty="0">
                <a:solidFill>
                  <a:schemeClr val="accent5"/>
                </a:solidFill>
              </a:rPr>
              <a:t>A string is just an array of characters that we have agreed is terminated by a null (zero) character.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B7AE-81F8-624E-92D9-CF41BBFD9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18678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C458-CF64-3C43-A06A-D7677A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91C0-6423-394B-A16A-FAAE028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21040-BEDC-9D43-B541-52F44E4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46B6-0F81-1F46-AD0A-C3487C607665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88AF-5C9F-D744-9F73-3086A612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Assignment and Copying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750DA2DE-EC97-8F44-8F63-48BFB283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15421"/>
            <a:ext cx="7188199" cy="1886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C017-EE70-2646-B953-F657BFEB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4455886"/>
            <a:ext cx="7789089" cy="1721077"/>
          </a:xfrm>
        </p:spPr>
        <p:txBody>
          <a:bodyPr>
            <a:normAutofit/>
          </a:bodyPr>
          <a:lstStyle/>
          <a:p>
            <a:r>
              <a:rPr lang="en-US" sz="2400" dirty="0"/>
              <a:t>What does that mean?</a:t>
            </a:r>
          </a:p>
          <a:p>
            <a:r>
              <a:rPr lang="en-US" sz="2400" dirty="0"/>
              <a:t>It means that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t</a:t>
            </a:r>
            <a:r>
              <a:rPr lang="en-US" sz="2400" dirty="0"/>
              <a:t> point to (reference) the same memory location.</a:t>
            </a:r>
          </a:p>
          <a:p>
            <a:r>
              <a:rPr lang="en-US" sz="2400" dirty="0"/>
              <a:t>It </a:t>
            </a:r>
            <a:r>
              <a:rPr lang="en-US" sz="2400" i="1" dirty="0"/>
              <a:t>does not </a:t>
            </a:r>
            <a:r>
              <a:rPr lang="en-US" sz="2400" dirty="0"/>
              <a:t>make a copy of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56E0-4717-5941-AF2C-1FF40A8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59D0-5725-6249-B8F0-4B5A7BE5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09A85-52E4-9243-88A9-DDE3DF27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98EA-3C32-FE4C-B168-0FEC1B9703B1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5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CB2A5-71D7-7F43-A2AD-0A869286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going on here?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04F5816-4025-6B40-B2ED-FB14F63C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13277"/>
            <a:ext cx="7188199" cy="2372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D2A7-D019-7E43-869D-36186C68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433447"/>
            <a:ext cx="7458890" cy="1472382"/>
          </a:xfrm>
        </p:spPr>
        <p:txBody>
          <a:bodyPr>
            <a:normAutofit/>
          </a:bodyPr>
          <a:lstStyle/>
          <a:p>
            <a:r>
              <a:rPr lang="en-US" dirty="0"/>
              <a:t>We’ll use integers for simplicity.</a:t>
            </a:r>
          </a:p>
          <a:p>
            <a:r>
              <a:rPr lang="en-US" dirty="0">
                <a:latin typeface="Courier" pitchFamily="2" charset="0"/>
              </a:rPr>
              <a:t>y</a:t>
            </a:r>
            <a:r>
              <a:rPr lang="en-US" dirty="0"/>
              <a:t> is an </a:t>
            </a:r>
            <a:r>
              <a:rPr lang="en-US" i="1" dirty="0"/>
              <a:t>alias</a:t>
            </a:r>
            <a:r>
              <a:rPr lang="en-US" dirty="0"/>
              <a:t> for </a:t>
            </a:r>
            <a:r>
              <a:rPr lang="en-US" dirty="0">
                <a:latin typeface="Courier" pitchFamily="2" charset="0"/>
              </a:rPr>
              <a:t>x</a:t>
            </a:r>
          </a:p>
          <a:p>
            <a:pPr lvl="1"/>
            <a:r>
              <a:rPr lang="en-US" sz="2000" dirty="0"/>
              <a:t>They reference the same memory.</a:t>
            </a:r>
          </a:p>
          <a:p>
            <a:endParaRPr lang="en-US" dirty="0"/>
          </a:p>
        </p:txBody>
      </p:sp>
      <p:pic>
        <p:nvPicPr>
          <p:cNvPr id="7" name="Picture 6" descr="A picture containing object, clock, ball, hitting&#10;&#10;Description automatically generated">
            <a:extLst>
              <a:ext uri="{FF2B5EF4-FFF2-40B4-BE49-F238E27FC236}">
                <a16:creationId xmlns:a16="http://schemas.microsoft.com/office/drawing/2014/main" id="{41E8CF76-C43D-FC4A-B6A9-52CCC406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090" y="4321629"/>
            <a:ext cx="1676400" cy="584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BA4E9-0117-9F49-8C3A-CE8382E1A052}"/>
              </a:ext>
            </a:extLst>
          </p:cNvPr>
          <p:cNvCxnSpPr/>
          <p:nvPr/>
        </p:nvCxnSpPr>
        <p:spPr>
          <a:xfrm>
            <a:off x="9459686" y="3124200"/>
            <a:ext cx="849085" cy="10454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5997C-3D88-4041-8811-AF244CE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4397EC-BFB4-614E-9E85-431BA4E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0926FA-CCDB-4C4E-B5BD-1B9E7596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F158-72C0-504A-AA2E-D1B48B0BAE6F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0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35C75-414E-A149-87BD-F3922BD1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Courier" pitchFamily="2" charset="0"/>
              </a:rPr>
              <a:t>strcmp</a:t>
            </a:r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3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C38A21F-F967-0D4F-96DA-241BE246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75144"/>
            <a:ext cx="7188199" cy="2767455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08DABA-76A4-4D6C-BCB6-8FA153B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557486"/>
            <a:ext cx="7188199" cy="1619477"/>
          </a:xfrm>
        </p:spPr>
        <p:txBody>
          <a:bodyPr>
            <a:normAutofit/>
          </a:bodyPr>
          <a:lstStyle/>
          <a:p>
            <a:r>
              <a:rPr lang="en-US" sz="2400" dirty="0"/>
              <a:t>As long as both characters are not </a:t>
            </a:r>
            <a:r>
              <a:rPr lang="en-US" sz="2400" i="1" dirty="0"/>
              <a:t>null</a:t>
            </a:r>
            <a:r>
              <a:rPr lang="en-US" sz="2400" dirty="0"/>
              <a:t>, subtract them.</a:t>
            </a:r>
          </a:p>
          <a:p>
            <a:pPr lvl="1"/>
            <a:r>
              <a:rPr lang="en-US" sz="2000" dirty="0"/>
              <a:t>&lt; 0 means </a:t>
            </a:r>
            <a:r>
              <a:rPr lang="en-US" sz="2000" dirty="0">
                <a:latin typeface="Courier" pitchFamily="2" charset="0"/>
              </a:rPr>
              <a:t>s &lt; t</a:t>
            </a:r>
          </a:p>
          <a:p>
            <a:pPr lvl="1"/>
            <a:r>
              <a:rPr lang="en-US" sz="2000" dirty="0"/>
              <a:t>&gt; 0 means </a:t>
            </a:r>
            <a:r>
              <a:rPr lang="en-US" sz="2000" dirty="0">
                <a:latin typeface="Courier" pitchFamily="2" charset="0"/>
              </a:rPr>
              <a:t>s &gt; t</a:t>
            </a:r>
          </a:p>
          <a:p>
            <a:pPr lvl="1"/>
            <a:r>
              <a:rPr lang="en-US" sz="2000" dirty="0"/>
              <a:t>= 0 means </a:t>
            </a:r>
            <a:r>
              <a:rPr lang="en-US" sz="2000" dirty="0">
                <a:latin typeface="Courier" pitchFamily="2" charset="0"/>
              </a:rPr>
              <a:t>s == 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FB4D-CDA4-9C4B-B4AF-3A6969B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554D-8125-7A4A-A224-BB88DF0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0DF3-E601-3540-A7A6-43B8871B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A16-C514-D447-9786-D4D00CA9CF08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C9A6-A2C3-5A4F-8E9C-53847E6F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an array?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297E-FC96-4D42-991F-C8DE2D8C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 </a:t>
            </a:r>
            <a:r>
              <a:rPr lang="en-US" sz="2400" i="1" dirty="0"/>
              <a:t>homogeneous</a:t>
            </a:r>
            <a:r>
              <a:rPr lang="en-US" sz="2400" dirty="0"/>
              <a:t> collection of </a:t>
            </a:r>
            <a:r>
              <a:rPr lang="en-US" sz="2400" i="1" dirty="0"/>
              <a:t>elements</a:t>
            </a:r>
          </a:p>
          <a:p>
            <a:pPr lvl="1"/>
            <a:r>
              <a:rPr lang="en-US" dirty="0"/>
              <a:t>All elements have the same type.</a:t>
            </a:r>
          </a:p>
          <a:p>
            <a:r>
              <a:rPr lang="en-US" sz="2400" dirty="0"/>
              <a:t>Arrays can have one dimension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vector</a:t>
            </a:r>
            <a:r>
              <a:rPr lang="en-US" dirty="0"/>
              <a:t>.</a:t>
            </a:r>
          </a:p>
          <a:p>
            <a:r>
              <a:rPr lang="en-US" sz="2400" dirty="0"/>
              <a:t>Arrays can have two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matrix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a matrix as an array of vectors.</a:t>
            </a:r>
          </a:p>
          <a:p>
            <a:r>
              <a:rPr lang="en-US" sz="2400" dirty="0"/>
              <a:t>Arrays can have even more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tensor</a:t>
            </a:r>
            <a:r>
              <a:rPr lang="en-US" dirty="0"/>
              <a:t> by the machine learning community.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these as arrays of arrays of … some type.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D7C-AB29-6441-BFBD-E48C9393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FC0C-7EED-C648-A715-73F0395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F96F1-493F-774F-A017-08644FF2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8B0-5336-2442-9600-E758D2B121A3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5545-438A-BF4A-88C1-9B61A4AF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  <a:latin typeface="Courier" pitchFamily="2" charset="0"/>
              </a:rPr>
              <a:t>strlen</a:t>
            </a:r>
            <a:r>
              <a:rPr lang="en-US" sz="26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E03A4D-F942-B84C-9DF9-4FBC6EFE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147162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A5E007-51B7-4D57-816C-586D20CC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s[length]</a:t>
            </a:r>
            <a:r>
              <a:rPr lang="en-US" sz="1800" dirty="0"/>
              <a:t> is not </a:t>
            </a:r>
            <a:r>
              <a:rPr lang="en-US" sz="1800" i="1" dirty="0"/>
              <a:t>null</a:t>
            </a:r>
            <a:r>
              <a:rPr lang="en-US" sz="1800" dirty="0"/>
              <a:t>, move on to the next one.</a:t>
            </a:r>
          </a:p>
          <a:p>
            <a:r>
              <a:rPr lang="en-US" sz="1800" dirty="0">
                <a:latin typeface="Courier" pitchFamily="2" charset="0"/>
              </a:rPr>
              <a:t>length</a:t>
            </a:r>
            <a:r>
              <a:rPr lang="en-US" sz="1800" dirty="0"/>
              <a:t> is the number of non-null characters.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58AB4-1B15-A840-AA92-F999FCB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BC65F-F761-4C49-9AD9-08821E66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62BF-2CC5-714C-85A4-E794FC9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B317-BE79-7343-80D4-C9C75F1F8E5B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2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98499-8F0F-6842-93D2-32C62D5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ourier" pitchFamily="2" charset="0"/>
              </a:rPr>
              <a:t>strcpy()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F91107-731E-9249-B6BA-7BE3988D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54849"/>
            <a:ext cx="7188199" cy="24080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FEE6FB-F083-41A8-9219-79A85CC0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t[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  <a:r>
              <a:rPr lang="en-US" sz="1800" dirty="0"/>
              <a:t> is not null, copy it to </a:t>
            </a:r>
            <a:r>
              <a:rPr lang="en-US" sz="1800" dirty="0">
                <a:latin typeface="Courier" pitchFamily="2" charset="0"/>
              </a:rPr>
              <a:t>s[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r>
              <a:rPr lang="en-US" sz="1800" dirty="0"/>
              <a:t>And be sure to tack a null on 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6B00-B36E-344E-B3AE-4514B90E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D2B8-8F34-BA49-BFD0-D5422CC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63DC-D195-3C4C-948E-8838F779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CCD3-1AD5-7F4F-8CDD-2A4EE94CC039}" type="datetime3">
              <a:rPr lang="en-US" smtClean="0">
                <a:solidFill>
                  <a:schemeClr val="bg2"/>
                </a:solidFill>
              </a:rPr>
              <a:t>31 December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463B-9C8B-B246-8651-A86BBFDA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You should never write code like that!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216-5870-7B45-882A-9EA090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Why not?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Did you check the array bounds?</a:t>
            </a:r>
          </a:p>
          <a:p>
            <a:r>
              <a:rPr lang="en-US" sz="2000">
                <a:solidFill>
                  <a:schemeClr val="bg1"/>
                </a:solidFill>
              </a:rPr>
              <a:t>This is the source of most buffer-overflow attacks!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85DC40-D4A5-1D45-B4EA-14E575FF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6804"/>
            <a:ext cx="6250769" cy="3203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3DA5-8CDB-3047-9DEE-8C5B639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825E-40FB-A342-A405-1BF52F92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9C9E-A751-844D-81E6-4825DAB7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7938"/>
            <a:ext cx="4654296" cy="212102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04DA9D-9B8B-BB40-B321-6DB631F6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125-82A3-C647-9B53-9E62481010AB}" type="datetime3">
              <a:rPr lang="en-US" smtClean="0">
                <a:solidFill>
                  <a:schemeClr val="tx1"/>
                </a:solidFill>
              </a:rPr>
              <a:t>31 December 2020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00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D823-427F-4649-B02D-7EB90A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strncmp()</a:t>
            </a:r>
            <a:endParaRPr lang="en-US" sz="2400" dirty="0">
              <a:solidFill>
                <a:srgbClr val="FFFFFF"/>
              </a:solidFill>
              <a:latin typeface="Courier" pitchFamily="2" charset="0"/>
            </a:endParaRPr>
          </a:p>
        </p:txBody>
      </p:sp>
      <p:pic>
        <p:nvPicPr>
          <p:cNvPr id="4" name="Picture 3" descr="A clock sitting in the dark&#10;&#10;Description automatically generated">
            <a:extLst>
              <a:ext uri="{FF2B5EF4-FFF2-40B4-BE49-F238E27FC236}">
                <a16:creationId xmlns:a16="http://schemas.microsoft.com/office/drawing/2014/main" id="{B74E6395-C328-3441-840F-4A2C660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6" y="1503583"/>
            <a:ext cx="8455474" cy="27268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4BEC1E-F46D-42F5-B3F0-68F42CB5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We just have to add a quick check to make sure we haven’t gone too far.</a:t>
            </a:r>
          </a:p>
          <a:p>
            <a:r>
              <a:rPr lang="en-US" sz="1800"/>
              <a:t>It depends on you knowing how large the arrays are, of course.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34F7-3367-604A-AAF4-92DA6826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94D89-CA53-4648-93C3-EB7A8BB3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25BBD2-9956-E04C-BC27-8728C72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495E-1D49-344D-BA5B-F1D289D3FCAF}" type="datetime3">
              <a:rPr lang="en-US" smtClean="0">
                <a:solidFill>
                  <a:schemeClr val="bg1"/>
                </a:solidFill>
              </a:rPr>
              <a:t>31 December 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7CBC2-D681-784F-837B-2D22A6B7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Courier" pitchFamily="2" charset="0"/>
              </a:rPr>
              <a:t>strncpy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 descr="A clock sitting in the dark&#10;&#10;Description automatically generated">
            <a:extLst>
              <a:ext uri="{FF2B5EF4-FFF2-40B4-BE49-F238E27FC236}">
                <a16:creationId xmlns:a16="http://schemas.microsoft.com/office/drawing/2014/main" id="{83919460-4E0D-754D-99BD-E32D9185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81804"/>
            <a:ext cx="7188199" cy="23541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1B8F4-7DBF-48EF-A54E-BC5FFBE4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Note that </a:t>
            </a:r>
            <a:r>
              <a:rPr lang="en-US" sz="1800" dirty="0">
                <a:latin typeface="Courier" pitchFamily="2" charset="0"/>
              </a:rPr>
              <a:t>n</a:t>
            </a:r>
            <a:r>
              <a:rPr lang="en-US" sz="1800" dirty="0"/>
              <a:t> must account for the null at the end.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32778-F2B8-0543-A7D3-5D069015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1C88-9A26-744C-8716-68FEECC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3A3FE-9FCB-F14C-B21E-FE287D3B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F0C4-2065-674C-9A48-67058784EFE3}" type="datetime3">
              <a:rPr lang="en-US" smtClean="0">
                <a:solidFill>
                  <a:schemeClr val="bg1"/>
                </a:solidFill>
              </a:rPr>
              <a:t>31 December 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0794F-95CD-A245-A70B-47E3E32C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 are ordered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vector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arrays start at zero: </a:t>
                </a:r>
                <a:r>
                  <a:rPr lang="en-US" sz="2400" dirty="0">
                    <a:latin typeface="Courier" pitchFamily="2" charset="0"/>
                  </a:rPr>
                  <a:t>a[0]</a:t>
                </a:r>
                <a:r>
                  <a:rPr lang="en-US" sz="2400" dirty="0"/>
                  <a:t>, …, </a:t>
                </a:r>
                <a:r>
                  <a:rPr lang="en-US" sz="2400" dirty="0">
                    <a:latin typeface="Courier" pitchFamily="2" charset="0"/>
                  </a:rPr>
                  <a:t>a[n-1]</a:t>
                </a:r>
              </a:p>
              <a:p>
                <a:pPr lvl="1"/>
                <a:r>
                  <a:rPr lang="en-US" dirty="0"/>
                  <a:t>Why? It’s easier, since </a:t>
                </a:r>
                <a:r>
                  <a:rPr lang="en-US" dirty="0">
                    <a:latin typeface="Courier" pitchFamily="2" charset="0"/>
                  </a:rPr>
                  <a:t>a[0]</a:t>
                </a:r>
                <a:r>
                  <a:rPr lang="en-US" dirty="0"/>
                  <a:t> is the base address of the array.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before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a[i+1]</a:t>
                </a:r>
                <a:r>
                  <a:rPr lang="en-US" sz="2400" dirty="0"/>
                  <a:t> in memory.</a:t>
                </a:r>
              </a:p>
              <a:p>
                <a:pPr lvl="1"/>
                <a:r>
                  <a:rPr lang="en-US" sz="2000" dirty="0"/>
                  <a:t>What about </a:t>
                </a:r>
                <a:r>
                  <a:rPr lang="en-US" sz="2000" dirty="0">
                    <a:latin typeface="Courier" pitchFamily="2" charset="0"/>
                  </a:rPr>
                  <a:t>a[n]</a:t>
                </a:r>
                <a:r>
                  <a:rPr lang="en-US" sz="2000" dirty="0"/>
                  <a:t>?</a:t>
                </a:r>
              </a:p>
              <a:p>
                <a:pPr lvl="2"/>
                <a:r>
                  <a:rPr lang="en-US" sz="1600" dirty="0"/>
                  <a:t>It’s past the end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after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a[i-1] </a:t>
                </a:r>
                <a:r>
                  <a:rPr lang="en-US" sz="2400" dirty="0"/>
                  <a:t>in memory.</a:t>
                </a:r>
              </a:p>
              <a:p>
                <a:pPr lvl="1"/>
                <a:r>
                  <a:rPr lang="en-US" sz="2000" dirty="0"/>
                  <a:t>Does </a:t>
                </a:r>
                <a:r>
                  <a:rPr lang="en-US" sz="2000" dirty="0">
                    <a:latin typeface="Courier" pitchFamily="2" charset="0"/>
                  </a:rPr>
                  <a:t>a[-2]</a:t>
                </a:r>
                <a:r>
                  <a:rPr lang="en-US" sz="2000" dirty="0"/>
                  <a:t> make sense?</a:t>
                </a:r>
              </a:p>
              <a:p>
                <a:pPr lvl="2"/>
                <a:r>
                  <a:rPr lang="en-US" sz="1600" dirty="0"/>
                  <a:t>No, it’s before the beginning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pPr lvl="2"/>
                <a:r>
                  <a:rPr lang="en-US" sz="1600" dirty="0"/>
                  <a:t>Yes, but we need to talk about pointers, and some people use it, but do not be </a:t>
                </a:r>
                <a:r>
                  <a:rPr lang="en-US" sz="1600" i="1" dirty="0"/>
                  <a:t>that guy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0B9A-975A-504B-BB69-96F6E81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F392-61A5-7546-87FA-FBEE3D28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4A6259-36B8-9844-8DE9-9CF2A1AC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29C3-F040-CE40-BB35-9A6B34A576BC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9B4B-4B72-FD49-B726-30B7D59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Declaring an array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188-3236-474F-8D50-1AE5678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4919535"/>
            <a:ext cx="9013052" cy="178865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If you have an initialization list, then you don’t need a count.</a:t>
            </a:r>
          </a:p>
          <a:p>
            <a:pPr marL="285750" indent="-285750"/>
            <a:r>
              <a:rPr lang="en-US" sz="2000" dirty="0"/>
              <a:t>If you have a count, then you don’t need an initialization list.</a:t>
            </a:r>
          </a:p>
          <a:p>
            <a:pPr marL="742950" lvl="1" indent="-285750"/>
            <a:r>
              <a:rPr lang="en-US" sz="2000" dirty="0"/>
              <a:t>But you can have one, of course.</a:t>
            </a:r>
          </a:p>
          <a:p>
            <a:pPr marL="742950" lvl="1" indent="-285750"/>
            <a:r>
              <a:rPr lang="en-US" sz="2000" dirty="0"/>
              <a:t>If the list is too short, then </a:t>
            </a:r>
            <a:r>
              <a:rPr lang="en-US" sz="2000" b="1" dirty="0"/>
              <a:t>C</a:t>
            </a:r>
            <a:r>
              <a:rPr lang="en-US" sz="2000" dirty="0"/>
              <a:t> will fill the rest with zero.</a:t>
            </a:r>
          </a:p>
          <a:p>
            <a:endParaRPr lang="en-US" sz="2000" dirty="0"/>
          </a:p>
        </p:txBody>
      </p:sp>
      <p:pic>
        <p:nvPicPr>
          <p:cNvPr id="9" name="Content Placeholder 4" descr="A screen shot of a clock&#10;&#10;Description automatically generated">
            <a:extLst>
              <a:ext uri="{FF2B5EF4-FFF2-40B4-BE49-F238E27FC236}">
                <a16:creationId xmlns:a16="http://schemas.microsoft.com/office/drawing/2014/main" id="{9196AA34-865F-8A45-84A6-159B8B00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9" y="3096372"/>
            <a:ext cx="11496821" cy="1609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1B2D-7A6F-AF40-9529-74EC54512760}"/>
              </a:ext>
            </a:extLst>
          </p:cNvPr>
          <p:cNvSpPr txBox="1"/>
          <p:nvPr/>
        </p:nvSpPr>
        <p:spPr>
          <a:xfrm>
            <a:off x="1782770" y="2421097"/>
            <a:ext cx="675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type</a:t>
            </a:r>
            <a:r>
              <a:rPr lang="en-US" sz="2400" dirty="0"/>
              <a:t> </a:t>
            </a:r>
            <a:r>
              <a:rPr lang="en-US" sz="2400" i="1" dirty="0"/>
              <a:t>name</a:t>
            </a:r>
            <a:r>
              <a:rPr lang="en-US" sz="2400" dirty="0"/>
              <a:t> [ </a:t>
            </a:r>
            <a:r>
              <a:rPr lang="en-US" sz="2400" i="1" dirty="0"/>
              <a:t>count</a:t>
            </a:r>
            <a:r>
              <a:rPr lang="en-US" sz="2400" dirty="0"/>
              <a:t> ] = { </a:t>
            </a:r>
            <a:r>
              <a:rPr lang="en-US" sz="2400" i="1" dirty="0"/>
              <a:t>initialization list </a:t>
            </a:r>
            <a:r>
              <a:rPr lang="en-US" sz="24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02E66-C69A-6148-B342-91CC80D7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4525-0A01-454E-BD8B-32D170B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B0E877-7020-B447-BB1B-C345FE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652-6384-A94F-B68F-CDF734A654C2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FD12-5CD8-D449-8A12-ED4017B3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Memory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A04AF8-A614-4D65-B86C-796D12CE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assembly language shows us what is really happening.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4798AA6-6769-FC40-BDB4-0E936BAC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27937"/>
            <a:ext cx="6553545" cy="52100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F8F8-A086-6640-82F9-6C0316A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FE7F-CE40-AC4D-8876-8C9A0E98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922B-BEDF-CB4A-96A3-C042AEFC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6B4-5922-7B4A-B524-4B7D5EB0BAB6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DC830-92C2-FE4C-8B8E-7A634DF0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matrix as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we write: </a:t>
                </a:r>
                <a:r>
                  <a:rPr lang="en-US" sz="2400" i="1" dirty="0"/>
                  <a:t>type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m[3][3];</a:t>
                </a:r>
              </a:p>
              <a:p>
                <a:pPr lvl="1"/>
                <a:r>
                  <a:rPr lang="en-US" dirty="0"/>
                  <a:t>The elements are </a:t>
                </a:r>
                <a:r>
                  <a:rPr lang="en-US" dirty="0">
                    <a:latin typeface="Courier" pitchFamily="2" charset="0"/>
                  </a:rPr>
                  <a:t>m[0][0]</a:t>
                </a:r>
                <a:r>
                  <a:rPr lang="en-US" dirty="0"/>
                  <a:t> to </a:t>
                </a:r>
                <a:r>
                  <a:rPr lang="en-US" dirty="0">
                    <a:latin typeface="Courier" pitchFamily="2" charset="0"/>
                  </a:rPr>
                  <a:t>m[2][2]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stores the array in row major order</a:t>
                </a:r>
              </a:p>
              <a:p>
                <a:pPr lvl="1"/>
                <a:r>
                  <a:rPr lang="en-US" dirty="0"/>
                  <a:t>That means one row in memory, then the next row, then the next row.</a:t>
                </a:r>
              </a:p>
              <a:p>
                <a:r>
                  <a:rPr lang="en-US" sz="2400" dirty="0"/>
                  <a:t>FORTRAN is the only language that I know of that stores array in column major order.</a:t>
                </a:r>
              </a:p>
              <a:p>
                <a:pPr lvl="1"/>
                <a:r>
                  <a:rPr lang="en-US" dirty="0"/>
                  <a:t>That means one column, then the next,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7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BB543-9CAE-A34D-8058-5DA37C34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8F2D-1ABC-C64C-AA86-E56BBF90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C220A-D27B-CB43-9008-4926407E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5AA5-4255-0B48-A632-E6722CE0D9F6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8EC7-060B-214A-8186-912D810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0323-21D8-EA42-B383-7A6675EF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Memory is one dimensional.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Rows are laid out sequentially.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9F771CD-6C28-B040-989B-446F628B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33" y="2240782"/>
            <a:ext cx="6865632" cy="242013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C915BC6-6AF9-7D42-BA03-C49C69E5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798286"/>
            <a:ext cx="6082575" cy="6438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EEE4-A4A3-EC40-A04A-7409DE6B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E71E-0260-5E46-AB91-D7273B04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071604-F860-B746-8BE8-0BEB2459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F8B7-C514-B94E-8C86-9CA96C170C62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F7F7-B087-1D49-8425-73D8CE6F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Multiplication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CDED33E-6A4F-1A4A-AC4C-E5CD6C04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0433"/>
            <a:ext cx="11496821" cy="32765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EA31-8AD9-6749-B85E-845EB52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5569-3FE3-4147-8250-723EAD9E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9F8F-01EA-C74D-87AF-C2859D8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3BAA-08CD-FF40-936C-CE9AAAEF3CFC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E62-D116-D94C-9BE8-EC843647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How are we changing 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c[][]</a:t>
            </a:r>
            <a:r>
              <a:rPr lang="en-US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C8C6-5701-0745-BE1F-533D6AC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Arrays are the exception to the rule that parameters in </a:t>
            </a:r>
            <a:r>
              <a:rPr lang="en-US" sz="2400" b="1" dirty="0"/>
              <a:t>C</a:t>
            </a:r>
            <a:r>
              <a:rPr lang="en-US" sz="2400" dirty="0"/>
              <a:t> are always passed by value.</a:t>
            </a:r>
          </a:p>
          <a:p>
            <a:r>
              <a:rPr lang="en-US" sz="2400" dirty="0"/>
              <a:t>Why is this?</a:t>
            </a:r>
          </a:p>
          <a:p>
            <a:pPr lvl="1"/>
            <a:r>
              <a:rPr lang="en-US" dirty="0"/>
              <a:t>Arrays can be large, so you don’t want to copy them onto the stack.</a:t>
            </a:r>
          </a:p>
          <a:p>
            <a:r>
              <a:rPr lang="en-US" sz="2400" dirty="0"/>
              <a:t>Does this make sense?</a:t>
            </a:r>
          </a:p>
          <a:p>
            <a:pPr lvl="1"/>
            <a:r>
              <a:rPr lang="en-US" dirty="0"/>
              <a:t>Perhaps surprisingly, it makes perfect sense!</a:t>
            </a:r>
          </a:p>
          <a:p>
            <a:pPr lvl="1"/>
            <a:r>
              <a:rPr lang="en-US" dirty="0"/>
              <a:t>Arrays and pointers are intimately related.</a:t>
            </a:r>
          </a:p>
          <a:p>
            <a:r>
              <a:rPr lang="en-US" sz="2400" dirty="0"/>
              <a:t>The name of the array is just a pointer to element </a:t>
            </a:r>
            <a:r>
              <a:rPr lang="en-US" sz="2400" i="1" dirty="0"/>
              <a:t>zero</a:t>
            </a:r>
            <a:r>
              <a:rPr lang="en-US" sz="2400" dirty="0"/>
              <a:t>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BC0A-97F6-7449-BDC7-6DD94E54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0D47B-34AB-FB40-BDCA-E2D023F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9321C8-B9B0-B844-8457-6CBA3331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5F5A-9D78-2145-8594-7AD7349177A8}" type="datetime3">
              <a:rPr lang="en-US" smtClean="0"/>
              <a:t>31 December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1149</Words>
  <Application>Microsoft Macintosh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Office Theme</vt:lpstr>
      <vt:lpstr>Arrays and Strings</vt:lpstr>
      <vt:lpstr>What is an array?</vt:lpstr>
      <vt:lpstr>Arrays are ordered</vt:lpstr>
      <vt:lpstr>Declaring an array</vt:lpstr>
      <vt:lpstr>In Memory</vt:lpstr>
      <vt:lpstr>Matrices</vt:lpstr>
      <vt:lpstr>In Memory</vt:lpstr>
      <vt:lpstr>Matrix Multiplication</vt:lpstr>
      <vt:lpstr>How are we changing c[][]?</vt:lpstr>
      <vt:lpstr>&amp; (address of) operator</vt:lpstr>
      <vt:lpstr>sizeof operator</vt:lpstr>
      <vt:lpstr>Is this what you expected?</vt:lpstr>
      <vt:lpstr>Pointers and arrays</vt:lpstr>
      <vt:lpstr>Arrays and points are equivalent in C</vt:lpstr>
      <vt:lpstr>A matrix is an array of pointers</vt:lpstr>
      <vt:lpstr>What is a string?</vt:lpstr>
      <vt:lpstr>Assignment and Copying</vt:lpstr>
      <vt:lpstr>What is going on here?</vt:lpstr>
      <vt:lpstr>strcmp()</vt:lpstr>
      <vt:lpstr>strlen()</vt:lpstr>
      <vt:lpstr>strcpy()</vt:lpstr>
      <vt:lpstr>You should never write code like that!</vt:lpstr>
      <vt:lpstr>strncmp()</vt:lpstr>
      <vt:lpstr>strncpy()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Darrell Long</dc:creator>
  <cp:lastModifiedBy>Darrell Long</cp:lastModifiedBy>
  <cp:revision>2</cp:revision>
  <dcterms:created xsi:type="dcterms:W3CDTF">2021-01-01T07:08:59Z</dcterms:created>
  <dcterms:modified xsi:type="dcterms:W3CDTF">2021-01-01T07:19:02Z</dcterms:modified>
</cp:coreProperties>
</file>