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69" r:id="rId3"/>
    <p:sldId id="270" r:id="rId4"/>
    <p:sldId id="258" r:id="rId5"/>
    <p:sldId id="264" r:id="rId6"/>
    <p:sldId id="262" r:id="rId7"/>
    <p:sldId id="263" r:id="rId8"/>
    <p:sldId id="265" r:id="rId9"/>
    <p:sldId id="267" r:id="rId10"/>
    <p:sldId id="266" r:id="rId11"/>
    <p:sldId id="259" r:id="rId12"/>
    <p:sldId id="260" r:id="rId13"/>
    <p:sldId id="261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2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987B13-EF47-0742-9BDF-FA21E1FED87C}" type="datetimeFigureOut">
              <a:rPr lang="en-US" smtClean="0"/>
              <a:t>3/1/21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EDED84-C9B0-F240-B9E7-2E9DF356F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27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EDED84-C9B0-F240-B9E7-2E9DF356FAA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5722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B4146-B56B-764D-B21E-68C51DB5E9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145F7D-1C43-3243-A142-D1D085ACD2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7D7743-D066-6A46-9A59-343F1D4B2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45A44-1D40-634A-8716-1347BF9C4FC0}" type="datetime1">
              <a:rPr lang="en-US" smtClean="0"/>
              <a:t>3/1/21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4AE476-09B8-C640-B997-76E55C79F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Darrell Long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CAE84F-7B3D-F346-B6B0-889B9AAC7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3DB5F-DB13-7D4A-B394-5589D468A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656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F85E5-7124-914D-9B72-AFC95B84C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E11D9F-2303-174A-B1CC-A05DA6F382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E31C1C-D84C-1745-B40B-7299D0D4D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2FD83-AF1E-3642-8ABA-DB95E3A57713}" type="datetime1">
              <a:rPr lang="en-US" smtClean="0"/>
              <a:t>3/1/21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C18C26-EA71-D34C-908F-35FCCFE8B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Darrell Long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DABD4A-7278-D946-B429-551249C97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3DB5F-DB13-7D4A-B394-5589D468A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153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25627F-94FE-394B-8D57-038EB56D57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A91567-A76D-EE4C-9CD6-6F935D5C65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0497BD-EC99-E946-9B1C-D751D391A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2D4A3-5C69-5845-8442-CC0B10BC6207}" type="datetime1">
              <a:rPr lang="en-US" smtClean="0"/>
              <a:t>3/1/21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D0DB00-2B63-9C43-9BC5-629BA05DB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Darrell Long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3102B8-BD32-964D-B16C-AB51EE8A8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3DB5F-DB13-7D4A-B394-5589D468A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813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63310-F0D3-6F49-A7C8-F47ECF31A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8A19A-837E-D94A-A4C6-F06CEB67F2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9A905F-02B6-7E48-ADA6-69A734AA5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6451A-4B29-EF42-85F9-1D42F19436C4}" type="datetime1">
              <a:rPr lang="en-US" smtClean="0"/>
              <a:t>3/1/21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A56A3C-4764-2440-892B-47FFBA773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Darrell Long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876759-91A8-584C-BD5F-AB0809D57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3DB5F-DB13-7D4A-B394-5589D468A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883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16CAF-ED47-1A47-8719-AEC8BFBFB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3A9AA8-AAD4-3D43-9E6A-0A6156238B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9E510F-623A-9B47-88AD-85A45D89B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1E7B5-161F-EF42-BA2C-AE3FA1359CDB}" type="datetime1">
              <a:rPr lang="en-US" smtClean="0"/>
              <a:t>3/1/21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178EB0-526C-9944-AF89-4EE1DAA47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Darrell Long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4491C1-AB36-1243-8669-29841F3ED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3DB5F-DB13-7D4A-B394-5589D468A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175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05BCC-8AE4-B94E-ADDD-620B9761C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2727E8-BD80-B445-A5BE-D69D046767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A1D9AE-3A5A-224F-8E8E-20DE3AD6A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998E74-6180-B749-B4FF-C9B08719C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2C563-CCD8-6945-B29E-A0CC8FFDA89F}" type="datetime1">
              <a:rPr lang="en-US" smtClean="0"/>
              <a:t>3/1/21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812189-1C0A-0A43-9DE8-C0F8B20B7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Darrell Long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346CB2-C9CA-A24B-8CE2-CB8A1996C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3DB5F-DB13-7D4A-B394-5589D468A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465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3AB39-891D-B74C-BEDA-8E30743E9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90E852-4AEE-D749-B1A3-C85B9D52F3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4A2ADC-6226-5145-A49C-322BE1FD41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AF8F4B-52AA-9A49-892E-159B6546F9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FDA789-3F39-514A-8AC4-42F2A5A31B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04A26-AF8E-364D-B865-6391C353C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9FC94-0F48-BA47-9080-78CF33345F33}" type="datetime1">
              <a:rPr lang="en-US" smtClean="0"/>
              <a:t>3/1/21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B0BFC1-180B-C14C-B461-72CA911B7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Darrell Long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126026-D4BB-DA4B-8A5A-570C993A4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3DB5F-DB13-7D4A-B394-5589D468A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774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7C790-BB46-8148-B4E1-3CE79EA8F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700D03-E6BD-6F49-A301-EA978EC59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262AD-6028-C742-A559-5695F8DB71D4}" type="datetime1">
              <a:rPr lang="en-US" smtClean="0"/>
              <a:t>3/1/21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93473B-2B01-4044-BA6C-FBB24D130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Darrell Long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A7BA6A-1E07-214C-899F-58F3F6658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3DB5F-DB13-7D4A-B394-5589D468A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371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6D516D-85C1-664E-84FE-1F9178E3B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A3758-2A90-6D45-9D32-8C29457CBA30}" type="datetime1">
              <a:rPr lang="en-US" smtClean="0"/>
              <a:t>3/1/21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FC920B-0B46-534F-9762-8528960F9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Darrell Long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087734-84BC-5645-9A28-FCA7A9D39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3DB5F-DB13-7D4A-B394-5589D468A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305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E8BF7-4671-3D4E-852F-8FE51D67F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38BB5-9345-F940-AA71-860A13A16D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7E65CE-EDED-B746-8CA7-B96FF808CA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BFFD93-2B81-3243-A762-3C0DF6D2C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BD12E-278B-D348-A851-493A6F18AAD8}" type="datetime1">
              <a:rPr lang="en-US" smtClean="0"/>
              <a:t>3/1/21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25B36B-4EC8-9548-9716-040C41527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Darrell Long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C38F09-F625-7840-ACE0-23A5480A5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3DB5F-DB13-7D4A-B394-5589D468A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098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C95E6-6F47-784C-8609-B6FF90CD1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94ECC1-9958-1147-B888-C9C5A778DA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113B76-8402-2941-8469-81D05B9FDF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7E5AA3-D800-F84A-9A18-4C6EFD493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6CEDE-0D63-BE4E-AA3E-38E504B4C701}" type="datetime1">
              <a:rPr lang="en-US" smtClean="0"/>
              <a:t>3/1/21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47A433-26DE-EF49-A67F-C708249F4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Darrell Long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2F3DD9-EA2D-044F-9B1E-24FD9AB3F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3DB5F-DB13-7D4A-B394-5589D468A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052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1543F4-5946-084B-8F7B-43ED9C50B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80145-D4D3-C446-9AE8-8AE514FA7D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1594F-AF7B-864B-96E4-558E8E7D41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0B0B38-CE55-1E4F-B082-348791193247}" type="datetime1">
              <a:rPr lang="en-US" smtClean="0"/>
              <a:t>3/1/21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6FBB20-FA26-C64E-A97E-A3F7EECF6E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2021 Darrell Long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80EB76-82F9-424B-A8B3-8B192F9161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73DB5F-DB13-7D4A-B394-5589D468A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439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F0BB1-8302-4846-9768-6EA1050290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64614" y="1783959"/>
            <a:ext cx="4087306" cy="2889114"/>
          </a:xfrm>
        </p:spPr>
        <p:txBody>
          <a:bodyPr anchor="b">
            <a:normAutofit/>
          </a:bodyPr>
          <a:lstStyle/>
          <a:p>
            <a:pPr algn="l"/>
            <a:r>
              <a:rPr lang="en-US" sz="5400"/>
              <a:t>Graphs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F49F7E-21A2-DD4A-8291-C362946800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64612" y="4750893"/>
            <a:ext cx="4087305" cy="1147863"/>
          </a:xfrm>
        </p:spPr>
        <p:txBody>
          <a:bodyPr anchor="t">
            <a:normAutofit/>
          </a:bodyPr>
          <a:lstStyle/>
          <a:p>
            <a:pPr algn="l"/>
            <a:r>
              <a:rPr lang="en-US" sz="2000"/>
              <a:t>Prof. Darrell Long</a:t>
            </a:r>
          </a:p>
          <a:p>
            <a:pPr algn="l"/>
            <a:r>
              <a:rPr lang="en-US" sz="2000"/>
              <a:t>CSE 13S</a:t>
            </a:r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050" name="Picture 2" descr="Graph Theory and Cocktail Parties">
            <a:extLst>
              <a:ext uri="{FF2B5EF4-FFF2-40B4-BE49-F238E27FC236}">
                <a16:creationId xmlns:a16="http://schemas.microsoft.com/office/drawing/2014/main" id="{FF4AC193-6C89-BF40-8A59-0FCD960D087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75" r="14472" b="-2"/>
          <a:stretch/>
        </p:blipFill>
        <p:spPr bwMode="auto"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040353-B8BE-FE4A-97D5-3D506F7805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07052" y="694944"/>
            <a:ext cx="2716825" cy="365760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fld id="{FC520F41-7B95-4A4C-A1F2-FBBDF90C67F2}" type="datetime1">
              <a:rPr lang="en-US" sz="1100">
                <a:solidFill>
                  <a:schemeClr val="tx1">
                    <a:alpha val="80000"/>
                  </a:schemeClr>
                </a:solidFill>
              </a:rPr>
              <a:pPr algn="r">
                <a:spcAft>
                  <a:spcPts val="600"/>
                </a:spcAft>
              </a:pPr>
              <a:t>3/1/21</a:t>
            </a:fld>
            <a:endParaRPr lang="en-US" sz="1100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3AAAF8-4865-5D41-A993-47294B987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03280" y="603504"/>
            <a:ext cx="548640" cy="548640"/>
          </a:xfrm>
          <a:prstGeom prst="ellipse">
            <a:avLst/>
          </a:prstGeom>
          <a:solidFill>
            <a:srgbClr val="7F7F7F"/>
          </a:solidFill>
        </p:spPr>
        <p:txBody>
          <a:bodyPr anchor="ctr">
            <a:normAutofit/>
          </a:bodyPr>
          <a:lstStyle/>
          <a:p>
            <a:pPr algn="ctr">
              <a:spcAft>
                <a:spcPts val="600"/>
              </a:spcAft>
            </a:pPr>
            <a:fld id="{6D73DB5F-DB13-7D4A-B394-5589D468A2E3}" type="slidenum">
              <a:rPr lang="en-US" sz="1500">
                <a:solidFill>
                  <a:srgbClr val="FFFFFF"/>
                </a:solidFill>
              </a:rPr>
              <a:pPr algn="ctr">
                <a:spcAft>
                  <a:spcPts val="600"/>
                </a:spcAft>
              </a:pPr>
              <a:t>1</a:t>
            </a:fld>
            <a:endParaRPr lang="en-US" sz="1500">
              <a:solidFill>
                <a:srgbClr val="FFFFFF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9FFCAC-90F7-3F43-BE75-AB134B7E6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64612" y="6199631"/>
            <a:ext cx="4087304" cy="365760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1100">
                <a:solidFill>
                  <a:schemeClr val="tx1">
                    <a:alpha val="80000"/>
                  </a:schemeClr>
                </a:solidFill>
              </a:rPr>
              <a:t>© 2021 Darrell Long</a:t>
            </a:r>
          </a:p>
        </p:txBody>
      </p:sp>
    </p:spTree>
    <p:extLst>
      <p:ext uri="{BB962C8B-B14F-4D97-AF65-F5344CB8AC3E}">
        <p14:creationId xmlns:p14="http://schemas.microsoft.com/office/powerpoint/2010/main" val="37457815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5FFF2-EA71-D94C-9834-556F9253F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Graph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824867-9F44-4844-84FC-42929F06FA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Depth-first search</a:t>
            </a:r>
          </a:p>
          <a:p>
            <a:pPr lvl="1"/>
            <a:r>
              <a:rPr lang="en-US" dirty="0"/>
              <a:t>Based on recursion, or</a:t>
            </a:r>
          </a:p>
          <a:p>
            <a:pPr lvl="1"/>
            <a:r>
              <a:rPr lang="en-US" dirty="0"/>
              <a:t>A stack</a:t>
            </a:r>
          </a:p>
          <a:p>
            <a:r>
              <a:rPr lang="en-US" dirty="0"/>
              <a:t>Breadth-first search</a:t>
            </a:r>
          </a:p>
          <a:p>
            <a:pPr lvl="1"/>
            <a:r>
              <a:rPr lang="en-US" dirty="0"/>
              <a:t>Based on a queue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ED689D-FEAD-3144-B5DF-6A3304CEF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6451A-4B29-EF42-85F9-1D42F19436C4}" type="datetime1">
              <a:rPr lang="en-US" smtClean="0"/>
              <a:t>3/1/21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9CF68F-05FE-8B4A-997E-E55BBE7E0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Darrell Long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2F1858-6EC9-2648-8F91-DC96227F3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3DB5F-DB13-7D4A-B394-5589D468A2E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2645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2DDDE-78B3-9B45-ADB6-56E197002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67D63F-A928-ED4B-BF18-8BDB270C45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Shortest path</a:t>
            </a:r>
          </a:p>
          <a:p>
            <a:r>
              <a:rPr lang="en-US" dirty="0"/>
              <a:t>Hamiltonian path</a:t>
            </a:r>
          </a:p>
          <a:p>
            <a:pPr lvl="1"/>
            <a:r>
              <a:rPr lang="en-US" dirty="0"/>
              <a:t>The Traveling Salesman problem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F813DD-D41A-6941-90EE-8E43E70A5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6451A-4B29-EF42-85F9-1D42F19436C4}" type="datetime1">
              <a:rPr lang="en-US" smtClean="0"/>
              <a:t>3/1/21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646E68-2C04-9248-BAB2-F8E47AF59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Darrell Long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0CFD16-1075-574E-9127-1DB4D2FFC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3DB5F-DB13-7D4A-B394-5589D468A2E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7901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BFFD2-5037-E049-A8BA-AEE16C1F3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Social Networks</a:t>
            </a:r>
          </a:p>
        </p:txBody>
      </p:sp>
      <p:pic>
        <p:nvPicPr>
          <p:cNvPr id="8" name="Content Placeholder 7" descr="Background pattern&#10;&#10;Description automatically generated">
            <a:extLst>
              <a:ext uri="{FF2B5EF4-FFF2-40B4-BE49-F238E27FC236}">
                <a16:creationId xmlns:a16="http://schemas.microsoft.com/office/drawing/2014/main" id="{3D1E75B5-7114-EE40-BCDF-30F7AFBCAD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20331" y="1825625"/>
            <a:ext cx="4351338" cy="4351338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F94554-86D1-A046-9E7C-6FF713E96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6451A-4B29-EF42-85F9-1D42F19436C4}" type="datetime1">
              <a:rPr lang="en-US" smtClean="0"/>
              <a:t>3/1/21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CDEEC-BF6E-6243-81BC-FD482CD4F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Darrell Long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1C4B9E-15DB-9444-AB6A-DBBA63E10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3DB5F-DB13-7D4A-B394-5589D468A2E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9957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358AD-A7B4-034B-9B6F-59AD4887F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Content Placeholder 7" descr="Diagram&#10;&#10;Description automatically generated">
            <a:extLst>
              <a:ext uri="{FF2B5EF4-FFF2-40B4-BE49-F238E27FC236}">
                <a16:creationId xmlns:a16="http://schemas.microsoft.com/office/drawing/2014/main" id="{E6944A7B-B0DB-3F4E-95E0-E4FC08D6FA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38774" y="1825625"/>
            <a:ext cx="4914452" cy="4351338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387085-A2D6-1E4E-9AE6-CA9DA446F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6451A-4B29-EF42-85F9-1D42F19436C4}" type="datetime1">
              <a:rPr lang="en-US" smtClean="0"/>
              <a:t>3/1/21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10043C-9673-3745-8870-6555611C5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Darrell Long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0D9EC4-3484-4946-99DD-60D2006A3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3DB5F-DB13-7D4A-B394-5589D468A2E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6335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Diagram&#10;&#10;Description automatically generated">
            <a:extLst>
              <a:ext uri="{FF2B5EF4-FFF2-40B4-BE49-F238E27FC236}">
                <a16:creationId xmlns:a16="http://schemas.microsoft.com/office/drawing/2014/main" id="{F31A27C4-D3CC-0340-9C6E-DECCFFB31C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415" r="-1" b="17315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8" name="Freeform: Shape 14">
            <a:extLst>
              <a:ext uri="{FF2B5EF4-FFF2-40B4-BE49-F238E27FC236}">
                <a16:creationId xmlns:a16="http://schemas.microsoft.com/office/drawing/2014/main" id="{5E8D2E83-FB3A-40E7-A9E5-7AB389D612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23809"/>
            <a:ext cx="11016943" cy="2262375"/>
          </a:xfrm>
          <a:custGeom>
            <a:avLst/>
            <a:gdLst>
              <a:gd name="connsiteX0" fmla="*/ 0 w 11016943"/>
              <a:gd name="connsiteY0" fmla="*/ 0 h 2262375"/>
              <a:gd name="connsiteX1" fmla="*/ 9969166 w 11016943"/>
              <a:gd name="connsiteY1" fmla="*/ 0 h 2262375"/>
              <a:gd name="connsiteX2" fmla="*/ 11016943 w 11016943"/>
              <a:gd name="connsiteY2" fmla="*/ 2262375 h 2262375"/>
              <a:gd name="connsiteX3" fmla="*/ 4942050 w 11016943"/>
              <a:gd name="connsiteY3" fmla="*/ 2262375 h 2262375"/>
              <a:gd name="connsiteX4" fmla="*/ 4582160 w 11016943"/>
              <a:gd name="connsiteY4" fmla="*/ 2262375 h 2262375"/>
              <a:gd name="connsiteX5" fmla="*/ 0 w 11016943"/>
              <a:gd name="connsiteY5" fmla="*/ 2262375 h 226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16943" h="2262375">
                <a:moveTo>
                  <a:pt x="0" y="0"/>
                </a:moveTo>
                <a:lnTo>
                  <a:pt x="9969166" y="0"/>
                </a:lnTo>
                <a:lnTo>
                  <a:pt x="11016943" y="2262375"/>
                </a:lnTo>
                <a:lnTo>
                  <a:pt x="4942050" y="2262375"/>
                </a:lnTo>
                <a:lnTo>
                  <a:pt x="4582160" y="2262375"/>
                </a:lnTo>
                <a:lnTo>
                  <a:pt x="0" y="2262375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A4D06E-090A-BC4B-819C-D5A70DB6B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062" y="4185749"/>
            <a:ext cx="9265771" cy="622836"/>
          </a:xfrm>
        </p:spPr>
        <p:txBody>
          <a:bodyPr>
            <a:normAutofit/>
          </a:bodyPr>
          <a:lstStyle/>
          <a:p>
            <a:r>
              <a:rPr lang="en-US" sz="3600"/>
              <a:t>Network Routing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15562D58-2470-4E91-8FA0-577D39A819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063" y="4856921"/>
            <a:ext cx="9565028" cy="1249240"/>
          </a:xfrm>
        </p:spPr>
        <p:txBody>
          <a:bodyPr>
            <a:normAutofit/>
          </a:bodyPr>
          <a:lstStyle/>
          <a:p>
            <a:r>
              <a:rPr lang="en-US" sz="1800" dirty="0"/>
              <a:t>The Internet (originally called ARPAnet) is a graph.</a:t>
            </a:r>
          </a:p>
          <a:p>
            <a:pPr lvl="1"/>
            <a:r>
              <a:rPr lang="en-US" sz="1400" dirty="0"/>
              <a:t>The nodes are computers (one reason that we call computers nodes).</a:t>
            </a:r>
          </a:p>
          <a:p>
            <a:pPr lvl="1"/>
            <a:r>
              <a:rPr lang="en-US" sz="1400" dirty="0"/>
              <a:t>The edges are the connections.</a:t>
            </a:r>
          </a:p>
          <a:p>
            <a:r>
              <a:rPr lang="en-US" sz="1800" dirty="0"/>
              <a:t>Routers are nodes </a:t>
            </a:r>
            <a:r>
              <a:rPr lang="en-US" sz="1800"/>
              <a:t>with many </a:t>
            </a:r>
            <a:r>
              <a:rPr lang="en-US" sz="1800" dirty="0"/>
              <a:t>edges.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103255-D007-C24F-B283-D1DB2225A8B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79024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BD6451A-4B29-EF42-85F9-1D42F19436C4}" type="datetime1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3/1/21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AAEF11-9044-EF43-A708-00CF6BCE3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</a:rPr>
              <a:t>© 2021 Darrell Long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AD0C83-CCC3-DB45-A416-79E794AF0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6D73DB5F-DB13-7D4A-B394-5589D468A2E3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14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18489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131BAD53-4E89-4F62-BBB7-26359763E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62756DA2-40EB-4C6F-B962-5822FFB54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53438" cy="6858000"/>
          </a:xfrm>
          <a:custGeom>
            <a:avLst/>
            <a:gdLst>
              <a:gd name="connsiteX0" fmla="*/ 0 w 6096000"/>
              <a:gd name="connsiteY0" fmla="*/ 0 h 6858000"/>
              <a:gd name="connsiteX1" fmla="*/ 5567517 w 6096000"/>
              <a:gd name="connsiteY1" fmla="*/ 0 h 6858000"/>
              <a:gd name="connsiteX2" fmla="*/ 5566938 w 6096000"/>
              <a:gd name="connsiteY2" fmla="*/ 1705 h 6858000"/>
              <a:gd name="connsiteX3" fmla="*/ 5551594 w 6096000"/>
              <a:gd name="connsiteY3" fmla="*/ 17287 h 6858000"/>
              <a:gd name="connsiteX4" fmla="*/ 5545641 w 6096000"/>
              <a:gd name="connsiteY4" fmla="*/ 130336 h 6858000"/>
              <a:gd name="connsiteX5" fmla="*/ 5538289 w 6096000"/>
              <a:gd name="connsiteY5" fmla="*/ 187093 h 6858000"/>
              <a:gd name="connsiteX6" fmla="*/ 5545790 w 6096000"/>
              <a:gd name="connsiteY6" fmla="*/ 265704 h 6858000"/>
              <a:gd name="connsiteX7" fmla="*/ 5542313 w 6096000"/>
              <a:gd name="connsiteY7" fmla="*/ 354566 h 6858000"/>
              <a:gd name="connsiteX8" fmla="*/ 5524126 w 6096000"/>
              <a:gd name="connsiteY8" fmla="*/ 472000 h 6858000"/>
              <a:gd name="connsiteX9" fmla="*/ 5522170 w 6096000"/>
              <a:gd name="connsiteY9" fmla="*/ 473782 h 6858000"/>
              <a:gd name="connsiteX10" fmla="*/ 5521798 w 6096000"/>
              <a:gd name="connsiteY10" fmla="*/ 491380 h 6858000"/>
              <a:gd name="connsiteX11" fmla="*/ 5536419 w 6096000"/>
              <a:gd name="connsiteY11" fmla="*/ 531675 h 6858000"/>
              <a:gd name="connsiteX12" fmla="*/ 5533435 w 6096000"/>
              <a:gd name="connsiteY12" fmla="*/ 536015 h 6858000"/>
              <a:gd name="connsiteX13" fmla="*/ 5538088 w 6096000"/>
              <a:gd name="connsiteY13" fmla="*/ 572092 h 6858000"/>
              <a:gd name="connsiteX14" fmla="*/ 5536061 w 6096000"/>
              <a:gd name="connsiteY14" fmla="*/ 572511 h 6858000"/>
              <a:gd name="connsiteX15" fmla="*/ 5528218 w 6096000"/>
              <a:gd name="connsiteY15" fmla="*/ 582332 h 6858000"/>
              <a:gd name="connsiteX16" fmla="*/ 5518011 w 6096000"/>
              <a:gd name="connsiteY16" fmla="*/ 601285 h 6858000"/>
              <a:gd name="connsiteX17" fmla="*/ 5473174 w 6096000"/>
              <a:gd name="connsiteY17" fmla="*/ 681608 h 6858000"/>
              <a:gd name="connsiteX18" fmla="*/ 5472963 w 6096000"/>
              <a:gd name="connsiteY18" fmla="*/ 689151 h 6858000"/>
              <a:gd name="connsiteX19" fmla="*/ 5472485 w 6096000"/>
              <a:gd name="connsiteY19" fmla="*/ 689289 h 6858000"/>
              <a:gd name="connsiteX20" fmla="*/ 5471326 w 6096000"/>
              <a:gd name="connsiteY20" fmla="*/ 697222 h 6858000"/>
              <a:gd name="connsiteX21" fmla="*/ 5472164 w 6096000"/>
              <a:gd name="connsiteY21" fmla="*/ 717531 h 6858000"/>
              <a:gd name="connsiteX22" fmla="*/ 5468891 w 6096000"/>
              <a:gd name="connsiteY22" fmla="*/ 722494 h 6858000"/>
              <a:gd name="connsiteX23" fmla="*/ 5463081 w 6096000"/>
              <a:gd name="connsiteY23" fmla="*/ 724368 h 6858000"/>
              <a:gd name="connsiteX24" fmla="*/ 5446981 w 6096000"/>
              <a:gd name="connsiteY24" fmla="*/ 752692 h 6858000"/>
              <a:gd name="connsiteX25" fmla="*/ 5417190 w 6096000"/>
              <a:gd name="connsiteY25" fmla="*/ 816346 h 6858000"/>
              <a:gd name="connsiteX26" fmla="*/ 5388958 w 6096000"/>
              <a:gd name="connsiteY26" fmla="*/ 889417 h 6858000"/>
              <a:gd name="connsiteX27" fmla="*/ 5307044 w 6096000"/>
              <a:gd name="connsiteY27" fmla="*/ 1063288 h 6858000"/>
              <a:gd name="connsiteX28" fmla="*/ 5303837 w 6096000"/>
              <a:gd name="connsiteY28" fmla="*/ 1157176 h 6858000"/>
              <a:gd name="connsiteX29" fmla="*/ 5286494 w 6096000"/>
              <a:gd name="connsiteY29" fmla="*/ 1210776 h 6858000"/>
              <a:gd name="connsiteX30" fmla="*/ 5282463 w 6096000"/>
              <a:gd name="connsiteY30" fmla="*/ 1301993 h 6858000"/>
              <a:gd name="connsiteX31" fmla="*/ 5252235 w 6096000"/>
              <a:gd name="connsiteY31" fmla="*/ 1360879 h 6858000"/>
              <a:gd name="connsiteX32" fmla="*/ 5244497 w 6096000"/>
              <a:gd name="connsiteY32" fmla="*/ 1404045 h 6858000"/>
              <a:gd name="connsiteX33" fmla="*/ 5223823 w 6096000"/>
              <a:gd name="connsiteY33" fmla="*/ 1429568 h 6858000"/>
              <a:gd name="connsiteX34" fmla="*/ 5224851 w 6096000"/>
              <a:gd name="connsiteY34" fmla="*/ 1430305 h 6858000"/>
              <a:gd name="connsiteX35" fmla="*/ 5212394 w 6096000"/>
              <a:gd name="connsiteY35" fmla="*/ 1463304 h 6858000"/>
              <a:gd name="connsiteX36" fmla="*/ 5209958 w 6096000"/>
              <a:gd name="connsiteY36" fmla="*/ 1514846 h 6858000"/>
              <a:gd name="connsiteX37" fmla="*/ 5206417 w 6096000"/>
              <a:gd name="connsiteY37" fmla="*/ 1519731 h 6858000"/>
              <a:gd name="connsiteX38" fmla="*/ 5206640 w 6096000"/>
              <a:gd name="connsiteY38" fmla="*/ 1519929 h 6858000"/>
              <a:gd name="connsiteX39" fmla="*/ 5207632 w 6096000"/>
              <a:gd name="connsiteY39" fmla="*/ 1546022 h 6858000"/>
              <a:gd name="connsiteX40" fmla="*/ 5212030 w 6096000"/>
              <a:gd name="connsiteY40" fmla="*/ 1578752 h 6858000"/>
              <a:gd name="connsiteX41" fmla="*/ 5203533 w 6096000"/>
              <a:gd name="connsiteY41" fmla="*/ 1647555 h 6858000"/>
              <a:gd name="connsiteX42" fmla="*/ 5190877 w 6096000"/>
              <a:gd name="connsiteY42" fmla="*/ 1715685 h 6858000"/>
              <a:gd name="connsiteX43" fmla="*/ 5184235 w 6096000"/>
              <a:gd name="connsiteY43" fmla="*/ 1740358 h 6858000"/>
              <a:gd name="connsiteX44" fmla="*/ 5181475 w 6096000"/>
              <a:gd name="connsiteY44" fmla="*/ 1784314 h 6858000"/>
              <a:gd name="connsiteX45" fmla="*/ 5185845 w 6096000"/>
              <a:gd name="connsiteY45" fmla="*/ 1804434 h 6858000"/>
              <a:gd name="connsiteX46" fmla="*/ 5185068 w 6096000"/>
              <a:gd name="connsiteY46" fmla="*/ 1805316 h 6858000"/>
              <a:gd name="connsiteX47" fmla="*/ 5188593 w 6096000"/>
              <a:gd name="connsiteY47" fmla="*/ 1807109 h 6858000"/>
              <a:gd name="connsiteX48" fmla="*/ 5185920 w 6096000"/>
              <a:gd name="connsiteY48" fmla="*/ 1821003 h 6858000"/>
              <a:gd name="connsiteX49" fmla="*/ 5183543 w 6096000"/>
              <a:gd name="connsiteY49" fmla="*/ 1824832 h 6858000"/>
              <a:gd name="connsiteX50" fmla="*/ 5182235 w 6096000"/>
              <a:gd name="connsiteY50" fmla="*/ 1830429 h 6858000"/>
              <a:gd name="connsiteX51" fmla="*/ 5182525 w 6096000"/>
              <a:gd name="connsiteY51" fmla="*/ 1830569 h 6858000"/>
              <a:gd name="connsiteX52" fmla="*/ 5180663 w 6096000"/>
              <a:gd name="connsiteY52" fmla="*/ 1835810 h 6858000"/>
              <a:gd name="connsiteX53" fmla="*/ 5167452 w 6096000"/>
              <a:gd name="connsiteY53" fmla="*/ 1861483 h 6858000"/>
              <a:gd name="connsiteX54" fmla="*/ 5174266 w 6096000"/>
              <a:gd name="connsiteY54" fmla="*/ 1892417 h 6858000"/>
              <a:gd name="connsiteX55" fmla="*/ 5189262 w 6096000"/>
              <a:gd name="connsiteY55" fmla="*/ 1895114 h 6858000"/>
              <a:gd name="connsiteX56" fmla="*/ 5187100 w 6096000"/>
              <a:gd name="connsiteY56" fmla="*/ 1899379 h 6858000"/>
              <a:gd name="connsiteX57" fmla="*/ 5180471 w 6096000"/>
              <a:gd name="connsiteY57" fmla="*/ 1907867 h 6858000"/>
              <a:gd name="connsiteX58" fmla="*/ 5181361 w 6096000"/>
              <a:gd name="connsiteY58" fmla="*/ 1910265 h 6858000"/>
              <a:gd name="connsiteX59" fmla="*/ 5178268 w 6096000"/>
              <a:gd name="connsiteY59" fmla="*/ 1935584 h 6858000"/>
              <a:gd name="connsiteX60" fmla="*/ 5183619 w 6096000"/>
              <a:gd name="connsiteY60" fmla="*/ 1942021 h 6858000"/>
              <a:gd name="connsiteX61" fmla="*/ 5184480 w 6096000"/>
              <a:gd name="connsiteY61" fmla="*/ 1945112 h 6858000"/>
              <a:gd name="connsiteX62" fmla="*/ 5172776 w 6096000"/>
              <a:gd name="connsiteY62" fmla="*/ 1961162 h 6858000"/>
              <a:gd name="connsiteX63" fmla="*/ 5168513 w 6096000"/>
              <a:gd name="connsiteY63" fmla="*/ 1969445 h 6858000"/>
              <a:gd name="connsiteX64" fmla="*/ 5126597 w 6096000"/>
              <a:gd name="connsiteY64" fmla="*/ 2024270 h 6858000"/>
              <a:gd name="connsiteX65" fmla="*/ 5119528 w 6096000"/>
              <a:gd name="connsiteY65" fmla="*/ 2107942 h 6858000"/>
              <a:gd name="connsiteX66" fmla="*/ 5110356 w 6096000"/>
              <a:gd name="connsiteY66" fmla="*/ 2193455 h 6858000"/>
              <a:gd name="connsiteX67" fmla="*/ 5104992 w 6096000"/>
              <a:gd name="connsiteY67" fmla="*/ 2260088 h 6858000"/>
              <a:gd name="connsiteX68" fmla="*/ 5059439 w 6096000"/>
              <a:gd name="connsiteY68" fmla="*/ 2335735 h 6858000"/>
              <a:gd name="connsiteX69" fmla="*/ 5022061 w 6096000"/>
              <a:gd name="connsiteY69" fmla="*/ 2408995 h 6858000"/>
              <a:gd name="connsiteX70" fmla="*/ 5022253 w 6096000"/>
              <a:gd name="connsiteY70" fmla="*/ 2445869 h 6858000"/>
              <a:gd name="connsiteX71" fmla="*/ 5011426 w 6096000"/>
              <a:gd name="connsiteY71" fmla="*/ 2496499 h 6858000"/>
              <a:gd name="connsiteX72" fmla="*/ 4994224 w 6096000"/>
              <a:gd name="connsiteY72" fmla="*/ 2549900 h 6858000"/>
              <a:gd name="connsiteX73" fmla="*/ 4995245 w 6096000"/>
              <a:gd name="connsiteY73" fmla="*/ 2596456 h 6858000"/>
              <a:gd name="connsiteX74" fmla="*/ 4988570 w 6096000"/>
              <a:gd name="connsiteY74" fmla="*/ 2606088 h 6858000"/>
              <a:gd name="connsiteX75" fmla="*/ 4988371 w 6096000"/>
              <a:gd name="connsiteY75" fmla="*/ 2635351 h 6858000"/>
              <a:gd name="connsiteX76" fmla="*/ 4983212 w 6096000"/>
              <a:gd name="connsiteY76" fmla="*/ 2665666 h 6858000"/>
              <a:gd name="connsiteX77" fmla="*/ 4968234 w 6096000"/>
              <a:gd name="connsiteY77" fmla="*/ 2715895 h 6858000"/>
              <a:gd name="connsiteX78" fmla="*/ 4975888 w 6096000"/>
              <a:gd name="connsiteY78" fmla="*/ 2725052 h 6858000"/>
              <a:gd name="connsiteX79" fmla="*/ 4980195 w 6096000"/>
              <a:gd name="connsiteY79" fmla="*/ 2726489 h 6858000"/>
              <a:gd name="connsiteX80" fmla="*/ 4976218 w 6096000"/>
              <a:gd name="connsiteY80" fmla="*/ 2740278 h 6858000"/>
              <a:gd name="connsiteX81" fmla="*/ 4980571 w 6096000"/>
              <a:gd name="connsiteY81" fmla="*/ 2751112 h 6858000"/>
              <a:gd name="connsiteX82" fmla="*/ 4973893 w 6096000"/>
              <a:gd name="connsiteY82" fmla="*/ 2760208 h 6858000"/>
              <a:gd name="connsiteX83" fmla="*/ 4979005 w 6096000"/>
              <a:gd name="connsiteY83" fmla="*/ 2790136 h 6858000"/>
              <a:gd name="connsiteX84" fmla="*/ 4986137 w 6096000"/>
              <a:gd name="connsiteY84" fmla="*/ 2804183 h 6858000"/>
              <a:gd name="connsiteX85" fmla="*/ 4986175 w 6096000"/>
              <a:gd name="connsiteY85" fmla="*/ 2825860 h 6858000"/>
              <a:gd name="connsiteX86" fmla="*/ 4993936 w 6096000"/>
              <a:gd name="connsiteY86" fmla="*/ 2911749 h 6858000"/>
              <a:gd name="connsiteX87" fmla="*/ 4992563 w 6096000"/>
              <a:gd name="connsiteY87" fmla="*/ 2977278 h 6858000"/>
              <a:gd name="connsiteX88" fmla="*/ 4980516 w 6096000"/>
              <a:gd name="connsiteY88" fmla="*/ 2991092 h 6858000"/>
              <a:gd name="connsiteX89" fmla="*/ 4992801 w 6096000"/>
              <a:gd name="connsiteY89" fmla="*/ 3020247 h 6858000"/>
              <a:gd name="connsiteX90" fmla="*/ 5014805 w 6096000"/>
              <a:gd name="connsiteY90" fmla="*/ 3065434 h 6858000"/>
              <a:gd name="connsiteX91" fmla="*/ 5002733 w 6096000"/>
              <a:gd name="connsiteY91" fmla="*/ 3103777 h 6858000"/>
              <a:gd name="connsiteX92" fmla="*/ 5002941 w 6096000"/>
              <a:gd name="connsiteY92" fmla="*/ 3151828 h 6858000"/>
              <a:gd name="connsiteX93" fmla="*/ 5002883 w 6096000"/>
              <a:gd name="connsiteY93" fmla="*/ 3180546 h 6858000"/>
              <a:gd name="connsiteX94" fmla="*/ 5016711 w 6096000"/>
              <a:gd name="connsiteY94" fmla="*/ 3258677 h 6858000"/>
              <a:gd name="connsiteX95" fmla="*/ 5017918 w 6096000"/>
              <a:gd name="connsiteY95" fmla="*/ 3262610 h 6858000"/>
              <a:gd name="connsiteX96" fmla="*/ 5011672 w 6096000"/>
              <a:gd name="connsiteY96" fmla="*/ 3277179 h 6858000"/>
              <a:gd name="connsiteX97" fmla="*/ 5009344 w 6096000"/>
              <a:gd name="connsiteY97" fmla="*/ 3278130 h 6858000"/>
              <a:gd name="connsiteX98" fmla="*/ 5026770 w 6096000"/>
              <a:gd name="connsiteY98" fmla="*/ 3325671 h 6858000"/>
              <a:gd name="connsiteX99" fmla="*/ 5024571 w 6096000"/>
              <a:gd name="connsiteY99" fmla="*/ 3332072 h 6858000"/>
              <a:gd name="connsiteX100" fmla="*/ 5041705 w 6096000"/>
              <a:gd name="connsiteY100" fmla="*/ 3362948 h 6858000"/>
              <a:gd name="connsiteX101" fmla="*/ 5047477 w 6096000"/>
              <a:gd name="connsiteY101" fmla="*/ 3378959 h 6858000"/>
              <a:gd name="connsiteX102" fmla="*/ 5060758 w 6096000"/>
              <a:gd name="connsiteY102" fmla="*/ 3407057 h 6858000"/>
              <a:gd name="connsiteX103" fmla="*/ 5058968 w 6096000"/>
              <a:gd name="connsiteY103" fmla="*/ 3409825 h 6858000"/>
              <a:gd name="connsiteX104" fmla="*/ 5062667 w 6096000"/>
              <a:gd name="connsiteY104" fmla="*/ 3415218 h 6858000"/>
              <a:gd name="connsiteX105" fmla="*/ 5060928 w 6096000"/>
              <a:gd name="connsiteY105" fmla="*/ 3419880 h 6858000"/>
              <a:gd name="connsiteX106" fmla="*/ 5062923 w 6096000"/>
              <a:gd name="connsiteY106" fmla="*/ 3424545 h 6858000"/>
              <a:gd name="connsiteX107" fmla="*/ 5064623 w 6096000"/>
              <a:gd name="connsiteY107" fmla="*/ 3476412 h 6858000"/>
              <a:gd name="connsiteX108" fmla="*/ 5069684 w 6096000"/>
              <a:gd name="connsiteY108" fmla="*/ 3486850 h 6858000"/>
              <a:gd name="connsiteX109" fmla="*/ 5063339 w 6096000"/>
              <a:gd name="connsiteY109" fmla="*/ 3496391 h 6858000"/>
              <a:gd name="connsiteX110" fmla="*/ 5070139 w 6096000"/>
              <a:gd name="connsiteY110" fmla="*/ 3531201 h 6858000"/>
              <a:gd name="connsiteX111" fmla="*/ 5079896 w 6096000"/>
              <a:gd name="connsiteY111" fmla="*/ 3542019 h 6858000"/>
              <a:gd name="connsiteX112" fmla="*/ 5087540 w 6096000"/>
              <a:gd name="connsiteY112" fmla="*/ 3552249 h 6858000"/>
              <a:gd name="connsiteX113" fmla="*/ 5087902 w 6096000"/>
              <a:gd name="connsiteY113" fmla="*/ 3553678 h 6858000"/>
              <a:gd name="connsiteX114" fmla="*/ 5091509 w 6096000"/>
              <a:gd name="connsiteY114" fmla="*/ 3568021 h 6858000"/>
              <a:gd name="connsiteX115" fmla="*/ 5091934 w 6096000"/>
              <a:gd name="connsiteY115" fmla="*/ 3569719 h 6858000"/>
              <a:gd name="connsiteX116" fmla="*/ 5089362 w 6096000"/>
              <a:gd name="connsiteY116" fmla="*/ 3586412 h 6858000"/>
              <a:gd name="connsiteX117" fmla="*/ 5092358 w 6096000"/>
              <a:gd name="connsiteY117" fmla="*/ 3597336 h 6858000"/>
              <a:gd name="connsiteX118" fmla="*/ 5084254 w 6096000"/>
              <a:gd name="connsiteY118" fmla="*/ 3606007 h 6858000"/>
              <a:gd name="connsiteX119" fmla="*/ 5084281 w 6096000"/>
              <a:gd name="connsiteY119" fmla="*/ 3641228 h 6858000"/>
              <a:gd name="connsiteX120" fmla="*/ 5091848 w 6096000"/>
              <a:gd name="connsiteY120" fmla="*/ 3653088 h 6858000"/>
              <a:gd name="connsiteX121" fmla="*/ 5097436 w 6096000"/>
              <a:gd name="connsiteY121" fmla="*/ 3664114 h 6858000"/>
              <a:gd name="connsiteX122" fmla="*/ 5097518 w 6096000"/>
              <a:gd name="connsiteY122" fmla="*/ 3665569 h 6858000"/>
              <a:gd name="connsiteX123" fmla="*/ 5099829 w 6096000"/>
              <a:gd name="connsiteY123" fmla="*/ 3707357 h 6858000"/>
              <a:gd name="connsiteX124" fmla="*/ 5114696 w 6096000"/>
              <a:gd name="connsiteY124" fmla="*/ 3778166 h 6858000"/>
              <a:gd name="connsiteX125" fmla="*/ 5135379 w 6096000"/>
              <a:gd name="connsiteY125" fmla="*/ 3878222 h 6858000"/>
              <a:gd name="connsiteX126" fmla="*/ 5130138 w 6096000"/>
              <a:gd name="connsiteY126" fmla="*/ 4048117 h 6858000"/>
              <a:gd name="connsiteX127" fmla="*/ 5090040 w 6096000"/>
              <a:gd name="connsiteY127" fmla="*/ 4219510 h 6858000"/>
              <a:gd name="connsiteX128" fmla="*/ 5092812 w 6096000"/>
              <a:gd name="connsiteY128" fmla="*/ 4411258 h 6858000"/>
              <a:gd name="connsiteX129" fmla="*/ 5084599 w 6096000"/>
              <a:gd name="connsiteY129" fmla="*/ 4488531 h 6858000"/>
              <a:gd name="connsiteX130" fmla="*/ 5084072 w 6096000"/>
              <a:gd name="connsiteY130" fmla="*/ 4539168 h 6858000"/>
              <a:gd name="connsiteX131" fmla="*/ 5068936 w 6096000"/>
              <a:gd name="connsiteY131" fmla="*/ 4625153 h 6858000"/>
              <a:gd name="connsiteX132" fmla="*/ 5059114 w 6096000"/>
              <a:gd name="connsiteY132" fmla="*/ 4733115 h 6858000"/>
              <a:gd name="connsiteX133" fmla="*/ 5037209 w 6096000"/>
              <a:gd name="connsiteY133" fmla="*/ 4844323 h 6858000"/>
              <a:gd name="connsiteX134" fmla="*/ 5020638 w 6096000"/>
              <a:gd name="connsiteY134" fmla="*/ 4877992 h 6858000"/>
              <a:gd name="connsiteX135" fmla="*/ 5006413 w 6096000"/>
              <a:gd name="connsiteY135" fmla="*/ 4925805 h 6858000"/>
              <a:gd name="connsiteX136" fmla="*/ 4971037 w 6096000"/>
              <a:gd name="connsiteY136" fmla="*/ 5009272 h 6858000"/>
              <a:gd name="connsiteX137" fmla="*/ 4963105 w 6096000"/>
              <a:gd name="connsiteY137" fmla="*/ 5111369 h 6858000"/>
              <a:gd name="connsiteX138" fmla="*/ 4976341 w 6096000"/>
              <a:gd name="connsiteY138" fmla="*/ 5210876 h 6858000"/>
              <a:gd name="connsiteX139" fmla="*/ 4980617 w 6096000"/>
              <a:gd name="connsiteY139" fmla="*/ 5269726 h 6858000"/>
              <a:gd name="connsiteX140" fmla="*/ 4997733 w 6096000"/>
              <a:gd name="connsiteY140" fmla="*/ 5464225 h 6858000"/>
              <a:gd name="connsiteX141" fmla="*/ 5001400 w 6096000"/>
              <a:gd name="connsiteY141" fmla="*/ 5594585 h 6858000"/>
              <a:gd name="connsiteX142" fmla="*/ 4983700 w 6096000"/>
              <a:gd name="connsiteY142" fmla="*/ 5667896 h 6858000"/>
              <a:gd name="connsiteX143" fmla="*/ 4968506 w 6096000"/>
              <a:gd name="connsiteY143" fmla="*/ 5769225 h 6858000"/>
              <a:gd name="connsiteX144" fmla="*/ 4969765 w 6096000"/>
              <a:gd name="connsiteY144" fmla="*/ 5823324 h 6858000"/>
              <a:gd name="connsiteX145" fmla="*/ 4966129 w 6096000"/>
              <a:gd name="connsiteY145" fmla="*/ 5862699 h 6858000"/>
              <a:gd name="connsiteX146" fmla="*/ 4970695 w 6096000"/>
              <a:gd name="connsiteY146" fmla="*/ 5906467 h 6858000"/>
              <a:gd name="connsiteX147" fmla="*/ 4991568 w 6096000"/>
              <a:gd name="connsiteY147" fmla="*/ 5939847 h 6858000"/>
              <a:gd name="connsiteX148" fmla="*/ 4986815 w 6096000"/>
              <a:gd name="connsiteY148" fmla="*/ 5973994 h 6858000"/>
              <a:gd name="connsiteX149" fmla="*/ 4987776 w 6096000"/>
              <a:gd name="connsiteY149" fmla="*/ 6089693 h 6858000"/>
              <a:gd name="connsiteX150" fmla="*/ 4991621 w 6096000"/>
              <a:gd name="connsiteY150" fmla="*/ 6224938 h 6858000"/>
              <a:gd name="connsiteX151" fmla="*/ 5017157 w 6096000"/>
              <a:gd name="connsiteY151" fmla="*/ 6370251 h 6858000"/>
              <a:gd name="connsiteX152" fmla="*/ 5040797 w 6096000"/>
              <a:gd name="connsiteY152" fmla="*/ 6541313 h 6858000"/>
              <a:gd name="connsiteX153" fmla="*/ 5045375 w 6096000"/>
              <a:gd name="connsiteY153" fmla="*/ 6640957 h 6858000"/>
              <a:gd name="connsiteX154" fmla="*/ 5058442 w 6096000"/>
              <a:gd name="connsiteY154" fmla="*/ 6705297 h 6858000"/>
              <a:gd name="connsiteX155" fmla="*/ 5071125 w 6096000"/>
              <a:gd name="connsiteY155" fmla="*/ 6759582 h 6858000"/>
              <a:gd name="connsiteX156" fmla="*/ 5069172 w 6096000"/>
              <a:gd name="connsiteY156" fmla="*/ 6817746 h 6858000"/>
              <a:gd name="connsiteX157" fmla="*/ 5072322 w 6096000"/>
              <a:gd name="connsiteY157" fmla="*/ 6843646 h 6858000"/>
              <a:gd name="connsiteX158" fmla="*/ 5091388 w 6096000"/>
              <a:gd name="connsiteY158" fmla="*/ 6857998 h 6858000"/>
              <a:gd name="connsiteX159" fmla="*/ 6096000 w 6096000"/>
              <a:gd name="connsiteY159" fmla="*/ 6857998 h 6858000"/>
              <a:gd name="connsiteX160" fmla="*/ 6096000 w 6096000"/>
              <a:gd name="connsiteY160" fmla="*/ 6858000 h 6858000"/>
              <a:gd name="connsiteX161" fmla="*/ 0 w 6096000"/>
              <a:gd name="connsiteY16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5567517" y="0"/>
                </a:lnTo>
                <a:lnTo>
                  <a:pt x="5566938" y="1705"/>
                </a:lnTo>
                <a:cubicBezTo>
                  <a:pt x="5563126" y="8440"/>
                  <a:pt x="5558112" y="13784"/>
                  <a:pt x="5551594" y="17287"/>
                </a:cubicBezTo>
                <a:cubicBezTo>
                  <a:pt x="5562364" y="82036"/>
                  <a:pt x="5510349" y="69804"/>
                  <a:pt x="5545641" y="130336"/>
                </a:cubicBezTo>
                <a:cubicBezTo>
                  <a:pt x="5526953" y="117589"/>
                  <a:pt x="5536978" y="162458"/>
                  <a:pt x="5538289" y="187093"/>
                </a:cubicBezTo>
                <a:cubicBezTo>
                  <a:pt x="5536205" y="226511"/>
                  <a:pt x="5545722" y="205530"/>
                  <a:pt x="5545790" y="265704"/>
                </a:cubicBezTo>
                <a:cubicBezTo>
                  <a:pt x="5542296" y="317533"/>
                  <a:pt x="5543813" y="325288"/>
                  <a:pt x="5542313" y="354566"/>
                </a:cubicBezTo>
                <a:lnTo>
                  <a:pt x="5524126" y="472000"/>
                </a:lnTo>
                <a:lnTo>
                  <a:pt x="5522170" y="473782"/>
                </a:lnTo>
                <a:cubicBezTo>
                  <a:pt x="5517847" y="482008"/>
                  <a:pt x="5518682" y="487340"/>
                  <a:pt x="5521798" y="491380"/>
                </a:cubicBezTo>
                <a:lnTo>
                  <a:pt x="5536419" y="531675"/>
                </a:lnTo>
                <a:lnTo>
                  <a:pt x="5533435" y="536015"/>
                </a:lnTo>
                <a:lnTo>
                  <a:pt x="5538088" y="572092"/>
                </a:lnTo>
                <a:lnTo>
                  <a:pt x="5536061" y="572511"/>
                </a:lnTo>
                <a:cubicBezTo>
                  <a:pt x="5531611" y="574271"/>
                  <a:pt x="5528529" y="577121"/>
                  <a:pt x="5528218" y="582332"/>
                </a:cubicBezTo>
                <a:cubicBezTo>
                  <a:pt x="5498002" y="573171"/>
                  <a:pt x="5516262" y="585107"/>
                  <a:pt x="5518011" y="601285"/>
                </a:cubicBezTo>
                <a:cubicBezTo>
                  <a:pt x="5508838" y="617831"/>
                  <a:pt x="5480684" y="666964"/>
                  <a:pt x="5473174" y="681608"/>
                </a:cubicBezTo>
                <a:cubicBezTo>
                  <a:pt x="5473102" y="684122"/>
                  <a:pt x="5473033" y="686637"/>
                  <a:pt x="5472963" y="689151"/>
                </a:cubicBezTo>
                <a:lnTo>
                  <a:pt x="5472485" y="689289"/>
                </a:lnTo>
                <a:cubicBezTo>
                  <a:pt x="5471434" y="690905"/>
                  <a:pt x="5470986" y="693376"/>
                  <a:pt x="5471326" y="697222"/>
                </a:cubicBezTo>
                <a:cubicBezTo>
                  <a:pt x="5471606" y="703992"/>
                  <a:pt x="5471884" y="710761"/>
                  <a:pt x="5472164" y="717531"/>
                </a:cubicBezTo>
                <a:lnTo>
                  <a:pt x="5468891" y="722494"/>
                </a:lnTo>
                <a:lnTo>
                  <a:pt x="5463081" y="724368"/>
                </a:lnTo>
                <a:lnTo>
                  <a:pt x="5446981" y="752692"/>
                </a:lnTo>
                <a:cubicBezTo>
                  <a:pt x="5454691" y="764380"/>
                  <a:pt x="5422719" y="808083"/>
                  <a:pt x="5417190" y="816346"/>
                </a:cubicBezTo>
                <a:lnTo>
                  <a:pt x="5388958" y="889417"/>
                </a:lnTo>
                <a:cubicBezTo>
                  <a:pt x="5320491" y="969963"/>
                  <a:pt x="5321907" y="1005331"/>
                  <a:pt x="5307044" y="1063288"/>
                </a:cubicBezTo>
                <a:cubicBezTo>
                  <a:pt x="5313332" y="1111028"/>
                  <a:pt x="5317096" y="1110140"/>
                  <a:pt x="5303837" y="1157176"/>
                </a:cubicBezTo>
                <a:cubicBezTo>
                  <a:pt x="5301103" y="1192124"/>
                  <a:pt x="5301884" y="1197232"/>
                  <a:pt x="5286494" y="1210776"/>
                </a:cubicBezTo>
                <a:lnTo>
                  <a:pt x="5282463" y="1301993"/>
                </a:lnTo>
                <a:lnTo>
                  <a:pt x="5252235" y="1360879"/>
                </a:lnTo>
                <a:lnTo>
                  <a:pt x="5244497" y="1404045"/>
                </a:lnTo>
                <a:lnTo>
                  <a:pt x="5223823" y="1429568"/>
                </a:lnTo>
                <a:lnTo>
                  <a:pt x="5224851" y="1430305"/>
                </a:lnTo>
                <a:cubicBezTo>
                  <a:pt x="5226697" y="1432466"/>
                  <a:pt x="5214738" y="1459891"/>
                  <a:pt x="5212394" y="1463304"/>
                </a:cubicBezTo>
                <a:cubicBezTo>
                  <a:pt x="5209912" y="1477394"/>
                  <a:pt x="5213027" y="1501295"/>
                  <a:pt x="5209958" y="1514846"/>
                </a:cubicBezTo>
                <a:lnTo>
                  <a:pt x="5206417" y="1519731"/>
                </a:lnTo>
                <a:lnTo>
                  <a:pt x="5206640" y="1519929"/>
                </a:lnTo>
                <a:cubicBezTo>
                  <a:pt x="5206490" y="1521210"/>
                  <a:pt x="5209710" y="1543635"/>
                  <a:pt x="5207632" y="1546022"/>
                </a:cubicBezTo>
                <a:lnTo>
                  <a:pt x="5212030" y="1578752"/>
                </a:lnTo>
                <a:cubicBezTo>
                  <a:pt x="5206147" y="1605585"/>
                  <a:pt x="5226381" y="1622803"/>
                  <a:pt x="5203533" y="1647555"/>
                </a:cubicBezTo>
                <a:cubicBezTo>
                  <a:pt x="5198128" y="1672675"/>
                  <a:pt x="5203213" y="1694404"/>
                  <a:pt x="5190877" y="1715685"/>
                </a:cubicBezTo>
                <a:cubicBezTo>
                  <a:pt x="5196815" y="1724301"/>
                  <a:pt x="5198098" y="1732435"/>
                  <a:pt x="5184235" y="1740358"/>
                </a:cubicBezTo>
                <a:cubicBezTo>
                  <a:pt x="5182625" y="1763793"/>
                  <a:pt x="5198368" y="1769422"/>
                  <a:pt x="5181475" y="1784314"/>
                </a:cubicBezTo>
                <a:cubicBezTo>
                  <a:pt x="5205987" y="1797417"/>
                  <a:pt x="5195246" y="1798221"/>
                  <a:pt x="5185845" y="1804434"/>
                </a:cubicBezTo>
                <a:lnTo>
                  <a:pt x="5185068" y="1805316"/>
                </a:lnTo>
                <a:lnTo>
                  <a:pt x="5188593" y="1807109"/>
                </a:lnTo>
                <a:lnTo>
                  <a:pt x="5185920" y="1821003"/>
                </a:lnTo>
                <a:lnTo>
                  <a:pt x="5183543" y="1824832"/>
                </a:lnTo>
                <a:cubicBezTo>
                  <a:pt x="5182284" y="1827468"/>
                  <a:pt x="5181937" y="1829219"/>
                  <a:pt x="5182235" y="1830429"/>
                </a:cubicBezTo>
                <a:lnTo>
                  <a:pt x="5182525" y="1830569"/>
                </a:lnTo>
                <a:lnTo>
                  <a:pt x="5180663" y="1835810"/>
                </a:lnTo>
                <a:cubicBezTo>
                  <a:pt x="5176779" y="1844665"/>
                  <a:pt x="5172297" y="1853278"/>
                  <a:pt x="5167452" y="1861483"/>
                </a:cubicBezTo>
                <a:cubicBezTo>
                  <a:pt x="5179827" y="1866643"/>
                  <a:pt x="5166788" y="1884999"/>
                  <a:pt x="5174266" y="1892417"/>
                </a:cubicBezTo>
                <a:lnTo>
                  <a:pt x="5189262" y="1895114"/>
                </a:lnTo>
                <a:lnTo>
                  <a:pt x="5187100" y="1899379"/>
                </a:lnTo>
                <a:lnTo>
                  <a:pt x="5180471" y="1907867"/>
                </a:lnTo>
                <a:cubicBezTo>
                  <a:pt x="5179609" y="1909162"/>
                  <a:pt x="5179647" y="1909994"/>
                  <a:pt x="5181361" y="1910265"/>
                </a:cubicBezTo>
                <a:cubicBezTo>
                  <a:pt x="5180995" y="1914884"/>
                  <a:pt x="5177893" y="1930292"/>
                  <a:pt x="5178268" y="1935584"/>
                </a:cubicBezTo>
                <a:lnTo>
                  <a:pt x="5183619" y="1942021"/>
                </a:lnTo>
                <a:lnTo>
                  <a:pt x="5184480" y="1945112"/>
                </a:lnTo>
                <a:lnTo>
                  <a:pt x="5172776" y="1961162"/>
                </a:lnTo>
                <a:lnTo>
                  <a:pt x="5168513" y="1969445"/>
                </a:lnTo>
                <a:lnTo>
                  <a:pt x="5126597" y="2024270"/>
                </a:lnTo>
                <a:lnTo>
                  <a:pt x="5119528" y="2107942"/>
                </a:lnTo>
                <a:cubicBezTo>
                  <a:pt x="5089290" y="2138038"/>
                  <a:pt x="5110415" y="2159228"/>
                  <a:pt x="5110356" y="2193455"/>
                </a:cubicBezTo>
                <a:cubicBezTo>
                  <a:pt x="5101302" y="2220953"/>
                  <a:pt x="5110381" y="2224200"/>
                  <a:pt x="5104992" y="2260088"/>
                </a:cubicBezTo>
                <a:cubicBezTo>
                  <a:pt x="5096504" y="2291744"/>
                  <a:pt x="5078225" y="2299003"/>
                  <a:pt x="5059439" y="2335735"/>
                </a:cubicBezTo>
                <a:cubicBezTo>
                  <a:pt x="5029465" y="2329020"/>
                  <a:pt x="5058046" y="2407546"/>
                  <a:pt x="5022061" y="2408995"/>
                </a:cubicBezTo>
                <a:cubicBezTo>
                  <a:pt x="5023289" y="2413465"/>
                  <a:pt x="5019654" y="2441580"/>
                  <a:pt x="5022253" y="2445869"/>
                </a:cubicBezTo>
                <a:cubicBezTo>
                  <a:pt x="5022440" y="2449625"/>
                  <a:pt x="5011241" y="2492743"/>
                  <a:pt x="5011426" y="2496499"/>
                </a:cubicBezTo>
                <a:lnTo>
                  <a:pt x="4994224" y="2549900"/>
                </a:lnTo>
                <a:cubicBezTo>
                  <a:pt x="4992353" y="2564757"/>
                  <a:pt x="4998952" y="2582253"/>
                  <a:pt x="4995245" y="2596456"/>
                </a:cubicBezTo>
                <a:lnTo>
                  <a:pt x="4988570" y="2606088"/>
                </a:lnTo>
                <a:cubicBezTo>
                  <a:pt x="4988504" y="2615842"/>
                  <a:pt x="4988436" y="2625597"/>
                  <a:pt x="4988371" y="2635351"/>
                </a:cubicBezTo>
                <a:lnTo>
                  <a:pt x="4983212" y="2665666"/>
                </a:lnTo>
                <a:lnTo>
                  <a:pt x="4968234" y="2715895"/>
                </a:lnTo>
                <a:lnTo>
                  <a:pt x="4975888" y="2725052"/>
                </a:lnTo>
                <a:lnTo>
                  <a:pt x="4980195" y="2726489"/>
                </a:lnTo>
                <a:lnTo>
                  <a:pt x="4976218" y="2740278"/>
                </a:lnTo>
                <a:lnTo>
                  <a:pt x="4980571" y="2751112"/>
                </a:lnTo>
                <a:lnTo>
                  <a:pt x="4973893" y="2760208"/>
                </a:lnTo>
                <a:lnTo>
                  <a:pt x="4979005" y="2790136"/>
                </a:lnTo>
                <a:lnTo>
                  <a:pt x="4986137" y="2804183"/>
                </a:lnTo>
                <a:cubicBezTo>
                  <a:pt x="4986150" y="2811409"/>
                  <a:pt x="4986162" y="2818634"/>
                  <a:pt x="4986175" y="2825860"/>
                </a:cubicBezTo>
                <a:cubicBezTo>
                  <a:pt x="4987474" y="2843788"/>
                  <a:pt x="4992871" y="2886513"/>
                  <a:pt x="4993936" y="2911749"/>
                </a:cubicBezTo>
                <a:cubicBezTo>
                  <a:pt x="4993313" y="2946689"/>
                  <a:pt x="4980300" y="2954448"/>
                  <a:pt x="4992563" y="2977278"/>
                </a:cubicBezTo>
                <a:cubicBezTo>
                  <a:pt x="4985688" y="2983455"/>
                  <a:pt x="4982051" y="2987749"/>
                  <a:pt x="4980516" y="2991092"/>
                </a:cubicBezTo>
                <a:cubicBezTo>
                  <a:pt x="4975910" y="3001119"/>
                  <a:pt x="4990216" y="3002537"/>
                  <a:pt x="4992801" y="3020247"/>
                </a:cubicBezTo>
                <a:cubicBezTo>
                  <a:pt x="4998517" y="3032637"/>
                  <a:pt x="5013148" y="3051512"/>
                  <a:pt x="5014805" y="3065434"/>
                </a:cubicBezTo>
                <a:cubicBezTo>
                  <a:pt x="4998836" y="3057428"/>
                  <a:pt x="5016840" y="3105196"/>
                  <a:pt x="5002733" y="3103777"/>
                </a:cubicBezTo>
                <a:cubicBezTo>
                  <a:pt x="5022381" y="3124610"/>
                  <a:pt x="4997365" y="3128169"/>
                  <a:pt x="5002941" y="3151828"/>
                </a:cubicBezTo>
                <a:cubicBezTo>
                  <a:pt x="5010264" y="3163902"/>
                  <a:pt x="5011356" y="3171780"/>
                  <a:pt x="5002883" y="3180546"/>
                </a:cubicBezTo>
                <a:cubicBezTo>
                  <a:pt x="5038586" y="3236545"/>
                  <a:pt x="5003723" y="3210316"/>
                  <a:pt x="5016711" y="3258677"/>
                </a:cubicBezTo>
                <a:lnTo>
                  <a:pt x="5017918" y="3262610"/>
                </a:lnTo>
                <a:lnTo>
                  <a:pt x="5011672" y="3277179"/>
                </a:lnTo>
                <a:lnTo>
                  <a:pt x="5009344" y="3278130"/>
                </a:lnTo>
                <a:lnTo>
                  <a:pt x="5026770" y="3325671"/>
                </a:lnTo>
                <a:lnTo>
                  <a:pt x="5024571" y="3332072"/>
                </a:lnTo>
                <a:lnTo>
                  <a:pt x="5041705" y="3362948"/>
                </a:lnTo>
                <a:lnTo>
                  <a:pt x="5047477" y="3378959"/>
                </a:lnTo>
                <a:lnTo>
                  <a:pt x="5060758" y="3407057"/>
                </a:lnTo>
                <a:lnTo>
                  <a:pt x="5058968" y="3409825"/>
                </a:lnTo>
                <a:lnTo>
                  <a:pt x="5062667" y="3415218"/>
                </a:lnTo>
                <a:lnTo>
                  <a:pt x="5060928" y="3419880"/>
                </a:lnTo>
                <a:lnTo>
                  <a:pt x="5062923" y="3424545"/>
                </a:lnTo>
                <a:cubicBezTo>
                  <a:pt x="5063537" y="3433967"/>
                  <a:pt x="5063494" y="3466028"/>
                  <a:pt x="5064623" y="3476412"/>
                </a:cubicBezTo>
                <a:lnTo>
                  <a:pt x="5069684" y="3486850"/>
                </a:lnTo>
                <a:lnTo>
                  <a:pt x="5063339" y="3496391"/>
                </a:lnTo>
                <a:lnTo>
                  <a:pt x="5070139" y="3531201"/>
                </a:lnTo>
                <a:lnTo>
                  <a:pt x="5079896" y="3542019"/>
                </a:lnTo>
                <a:lnTo>
                  <a:pt x="5087540" y="3552249"/>
                </a:lnTo>
                <a:lnTo>
                  <a:pt x="5087902" y="3553678"/>
                </a:lnTo>
                <a:lnTo>
                  <a:pt x="5091509" y="3568021"/>
                </a:lnTo>
                <a:lnTo>
                  <a:pt x="5091934" y="3569719"/>
                </a:lnTo>
                <a:lnTo>
                  <a:pt x="5089362" y="3586412"/>
                </a:lnTo>
                <a:lnTo>
                  <a:pt x="5092358" y="3597336"/>
                </a:lnTo>
                <a:lnTo>
                  <a:pt x="5084254" y="3606007"/>
                </a:lnTo>
                <a:cubicBezTo>
                  <a:pt x="5084262" y="3617747"/>
                  <a:pt x="5084273" y="3629488"/>
                  <a:pt x="5084281" y="3641228"/>
                </a:cubicBezTo>
                <a:lnTo>
                  <a:pt x="5091848" y="3653088"/>
                </a:lnTo>
                <a:lnTo>
                  <a:pt x="5097436" y="3664114"/>
                </a:lnTo>
                <a:cubicBezTo>
                  <a:pt x="5097463" y="3664599"/>
                  <a:pt x="5097491" y="3665084"/>
                  <a:pt x="5097518" y="3665569"/>
                </a:cubicBezTo>
                <a:cubicBezTo>
                  <a:pt x="5097915" y="3672776"/>
                  <a:pt x="5096966" y="3688591"/>
                  <a:pt x="5099829" y="3707357"/>
                </a:cubicBezTo>
                <a:cubicBezTo>
                  <a:pt x="5100505" y="3724716"/>
                  <a:pt x="5118078" y="3760234"/>
                  <a:pt x="5114696" y="3778166"/>
                </a:cubicBezTo>
                <a:cubicBezTo>
                  <a:pt x="5141627" y="3845122"/>
                  <a:pt x="5125427" y="3821305"/>
                  <a:pt x="5135379" y="3878222"/>
                </a:cubicBezTo>
                <a:cubicBezTo>
                  <a:pt x="5161519" y="3905047"/>
                  <a:pt x="5125417" y="4015047"/>
                  <a:pt x="5130138" y="4048117"/>
                </a:cubicBezTo>
                <a:cubicBezTo>
                  <a:pt x="5081804" y="4192084"/>
                  <a:pt x="5096262" y="4158987"/>
                  <a:pt x="5090040" y="4219510"/>
                </a:cubicBezTo>
                <a:cubicBezTo>
                  <a:pt x="5104553" y="4280033"/>
                  <a:pt x="5065380" y="4345686"/>
                  <a:pt x="5092812" y="4411258"/>
                </a:cubicBezTo>
                <a:cubicBezTo>
                  <a:pt x="5090630" y="4437329"/>
                  <a:pt x="5083878" y="4473140"/>
                  <a:pt x="5084599" y="4488531"/>
                </a:cubicBezTo>
                <a:cubicBezTo>
                  <a:pt x="5084423" y="4505410"/>
                  <a:pt x="5084248" y="4522289"/>
                  <a:pt x="5084072" y="4539168"/>
                </a:cubicBezTo>
                <a:cubicBezTo>
                  <a:pt x="5072114" y="4567830"/>
                  <a:pt x="5064305" y="4588197"/>
                  <a:pt x="5068936" y="4625153"/>
                </a:cubicBezTo>
                <a:cubicBezTo>
                  <a:pt x="5077433" y="4662889"/>
                  <a:pt x="5065899" y="4679357"/>
                  <a:pt x="5059114" y="4733115"/>
                </a:cubicBezTo>
                <a:cubicBezTo>
                  <a:pt x="5068687" y="4752352"/>
                  <a:pt x="5055370" y="4832308"/>
                  <a:pt x="5037209" y="4844323"/>
                </a:cubicBezTo>
                <a:cubicBezTo>
                  <a:pt x="5033444" y="4857054"/>
                  <a:pt x="5040194" y="4871554"/>
                  <a:pt x="5020638" y="4877992"/>
                </a:cubicBezTo>
                <a:cubicBezTo>
                  <a:pt x="4997151" y="4888353"/>
                  <a:pt x="5034418" y="4931200"/>
                  <a:pt x="5006413" y="4925805"/>
                </a:cubicBezTo>
                <a:cubicBezTo>
                  <a:pt x="5031964" y="4956261"/>
                  <a:pt x="4982840" y="4982633"/>
                  <a:pt x="4971037" y="5009272"/>
                </a:cubicBezTo>
                <a:cubicBezTo>
                  <a:pt x="4973259" y="5034036"/>
                  <a:pt x="4968375" y="5053859"/>
                  <a:pt x="4963105" y="5111369"/>
                </a:cubicBezTo>
                <a:cubicBezTo>
                  <a:pt x="4973224" y="5141336"/>
                  <a:pt x="4937413" y="5161742"/>
                  <a:pt x="4976341" y="5210876"/>
                </a:cubicBezTo>
                <a:cubicBezTo>
                  <a:pt x="4972455" y="5212581"/>
                  <a:pt x="4977054" y="5227501"/>
                  <a:pt x="4980617" y="5269726"/>
                </a:cubicBezTo>
                <a:cubicBezTo>
                  <a:pt x="4984182" y="5311951"/>
                  <a:pt x="4990390" y="5400671"/>
                  <a:pt x="4997733" y="5464225"/>
                </a:cubicBezTo>
                <a:cubicBezTo>
                  <a:pt x="5001765" y="5536542"/>
                  <a:pt x="4990225" y="5517959"/>
                  <a:pt x="5001400" y="5594585"/>
                </a:cubicBezTo>
                <a:cubicBezTo>
                  <a:pt x="4999908" y="5619318"/>
                  <a:pt x="4974042" y="5647975"/>
                  <a:pt x="4983700" y="5667896"/>
                </a:cubicBezTo>
                <a:cubicBezTo>
                  <a:pt x="4976834" y="5696311"/>
                  <a:pt x="4975579" y="5738356"/>
                  <a:pt x="4968506" y="5769225"/>
                </a:cubicBezTo>
                <a:cubicBezTo>
                  <a:pt x="4968926" y="5787258"/>
                  <a:pt x="4969344" y="5805291"/>
                  <a:pt x="4969765" y="5823324"/>
                </a:cubicBezTo>
                <a:cubicBezTo>
                  <a:pt x="4966122" y="5853058"/>
                  <a:pt x="4965608" y="5838948"/>
                  <a:pt x="4966129" y="5862699"/>
                </a:cubicBezTo>
                <a:lnTo>
                  <a:pt x="4970695" y="5906467"/>
                </a:lnTo>
                <a:lnTo>
                  <a:pt x="4991568" y="5939847"/>
                </a:lnTo>
                <a:cubicBezTo>
                  <a:pt x="4998848" y="5955713"/>
                  <a:pt x="4974731" y="5940131"/>
                  <a:pt x="4986815" y="5973994"/>
                </a:cubicBezTo>
                <a:cubicBezTo>
                  <a:pt x="4961187" y="5997051"/>
                  <a:pt x="4983444" y="6032039"/>
                  <a:pt x="4987776" y="6089693"/>
                </a:cubicBezTo>
                <a:lnTo>
                  <a:pt x="4991621" y="6224938"/>
                </a:lnTo>
                <a:cubicBezTo>
                  <a:pt x="4988442" y="6270972"/>
                  <a:pt x="5008962" y="6317522"/>
                  <a:pt x="5017157" y="6370251"/>
                </a:cubicBezTo>
                <a:cubicBezTo>
                  <a:pt x="5025353" y="6422980"/>
                  <a:pt x="5039938" y="6490855"/>
                  <a:pt x="5040797" y="6541313"/>
                </a:cubicBezTo>
                <a:cubicBezTo>
                  <a:pt x="5039898" y="6576319"/>
                  <a:pt x="5031912" y="6591883"/>
                  <a:pt x="5045375" y="6640957"/>
                </a:cubicBezTo>
                <a:cubicBezTo>
                  <a:pt x="5057505" y="6669536"/>
                  <a:pt x="5052276" y="6675394"/>
                  <a:pt x="5058442" y="6705297"/>
                </a:cubicBezTo>
                <a:cubicBezTo>
                  <a:pt x="5057367" y="6727133"/>
                  <a:pt x="5067901" y="6732087"/>
                  <a:pt x="5071125" y="6759582"/>
                </a:cubicBezTo>
                <a:cubicBezTo>
                  <a:pt x="5055614" y="6796071"/>
                  <a:pt x="5051656" y="6769544"/>
                  <a:pt x="5069172" y="6817746"/>
                </a:cubicBezTo>
                <a:cubicBezTo>
                  <a:pt x="5060956" y="6828354"/>
                  <a:pt x="5064525" y="6836369"/>
                  <a:pt x="5072322" y="6843646"/>
                </a:cubicBezTo>
                <a:lnTo>
                  <a:pt x="5091388" y="6857998"/>
                </a:lnTo>
                <a:lnTo>
                  <a:pt x="6096000" y="6857998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44DBA267-FB3F-7B4F-8305-43DF2D816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9600"/>
            <a:ext cx="3739341" cy="133083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Is this a graph?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D2A2442F-DF6F-9B43-B9F8-36A5A1A84A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62366" y="2194102"/>
            <a:ext cx="3427001" cy="390858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/>
              <a:t>Yes, this is commonly called a graph, but it is not what we are talking about here…</a:t>
            </a:r>
          </a:p>
          <a:p>
            <a:r>
              <a:rPr lang="en-US" sz="2000" dirty="0"/>
              <a:t>We will call these depictions of numerical </a:t>
            </a:r>
            <a:r>
              <a:rPr lang="en-US" sz="2000" dirty="0" err="1"/>
              <a:t>quanities</a:t>
            </a:r>
            <a:r>
              <a:rPr lang="en-US" sz="2000" dirty="0"/>
              <a:t> </a:t>
            </a:r>
            <a:r>
              <a:rPr lang="en-US" sz="2000" i="1" dirty="0"/>
              <a:t>plots</a:t>
            </a:r>
            <a:r>
              <a:rPr lang="en-US" sz="2000" dirty="0"/>
              <a:t>.</a:t>
            </a:r>
          </a:p>
        </p:txBody>
      </p:sp>
      <p:pic>
        <p:nvPicPr>
          <p:cNvPr id="14" name="Content Placeholder 13" descr="Graphical user interface&#10;&#10;Description automatically generated">
            <a:extLst>
              <a:ext uri="{FF2B5EF4-FFF2-40B4-BE49-F238E27FC236}">
                <a16:creationId xmlns:a16="http://schemas.microsoft.com/office/drawing/2014/main" id="{B07247FC-EC46-474E-94EA-CD3C47946B0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889968" y="661916"/>
            <a:ext cx="5266118" cy="5557909"/>
          </a:xfrm>
          <a:prstGeom prst="rect">
            <a:avLst/>
          </a:prstGeom>
        </p:spPr>
      </p:pic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824FB7-E0CB-214C-A65A-D40E8D0DF84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EFD9FC94-0F48-BA47-9080-78CF33345F33}" type="datetime1"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3/1/21</a:t>
            </a:fld>
            <a:endParaRPr 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BB7BBC-6CB3-4847-891A-36A5CDC72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© 2021 Darrell Long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F398C9-6675-BE49-B081-D1C92D3C9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D73DB5F-DB13-7D4A-B394-5589D468A2E3}" type="slidenum"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5252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8A4132F-DEC6-4332-A00C-A11AD4519B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0"/>
            <a:ext cx="1219047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2" descr="graph_theory">
            <a:extLst>
              <a:ext uri="{FF2B5EF4-FFF2-40B4-BE49-F238E27FC236}">
                <a16:creationId xmlns:a16="http://schemas.microsoft.com/office/drawing/2014/main" id="{8072D43D-04EA-7444-B21A-FE308909E2AB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50011" y="1820333"/>
            <a:ext cx="4146761" cy="4036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64965EAE-E41A-435F-B993-07E824B6C9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0"/>
            <a:ext cx="7539895" cy="6858000"/>
          </a:xfrm>
          <a:custGeom>
            <a:avLst/>
            <a:gdLst>
              <a:gd name="connsiteX0" fmla="*/ 7539895 w 7539895"/>
              <a:gd name="connsiteY0" fmla="*/ 6858000 h 6858000"/>
              <a:gd name="connsiteX1" fmla="*/ 0 w 7539895"/>
              <a:gd name="connsiteY1" fmla="*/ 6858000 h 6858000"/>
              <a:gd name="connsiteX2" fmla="*/ 0 w 7539895"/>
              <a:gd name="connsiteY2" fmla="*/ 0 h 6858000"/>
              <a:gd name="connsiteX3" fmla="*/ 4363741 w 753989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39895" h="6858000">
                <a:moveTo>
                  <a:pt x="753989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4363741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152F8994-E6D4-4311-9548-C3607BC436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7092985" cy="6858000"/>
          </a:xfrm>
          <a:custGeom>
            <a:avLst/>
            <a:gdLst>
              <a:gd name="connsiteX0" fmla="*/ 7092985 w 7092985"/>
              <a:gd name="connsiteY0" fmla="*/ 6858000 h 6858000"/>
              <a:gd name="connsiteX1" fmla="*/ 0 w 7092985"/>
              <a:gd name="connsiteY1" fmla="*/ 6858000 h 6858000"/>
              <a:gd name="connsiteX2" fmla="*/ 0 w 7092985"/>
              <a:gd name="connsiteY2" fmla="*/ 0 h 6858000"/>
              <a:gd name="connsiteX3" fmla="*/ 3916831 w 709298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2985" h="6858000">
                <a:moveTo>
                  <a:pt x="709298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3916831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3C9477-1C3E-0741-B034-DCFDE2001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5529943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Is this a graph?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A4B1F6-9788-FE43-A992-CAF9C76762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4128169" cy="339951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/>
              <a:t>This is an example of what we will call a </a:t>
            </a:r>
            <a:r>
              <a:rPr lang="en-US" sz="2000" i="1" dirty="0"/>
              <a:t>graph</a:t>
            </a:r>
            <a:r>
              <a:rPr lang="en-US" sz="2000" dirty="0"/>
              <a:t>.</a:t>
            </a:r>
          </a:p>
          <a:p>
            <a:r>
              <a:rPr lang="en-US" sz="2000" dirty="0"/>
              <a:t>There is an entire branch of mathematics dedicated to </a:t>
            </a:r>
            <a:r>
              <a:rPr lang="en-US" sz="2000" i="1" dirty="0"/>
              <a:t>graph</a:t>
            </a:r>
            <a:r>
              <a:rPr lang="en-US" sz="2000" dirty="0"/>
              <a:t> </a:t>
            </a:r>
            <a:r>
              <a:rPr lang="en-US" sz="2000" i="1" dirty="0"/>
              <a:t>theory</a:t>
            </a:r>
            <a:r>
              <a:rPr lang="en-US" sz="2000" dirty="0"/>
              <a:t>.</a:t>
            </a:r>
          </a:p>
          <a:p>
            <a:r>
              <a:rPr lang="en-US" sz="2000" dirty="0"/>
              <a:t>Graphs of this type are used in mathematics, computer science, physics, and even sociology.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506842-EB92-D84B-A95E-29454D9C0E0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199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792C563-CCD8-6945-B29E-A0CC8FFDA89F}" type="datetime1">
              <a:rPr lang="en-US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3/1/21</a:t>
            </a:fld>
            <a:endParaRPr lang="en-US" dirty="0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0D6B9A-4BA7-A747-8072-FCEC4B459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16286" y="6356350"/>
            <a:ext cx="455022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kern="1200">
                <a:solidFill>
                  <a:schemeClr val="bg1">
                    <a:alpha val="80000"/>
                  </a:schemeClr>
                </a:solidFill>
                <a:latin typeface="+mn-lt"/>
                <a:ea typeface="+mn-ea"/>
                <a:cs typeface="+mn-cs"/>
              </a:rPr>
              <a:t>© 2021 Darrell Long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FE96CA-76A1-B349-A29C-83EFAA273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43456" y="6356350"/>
            <a:ext cx="1110343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D73DB5F-DB13-7D4A-B394-5589D468A2E3}" type="slidenum">
              <a:rPr lang="en-US">
                <a:solidFill>
                  <a:schemeClr val="bg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>
              <a:solidFill>
                <a:schemeClr val="bg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00602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78940-887E-D043-AAFA-1A591DA80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of a graph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534074-D3F4-9048-B601-4D7C419704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Nodes</a:t>
            </a:r>
          </a:p>
          <a:p>
            <a:r>
              <a:rPr lang="en-US" dirty="0"/>
              <a:t>Edges</a:t>
            </a:r>
          </a:p>
          <a:p>
            <a:r>
              <a:rPr lang="en-US" dirty="0"/>
              <a:t>Weights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E4C3A8-72BC-D64D-B111-CE1109FBA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6451A-4B29-EF42-85F9-1D42F19436C4}" type="datetime1">
              <a:rPr lang="en-US" smtClean="0"/>
              <a:t>3/1/21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FC397A-A7C2-BF4C-B7DB-472F4DD4C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Darrell Long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11B74B-D4B4-2648-9A9B-1F0E85002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3DB5F-DB13-7D4A-B394-5589D468A2E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9618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Network connection abstract against a white background">
            <a:extLst>
              <a:ext uri="{FF2B5EF4-FFF2-40B4-BE49-F238E27FC236}">
                <a16:creationId xmlns:a16="http://schemas.microsoft.com/office/drawing/2014/main" id="{B3376CDA-4D01-4143-80A4-4A6F921BDC0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573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B9CD39B-D014-2241-B964-DA70B2D4E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1065862"/>
            <a:ext cx="3313164" cy="4726276"/>
          </a:xfrm>
        </p:spPr>
        <p:txBody>
          <a:bodyPr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Directed and Undirected Graphs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C8D8BC5-BD38-2940-A775-1C06F700693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155379" y="1065862"/>
                <a:ext cx="5744685" cy="4726276"/>
              </a:xfrm>
            </p:spPr>
            <p:txBody>
              <a:bodyPr anchor="ctr">
                <a:normAutofit/>
              </a:bodyPr>
              <a:lstStyle/>
              <a:p>
                <a:r>
                  <a:rPr lang="en-US" sz="2000" dirty="0">
                    <a:solidFill>
                      <a:srgbClr val="FFFFFF"/>
                    </a:solidFill>
                  </a:rPr>
                  <a:t>Edges may have a direction,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000" b="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sz="2000" b="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000" b="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rgbClr val="FFFFFF"/>
                    </a:solidFill>
                  </a:rPr>
                  <a:t>, and we call that a </a:t>
                </a:r>
                <a:r>
                  <a:rPr lang="en-US" sz="2000" i="1" dirty="0">
                    <a:solidFill>
                      <a:srgbClr val="FFFFFF"/>
                    </a:solidFill>
                  </a:rPr>
                  <a:t>directed</a:t>
                </a:r>
                <a:r>
                  <a:rPr lang="en-US" sz="2000" dirty="0">
                    <a:solidFill>
                      <a:srgbClr val="FFFFFF"/>
                    </a:solidFill>
                  </a:rPr>
                  <a:t> </a:t>
                </a:r>
                <a:r>
                  <a:rPr lang="en-US" sz="2000" i="1" dirty="0">
                    <a:solidFill>
                      <a:srgbClr val="FFFFFF"/>
                    </a:solidFill>
                  </a:rPr>
                  <a:t>graph</a:t>
                </a:r>
                <a:r>
                  <a:rPr lang="en-US" sz="2000" dirty="0">
                    <a:solidFill>
                      <a:srgbClr val="FFFFFF"/>
                    </a:solidFill>
                  </a:rPr>
                  <a:t>.</a:t>
                </a:r>
              </a:p>
              <a:p>
                <a:r>
                  <a:rPr lang="en-US" sz="2000" dirty="0">
                    <a:solidFill>
                      <a:srgbClr val="FFFFFF"/>
                    </a:solidFill>
                  </a:rPr>
                  <a:t>Edges may have no direction (or both directions),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000" b="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↔</m:t>
                    </m:r>
                    <m:sSub>
                      <m:sSubPr>
                        <m:ctrlPr>
                          <a:rPr lang="en-US" sz="2000" b="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000" b="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rgbClr val="FFFFFF"/>
                    </a:solidFill>
                  </a:rPr>
                  <a:t>, and we call that an </a:t>
                </a:r>
                <a:r>
                  <a:rPr lang="en-US" sz="2000" i="1" dirty="0">
                    <a:solidFill>
                      <a:srgbClr val="FFFFFF"/>
                    </a:solidFill>
                  </a:rPr>
                  <a:t>undirected</a:t>
                </a:r>
                <a:r>
                  <a:rPr lang="en-US" sz="2000" dirty="0">
                    <a:solidFill>
                      <a:srgbClr val="FFFFFF"/>
                    </a:solidFill>
                  </a:rPr>
                  <a:t> </a:t>
                </a:r>
                <a:r>
                  <a:rPr lang="en-US" sz="2000" i="1" dirty="0">
                    <a:solidFill>
                      <a:srgbClr val="FFFFFF"/>
                    </a:solidFill>
                  </a:rPr>
                  <a:t>graph</a:t>
                </a:r>
                <a:r>
                  <a:rPr lang="en-US" sz="2000" dirty="0">
                    <a:solidFill>
                      <a:srgbClr val="FFFFFF"/>
                    </a:solidFill>
                  </a:rPr>
                  <a:t>.</a:t>
                </a:r>
              </a:p>
              <a:p>
                <a:r>
                  <a:rPr lang="en-US" sz="2000" dirty="0">
                    <a:solidFill>
                      <a:srgbClr val="FFFFFF"/>
                    </a:solidFill>
                  </a:rPr>
                  <a:t>The edges may have </a:t>
                </a:r>
                <a:r>
                  <a:rPr lang="en-US" sz="2000" i="1" dirty="0">
                    <a:solidFill>
                      <a:srgbClr val="FFFFFF"/>
                    </a:solidFill>
                  </a:rPr>
                  <a:t>weights</a:t>
                </a:r>
                <a:r>
                  <a:rPr lang="en-US" sz="2000" dirty="0">
                    <a:solidFill>
                      <a:srgbClr val="FFFFFF"/>
                    </a:solidFill>
                  </a:rPr>
                  <a:t>, which represent capacity, strength, or cost.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C8D8BC5-BD38-2940-A775-1C06F70069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155379" y="1065862"/>
                <a:ext cx="5744685" cy="4726276"/>
              </a:xfrm>
              <a:blipFill>
                <a:blip r:embed="rId3"/>
                <a:stretch>
                  <a:fillRect l="-11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7FBE84-AD58-1541-BDBD-58FB4F0A6AE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199" y="6356350"/>
            <a:ext cx="3474031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fld id="{2BD6451A-4B29-EF42-85F9-1D42F19436C4}" type="datetime1">
              <a:rPr lang="en-US">
                <a:solidFill>
                  <a:srgbClr val="FFFFFF"/>
                </a:solidFill>
              </a:rPr>
              <a:pPr algn="r">
                <a:spcAft>
                  <a:spcPts val="600"/>
                </a:spcAft>
              </a:pPr>
              <a:t>3/1/21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B5E65B-7234-C34A-AF37-7829A51F8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50428" y="6356350"/>
            <a:ext cx="5152157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</a:rPr>
              <a:t>© 2021 Darrell Long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42D2D1-308A-1E4A-BEDD-4FF77957D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53254" y="6356350"/>
            <a:ext cx="90054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D73DB5F-DB13-7D4A-B394-5589D468A2E3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5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70367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2" name="Rectangle 134">
            <a:extLst>
              <a:ext uri="{FF2B5EF4-FFF2-40B4-BE49-F238E27FC236}">
                <a16:creationId xmlns:a16="http://schemas.microsoft.com/office/drawing/2014/main" id="{9B76D444-2756-434F-AE61-96D69830C1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B18013-621F-B749-9225-831E1A7B8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932961"/>
            <a:ext cx="4887685" cy="1777419"/>
          </a:xfrm>
        </p:spPr>
        <p:txBody>
          <a:bodyPr anchor="b">
            <a:normAutofit/>
          </a:bodyPr>
          <a:lstStyle/>
          <a:p>
            <a:r>
              <a:rPr lang="en-US" sz="4000" dirty="0"/>
              <a:t>Representing a graph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4134EA3-8BAC-EB44-A3DD-F27B174A9E0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41248" y="2894530"/>
                <a:ext cx="4887685" cy="3209544"/>
              </a:xfrm>
            </p:spPr>
            <p:txBody>
              <a:bodyPr anchor="t">
                <a:normAutofit/>
              </a:bodyPr>
              <a:lstStyle/>
              <a:p>
                <a:r>
                  <a:rPr lang="en-US" sz="2000" dirty="0"/>
                  <a:t>Adjacency Matrix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000" b="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>
                        <a:latin typeface="Cambria Math" panose="02040503050406030204" pitchFamily="18" charset="0"/>
                      </a:rPr>
                      <m:t> × </m:t>
                    </m:r>
                    <m:r>
                      <a:rPr lang="en-US" sz="2000" b="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/>
                  <a:t> matrix</a:t>
                </a:r>
              </a:p>
              <a:p>
                <a:pPr lvl="1"/>
                <a:r>
                  <a:rPr lang="en-US" sz="2000" dirty="0"/>
                  <a:t>Binary: edges present or absent</a:t>
                </a:r>
              </a:p>
              <a:p>
                <a:pPr lvl="1"/>
                <a:r>
                  <a:rPr lang="en-US" sz="2000" dirty="0"/>
                  <a:t>Weighted: </a:t>
                </a:r>
                <a14:m>
                  <m:oMath xmlns:m="http://schemas.openxmlformats.org/officeDocument/2006/math">
                    <m:r>
                      <a:rPr lang="en-US" sz="2000" b="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endParaRPr lang="en-US" sz="2000" dirty="0"/>
              </a:p>
              <a:p>
                <a:r>
                  <a:rPr lang="en-US" sz="2000" dirty="0"/>
                  <a:t>Adjacency List</a:t>
                </a:r>
              </a:p>
              <a:p>
                <a:pPr lvl="1"/>
                <a:r>
                  <a:rPr lang="en-US" sz="2000" dirty="0"/>
                  <a:t>Column array for nodes</a:t>
                </a:r>
              </a:p>
              <a:p>
                <a:pPr lvl="1"/>
                <a:r>
                  <a:rPr lang="en-US" sz="2000" dirty="0"/>
                  <a:t>Linked list of edges from each node</a:t>
                </a:r>
              </a:p>
              <a:p>
                <a:pPr lvl="1"/>
                <a:r>
                  <a:rPr lang="en-US" sz="2000" dirty="0"/>
                  <a:t>May contain weights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4134EA3-8BAC-EB44-A3DD-F27B174A9E0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41248" y="2894530"/>
                <a:ext cx="4887685" cy="3209544"/>
              </a:xfrm>
              <a:blipFill>
                <a:blip r:embed="rId2"/>
                <a:stretch>
                  <a:fillRect l="-1036" t="-23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CF8F36E2-BBE5-43FE-822F-AD8CAE08C0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38597" y="1417320"/>
            <a:ext cx="0" cy="402336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Sample graph">
            <a:extLst>
              <a:ext uri="{FF2B5EF4-FFF2-40B4-BE49-F238E27FC236}">
                <a16:creationId xmlns:a16="http://schemas.microsoft.com/office/drawing/2014/main" id="{6DA5A37C-6B9A-8544-A92A-D21BF8843F5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21" r="7114" b="-2"/>
          <a:stretch/>
        </p:blipFill>
        <p:spPr bwMode="auto">
          <a:xfrm>
            <a:off x="6749145" y="573678"/>
            <a:ext cx="5103206" cy="5710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5FC1E6-8292-A04B-923B-8F92F37B6E3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1248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BD6451A-4B29-EF42-85F9-1D42F19436C4}" type="datetime1">
              <a:rPr lang="en-US" smtClean="0">
                <a:solidFill>
                  <a:schemeClr val="tx1">
                    <a:alpha val="70000"/>
                  </a:schemeClr>
                </a:solidFill>
              </a:rPr>
              <a:pPr>
                <a:spcAft>
                  <a:spcPts val="600"/>
                </a:spcAft>
              </a:pPr>
              <a:t>3/1/21</a:t>
            </a:fld>
            <a:endParaRPr lang="en-US">
              <a:solidFill>
                <a:schemeClr val="tx1">
                  <a:alpha val="70000"/>
                </a:scheme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3AA361-7628-C448-9550-084CE58C6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5" y="6355080"/>
            <a:ext cx="3561804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>
                <a:solidFill>
                  <a:schemeClr val="tx1">
                    <a:alpha val="70000"/>
                  </a:schemeClr>
                </a:solidFill>
              </a:rPr>
              <a:t>© 2021 Darrell Long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C7D18A-7D9A-CD48-9361-79D1E5CAD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96538" y="6355080"/>
            <a:ext cx="109964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D73DB5F-DB13-7D4A-B394-5589D468A2E3}" type="slidenum">
              <a:rPr lang="en-US" smtClean="0">
                <a:solidFill>
                  <a:schemeClr val="tx1">
                    <a:alpha val="70000"/>
                  </a:schemeClr>
                </a:solidFill>
              </a:rPr>
              <a:pPr>
                <a:spcAft>
                  <a:spcPts val="600"/>
                </a:spcAft>
              </a:pPr>
              <a:t>6</a:t>
            </a:fld>
            <a:endParaRPr lang="en-US">
              <a:solidFill>
                <a:schemeClr val="tx1">
                  <a:alpha val="7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80631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" name="Rectangle 191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9" name="Rectangle 192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464595" cy="685800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Freeform: Shape 193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546337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19FCB0-01F5-294E-A406-EDAFC1D48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640263"/>
            <a:ext cx="5157216" cy="134497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Adjacency Matrix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36" name="Content Placeholder 1035">
                <a:extLst>
                  <a:ext uri="{FF2B5EF4-FFF2-40B4-BE49-F238E27FC236}">
                    <a16:creationId xmlns:a16="http://schemas.microsoft.com/office/drawing/2014/main" id="{1100E983-F793-4283-A927-5AE196DF4CEF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804672" y="2121763"/>
                <a:ext cx="5157216" cy="3773010"/>
              </a:xfrm>
            </p:spPr>
            <p:txBody>
              <a:bodyPr vert="horz" lIns="91440" tIns="45720" rIns="91440" bIns="45720" rtlCol="0">
                <a:normAutofit/>
              </a:bodyPr>
              <a:lstStyle/>
              <a:p>
                <a:r>
                  <a:rPr lang="en-US" sz="2000" dirty="0"/>
                  <a:t>A non-zero entry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000" b="0" dirty="0"/>
                  <a:t> means there is an edge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000" b="0" dirty="0"/>
                  <a:t>.</a:t>
                </a:r>
              </a:p>
              <a:p>
                <a:r>
                  <a:rPr lang="en-US" sz="2000" dirty="0"/>
                  <a:t>A matrix that is symmetric around the diagonal represents an </a:t>
                </a:r>
                <a:r>
                  <a:rPr lang="en-US" sz="2000" i="1" dirty="0"/>
                  <a:t>undirected</a:t>
                </a:r>
                <a:r>
                  <a:rPr lang="en-US" sz="2000" dirty="0"/>
                  <a:t> graph.</a:t>
                </a:r>
                <a:endParaRPr lang="en-US" sz="2000" b="0" dirty="0"/>
              </a:p>
              <a:p>
                <a:r>
                  <a:rPr lang="en-US" sz="2000" b="0" dirty="0"/>
                  <a:t>The entry can specify not only the existence of an edge, but also its weight.</a:t>
                </a:r>
              </a:p>
              <a:p>
                <a:r>
                  <a:rPr lang="en-US" sz="2000" dirty="0"/>
                  <a:t>Requires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000" b="0" dirty="0"/>
                  <a:t> space.</a:t>
                </a:r>
              </a:p>
              <a:p>
                <a:pPr lvl="1"/>
                <a:r>
                  <a:rPr lang="en-US" sz="2000" dirty="0"/>
                  <a:t>Sparse matrix techniques can improve it.</a:t>
                </a:r>
                <a:endParaRPr lang="en-US" sz="2000" b="0" dirty="0"/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1036" name="Content Placeholder 1035">
                <a:extLst>
                  <a:ext uri="{FF2B5EF4-FFF2-40B4-BE49-F238E27FC236}">
                    <a16:creationId xmlns:a16="http://schemas.microsoft.com/office/drawing/2014/main" id="{1100E983-F793-4283-A927-5AE196DF4CE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804672" y="2121763"/>
                <a:ext cx="5157216" cy="3773010"/>
              </a:xfrm>
              <a:blipFill>
                <a:blip r:embed="rId3"/>
                <a:stretch>
                  <a:fillRect l="-983" t="-16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32" name="Picture 8" descr="Illustration">
            <a:extLst>
              <a:ext uri="{FF2B5EF4-FFF2-40B4-BE49-F238E27FC236}">
                <a16:creationId xmlns:a16="http://schemas.microsoft.com/office/drawing/2014/main" id="{238BA0F8-BDBD-1F41-9D51-F2E3C2B12D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69642" y="1880152"/>
            <a:ext cx="4736963" cy="2942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C10807-43E5-654B-A861-720EF017B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1248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kern="1200">
                <a:solidFill>
                  <a:schemeClr val="tx1">
                    <a:alpha val="80000"/>
                  </a:schemeClr>
                </a:solidFill>
                <a:latin typeface="+mn-lt"/>
                <a:ea typeface="+mn-ea"/>
                <a:cs typeface="+mn-cs"/>
              </a:rPr>
              <a:t>© 2021 Darrell Long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C86A7C-40FF-2249-9EB1-6FAB4DA4F01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75292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BD6451A-4B29-EF42-85F9-1D42F19436C4}" type="datetime1">
              <a:rPr lang="en-US">
                <a:solidFill>
                  <a:schemeClr val="bg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3/1/21</a:t>
            </a:fld>
            <a:endParaRPr lang="en-US">
              <a:solidFill>
                <a:schemeClr val="bg1">
                  <a:alpha val="8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E853A6-8AC1-8B45-8AAD-951157E51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60418" y="6356350"/>
            <a:ext cx="109642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D73DB5F-DB13-7D4A-B394-5589D468A2E3}" type="slidenum">
              <a:rPr lang="en-US">
                <a:solidFill>
                  <a:schemeClr val="bg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7</a:t>
            </a:fld>
            <a:endParaRPr lang="en-US">
              <a:solidFill>
                <a:schemeClr val="bg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47875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6" name="Rectangle 70">
            <a:extLst>
              <a:ext uri="{FF2B5EF4-FFF2-40B4-BE49-F238E27FC236}">
                <a16:creationId xmlns:a16="http://schemas.microsoft.com/office/drawing/2014/main" id="{B0792D4F-247E-46FE-85FC-881DEFA41D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02CFBA-A196-5743-A66E-F36758DBA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932688"/>
            <a:ext cx="4892040" cy="177393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Adjacency List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71C83D4-0DBA-BB4C-99EA-CAA09BA27DBE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41248" y="2898648"/>
                <a:ext cx="4892040" cy="3209544"/>
              </a:xfrm>
            </p:spPr>
            <p:txBody>
              <a:bodyPr vert="horz" lIns="91440" tIns="45720" rIns="91440" bIns="45720" rtlCol="0" anchor="t">
                <a:normAutofit/>
              </a:bodyPr>
              <a:lstStyle/>
              <a:p>
                <a:r>
                  <a:rPr lang="en-US" sz="1600"/>
                  <a:t>Each node is represented as an entry in a column vector.</a:t>
                </a:r>
              </a:p>
              <a:p>
                <a:pPr lvl="1"/>
                <a:r>
                  <a:rPr lang="en-US" sz="1600"/>
                  <a:t>Each entry is the head of a linked list.</a:t>
                </a:r>
              </a:p>
              <a:p>
                <a:r>
                  <a:rPr lang="en-US" sz="1600"/>
                  <a:t>The list elements contain:</a:t>
                </a:r>
              </a:p>
              <a:p>
                <a:pPr lvl="1"/>
                <a:r>
                  <a:rPr lang="en-US" sz="1600"/>
                  <a:t>The destination node, and</a:t>
                </a:r>
              </a:p>
              <a:p>
                <a:pPr lvl="1"/>
                <a:r>
                  <a:rPr lang="en-US" sz="1600"/>
                  <a:t>The </a:t>
                </a:r>
                <a:r>
                  <a:rPr lang="en-US" sz="1600" i="1"/>
                  <a:t>weight</a:t>
                </a:r>
                <a:r>
                  <a:rPr lang="en-US" sz="1600"/>
                  <a:t> of the edge.</a:t>
                </a:r>
              </a:p>
              <a:p>
                <a:r>
                  <a:rPr lang="en-US" sz="1600"/>
                  <a:t>Why would you prefer this over an adjacency matrix?</a:t>
                </a:r>
              </a:p>
              <a:p>
                <a:pPr lvl="1"/>
                <a:r>
                  <a:rPr lang="en-US" sz="1600"/>
                  <a:t>An adjacency matrix is </a:t>
                </a:r>
                <a14:m>
                  <m:oMath xmlns:m="http://schemas.openxmlformats.org/officeDocument/2006/math">
                    <m:r>
                      <a:rPr lang="en-US" sz="1600" b="0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1600" b="0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1600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1600" b="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600" b="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/>
                  <a:t> space,</a:t>
                </a:r>
              </a:p>
              <a:p>
                <a:pPr lvl="1"/>
                <a:r>
                  <a:rPr lang="en-US" sz="1600"/>
                  <a:t>An adjacency list will be more space efficient for sparse graphs.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71C83D4-0DBA-BB4C-99EA-CAA09BA27D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41248" y="2898648"/>
                <a:ext cx="4892040" cy="3209544"/>
              </a:xfrm>
              <a:blipFill>
                <a:blip r:embed="rId2"/>
                <a:stretch>
                  <a:fillRect l="-518" t="-1581" r="-5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77" name="Straight Connector 72">
            <a:extLst>
              <a:ext uri="{FF2B5EF4-FFF2-40B4-BE49-F238E27FC236}">
                <a16:creationId xmlns:a16="http://schemas.microsoft.com/office/drawing/2014/main" id="{749A7284-D010-4ACB-A08A-FC3C3689B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38597" y="1417320"/>
            <a:ext cx="0" cy="402336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Diagram&#10;&#10;Description automatically generated">
            <a:extLst>
              <a:ext uri="{FF2B5EF4-FFF2-40B4-BE49-F238E27FC236}">
                <a16:creationId xmlns:a16="http://schemas.microsoft.com/office/drawing/2014/main" id="{2E8CC860-4494-0A47-9218-08A65D56AF57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48272" y="2296450"/>
            <a:ext cx="5025525" cy="2274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D549C2-EBE6-7F42-8943-6DDD249711E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508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792C563-CCD8-6945-B29E-A0CC8FFDA89F}" type="datetime1">
              <a:rPr lang="en-US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3/1/21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6C0574-9BFC-A648-9136-198475373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684264" y="6355080"/>
            <a:ext cx="3621024" cy="3657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kern="1200">
                <a:solidFill>
                  <a:schemeClr val="tx1">
                    <a:alpha val="80000"/>
                  </a:schemeClr>
                </a:solidFill>
                <a:latin typeface="+mn-lt"/>
                <a:ea typeface="+mn-ea"/>
                <a:cs typeface="+mn-cs"/>
              </a:rPr>
              <a:t>© 2021 Darrell Long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F35074-5BB2-3348-AD45-7ABE2BE34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34650" y="6355080"/>
            <a:ext cx="81915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D73DB5F-DB13-7D4A-B394-5589D468A2E3}" type="slidenum">
              <a:rPr lang="en-US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8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13414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464595" cy="685800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546337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657616-5DC5-7F4E-962A-731ED22EE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640263"/>
            <a:ext cx="5157216" cy="134497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Trees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5DA7C0-EB8A-7842-AF0B-08D76F3BD4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04672" y="2121763"/>
            <a:ext cx="5157216" cy="377301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/>
              <a:t>Trees are form of </a:t>
            </a:r>
            <a:r>
              <a:rPr lang="en-US" sz="2000" i="1" dirty="0"/>
              <a:t>acyclic</a:t>
            </a:r>
            <a:r>
              <a:rPr lang="en-US" sz="2000" dirty="0"/>
              <a:t> graph.</a:t>
            </a:r>
          </a:p>
          <a:p>
            <a:pPr lvl="1"/>
            <a:r>
              <a:rPr lang="en-US" sz="2000" dirty="0"/>
              <a:t>Acyclic means that if you follow the edges, there are </a:t>
            </a:r>
            <a:r>
              <a:rPr lang="en-US" sz="2000" i="1" dirty="0"/>
              <a:t>no loops </a:t>
            </a:r>
            <a:r>
              <a:rPr lang="en-US" sz="2000" dirty="0"/>
              <a:t>(cycles).</a:t>
            </a:r>
          </a:p>
          <a:p>
            <a:r>
              <a:rPr lang="en-US" sz="2000" dirty="0"/>
              <a:t>You will often hear the term </a:t>
            </a:r>
            <a:r>
              <a:rPr lang="en-US" sz="2000" i="1" dirty="0"/>
              <a:t>DAG</a:t>
            </a:r>
            <a:r>
              <a:rPr lang="en-US" sz="2000" dirty="0"/>
              <a:t>, which stands for:</a:t>
            </a:r>
          </a:p>
          <a:p>
            <a:pPr lvl="1"/>
            <a:r>
              <a:rPr lang="en-US" sz="2000" u="sng" dirty="0"/>
              <a:t>D</a:t>
            </a:r>
            <a:r>
              <a:rPr lang="en-US" sz="2000" dirty="0"/>
              <a:t>irected</a:t>
            </a:r>
          </a:p>
          <a:p>
            <a:pPr lvl="1"/>
            <a:r>
              <a:rPr lang="en-US" sz="2000" u="sng" dirty="0"/>
              <a:t>A</a:t>
            </a:r>
            <a:r>
              <a:rPr lang="en-US" sz="2000" dirty="0"/>
              <a:t>cyclic</a:t>
            </a:r>
          </a:p>
          <a:p>
            <a:pPr lvl="1"/>
            <a:r>
              <a:rPr lang="en-US" sz="2000" u="sng" dirty="0"/>
              <a:t>G</a:t>
            </a:r>
            <a:r>
              <a:rPr lang="en-US" sz="2000" dirty="0"/>
              <a:t>raph</a:t>
            </a:r>
          </a:p>
        </p:txBody>
      </p:sp>
      <p:pic>
        <p:nvPicPr>
          <p:cNvPr id="4100" name="Picture 4" descr="Complete Ternary Tree -- from Wolfram MathWorld">
            <a:extLst>
              <a:ext uri="{FF2B5EF4-FFF2-40B4-BE49-F238E27FC236}">
                <a16:creationId xmlns:a16="http://schemas.microsoft.com/office/drawing/2014/main" id="{305E9147-891F-5C45-9AA0-C17589DBE2C3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69642" y="2267871"/>
            <a:ext cx="4736963" cy="2166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83D67E-5E30-C644-9D1F-165646809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1248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kern="1200">
                <a:solidFill>
                  <a:schemeClr val="tx1">
                    <a:alpha val="80000"/>
                  </a:schemeClr>
                </a:solidFill>
                <a:latin typeface="+mn-lt"/>
                <a:ea typeface="+mn-ea"/>
                <a:cs typeface="+mn-cs"/>
              </a:rPr>
              <a:t>© 2021 Darrell Long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FC5585-EC75-CC46-8491-B9F8B9F1C61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75292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792C563-CCD8-6945-B29E-A0CC8FFDA89F}" type="datetime1">
              <a:rPr lang="en-US">
                <a:solidFill>
                  <a:schemeClr val="bg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3/1/21</a:t>
            </a:fld>
            <a:endParaRPr lang="en-US">
              <a:solidFill>
                <a:schemeClr val="bg1">
                  <a:alpha val="80000"/>
                </a:scheme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06FF67-C3B7-C94F-AE1E-41D8C9AB9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60418" y="6356350"/>
            <a:ext cx="109642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D73DB5F-DB13-7D4A-B394-5589D468A2E3}" type="slidenum">
              <a:rPr lang="en-US">
                <a:solidFill>
                  <a:schemeClr val="bg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9</a:t>
            </a:fld>
            <a:endParaRPr lang="en-US">
              <a:solidFill>
                <a:schemeClr val="bg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89769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514</Words>
  <Application>Microsoft Macintosh PowerPoint</Application>
  <PresentationFormat>Widescreen</PresentationFormat>
  <Paragraphs>108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Tw Cen MT</vt:lpstr>
      <vt:lpstr>Office Theme</vt:lpstr>
      <vt:lpstr>Graphs</vt:lpstr>
      <vt:lpstr>Is this a graph?</vt:lpstr>
      <vt:lpstr>Is this a graph?</vt:lpstr>
      <vt:lpstr>Components of a graph</vt:lpstr>
      <vt:lpstr>Directed and Undirected Graphs</vt:lpstr>
      <vt:lpstr>Representing a graph</vt:lpstr>
      <vt:lpstr>Adjacency Matrix</vt:lpstr>
      <vt:lpstr>Adjacency List</vt:lpstr>
      <vt:lpstr>Trees</vt:lpstr>
      <vt:lpstr>Basic Graph Algorithms</vt:lpstr>
      <vt:lpstr>Graph problems</vt:lpstr>
      <vt:lpstr>Social Networks</vt:lpstr>
      <vt:lpstr>PowerPoint Presentation</vt:lpstr>
      <vt:lpstr>Network Routing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Graphs</dc:title>
  <dc:creator>Darrell Long</dc:creator>
  <cp:lastModifiedBy>Darrell Long</cp:lastModifiedBy>
  <cp:revision>20</cp:revision>
  <dcterms:created xsi:type="dcterms:W3CDTF">2021-03-01T01:28:20Z</dcterms:created>
  <dcterms:modified xsi:type="dcterms:W3CDTF">2021-03-01T20:02:17Z</dcterms:modified>
</cp:coreProperties>
</file>