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72" r:id="rId5"/>
    <p:sldId id="261" r:id="rId6"/>
    <p:sldId id="270" r:id="rId7"/>
    <p:sldId id="262" r:id="rId8"/>
    <p:sldId id="273" r:id="rId9"/>
    <p:sldId id="258" r:id="rId10"/>
    <p:sldId id="281" r:id="rId11"/>
    <p:sldId id="259" r:id="rId12"/>
    <p:sldId id="260" r:id="rId13"/>
    <p:sldId id="264" r:id="rId14"/>
    <p:sldId id="263" r:id="rId15"/>
    <p:sldId id="279" r:id="rId16"/>
    <p:sldId id="283" r:id="rId17"/>
    <p:sldId id="287" r:id="rId18"/>
    <p:sldId id="267" r:id="rId19"/>
    <p:sldId id="289" r:id="rId20"/>
    <p:sldId id="288" r:id="rId21"/>
    <p:sldId id="265" r:id="rId22"/>
    <p:sldId id="269" r:id="rId23"/>
    <p:sldId id="268" r:id="rId24"/>
    <p:sldId id="280" r:id="rId25"/>
    <p:sldId id="277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22"/>
    <p:restoredTop sz="88413"/>
  </p:normalViewPr>
  <p:slideViewPr>
    <p:cSldViewPr snapToGrid="0" snapToObjects="1">
      <p:cViewPr varScale="1">
        <p:scale>
          <a:sx n="55" d="100"/>
          <a:sy n="55" d="100"/>
        </p:scale>
        <p:origin x="2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31A5-A15F-134E-BEE7-EF9F328E6A66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2267-7506-5242-BD27-83B98C84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E98C-E9B3-FD42-918A-BE67F1A290BF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1D12-0C02-F046-BFC7-6B373884F009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2D2-29EF-304B-AFD2-B168F193D680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75D1-E40C-1A48-9CD0-698DCC93E842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B9CB-8819-AD4C-9BFF-1536B392F90A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F4F0-19E3-8742-B835-42C691476603}" type="datetime3">
              <a:rPr lang="en-US" smtClean="0"/>
              <a:t>5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E7AA-10DB-2040-9E7C-23AE7AAD9232}" type="datetime3">
              <a:rPr lang="en-US" smtClean="0"/>
              <a:t>5 January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3357-5095-9341-86D8-644B86B78ABF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A33F-882A-4B49-8846-D4223B2E2DF4}" type="datetime3">
              <a:rPr lang="en-US" smtClean="0"/>
              <a:t>5 January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F07E-41AC-E14A-9C5A-553D652E060C}" type="datetime3">
              <a:rPr lang="en-US" smtClean="0"/>
              <a:t>5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93CF-AB22-464F-87A1-0E7BE1E36C8A}" type="datetime3">
              <a:rPr lang="en-US" smtClean="0"/>
              <a:t>5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297C-5A12-DA43-AE33-768A8C982F75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6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46695-EB87-F044-8576-8D4841616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Prof. Darrell Long</a:t>
            </a:r>
          </a:p>
          <a:p>
            <a:r>
              <a:rPr lang="en-US" sz="1600"/>
              <a:t>CSE 13S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8C4E-AC23-D14A-8E6C-3ACDB7A9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3F7-EC94-274E-80FC-FA5E5324D295}" type="datetime3">
              <a:rPr lang="en-US" smtClean="0"/>
              <a:t>5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3ECD-E607-7D4B-BD98-DAAD2F20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9055-F4CA-BB48-B424-121AC3A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0A009-7DF5-5940-94BF-32C85CC7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Parameters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3F67-D209-5348-9C46-319BBD1C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i="1" dirty="0"/>
              <a:t>Formal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parameter as it is used inside of the function body.</a:t>
            </a:r>
          </a:p>
          <a:p>
            <a:r>
              <a:rPr lang="en-US" sz="1700" i="1" dirty="0"/>
              <a:t>Actual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value that is passed to the function.</a:t>
            </a:r>
          </a:p>
          <a:p>
            <a:pPr lvl="1"/>
            <a:r>
              <a:rPr lang="en-US" sz="1700" dirty="0"/>
              <a:t>The value can be copied to the formal parameter.</a:t>
            </a:r>
          </a:p>
          <a:p>
            <a:pPr lvl="1"/>
            <a:r>
              <a:rPr lang="en-US" sz="1700" dirty="0"/>
              <a:t>Or a reference to the actual parameter may be bound to the formal parameter.</a:t>
            </a:r>
          </a:p>
          <a:p>
            <a:pPr lvl="2"/>
            <a:r>
              <a:rPr lang="en-US" sz="1700" dirty="0"/>
              <a:t>In </a:t>
            </a:r>
            <a:r>
              <a:rPr lang="en-US" sz="1700" b="1" dirty="0"/>
              <a:t>C</a:t>
            </a:r>
            <a:r>
              <a:rPr lang="en-US" sz="1700" dirty="0"/>
              <a:t>, we do this by passing a pointer using call-by-value.</a:t>
            </a:r>
          </a:p>
          <a:p>
            <a:r>
              <a:rPr lang="en-US" sz="1700" i="1" dirty="0"/>
              <a:t>Call-by-value</a:t>
            </a:r>
            <a:r>
              <a:rPr lang="en-US" sz="1700" dirty="0"/>
              <a:t> means a copy of the actual parameter is places in the formal parameter.</a:t>
            </a:r>
          </a:p>
          <a:p>
            <a:pPr lvl="1"/>
            <a:r>
              <a:rPr lang="en-US" sz="1700" dirty="0"/>
              <a:t>This is the only method supported by </a:t>
            </a:r>
            <a:r>
              <a:rPr lang="en-US" sz="1700" b="1" dirty="0"/>
              <a:t>C</a:t>
            </a:r>
            <a:r>
              <a:rPr lang="en-US" sz="1700" dirty="0"/>
              <a:t>.</a:t>
            </a:r>
          </a:p>
          <a:p>
            <a:r>
              <a:rPr lang="en-US" sz="1700" i="1" dirty="0"/>
              <a:t>Copy-in-Copy</a:t>
            </a:r>
            <a:r>
              <a:rPr lang="en-US" sz="1700" dirty="0"/>
              <a:t> out means that in addition to being copied in, the value is copied back out to the actual parameter.</a:t>
            </a:r>
          </a:p>
          <a:p>
            <a:pPr lvl="1"/>
            <a:r>
              <a:rPr lang="en-US" sz="1700" b="1" dirty="0"/>
              <a:t>C</a:t>
            </a:r>
            <a:r>
              <a:rPr lang="en-US" sz="1700" dirty="0"/>
              <a:t> does not support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DF4-1138-944C-BE71-0841992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D5FD-0A3C-C846-A60C-5F1181EEE72D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3110-FA57-B248-8AE2-0B5CE292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92A7-4D23-6740-8DBB-AF383BD7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AB014-2DDD-EA45-8605-34F0E7E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Call-by-Value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455A-5D94-234A-AE6A-267BADB6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functions use call-by-value in C.</a:t>
            </a:r>
          </a:p>
          <a:p>
            <a:r>
              <a:rPr lang="en-US" sz="2400" dirty="0"/>
              <a:t>Arguments passed into a function are </a:t>
            </a:r>
            <a:r>
              <a:rPr lang="en-US" sz="2400" i="1" dirty="0"/>
              <a:t>copied</a:t>
            </a:r>
          </a:p>
          <a:p>
            <a:pPr lvl="1"/>
            <a:r>
              <a:rPr lang="en-US" dirty="0"/>
              <a:t> Any changes made to the parameters inside the function has no effect.</a:t>
            </a:r>
          </a:p>
          <a:p>
            <a:r>
              <a:rPr lang="en-US" sz="2400" dirty="0"/>
              <a:t>The called function copies the values of the supplied (</a:t>
            </a:r>
            <a:r>
              <a:rPr lang="en-US" sz="2400" i="1" dirty="0"/>
              <a:t>actual parameters</a:t>
            </a:r>
            <a:r>
              <a:rPr lang="en-US" sz="2400" dirty="0"/>
              <a:t>) arguments into a new set of variables (</a:t>
            </a:r>
            <a:r>
              <a:rPr lang="en-US" sz="2400" i="1" dirty="0"/>
              <a:t>formal parameters</a:t>
            </a:r>
            <a:r>
              <a:rPr lang="en-US" sz="2400" dirty="0"/>
              <a:t>) which are pushed into the call stack.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7AA3-EF87-BA41-9726-67B189F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CD0-B15C-F949-99A4-3EF39A70C038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63A8-DB4B-1A4D-AFBD-9725CB0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92A7-FBA9-3943-BE2D-7115792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67673-CB4C-FD49-8A0D-9A3CE3C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Call-by-Reference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752-3668-EC41-A6E7-CE76BC16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references of the arguments passed into a function are </a:t>
            </a:r>
            <a:r>
              <a:rPr lang="en-US" sz="2400" i="1"/>
              <a:t>copied</a:t>
            </a:r>
            <a:r>
              <a:rPr lang="en-US" sz="2400"/>
              <a:t> meaning any changes made to the parameters inside the function has an effect on the actual values.</a:t>
            </a:r>
          </a:p>
          <a:p>
            <a:r>
              <a:rPr lang="en-US" sz="2400"/>
              <a:t>Instead of passing values to the called function, references to the original variables are passed.</a:t>
            </a:r>
          </a:p>
          <a:p>
            <a:endParaRPr lang="en-US" sz="2400"/>
          </a:p>
          <a:p>
            <a:r>
              <a:rPr lang="en-US" sz="2400" b="1"/>
              <a:t>C</a:t>
            </a:r>
            <a:r>
              <a:rPr lang="en-US" sz="2400"/>
              <a:t> does not use call-by-reference</a:t>
            </a:r>
          </a:p>
          <a:p>
            <a:pPr lvl="1"/>
            <a:r>
              <a:rPr lang="en-US"/>
              <a:t>But you can accomplish it by passing a </a:t>
            </a:r>
            <a:r>
              <a:rPr lang="en-US" i="1"/>
              <a:t>pointer</a:t>
            </a:r>
            <a:r>
              <a:rPr lang="en-US"/>
              <a:t>.</a:t>
            </a:r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97C-8724-1D47-AA14-DE745862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4D4-14A8-5244-92D9-83EBA8BBAA41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B45E-3DF1-8F42-A523-43574B1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CDC7-3C22-4642-BDE3-4F191DDB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1AC8DD-26DD-44CE-A622-22302588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well-behaved function so we can use a simple method like bisection.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F11D-CFC5-3246-894F-0D5108D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36600"/>
            <a:ext cx="6250769" cy="40239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ED38-697F-F844-9BA0-A5FCE58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83B6-1D79-EE44-9C5E-2A0B8FDFB7DD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4D6-2B2F-0C4F-8939-2B7EFEEA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92BB-8096-8E41-BABA-80B7E442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solidFill>
                <a:srgbClr val="262626"/>
              </a:solidFill>
              <a:ln w="174625" cmpd="thinThick">
                <a:solidFill>
                  <a:srgbClr val="262626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radPr>
                        <m:deg/>
                        <m:e>
                          <m: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rgbClr val="FFFFFF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74625" cmpd="thinThick">
                <a:solidFill>
                  <a:srgbClr val="26262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49E9E2-C372-F442-A0BA-82A737D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0900" y="887370"/>
            <a:ext cx="8333212" cy="50832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E3D84-5CCE-7341-B557-5D58316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7320-32E6-9242-8190-D3511F25C69A}" type="datetime3">
              <a:rPr lang="en-US" smtClean="0">
                <a:solidFill>
                  <a:schemeClr val="bg1"/>
                </a:solidFill>
              </a:rPr>
              <a:t>5 January 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A3DD-E91A-6641-B6A7-69CD7D7C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CD4D-18AB-154C-8FAA-5119A7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B6B12-0A50-BD4A-BA84-C04C1F3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Courier" pitchFamily="2" charset="0"/>
              </a:rPr>
              <a:t>swap()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EA6A663-B509-4679-9D26-5F45F539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 does not have true call-by-reference, so we use pointers.</a:t>
            </a:r>
          </a:p>
          <a:p>
            <a:pPr lvl="1"/>
            <a:r>
              <a:rPr lang="en-US" sz="2000" dirty="0"/>
              <a:t>Addresses, instead of values, are passed as arguments.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E9DAE-14D4-6A40-BA8D-12808280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88559" y="643467"/>
            <a:ext cx="4869177" cy="5410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03CA6-0D54-EF43-8A0F-93E2000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550E-1394-B74D-A18E-90BD6063680A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DE77-73EE-B54E-A36D-F75A59D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F791-9F85-FF4C-BDF0-1BD871C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Function Prototypes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Provides compiler with description of functions that will be used later in the program.</a:t>
            </a:r>
          </a:p>
          <a:p>
            <a:pPr lvl="1"/>
            <a:r>
              <a:rPr lang="en-US" sz="2000" dirty="0"/>
              <a:t>Functions in programs cannot be called unless they have either:</a:t>
            </a:r>
          </a:p>
          <a:p>
            <a:pPr marL="1371600" lvl="2"/>
            <a:r>
              <a:rPr lang="en-US" dirty="0"/>
              <a:t>Been declared and defined prior to the function call.</a:t>
            </a:r>
          </a:p>
          <a:p>
            <a:pPr marL="1371600" lvl="2"/>
            <a:r>
              <a:rPr lang="en-US" dirty="0"/>
              <a:t>Been prototyped at the beginning of the program.</a:t>
            </a:r>
          </a:p>
          <a:p>
            <a:r>
              <a:rPr lang="en-US" sz="2000" dirty="0"/>
              <a:t>Syntax for Function Prototype:</a:t>
            </a:r>
          </a:p>
          <a:p>
            <a:endParaRPr lang="en-US" sz="2000" dirty="0"/>
          </a:p>
          <a:p>
            <a:r>
              <a:rPr lang="en-US" sz="2000" dirty="0"/>
              <a:t>Prototypes must be declared either at the beginning of the program or in included header files, which act as interfaces.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2914543" y="4721428"/>
            <a:ext cx="5997155" cy="35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2000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preprocessor directive.</a:t>
            </a:r>
          </a:p>
          <a:p>
            <a:pPr lvl="1"/>
            <a:r>
              <a:rPr lang="en-US" dirty="0"/>
              <a:t>Before compilation, </a:t>
            </a:r>
            <a:r>
              <a:rPr lang="en-US" b="1" dirty="0"/>
              <a:t>C </a:t>
            </a:r>
            <a:r>
              <a:rPr lang="en-US" dirty="0"/>
              <a:t>source files are processed by a preprocessor.</a:t>
            </a:r>
          </a:p>
          <a:p>
            <a:pPr lvl="1"/>
            <a:r>
              <a:rPr lang="en-US" dirty="0"/>
              <a:t>A preprocessor is a macro processor to transform programs before compilation.</a:t>
            </a:r>
          </a:p>
          <a:p>
            <a:pPr lvl="1"/>
            <a:r>
              <a:rPr lang="en-US" dirty="0"/>
              <a:t>Macros in </a:t>
            </a:r>
            <a:r>
              <a:rPr lang="en-US" b="1" dirty="0"/>
              <a:t>C</a:t>
            </a:r>
            <a:r>
              <a:rPr lang="en-US" dirty="0"/>
              <a:t> operate through text replacement.</a:t>
            </a:r>
          </a:p>
          <a:p>
            <a:r>
              <a:rPr lang="en-US" sz="2400" dirty="0"/>
              <a:t>Pastes code of given file into current file.</a:t>
            </a:r>
          </a:p>
          <a:p>
            <a:r>
              <a:rPr lang="en-US" sz="2400" dirty="0"/>
              <a:t>Used to include functions defined in other libraries.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E9117-4BB7-3643-A6E8-AE145238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3495" y="5814399"/>
            <a:ext cx="9336577" cy="6403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AE6D-C829-3C46-B2A9-7E7E34F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E5C4-7A84-E04A-8D01-907338F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 preprocessor directive that defines a macro for the program.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</a:t>
            </a:r>
            <a:r>
              <a:rPr lang="en-US" sz="2000" dirty="0"/>
              <a:t> preprocessor performs all text replacement for defined macros prior to compilation.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32E4-6CA0-584F-843F-5232B600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24227" y="1959643"/>
            <a:ext cx="7224824" cy="2938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A43B-3483-B141-9EF9-E7AECD7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590-927C-0840-8B54-1085C10BB8FB}" type="datetime3">
              <a:rPr lang="en-US" smtClean="0"/>
              <a:t>5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88E5-F235-974A-9BC9-17D7A8D1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639B-98B8-304D-8BF4-3EDEE8F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2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84" y="2103703"/>
            <a:ext cx="2937933" cy="227626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558800"/>
            <a:ext cx="5408696" cy="54965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set of preprocessor directives that uses </a:t>
            </a:r>
            <a:r>
              <a:rPr lang="en-US" sz="2400" i="1" dirty="0"/>
              <a:t>conditional statements </a:t>
            </a:r>
            <a:r>
              <a:rPr lang="en-US" sz="2400" dirty="0"/>
              <a:t>to include code selectively.</a:t>
            </a:r>
          </a:p>
          <a:p>
            <a:pPr lvl="1"/>
            <a:r>
              <a:rPr lang="en-US" sz="2000" dirty="0"/>
              <a:t>Uses value of conditions evaluated during compilation.</a:t>
            </a:r>
          </a:p>
          <a:p>
            <a:r>
              <a:rPr lang="en-US" sz="2400" dirty="0">
                <a:latin typeface="Courier" pitchFamily="2" charset="0"/>
              </a:rPr>
              <a:t>#ifdef</a:t>
            </a:r>
            <a:r>
              <a:rPr lang="en-US" sz="2400" dirty="0"/>
              <a:t>  – execute statements when macroname is defined 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ifndef</a:t>
            </a:r>
            <a:r>
              <a:rPr lang="en-US" sz="2400" dirty="0"/>
              <a:t>  – execute statements only when macroname is not defined: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481451-460C-7649-86E9-78FAC0593F80}"/>
              </a:ext>
            </a:extLst>
          </p:cNvPr>
          <p:cNvSpPr txBox="1">
            <a:spLocks/>
          </p:cNvSpPr>
          <p:nvPr/>
        </p:nvSpPr>
        <p:spPr>
          <a:xfrm>
            <a:off x="6999455" y="2807333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 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A9F8DBE-0F09-6C47-8CAF-4628ED87B607}"/>
              </a:ext>
            </a:extLst>
          </p:cNvPr>
          <p:cNvSpPr txBox="1">
            <a:spLocks/>
          </p:cNvSpPr>
          <p:nvPr/>
        </p:nvSpPr>
        <p:spPr>
          <a:xfrm>
            <a:off x="6830121" y="4988399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#ifndef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7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17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6303-A2B8-BD44-8C0F-522FC39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Words of Caution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BFDF4-F459-4349-83F7-B411A4A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 r="1" b="661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2FF-3BB4-A24D-9449-F1F6C21B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Just as assignment statements are not the same as equations in high school Algebra, functions in </a:t>
            </a:r>
            <a:r>
              <a:rPr lang="en-US" sz="2000" b="1" dirty="0">
                <a:solidFill>
                  <a:srgbClr val="FFFFFF"/>
                </a:solidFill>
              </a:rPr>
              <a:t>C</a:t>
            </a:r>
            <a:r>
              <a:rPr lang="en-US" sz="2000" dirty="0">
                <a:solidFill>
                  <a:srgbClr val="FFFFFF"/>
                </a:solidFill>
              </a:rPr>
              <a:t> are not the same as mathematical functions.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return a value.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have side-effects.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other languages, we might call them </a:t>
            </a:r>
            <a:r>
              <a:rPr lang="en-US" sz="2000" i="1" dirty="0">
                <a:solidFill>
                  <a:srgbClr val="FFFFFF"/>
                </a:solidFill>
              </a:rPr>
              <a:t>procedures</a:t>
            </a:r>
            <a:r>
              <a:rPr lang="en-US" sz="2000" dirty="0">
                <a:solidFill>
                  <a:srgbClr val="FFFFFF"/>
                </a:solidFill>
              </a:rPr>
              <a:t> or </a:t>
            </a:r>
            <a:r>
              <a:rPr lang="en-US" sz="2000" i="1" dirty="0">
                <a:solidFill>
                  <a:srgbClr val="FFFFFF"/>
                </a:solidFill>
              </a:rPr>
              <a:t>subroutines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 aficionados call them </a:t>
            </a:r>
            <a:r>
              <a:rPr lang="en-US" sz="2000" i="1" dirty="0">
                <a:solidFill>
                  <a:srgbClr val="FFFFFF"/>
                </a:solidFill>
              </a:rPr>
              <a:t>methods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Please, do not do that when writing in </a:t>
            </a:r>
            <a:r>
              <a:rPr lang="en-US" sz="1600" b="1" dirty="0">
                <a:solidFill>
                  <a:srgbClr val="FFFFFF"/>
                </a:solidFill>
              </a:rPr>
              <a:t>C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CC08-FC6B-5345-AB70-55CC7A31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7C2B-2DE3-A744-945B-8AA83031806E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A0A3-EC93-D942-8C82-0B5435FD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7AF8-9D7B-9347-A8F6-1A67CAD5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6" y="201426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102" y="843557"/>
            <a:ext cx="6274092" cy="5312434"/>
          </a:xfrm>
        </p:spPr>
        <p:txBody>
          <a:bodyPr>
            <a:normAutofit/>
          </a:bodyPr>
          <a:lstStyle/>
          <a:p>
            <a:r>
              <a:rPr lang="en-US" sz="2000" dirty="0"/>
              <a:t>Should only contain things that are shared between source files:</a:t>
            </a:r>
          </a:p>
          <a:p>
            <a:pPr lvl="1"/>
            <a:r>
              <a:rPr lang="en-US" sz="1600" dirty="0"/>
              <a:t>Function declarations</a:t>
            </a:r>
          </a:p>
          <a:p>
            <a:pPr lvl="1"/>
            <a:r>
              <a:rPr lang="en-US" sz="1600" dirty="0"/>
              <a:t>Macro definitions</a:t>
            </a:r>
          </a:p>
          <a:p>
            <a:pPr lvl="1"/>
            <a:r>
              <a:rPr lang="en-US" sz="1600" dirty="0"/>
              <a:t>Data structure and enumeration definitions</a:t>
            </a:r>
          </a:p>
          <a:p>
            <a:pPr lvl="1"/>
            <a:r>
              <a:rPr lang="en-US" sz="1600" dirty="0"/>
              <a:t>Global variables (see coding standard for proper usage)</a:t>
            </a:r>
          </a:p>
          <a:p>
            <a:pPr lvl="1"/>
            <a:r>
              <a:rPr lang="en-US" sz="1600" dirty="0"/>
              <a:t>Any </a:t>
            </a:r>
            <a:r>
              <a:rPr lang="en-US" sz="1600" dirty="0">
                <a:latin typeface="Courier" pitchFamily="2" charset="0"/>
              </a:rPr>
              <a:t>#include</a:t>
            </a:r>
            <a:r>
              <a:rPr lang="en-US" sz="1600" dirty="0"/>
              <a:t> directives required to compile</a:t>
            </a:r>
          </a:p>
          <a:p>
            <a:r>
              <a:rPr lang="en-US" sz="2400" dirty="0"/>
              <a:t>Uses the file extension </a:t>
            </a:r>
            <a:r>
              <a:rPr lang="en-US" sz="2400" dirty="0">
                <a:latin typeface="Courier" pitchFamily="2" charset="0"/>
              </a:rPr>
              <a:t>.h</a:t>
            </a:r>
            <a:r>
              <a:rPr lang="en-US" sz="2400" dirty="0"/>
              <a:t>.</a:t>
            </a:r>
          </a:p>
          <a:p>
            <a:r>
              <a:rPr lang="en-US" sz="2000" dirty="0"/>
              <a:t>Typically used for modules or abstract data types</a:t>
            </a:r>
          </a:p>
          <a:p>
            <a:pPr lvl="1"/>
            <a:r>
              <a:rPr lang="en-US" sz="1600" dirty="0"/>
              <a:t>Header files provide the function declarations so that the function implementations aren’t known.</a:t>
            </a:r>
          </a:p>
          <a:p>
            <a:pPr lvl="1"/>
            <a:r>
              <a:rPr lang="en-US" sz="1600" dirty="0"/>
              <a:t>This allows you to have opaque data types.</a:t>
            </a:r>
          </a:p>
          <a:p>
            <a:r>
              <a:rPr lang="en-US" sz="2000" dirty="0"/>
              <a:t>Contents of a header file must be within a header guard, implemented with the </a:t>
            </a:r>
            <a:r>
              <a:rPr lang="en-US" sz="2000" dirty="0">
                <a:latin typeface="Courier" pitchFamily="2" charset="0"/>
              </a:rPr>
              <a:t>#</a:t>
            </a:r>
            <a:r>
              <a:rPr lang="en-US" sz="2000" dirty="0" err="1">
                <a:latin typeface="Courier" pitchFamily="2" charset="0"/>
              </a:rPr>
              <a:t>ifndef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preprocessor directive.</a:t>
            </a:r>
          </a:p>
          <a:p>
            <a:pPr lvl="1"/>
            <a:r>
              <a:rPr lang="en-US" sz="1600" dirty="0"/>
              <a:t>This prevents contents of a header file from being included more than once.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8975558" y="5205481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Example Header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header file on the right is for the </a:t>
            </a:r>
            <a:r>
              <a:rPr lang="en-US" sz="2000" b="1" dirty="0">
                <a:solidFill>
                  <a:schemeClr val="bg1"/>
                </a:solidFill>
              </a:rPr>
              <a:t>stack</a:t>
            </a:r>
            <a:r>
              <a:rPr lang="en-US" sz="2000" dirty="0">
                <a:solidFill>
                  <a:schemeClr val="bg1"/>
                </a:solidFill>
              </a:rPr>
              <a:t> abstract data type.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 that everything is contained within the header guard.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4897E0-8226-1940-9505-0E5E22D3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32" y="255054"/>
            <a:ext cx="6123900" cy="621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813D0-8830-5048-B506-EF02619B07FF}"/>
              </a:ext>
            </a:extLst>
          </p:cNvPr>
          <p:cNvSpPr txBox="1"/>
          <p:nvPr/>
        </p:nvSpPr>
        <p:spPr>
          <a:xfrm>
            <a:off x="9360318" y="2129537"/>
            <a:ext cx="12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8975558" y="4833256"/>
            <a:ext cx="19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40883D-2DE2-E64B-84FD-DDCC1BAAD97B}"/>
              </a:ext>
            </a:extLst>
          </p:cNvPr>
          <p:cNvSpPr/>
          <p:nvPr/>
        </p:nvSpPr>
        <p:spPr>
          <a:xfrm>
            <a:off x="8585200" y="4259179"/>
            <a:ext cx="685800" cy="179448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AA47EB-D8F0-8042-98A7-A07285F81899}"/>
              </a:ext>
            </a:extLst>
          </p:cNvPr>
          <p:cNvSpPr/>
          <p:nvPr/>
        </p:nvSpPr>
        <p:spPr>
          <a:xfrm>
            <a:off x="8404452" y="1398459"/>
            <a:ext cx="685800" cy="183148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112121"/>
            <a:ext cx="3200400" cy="182121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+mn-lt"/>
              </a:rPr>
              <a:t>Some Standard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342900"/>
            <a:ext cx="5408696" cy="571246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stdio.h</a:t>
            </a:r>
            <a:r>
              <a:rPr lang="en-US" sz="2400" dirty="0"/>
              <a:t> for input/output.</a:t>
            </a:r>
          </a:p>
          <a:p>
            <a:r>
              <a:rPr lang="en-US" sz="2400" dirty="0" err="1">
                <a:latin typeface="Courier" pitchFamily="2" charset="0"/>
              </a:rPr>
              <a:t>inttypes.h</a:t>
            </a:r>
            <a:r>
              <a:rPr lang="en-US" sz="2400" dirty="0"/>
              <a:t> for fixed width integer types.</a:t>
            </a:r>
          </a:p>
          <a:p>
            <a:r>
              <a:rPr lang="en-US" sz="2400" dirty="0" err="1">
                <a:latin typeface="Courier" pitchFamily="2" charset="0"/>
              </a:rPr>
              <a:t>time.h</a:t>
            </a:r>
            <a:r>
              <a:rPr lang="en-US" sz="2400" dirty="0"/>
              <a:t> for date/time utilities.</a:t>
            </a:r>
          </a:p>
          <a:p>
            <a:r>
              <a:rPr lang="en-US" sz="2400" dirty="0" err="1">
                <a:latin typeface="Courier" pitchFamily="2" charset="0"/>
              </a:rPr>
              <a:t>stdbool.h</a:t>
            </a:r>
            <a:r>
              <a:rPr lang="en-US" sz="2400" dirty="0"/>
              <a:t> for </a:t>
            </a:r>
            <a:r>
              <a:rPr lang="en-US" sz="2400" dirty="0" err="1"/>
              <a:t>boolean</a:t>
            </a:r>
            <a:r>
              <a:rPr lang="en-US" sz="2400" dirty="0"/>
              <a:t> types.</a:t>
            </a:r>
          </a:p>
          <a:p>
            <a:r>
              <a:rPr lang="en-US" sz="2400" dirty="0" err="1">
                <a:latin typeface="Courier" pitchFamily="2" charset="0"/>
              </a:rPr>
              <a:t>ctype.h</a:t>
            </a:r>
            <a:r>
              <a:rPr lang="en-US" sz="2400" dirty="0"/>
              <a:t> for functions to determine the type contained in character data.</a:t>
            </a:r>
          </a:p>
          <a:p>
            <a:r>
              <a:rPr lang="en-US" sz="2400" dirty="0" err="1">
                <a:latin typeface="Courier" pitchFamily="2" charset="0"/>
              </a:rPr>
              <a:t>math.h</a:t>
            </a:r>
            <a:r>
              <a:rPr lang="en-US" sz="2400" dirty="0"/>
              <a:t> common mathematical functions.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848-6BB2-8C4D-81F0-0DE97BC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extern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0656-22FF-9E4A-A6A2-EA560C99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Extends the visibility of variables and functions such that they can be called by any program file, provided that the declaration is known.</a:t>
            </a:r>
          </a:p>
          <a:p>
            <a:r>
              <a:rPr lang="en-US" sz="2400" dirty="0"/>
              <a:t>Functions in </a:t>
            </a:r>
            <a:r>
              <a:rPr lang="en-US" sz="2400" b="1" dirty="0"/>
              <a:t>C</a:t>
            </a:r>
            <a:r>
              <a:rPr lang="en-US" sz="2400" dirty="0"/>
              <a:t> are implicitly prepended by </a:t>
            </a:r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.</a:t>
            </a:r>
          </a:p>
          <a:p>
            <a:r>
              <a:rPr lang="en-US" sz="2400" dirty="0"/>
              <a:t>Typically used for global variables.</a:t>
            </a:r>
          </a:p>
          <a:p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 variables are declared outside of functions.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Available until end of the execution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8AA-74F8-E141-BA55-338D8B3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BE11-0297-1440-9ED5-F67B60BEE7F6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33F1-7145-784E-B77B-A55AE3E4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30BF-19E6-3E4A-A9B8-AB0DF4AB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1F77-D3A7-894D-A7B0-FD0AC8CC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4800" kern="1200" dirty="0">
                <a:solidFill>
                  <a:srgbClr val="FFFFFF"/>
                </a:solidFill>
                <a:latin typeface="Courier" pitchFamily="2" charset="0"/>
              </a:rPr>
              <a:t>extern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25C3-31A0-2E40-B254-18E19C4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2758" y="415738"/>
            <a:ext cx="6353735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9571-B30C-204E-8D22-B3820CF2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52759" y="4134031"/>
            <a:ext cx="6353734" cy="22365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42144-8A72-9845-962A-50BC9BF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A4E-B853-7541-A1DB-462E0C5B6DCA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454C-3A2F-0845-8244-7D1983B2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807B-44DF-6C42-95CE-3903C73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515D-62D8-7142-AFC6-3D11C8FA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static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D32E-6BDF-9142-A69E-2748C5E3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declared inside and outside a function.</a:t>
            </a:r>
          </a:p>
          <a:p>
            <a:r>
              <a:rPr lang="en-US" sz="2400" dirty="0"/>
              <a:t>Declared inside a function if the value of the variable needs to </a:t>
            </a:r>
            <a:r>
              <a:rPr lang="en-US" sz="2400" i="1" dirty="0"/>
              <a:t>persist</a:t>
            </a:r>
            <a:r>
              <a:rPr lang="en-US" sz="2400" dirty="0"/>
              <a:t> across function calls.</a:t>
            </a:r>
          </a:p>
          <a:p>
            <a:r>
              <a:rPr lang="en-US" sz="2400" dirty="0"/>
              <a:t>Declared outside a function if the value of the variable needs to accessed by multiple functions but </a:t>
            </a:r>
            <a:r>
              <a:rPr lang="en-US" sz="2400" i="1" dirty="0"/>
              <a:t>only exists within the scope of the file in which it is declared</a:t>
            </a:r>
            <a:r>
              <a:rPr lang="en-US" sz="2400" dirty="0"/>
              <a:t>.</a:t>
            </a:r>
          </a:p>
          <a:p>
            <a:r>
              <a:rPr lang="en-US" sz="2400" dirty="0"/>
              <a:t>Available until program finishes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BE03-24DF-8147-9075-9A2B8FB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7C0-9554-3F4D-BB89-7D036DB6600B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BACC-044F-B749-AB7E-F31C43B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00C1-33F2-AB4B-8C96-A625E41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9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 function may call itself! We will discuss this in detail later.</a:t>
            </a:r>
          </a:p>
          <a:p>
            <a:r>
              <a:rPr lang="en-US" sz="2000" dirty="0"/>
              <a:t>Syntax of recursive functions: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functions must always define exit conditions to prevent the function from being called an unbounded number of times.</a:t>
            </a:r>
          </a:p>
          <a:p>
            <a:r>
              <a:rPr lang="en-US" sz="2000" dirty="0"/>
              <a:t>Recursive code is more compact and may be easier to write and understand.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1405782" y="3428999"/>
            <a:ext cx="7919689" cy="11266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function calls itself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378" y="518551"/>
            <a:ext cx="5408696" cy="58208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Functions provide the ease of running a sequence of code repeatedly.</a:t>
            </a:r>
          </a:p>
          <a:p>
            <a:r>
              <a:rPr lang="en-US" sz="2000" dirty="0"/>
              <a:t>Functions can return void, scalar values, pointers and structs (although it is advised to not go this route); they cannot return arrays.</a:t>
            </a:r>
          </a:p>
          <a:p>
            <a:r>
              <a:rPr lang="en-US" sz="2000" dirty="0"/>
              <a:t>For this class only use </a:t>
            </a:r>
            <a:r>
              <a:rPr lang="en-US" sz="2000" i="1" dirty="0"/>
              <a:t>Snake case </a:t>
            </a:r>
            <a:r>
              <a:rPr lang="en-US" sz="2000" dirty="0"/>
              <a:t>function naming for e.g. </a:t>
            </a:r>
            <a:r>
              <a:rPr lang="en-US" sz="2000" i="1" dirty="0" err="1"/>
              <a:t>my_function_name</a:t>
            </a:r>
            <a:r>
              <a:rPr lang="en-US" sz="2000" i="1" dirty="0"/>
              <a:t>.</a:t>
            </a:r>
          </a:p>
          <a:p>
            <a:r>
              <a:rPr lang="en-US" sz="2000" dirty="0"/>
              <a:t>Formal parameters are used inside the body of a function.</a:t>
            </a:r>
          </a:p>
          <a:p>
            <a:r>
              <a:rPr lang="en-US" sz="2000" dirty="0"/>
              <a:t>Actual parameters are passed to a function.</a:t>
            </a:r>
          </a:p>
          <a:p>
            <a:r>
              <a:rPr lang="en-US" sz="2000" dirty="0"/>
              <a:t>C only uses </a:t>
            </a:r>
            <a:r>
              <a:rPr lang="en-US" sz="2000" i="1" dirty="0"/>
              <a:t>Call-by-Value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Call-by-Reference can be performed by passing a pointer to a function.</a:t>
            </a:r>
          </a:p>
          <a:p>
            <a:r>
              <a:rPr lang="en-US" sz="2000" dirty="0"/>
              <a:t>Prior to function calls, you need to define function prototypes:</a:t>
            </a:r>
          </a:p>
          <a:p>
            <a:pPr lvl="1"/>
            <a:r>
              <a:rPr lang="en-US" sz="1600" dirty="0"/>
              <a:t>Either at the beginning of a program or in header files.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3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BB8E-C0DE-1E48-B62A-A35BF4F3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is it different?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C3D-B80A-0249-9E7D-F4E130D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mathematics, a function </a:t>
            </a:r>
            <a:r>
              <a:rPr lang="en-US" sz="2200" i="1" dirty="0"/>
              <a:t>f</a:t>
            </a:r>
            <a:r>
              <a:rPr lang="en-US" sz="2200" dirty="0"/>
              <a:t> maps an element of a set called the </a:t>
            </a:r>
            <a:r>
              <a:rPr lang="en-US" sz="2200" i="1" dirty="0"/>
              <a:t>domain</a:t>
            </a:r>
            <a:r>
              <a:rPr lang="en-US" sz="2200" dirty="0"/>
              <a:t> onto a set called the </a:t>
            </a:r>
            <a:r>
              <a:rPr lang="en-US" sz="2200" i="1" dirty="0"/>
              <a:t>range</a:t>
            </a:r>
            <a:r>
              <a:rPr lang="en-US" sz="2200" dirty="0"/>
              <a:t>. </a:t>
            </a:r>
          </a:p>
          <a:p>
            <a:r>
              <a:rPr lang="en-US" sz="2200" dirty="0"/>
              <a:t>There are many ways to define a function: in terms of sets, relations, … </a:t>
            </a:r>
          </a:p>
          <a:p>
            <a:pPr lvl="1"/>
            <a:r>
              <a:rPr lang="en-US" sz="2200" dirty="0"/>
              <a:t>You should have learned about these in CSE 16 (Discrete Mathematics).</a:t>
            </a:r>
          </a:p>
          <a:p>
            <a:endParaRPr lang="en-US" sz="2200" dirty="0"/>
          </a:p>
          <a:p>
            <a:r>
              <a:rPr lang="en-US" sz="2200" dirty="0"/>
              <a:t>In </a:t>
            </a:r>
            <a:r>
              <a:rPr lang="en-US" sz="2200" b="1" dirty="0"/>
              <a:t>C</a:t>
            </a:r>
            <a:r>
              <a:rPr lang="en-US" sz="2200" dirty="0"/>
              <a:t>, we call function what in other languages might be called procedure or subroutine.</a:t>
            </a:r>
          </a:p>
          <a:p>
            <a:pPr lvl="1"/>
            <a:r>
              <a:rPr lang="en-US" sz="1800" dirty="0"/>
              <a:t>Typically, a language will call it a </a:t>
            </a:r>
            <a:r>
              <a:rPr lang="en-US" sz="1800" i="1" dirty="0"/>
              <a:t>function</a:t>
            </a:r>
            <a:r>
              <a:rPr lang="en-US" sz="1800" dirty="0"/>
              <a:t> if it returns a value, and </a:t>
            </a:r>
            <a:r>
              <a:rPr lang="en-US" sz="1800" i="1" dirty="0"/>
              <a:t>procedure</a:t>
            </a:r>
            <a:r>
              <a:rPr lang="en-US" sz="1800" dirty="0"/>
              <a:t> or </a:t>
            </a:r>
            <a:r>
              <a:rPr lang="en-US" sz="1800" i="1" dirty="0"/>
              <a:t>subroutine</a:t>
            </a:r>
            <a:r>
              <a:rPr lang="en-US" sz="1800" dirty="0"/>
              <a:t> if it does not.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function that returns </a:t>
            </a:r>
            <a:r>
              <a:rPr lang="en-US" sz="1800" dirty="0">
                <a:latin typeface="Courier" pitchFamily="2" charset="0"/>
              </a:rPr>
              <a:t>void</a:t>
            </a:r>
            <a:r>
              <a:rPr lang="en-US" sz="1800" dirty="0"/>
              <a:t> (nothing) fills the role of subroutine.</a:t>
            </a:r>
          </a:p>
          <a:p>
            <a:pPr lvl="1"/>
            <a:r>
              <a:rPr lang="en-US" sz="1800" i="1" dirty="0"/>
              <a:t>Do not </a:t>
            </a:r>
            <a:r>
              <a:rPr lang="en-US" sz="1800" dirty="0"/>
              <a:t>call it a </a:t>
            </a:r>
            <a:r>
              <a:rPr lang="en-US" sz="1800" i="1" dirty="0"/>
              <a:t>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1C6E-BC4E-4D40-B4CC-A18E7048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80A7-911E-D944-9632-AE37680DBF0C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4C47-DB9D-F941-9839-3120F7A1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9D8-4196-FB41-A30A-ADEBBFAE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F3DB-9EB2-6E44-964A-A2829D0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 function in programming?</a:t>
            </a: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C23E5-189F-A646-99A7-B8EBC18E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function is block of code that performs a certain task.</a:t>
            </a:r>
          </a:p>
          <a:p>
            <a:pPr lvl="1"/>
            <a:r>
              <a:rPr lang="en-US" sz="1800" dirty="0"/>
              <a:t>It gives a name to code that (hopefully) performs a logically consistent task.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are </a:t>
            </a:r>
            <a:r>
              <a:rPr lang="en-US" sz="2200" i="1" dirty="0">
                <a:cs typeface="Courier New" panose="02070309020205020404" pitchFamily="49" charset="0"/>
              </a:rPr>
              <a:t>defined</a:t>
            </a:r>
            <a:r>
              <a:rPr lang="en-US" sz="2200" dirty="0">
                <a:cs typeface="Courier New" panose="02070309020205020404" pitchFamily="49" charset="0"/>
              </a:rPr>
              <a:t> exactly once.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must be </a:t>
            </a:r>
            <a:r>
              <a:rPr lang="en-US" sz="2200" i="1" dirty="0">
                <a:cs typeface="Courier New" panose="02070309020205020404" pitchFamily="49" charset="0"/>
              </a:rPr>
              <a:t>declared</a:t>
            </a:r>
            <a:r>
              <a:rPr lang="en-US" sz="2200" dirty="0">
                <a:cs typeface="Courier New" panose="02070309020205020404" pitchFamily="49" charset="0"/>
              </a:rPr>
              <a:t> before they are used.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Programs can declare &amp; </a:t>
            </a:r>
            <a:r>
              <a:rPr lang="en-US" sz="2200" i="1" dirty="0">
                <a:cs typeface="Courier New" panose="02070309020205020404" pitchFamily="49" charset="0"/>
              </a:rPr>
              <a:t>call</a:t>
            </a:r>
            <a:r>
              <a:rPr lang="en-US" sz="2200" dirty="0">
                <a:cs typeface="Courier New" panose="02070309020205020404" pitchFamily="49" charset="0"/>
              </a:rPr>
              <a:t> a function as many times as desired.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a special function.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run when program starts.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All other functions are subordinate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200" dirty="0">
                <a:cs typeface="Courier New" panose="02070309020205020404" pitchFamily="49" charset="0"/>
              </a:rPr>
              <a:t>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BFC93-8717-9247-AC19-CC0E23E1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887-DF3D-414F-B3E0-F951166E6ACA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4548-131D-CB41-9F47-42BF58A9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DA0D1-BC9C-D642-8D65-48CEFF7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C2FCF-0EEF-004C-89D8-59E51A6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do we like functions?</a:t>
            </a:r>
          </a:p>
        </p:txBody>
      </p: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CF22D7-65D0-AF4F-8959-4F517B92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should:</a:t>
            </a:r>
          </a:p>
          <a:p>
            <a:pPr lvl="1"/>
            <a:r>
              <a:rPr lang="en-US" dirty="0"/>
              <a:t>Define abstractions that are consistent and make sense logically.</a:t>
            </a:r>
          </a:p>
          <a:p>
            <a:pPr lvl="1"/>
            <a:r>
              <a:rPr lang="en-US" dirty="0"/>
              <a:t>Give names to those sequences of code.</a:t>
            </a:r>
          </a:p>
          <a:p>
            <a:pPr lvl="1"/>
            <a:r>
              <a:rPr lang="en-US" dirty="0"/>
              <a:t>Hide the implementation.</a:t>
            </a:r>
          </a:p>
          <a:p>
            <a:r>
              <a:rPr lang="en-US" sz="2400" dirty="0"/>
              <a:t>We can use them to:</a:t>
            </a:r>
          </a:p>
          <a:p>
            <a:pPr lvl="1"/>
            <a:r>
              <a:rPr lang="en-US" dirty="0"/>
              <a:t>Refactor repeated sequences of code.</a:t>
            </a:r>
          </a:p>
          <a:p>
            <a:pPr lvl="1"/>
            <a:r>
              <a:rPr lang="en-US" dirty="0"/>
              <a:t>Simplify the code to aid understanding.</a:t>
            </a:r>
          </a:p>
          <a:p>
            <a:r>
              <a:rPr lang="en-US" sz="2400" dirty="0"/>
              <a:t>Functions should never be:</a:t>
            </a:r>
          </a:p>
          <a:p>
            <a:pPr lvl="1"/>
            <a:r>
              <a:rPr lang="en-US" dirty="0"/>
              <a:t>Arbitrary sequences of statements.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6D9-AA0B-9246-B3D9-9FD5158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CC0-F019-FC46-AB92-1C92D57E0362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B029D-BD02-994F-B752-13642FF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FC50C-0238-6D4E-8AC3-6A37DD8E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D58C-9E5B-114C-83D7-B863018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215226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Definition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CCB50C-9F76-43B9-94C6-69A5F1A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915" y="265328"/>
            <a:ext cx="7834686" cy="163293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 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// declarations, assignment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B2AA3-8194-C644-9A41-4BB42AC9CD73}"/>
              </a:ext>
            </a:extLst>
          </p:cNvPr>
          <p:cNvSpPr txBox="1"/>
          <p:nvPr/>
        </p:nvSpPr>
        <p:spPr>
          <a:xfrm>
            <a:off x="3823915" y="1898262"/>
            <a:ext cx="78346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Defines the type of function’s return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 type may 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or any object type (except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Contained in comma-separated list of 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If function has no parameters, then this is either empty or contains the word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block/body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Declared variables inside a function body are only locally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Assignment statements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Sets and/or resets the value of a variable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2504F-518A-AA44-8B00-013119B39DE7}"/>
              </a:ext>
            </a:extLst>
          </p:cNvPr>
          <p:cNvCxnSpPr>
            <a:cxnSpLocks/>
          </p:cNvCxnSpPr>
          <p:nvPr/>
        </p:nvCxnSpPr>
        <p:spPr>
          <a:xfrm flipH="1">
            <a:off x="9779000" y="501650"/>
            <a:ext cx="6223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ame 24">
            <a:extLst>
              <a:ext uri="{FF2B5EF4-FFF2-40B4-BE49-F238E27FC236}">
                <a16:creationId xmlns:a16="http://schemas.microsoft.com/office/drawing/2014/main" id="{D0CE0796-383B-3745-95DF-0BF8489A68CD}"/>
              </a:ext>
            </a:extLst>
          </p:cNvPr>
          <p:cNvSpPr/>
          <p:nvPr/>
        </p:nvSpPr>
        <p:spPr>
          <a:xfrm>
            <a:off x="3823915" y="265328"/>
            <a:ext cx="5840785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B9863-DCA5-BB4C-B0E2-6D2F209FA1D4}"/>
              </a:ext>
            </a:extLst>
          </p:cNvPr>
          <p:cNvSpPr txBox="1"/>
          <p:nvPr/>
        </p:nvSpPr>
        <p:spPr>
          <a:xfrm>
            <a:off x="10312398" y="1200562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block/body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88E8-E741-444D-BE1C-5DB16DEB8064}"/>
              </a:ext>
            </a:extLst>
          </p:cNvPr>
          <p:cNvSpPr txBox="1"/>
          <p:nvPr/>
        </p:nvSpPr>
        <p:spPr>
          <a:xfrm>
            <a:off x="10312399" y="298385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head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42DE01-10F6-D84B-B125-CDD9F28F6A21}"/>
              </a:ext>
            </a:extLst>
          </p:cNvPr>
          <p:cNvCxnSpPr>
            <a:cxnSpLocks/>
          </p:cNvCxnSpPr>
          <p:nvPr/>
        </p:nvCxnSpPr>
        <p:spPr>
          <a:xfrm flipH="1" flipV="1">
            <a:off x="9455150" y="1504854"/>
            <a:ext cx="869949" cy="1024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ame 42">
            <a:extLst>
              <a:ext uri="{FF2B5EF4-FFF2-40B4-BE49-F238E27FC236}">
                <a16:creationId xmlns:a16="http://schemas.microsoft.com/office/drawing/2014/main" id="{F1E12096-F9CF-AE47-A186-DC345098D370}"/>
              </a:ext>
            </a:extLst>
          </p:cNvPr>
          <p:cNvSpPr/>
          <p:nvPr/>
        </p:nvSpPr>
        <p:spPr>
          <a:xfrm>
            <a:off x="4192215" y="1045244"/>
            <a:ext cx="6120184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821A1-41EE-0E40-8E53-EBF5240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E126-229D-3D48-B31E-E972559C0B39}" type="datetime3">
              <a:rPr lang="en-US" smtClean="0">
                <a:solidFill>
                  <a:schemeClr val="bg1"/>
                </a:solidFill>
              </a:rPr>
              <a:t>5 January 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1D3C1-4AC1-324E-9101-8CE3A2CB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7392-0469-414B-8A98-AB514FC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EAED-00CA-B345-AD8D-3C512CB0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Return Values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5F8-58F4-404B-A783-A667EBA2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C</a:t>
            </a:r>
            <a:r>
              <a:rPr lang="en-US" sz="2400" dirty="0"/>
              <a:t>, functions return a value.</a:t>
            </a:r>
          </a:p>
          <a:p>
            <a:r>
              <a:rPr lang="en-US" sz="2400" dirty="0"/>
              <a:t>The value may be </a:t>
            </a:r>
            <a:r>
              <a:rPr lang="en-US" sz="2400" dirty="0">
                <a:latin typeface="Courier" pitchFamily="2" charset="0"/>
              </a:rPr>
              <a:t>void</a:t>
            </a:r>
            <a:r>
              <a:rPr lang="en-US" sz="2400" dirty="0"/>
              <a:t>, which means </a:t>
            </a:r>
            <a:r>
              <a:rPr lang="en-US" sz="2400" i="1" dirty="0"/>
              <a:t>no value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return any scalar value (</a:t>
            </a:r>
            <a:r>
              <a:rPr lang="en-US" sz="2400" dirty="0">
                <a:latin typeface="Courier" pitchFamily="2" charset="0"/>
              </a:rPr>
              <a:t>char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float</a:t>
            </a:r>
            <a:r>
              <a:rPr lang="en-US" sz="2400" dirty="0"/>
              <a:t>, …)</a:t>
            </a:r>
          </a:p>
          <a:p>
            <a:r>
              <a:rPr lang="en-US" sz="2400" dirty="0"/>
              <a:t>You can return a </a:t>
            </a:r>
            <a:r>
              <a:rPr lang="en-US" sz="2400" dirty="0">
                <a:latin typeface="Courier" pitchFamily="2" charset="0"/>
              </a:rPr>
              <a:t>struct</a:t>
            </a:r>
            <a:r>
              <a:rPr lang="en-US" sz="2400" dirty="0"/>
              <a:t> (but please don’t).</a:t>
            </a:r>
          </a:p>
          <a:p>
            <a:r>
              <a:rPr lang="en-US" sz="2400" dirty="0"/>
              <a:t>You can return a pointer.</a:t>
            </a:r>
          </a:p>
          <a:p>
            <a:r>
              <a:rPr lang="en-US" sz="2400" dirty="0"/>
              <a:t>You </a:t>
            </a:r>
            <a:r>
              <a:rPr lang="en-US" sz="2400" i="1" dirty="0"/>
              <a:t>cannot</a:t>
            </a:r>
            <a:r>
              <a:rPr lang="en-US" sz="2400" dirty="0"/>
              <a:t> return an array.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78C9-4FB1-524E-8D4A-9250C55F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24E8-0AA2-4F42-BD2E-9763E529558E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3F3D-A274-C847-A9A5-EE9ABB2D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B05-FE88-344E-B24A-6615FA3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DD68-90D5-924D-B7F7-52111986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Function naming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24BD2E-E8F6-6945-8D22-8492DDCB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have the same naming rules as variables.</a:t>
            </a:r>
          </a:p>
          <a:p>
            <a:endParaRPr lang="en-US" sz="2400" i="1" dirty="0"/>
          </a:p>
          <a:p>
            <a:r>
              <a:rPr lang="en-US" sz="2400" i="1" dirty="0"/>
              <a:t>Can’t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Start with a number or any punctuation other than </a:t>
            </a:r>
            <a:r>
              <a:rPr lang="en-US" dirty="0">
                <a:latin typeface="Courier" pitchFamily="2" charset="0"/>
              </a:rPr>
              <a:t>_</a:t>
            </a:r>
            <a:r>
              <a:rPr lang="en-US" dirty="0"/>
              <a:t> (underscore) or </a:t>
            </a:r>
            <a:r>
              <a:rPr lang="en-US" dirty="0">
                <a:latin typeface="Courier" pitchFamily="2" charset="0"/>
              </a:rPr>
              <a:t>$</a:t>
            </a:r>
            <a:r>
              <a:rPr lang="en-US" dirty="0"/>
              <a:t> (dollar sign)</a:t>
            </a:r>
          </a:p>
          <a:p>
            <a:pPr lvl="1"/>
            <a:r>
              <a:rPr lang="en-US" dirty="0"/>
              <a:t>Use the same name as another function.</a:t>
            </a:r>
          </a:p>
          <a:p>
            <a:pPr lvl="2"/>
            <a:r>
              <a:rPr lang="en-US" dirty="0"/>
              <a:t>There are no </a:t>
            </a:r>
            <a:r>
              <a:rPr lang="en-US" i="1" dirty="0"/>
              <a:t>nested</a:t>
            </a:r>
            <a:r>
              <a:rPr lang="en-US" dirty="0"/>
              <a:t> </a:t>
            </a:r>
            <a:r>
              <a:rPr lang="en-US" i="1" dirty="0"/>
              <a:t>functions</a:t>
            </a:r>
            <a:r>
              <a:rPr lang="en-US" dirty="0"/>
              <a:t> in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sz="2400" dirty="0"/>
              <a:t>For this class, we will be using </a:t>
            </a:r>
            <a:r>
              <a:rPr lang="en-US" sz="2400" i="1" dirty="0"/>
              <a:t>Snake case</a:t>
            </a:r>
          </a:p>
          <a:p>
            <a:pPr lvl="1"/>
            <a:r>
              <a:rPr lang="en-US" i="1" dirty="0" err="1"/>
              <a:t>my_function_name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2ED56-EE5B-364E-92DF-F371A7C2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21D0-2067-0A4C-AD63-033DADC67D7D}" type="datetime3">
              <a:rPr lang="en-US" smtClean="0"/>
              <a:t>5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C7846-E238-5E4B-9F74-CF6C389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AC251-AD45-D041-9FD0-151D668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C801-C7BF-F348-9FC4-90E314B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—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Also called Arguments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In mathematics, when we have a function like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, and we write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substitute 2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get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⁡(2+1)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In programming languages, this is called </a:t>
                </a:r>
                <a:r>
                  <a:rPr lang="en-US" i="1" dirty="0"/>
                  <a:t>call-by-name</a:t>
                </a:r>
                <a:r>
                  <a:rPr lang="en-US" dirty="0"/>
                  <a:t>, and is </a:t>
                </a:r>
                <a:r>
                  <a:rPr lang="en-US" i="1" dirty="0"/>
                  <a:t>rare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supports this as textual substitution in macros with the </a:t>
                </a:r>
                <a:r>
                  <a:rPr lang="en-US" b="1" i="1" dirty="0"/>
                  <a:t>C</a:t>
                </a:r>
                <a:r>
                  <a:rPr lang="en-US" i="1" dirty="0"/>
                  <a:t> Preprocessor</a:t>
                </a:r>
                <a:r>
                  <a:rPr lang="en-US" dirty="0"/>
                  <a:t>.</a:t>
                </a:r>
              </a:p>
              <a:p>
                <a:r>
                  <a:rPr lang="en-US" sz="2400" dirty="0"/>
                  <a:t>Most programming languages use either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</a:t>
                </a:r>
                <a:r>
                  <a:rPr lang="en-US" sz="2400" i="1" dirty="0"/>
                  <a:t>call-by-reference</a:t>
                </a:r>
                <a:r>
                  <a:rPr lang="en-US" sz="2400" dirty="0"/>
                  <a:t> or both.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uses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except for arrays, and only because of their relation to pointers.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2CC2-C74E-914C-934A-3632025C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D2-63E6-534A-8BD9-61D3B34B9357}" type="datetime3">
              <a:rPr lang="en-US" smtClean="0"/>
              <a:t>5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10B8-D651-1043-9D18-6EF50BDF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93DE-2C0F-654A-9BE4-3D3F5F5D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1883</Words>
  <Application>Microsoft Macintosh PowerPoint</Application>
  <PresentationFormat>Widescreen</PresentationFormat>
  <Paragraphs>293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Courier New</vt:lpstr>
      <vt:lpstr>Menlo</vt:lpstr>
      <vt:lpstr>Office Theme</vt:lpstr>
      <vt:lpstr>Functions</vt:lpstr>
      <vt:lpstr>Words of Caution</vt:lpstr>
      <vt:lpstr>How is it different?</vt:lpstr>
      <vt:lpstr>What is a function in programming?</vt:lpstr>
      <vt:lpstr>Why do we like functions?</vt:lpstr>
      <vt:lpstr>Function Definition</vt:lpstr>
      <vt:lpstr>Return Values</vt:lpstr>
      <vt:lpstr>Function naming</vt:lpstr>
      <vt:lpstr>Parameters —  Also called Arguments</vt:lpstr>
      <vt:lpstr>Parameters</vt:lpstr>
      <vt:lpstr>Call-by-Value</vt:lpstr>
      <vt:lpstr>Call-by-Reference</vt:lpstr>
      <vt:lpstr>√x</vt:lpstr>
      <vt:lpstr>√x</vt:lpstr>
      <vt:lpstr>swap()</vt:lpstr>
      <vt:lpstr>Function Prototypes</vt:lpstr>
      <vt:lpstr>#include</vt:lpstr>
      <vt:lpstr>#define</vt:lpstr>
      <vt:lpstr>Conditional Directives</vt:lpstr>
      <vt:lpstr>Header Files</vt:lpstr>
      <vt:lpstr>Example Header File</vt:lpstr>
      <vt:lpstr>Some Standard Header Files</vt:lpstr>
      <vt:lpstr>extern</vt:lpstr>
      <vt:lpstr>An extern counter</vt:lpstr>
      <vt:lpstr>static</vt:lpstr>
      <vt:lpstr>Recursion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Eugene Chou</dc:creator>
  <cp:lastModifiedBy>Sinjoni Mukhopadhyay</cp:lastModifiedBy>
  <cp:revision>34</cp:revision>
  <dcterms:created xsi:type="dcterms:W3CDTF">2019-10-12T19:06:48Z</dcterms:created>
  <dcterms:modified xsi:type="dcterms:W3CDTF">2020-01-05T15:16:19Z</dcterms:modified>
</cp:coreProperties>
</file>