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6" r:id="rId5"/>
    <p:sldId id="265" r:id="rId6"/>
    <p:sldId id="259" r:id="rId7"/>
    <p:sldId id="268" r:id="rId8"/>
    <p:sldId id="278" r:id="rId9"/>
    <p:sldId id="279" r:id="rId10"/>
    <p:sldId id="261" r:id="rId11"/>
    <p:sldId id="260" r:id="rId12"/>
    <p:sldId id="276" r:id="rId13"/>
    <p:sldId id="262" r:id="rId14"/>
    <p:sldId id="264" r:id="rId15"/>
    <p:sldId id="272" r:id="rId16"/>
    <p:sldId id="273" r:id="rId17"/>
    <p:sldId id="269" r:id="rId18"/>
    <p:sldId id="270" r:id="rId19"/>
    <p:sldId id="271" r:id="rId20"/>
    <p:sldId id="277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9"/>
    <p:restoredTop sz="94694"/>
  </p:normalViewPr>
  <p:slideViewPr>
    <p:cSldViewPr snapToGrid="0" snapToObjects="1">
      <p:cViewPr varScale="1">
        <p:scale>
          <a:sx n="116" d="100"/>
          <a:sy n="116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158208-3E00-4826-80D7-7BA263389A6C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8B413F7-F204-4A80-80C0-DA9714FAB1EE}">
      <dgm:prSet/>
      <dgm:spPr/>
      <dgm:t>
        <a:bodyPr/>
        <a:lstStyle/>
        <a:p>
          <a:r>
            <a:rPr lang="en-US" dirty="0"/>
            <a:t>Arrays and pointers in </a:t>
          </a:r>
          <a:r>
            <a:rPr lang="en-US" b="1" dirty="0"/>
            <a:t>C</a:t>
          </a:r>
          <a:r>
            <a:rPr lang="en-US" dirty="0"/>
            <a:t> are related in fundamental and often confusing ways.</a:t>
          </a:r>
        </a:p>
      </dgm:t>
    </dgm:pt>
    <dgm:pt modelId="{BF09EFD7-DFCA-43ED-9BB5-52FE1817AF44}" type="parTrans" cxnId="{10E6B051-287B-443C-A650-C3221F96A58E}">
      <dgm:prSet/>
      <dgm:spPr/>
      <dgm:t>
        <a:bodyPr/>
        <a:lstStyle/>
        <a:p>
          <a:endParaRPr lang="en-US"/>
        </a:p>
      </dgm:t>
    </dgm:pt>
    <dgm:pt modelId="{A20B5A60-F118-4AFA-90D6-AA7D2AFACCB1}" type="sibTrans" cxnId="{10E6B051-287B-443C-A650-C3221F96A58E}">
      <dgm:prSet/>
      <dgm:spPr/>
      <dgm:t>
        <a:bodyPr/>
        <a:lstStyle/>
        <a:p>
          <a:endParaRPr lang="en-US"/>
        </a:p>
      </dgm:t>
    </dgm:pt>
    <dgm:pt modelId="{61061CFD-5F4F-4E7C-9BD2-8597B07D4CFB}">
      <dgm:prSet/>
      <dgm:spPr/>
      <dgm:t>
        <a:bodyPr/>
        <a:lstStyle/>
        <a:p>
          <a:r>
            <a:rPr lang="en-US"/>
            <a:t>We will talk more about this when we deal with pointers.</a:t>
          </a:r>
        </a:p>
      </dgm:t>
    </dgm:pt>
    <dgm:pt modelId="{C659AF98-F779-4093-BB3D-4264D6D23A62}" type="parTrans" cxnId="{6C07A032-FF11-4D04-AB57-083A1DEB2337}">
      <dgm:prSet/>
      <dgm:spPr/>
      <dgm:t>
        <a:bodyPr/>
        <a:lstStyle/>
        <a:p>
          <a:endParaRPr lang="en-US"/>
        </a:p>
      </dgm:t>
    </dgm:pt>
    <dgm:pt modelId="{24926750-5283-42E5-B669-2BB4CC5438D0}" type="sibTrans" cxnId="{6C07A032-FF11-4D04-AB57-083A1DEB2337}">
      <dgm:prSet/>
      <dgm:spPr/>
      <dgm:t>
        <a:bodyPr/>
        <a:lstStyle/>
        <a:p>
          <a:endParaRPr lang="en-US"/>
        </a:p>
      </dgm:t>
    </dgm:pt>
    <dgm:pt modelId="{D201CCD1-0996-4540-BD4E-D2E9E2A35E05}">
      <dgm:prSet/>
      <dgm:spPr/>
      <dgm:t>
        <a:bodyPr/>
        <a:lstStyle/>
        <a:p>
          <a:r>
            <a:rPr lang="en-US" dirty="0"/>
            <a:t>For a single dimensional array, </a:t>
          </a:r>
        </a:p>
        <a:p>
          <a:r>
            <a:rPr lang="en-US" dirty="0">
              <a:latin typeface="Courier" pitchFamily="2" charset="0"/>
            </a:rPr>
            <a:t>a[</a:t>
          </a:r>
          <a:r>
            <a:rPr lang="en-US" dirty="0" err="1">
              <a:latin typeface="Courier" pitchFamily="2" charset="0"/>
            </a:rPr>
            <a:t>i</a:t>
          </a:r>
          <a:r>
            <a:rPr lang="en-US" dirty="0">
              <a:latin typeface="Courier" pitchFamily="2" charset="0"/>
            </a:rPr>
            <a:t>] == *(a + </a:t>
          </a:r>
          <a:r>
            <a:rPr lang="en-US" dirty="0" err="1">
              <a:latin typeface="Courier" pitchFamily="2" charset="0"/>
            </a:rPr>
            <a:t>i</a:t>
          </a:r>
          <a:r>
            <a:rPr lang="en-US" dirty="0">
              <a:latin typeface="Courier" pitchFamily="2" charset="0"/>
            </a:rPr>
            <a:t>)</a:t>
          </a:r>
        </a:p>
      </dgm:t>
    </dgm:pt>
    <dgm:pt modelId="{1991F650-5753-4AA3-8C09-EF2E7AF71986}" type="parTrans" cxnId="{0F4B65E8-216D-4F91-B5D6-4801357DD294}">
      <dgm:prSet/>
      <dgm:spPr/>
      <dgm:t>
        <a:bodyPr/>
        <a:lstStyle/>
        <a:p>
          <a:endParaRPr lang="en-US"/>
        </a:p>
      </dgm:t>
    </dgm:pt>
    <dgm:pt modelId="{52BC3626-753D-4F22-9928-8E70A335B3A4}" type="sibTrans" cxnId="{0F4B65E8-216D-4F91-B5D6-4801357DD294}">
      <dgm:prSet/>
      <dgm:spPr/>
      <dgm:t>
        <a:bodyPr/>
        <a:lstStyle/>
        <a:p>
          <a:endParaRPr lang="en-US"/>
        </a:p>
      </dgm:t>
    </dgm:pt>
    <dgm:pt modelId="{2C9A8E7F-B889-4E0B-86EE-873CB8618115}">
      <dgm:prSet/>
      <dgm:spPr/>
      <dgm:t>
        <a:bodyPr/>
        <a:lstStyle/>
        <a:p>
          <a:r>
            <a:rPr lang="en-US" dirty="0">
              <a:latin typeface="Courier" pitchFamily="2" charset="0"/>
            </a:rPr>
            <a:t>a</a:t>
          </a:r>
          <a:r>
            <a:rPr lang="en-US" dirty="0"/>
            <a:t> is the address of </a:t>
          </a:r>
          <a:r>
            <a:rPr lang="en-US" dirty="0">
              <a:latin typeface="Courier" pitchFamily="2" charset="0"/>
            </a:rPr>
            <a:t>a[0]</a:t>
          </a:r>
        </a:p>
      </dgm:t>
    </dgm:pt>
    <dgm:pt modelId="{ACE3C62C-8396-40A5-A065-C9017347EDBD}" type="parTrans" cxnId="{781A125B-D7B8-4C3D-8121-9F208E75D745}">
      <dgm:prSet/>
      <dgm:spPr/>
      <dgm:t>
        <a:bodyPr/>
        <a:lstStyle/>
        <a:p>
          <a:endParaRPr lang="en-US"/>
        </a:p>
      </dgm:t>
    </dgm:pt>
    <dgm:pt modelId="{5D5B08D9-3250-415E-AF17-64DFC5DE70C2}" type="sibTrans" cxnId="{781A125B-D7B8-4C3D-8121-9F208E75D745}">
      <dgm:prSet/>
      <dgm:spPr/>
      <dgm:t>
        <a:bodyPr/>
        <a:lstStyle/>
        <a:p>
          <a:endParaRPr lang="en-US"/>
        </a:p>
      </dgm:t>
    </dgm:pt>
    <dgm:pt modelId="{FE9B04D8-311C-4337-B3CD-7CEB1B1AA2AA}">
      <dgm:prSet/>
      <dgm:spPr/>
      <dgm:t>
        <a:bodyPr/>
        <a:lstStyle/>
        <a:p>
          <a:r>
            <a:rPr lang="en-US" dirty="0"/>
            <a:t>a[</a:t>
          </a:r>
          <a:r>
            <a:rPr lang="en-US" dirty="0" err="1"/>
            <a:t>i</a:t>
          </a:r>
          <a:r>
            <a:rPr lang="en-US" dirty="0"/>
            <a:t>] is the array slot that is at </a:t>
          </a:r>
          <a:r>
            <a:rPr lang="en-US" dirty="0">
              <a:latin typeface="Courier" pitchFamily="2" charset="0"/>
            </a:rPr>
            <a:t>a + </a:t>
          </a:r>
          <a:r>
            <a:rPr lang="en-US" dirty="0" err="1">
              <a:latin typeface="Courier" pitchFamily="2" charset="0"/>
            </a:rPr>
            <a:t>i</a:t>
          </a:r>
          <a:r>
            <a:rPr lang="en-US" dirty="0">
              <a:latin typeface="Courier" pitchFamily="2" charset="0"/>
            </a:rPr>
            <a:t> * </a:t>
          </a:r>
          <a:r>
            <a:rPr lang="en-US" dirty="0" err="1">
              <a:latin typeface="Courier" pitchFamily="2" charset="0"/>
            </a:rPr>
            <a:t>sizeof</a:t>
          </a:r>
          <a:r>
            <a:rPr lang="en-US" dirty="0">
              <a:latin typeface="Courier" pitchFamily="2" charset="0"/>
            </a:rPr>
            <a:t>(a[0])</a:t>
          </a:r>
        </a:p>
      </dgm:t>
    </dgm:pt>
    <dgm:pt modelId="{FA19214D-A54B-457E-8F34-5438F17A79CB}" type="parTrans" cxnId="{ED3D49B3-5F6A-4674-A3A4-ED39AC56CA2F}">
      <dgm:prSet/>
      <dgm:spPr/>
      <dgm:t>
        <a:bodyPr/>
        <a:lstStyle/>
        <a:p>
          <a:endParaRPr lang="en-US"/>
        </a:p>
      </dgm:t>
    </dgm:pt>
    <dgm:pt modelId="{5EA0EF36-7563-4252-A4CB-D969FEA80903}" type="sibTrans" cxnId="{ED3D49B3-5F6A-4674-A3A4-ED39AC56CA2F}">
      <dgm:prSet/>
      <dgm:spPr/>
      <dgm:t>
        <a:bodyPr/>
        <a:lstStyle/>
        <a:p>
          <a:endParaRPr lang="en-US"/>
        </a:p>
      </dgm:t>
    </dgm:pt>
    <dgm:pt modelId="{8CA1089B-0CE1-4242-A6A4-3635C6E4D939}">
      <dgm:prSet/>
      <dgm:spPr/>
      <dgm:t>
        <a:bodyPr/>
        <a:lstStyle/>
        <a:p>
          <a:r>
            <a:rPr lang="en-US" dirty="0"/>
            <a:t>Pointers automatically do the multiplication by </a:t>
          </a:r>
          <a:r>
            <a:rPr lang="en-US" dirty="0" err="1">
              <a:latin typeface="Courier" pitchFamily="2" charset="0"/>
            </a:rPr>
            <a:t>sizeof</a:t>
          </a:r>
          <a:endParaRPr lang="en-US" dirty="0">
            <a:latin typeface="Courier" pitchFamily="2" charset="0"/>
          </a:endParaRPr>
        </a:p>
      </dgm:t>
    </dgm:pt>
    <dgm:pt modelId="{4CB5AABE-82D5-421C-B695-CF383ACEBCEA}" type="parTrans" cxnId="{3CAC56B5-13F9-4B97-991F-B84D8F79A09C}">
      <dgm:prSet/>
      <dgm:spPr/>
      <dgm:t>
        <a:bodyPr/>
        <a:lstStyle/>
        <a:p>
          <a:endParaRPr lang="en-US"/>
        </a:p>
      </dgm:t>
    </dgm:pt>
    <dgm:pt modelId="{A8CFE909-37E3-4B0F-9CA6-E4C4D7EEF029}" type="sibTrans" cxnId="{3CAC56B5-13F9-4B97-991F-B84D8F79A09C}">
      <dgm:prSet/>
      <dgm:spPr/>
      <dgm:t>
        <a:bodyPr/>
        <a:lstStyle/>
        <a:p>
          <a:endParaRPr lang="en-US"/>
        </a:p>
      </dgm:t>
    </dgm:pt>
    <dgm:pt modelId="{7C872F17-7BF6-4F4B-9854-A9AD67727568}" type="pres">
      <dgm:prSet presAssocID="{B4158208-3E00-4826-80D7-7BA263389A6C}" presName="Name0" presStyleCnt="0">
        <dgm:presLayoutVars>
          <dgm:dir/>
          <dgm:animLvl val="lvl"/>
          <dgm:resizeHandles val="exact"/>
        </dgm:presLayoutVars>
      </dgm:prSet>
      <dgm:spPr/>
    </dgm:pt>
    <dgm:pt modelId="{2DFACA27-F68C-3F47-84C5-50285D5E3352}" type="pres">
      <dgm:prSet presAssocID="{D201CCD1-0996-4540-BD4E-D2E9E2A35E05}" presName="boxAndChildren" presStyleCnt="0"/>
      <dgm:spPr/>
    </dgm:pt>
    <dgm:pt modelId="{316833E4-87EE-3649-B84D-FDEF518F15B8}" type="pres">
      <dgm:prSet presAssocID="{D201CCD1-0996-4540-BD4E-D2E9E2A35E05}" presName="parentTextBox" presStyleLbl="node1" presStyleIdx="0" presStyleCnt="2"/>
      <dgm:spPr/>
    </dgm:pt>
    <dgm:pt modelId="{3283C449-4E5C-B94E-8DF8-116EB7E74916}" type="pres">
      <dgm:prSet presAssocID="{D201CCD1-0996-4540-BD4E-D2E9E2A35E05}" presName="entireBox" presStyleLbl="node1" presStyleIdx="0" presStyleCnt="2"/>
      <dgm:spPr/>
    </dgm:pt>
    <dgm:pt modelId="{3A722687-0AB0-6341-BA83-5CB92B828C6D}" type="pres">
      <dgm:prSet presAssocID="{D201CCD1-0996-4540-BD4E-D2E9E2A35E05}" presName="descendantBox" presStyleCnt="0"/>
      <dgm:spPr/>
    </dgm:pt>
    <dgm:pt modelId="{0BB81772-B869-D240-A1A7-33B55778A5F1}" type="pres">
      <dgm:prSet presAssocID="{2C9A8E7F-B889-4E0B-86EE-873CB8618115}" presName="childTextBox" presStyleLbl="fgAccFollowNode1" presStyleIdx="0" presStyleCnt="4">
        <dgm:presLayoutVars>
          <dgm:bulletEnabled val="1"/>
        </dgm:presLayoutVars>
      </dgm:prSet>
      <dgm:spPr/>
    </dgm:pt>
    <dgm:pt modelId="{3F782393-9BC9-6640-BE40-B2C35902E114}" type="pres">
      <dgm:prSet presAssocID="{FE9B04D8-311C-4337-B3CD-7CEB1B1AA2AA}" presName="childTextBox" presStyleLbl="fgAccFollowNode1" presStyleIdx="1" presStyleCnt="4">
        <dgm:presLayoutVars>
          <dgm:bulletEnabled val="1"/>
        </dgm:presLayoutVars>
      </dgm:prSet>
      <dgm:spPr/>
    </dgm:pt>
    <dgm:pt modelId="{D437E7B3-9F51-4D4E-A70F-FFE0ECC3D60C}" type="pres">
      <dgm:prSet presAssocID="{8CA1089B-0CE1-4242-A6A4-3635C6E4D939}" presName="childTextBox" presStyleLbl="fgAccFollowNode1" presStyleIdx="2" presStyleCnt="4">
        <dgm:presLayoutVars>
          <dgm:bulletEnabled val="1"/>
        </dgm:presLayoutVars>
      </dgm:prSet>
      <dgm:spPr/>
    </dgm:pt>
    <dgm:pt modelId="{F9CE044A-B3D5-3843-A376-3DBF32B6BCDC}" type="pres">
      <dgm:prSet presAssocID="{A20B5A60-F118-4AFA-90D6-AA7D2AFACCB1}" presName="sp" presStyleCnt="0"/>
      <dgm:spPr/>
    </dgm:pt>
    <dgm:pt modelId="{D0B191FA-3A1D-6349-AC0C-67EB2E3FF51F}" type="pres">
      <dgm:prSet presAssocID="{28B413F7-F204-4A80-80C0-DA9714FAB1EE}" presName="arrowAndChildren" presStyleCnt="0"/>
      <dgm:spPr/>
    </dgm:pt>
    <dgm:pt modelId="{B5442650-0979-334F-B42D-851C0F603397}" type="pres">
      <dgm:prSet presAssocID="{28B413F7-F204-4A80-80C0-DA9714FAB1EE}" presName="parentTextArrow" presStyleLbl="node1" presStyleIdx="0" presStyleCnt="2"/>
      <dgm:spPr/>
    </dgm:pt>
    <dgm:pt modelId="{0A38C5B1-51FA-F14F-8046-AD4942325AD5}" type="pres">
      <dgm:prSet presAssocID="{28B413F7-F204-4A80-80C0-DA9714FAB1EE}" presName="arrow" presStyleLbl="node1" presStyleIdx="1" presStyleCnt="2"/>
      <dgm:spPr/>
    </dgm:pt>
    <dgm:pt modelId="{52D5A111-6939-DA46-A052-76B3E5C58B28}" type="pres">
      <dgm:prSet presAssocID="{28B413F7-F204-4A80-80C0-DA9714FAB1EE}" presName="descendantArrow" presStyleCnt="0"/>
      <dgm:spPr/>
    </dgm:pt>
    <dgm:pt modelId="{F5DDD2EE-DC4A-AF4E-8BCB-CBD79DF4330D}" type="pres">
      <dgm:prSet presAssocID="{61061CFD-5F4F-4E7C-9BD2-8597B07D4CFB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6C07A032-FF11-4D04-AB57-083A1DEB2337}" srcId="{28B413F7-F204-4A80-80C0-DA9714FAB1EE}" destId="{61061CFD-5F4F-4E7C-9BD2-8597B07D4CFB}" srcOrd="0" destOrd="0" parTransId="{C659AF98-F779-4093-BB3D-4264D6D23A62}" sibTransId="{24926750-5283-42E5-B669-2BB4CC5438D0}"/>
    <dgm:cxn modelId="{CC4C8C3A-D39F-254A-AB75-177F17B3F277}" type="presOf" srcId="{8CA1089B-0CE1-4242-A6A4-3635C6E4D939}" destId="{D437E7B3-9F51-4D4E-A70F-FFE0ECC3D60C}" srcOrd="0" destOrd="0" presId="urn:microsoft.com/office/officeart/2005/8/layout/process4"/>
    <dgm:cxn modelId="{7B94BB3A-8372-D148-AFA5-4C45CD6B7DB8}" type="presOf" srcId="{2C9A8E7F-B889-4E0B-86EE-873CB8618115}" destId="{0BB81772-B869-D240-A1A7-33B55778A5F1}" srcOrd="0" destOrd="0" presId="urn:microsoft.com/office/officeart/2005/8/layout/process4"/>
    <dgm:cxn modelId="{10E6B051-287B-443C-A650-C3221F96A58E}" srcId="{B4158208-3E00-4826-80D7-7BA263389A6C}" destId="{28B413F7-F204-4A80-80C0-DA9714FAB1EE}" srcOrd="0" destOrd="0" parTransId="{BF09EFD7-DFCA-43ED-9BB5-52FE1817AF44}" sibTransId="{A20B5A60-F118-4AFA-90D6-AA7D2AFACCB1}"/>
    <dgm:cxn modelId="{781A125B-D7B8-4C3D-8121-9F208E75D745}" srcId="{D201CCD1-0996-4540-BD4E-D2E9E2A35E05}" destId="{2C9A8E7F-B889-4E0B-86EE-873CB8618115}" srcOrd="0" destOrd="0" parTransId="{ACE3C62C-8396-40A5-A065-C9017347EDBD}" sibTransId="{5D5B08D9-3250-415E-AF17-64DFC5DE70C2}"/>
    <dgm:cxn modelId="{E9BF1B80-931F-D24D-801F-2FF4CC044622}" type="presOf" srcId="{D201CCD1-0996-4540-BD4E-D2E9E2A35E05}" destId="{3283C449-4E5C-B94E-8DF8-116EB7E74916}" srcOrd="1" destOrd="0" presId="urn:microsoft.com/office/officeart/2005/8/layout/process4"/>
    <dgm:cxn modelId="{7AE11895-E394-6E4F-AFFF-EE030BBEC4B0}" type="presOf" srcId="{D201CCD1-0996-4540-BD4E-D2E9E2A35E05}" destId="{316833E4-87EE-3649-B84D-FDEF518F15B8}" srcOrd="0" destOrd="0" presId="urn:microsoft.com/office/officeart/2005/8/layout/process4"/>
    <dgm:cxn modelId="{62B5C696-B099-9B45-9C68-6923F04F3CBF}" type="presOf" srcId="{28B413F7-F204-4A80-80C0-DA9714FAB1EE}" destId="{0A38C5B1-51FA-F14F-8046-AD4942325AD5}" srcOrd="1" destOrd="0" presId="urn:microsoft.com/office/officeart/2005/8/layout/process4"/>
    <dgm:cxn modelId="{218D60A7-F104-534E-9713-F8C6C566E960}" type="presOf" srcId="{FE9B04D8-311C-4337-B3CD-7CEB1B1AA2AA}" destId="{3F782393-9BC9-6640-BE40-B2C35902E114}" srcOrd="0" destOrd="0" presId="urn:microsoft.com/office/officeart/2005/8/layout/process4"/>
    <dgm:cxn modelId="{B87800A8-5222-0F42-9850-8EC3BDBBE093}" type="presOf" srcId="{B4158208-3E00-4826-80D7-7BA263389A6C}" destId="{7C872F17-7BF6-4F4B-9854-A9AD67727568}" srcOrd="0" destOrd="0" presId="urn:microsoft.com/office/officeart/2005/8/layout/process4"/>
    <dgm:cxn modelId="{ED3D49B3-5F6A-4674-A3A4-ED39AC56CA2F}" srcId="{D201CCD1-0996-4540-BD4E-D2E9E2A35E05}" destId="{FE9B04D8-311C-4337-B3CD-7CEB1B1AA2AA}" srcOrd="1" destOrd="0" parTransId="{FA19214D-A54B-457E-8F34-5438F17A79CB}" sibTransId="{5EA0EF36-7563-4252-A4CB-D969FEA80903}"/>
    <dgm:cxn modelId="{3CAC56B5-13F9-4B97-991F-B84D8F79A09C}" srcId="{D201CCD1-0996-4540-BD4E-D2E9E2A35E05}" destId="{8CA1089B-0CE1-4242-A6A4-3635C6E4D939}" srcOrd="2" destOrd="0" parTransId="{4CB5AABE-82D5-421C-B695-CF383ACEBCEA}" sibTransId="{A8CFE909-37E3-4B0F-9CA6-E4C4D7EEF029}"/>
    <dgm:cxn modelId="{25950AB8-12C2-DE4E-9DAC-BC32C40620AE}" type="presOf" srcId="{28B413F7-F204-4A80-80C0-DA9714FAB1EE}" destId="{B5442650-0979-334F-B42D-851C0F603397}" srcOrd="0" destOrd="0" presId="urn:microsoft.com/office/officeart/2005/8/layout/process4"/>
    <dgm:cxn modelId="{0F4B65E8-216D-4F91-B5D6-4801357DD294}" srcId="{B4158208-3E00-4826-80D7-7BA263389A6C}" destId="{D201CCD1-0996-4540-BD4E-D2E9E2A35E05}" srcOrd="1" destOrd="0" parTransId="{1991F650-5753-4AA3-8C09-EF2E7AF71986}" sibTransId="{52BC3626-753D-4F22-9928-8E70A335B3A4}"/>
    <dgm:cxn modelId="{344780EB-F5D7-D547-B21C-28820F03CCFA}" type="presOf" srcId="{61061CFD-5F4F-4E7C-9BD2-8597B07D4CFB}" destId="{F5DDD2EE-DC4A-AF4E-8BCB-CBD79DF4330D}" srcOrd="0" destOrd="0" presId="urn:microsoft.com/office/officeart/2005/8/layout/process4"/>
    <dgm:cxn modelId="{E45E40B0-9688-624B-828A-86DB9C5B4635}" type="presParOf" srcId="{7C872F17-7BF6-4F4B-9854-A9AD67727568}" destId="{2DFACA27-F68C-3F47-84C5-50285D5E3352}" srcOrd="0" destOrd="0" presId="urn:microsoft.com/office/officeart/2005/8/layout/process4"/>
    <dgm:cxn modelId="{A2C829C0-832E-8141-8105-441DE9553C45}" type="presParOf" srcId="{2DFACA27-F68C-3F47-84C5-50285D5E3352}" destId="{316833E4-87EE-3649-B84D-FDEF518F15B8}" srcOrd="0" destOrd="0" presId="urn:microsoft.com/office/officeart/2005/8/layout/process4"/>
    <dgm:cxn modelId="{22C48B9D-7CAB-A74C-AB18-5D4B8E04174B}" type="presParOf" srcId="{2DFACA27-F68C-3F47-84C5-50285D5E3352}" destId="{3283C449-4E5C-B94E-8DF8-116EB7E74916}" srcOrd="1" destOrd="0" presId="urn:microsoft.com/office/officeart/2005/8/layout/process4"/>
    <dgm:cxn modelId="{F49E2B19-8981-D242-B9EF-8EDCAFCB944F}" type="presParOf" srcId="{2DFACA27-F68C-3F47-84C5-50285D5E3352}" destId="{3A722687-0AB0-6341-BA83-5CB92B828C6D}" srcOrd="2" destOrd="0" presId="urn:microsoft.com/office/officeart/2005/8/layout/process4"/>
    <dgm:cxn modelId="{DC25E988-D6BF-7946-8193-823E7EBD0640}" type="presParOf" srcId="{3A722687-0AB0-6341-BA83-5CB92B828C6D}" destId="{0BB81772-B869-D240-A1A7-33B55778A5F1}" srcOrd="0" destOrd="0" presId="urn:microsoft.com/office/officeart/2005/8/layout/process4"/>
    <dgm:cxn modelId="{CB50AA6D-23DD-D14F-8CBA-6D97E6940004}" type="presParOf" srcId="{3A722687-0AB0-6341-BA83-5CB92B828C6D}" destId="{3F782393-9BC9-6640-BE40-B2C35902E114}" srcOrd="1" destOrd="0" presId="urn:microsoft.com/office/officeart/2005/8/layout/process4"/>
    <dgm:cxn modelId="{8DFE1077-4A80-CD47-8A3A-22B6B82FB6CB}" type="presParOf" srcId="{3A722687-0AB0-6341-BA83-5CB92B828C6D}" destId="{D437E7B3-9F51-4D4E-A70F-FFE0ECC3D60C}" srcOrd="2" destOrd="0" presId="urn:microsoft.com/office/officeart/2005/8/layout/process4"/>
    <dgm:cxn modelId="{63C28BDE-71DE-7A4F-9B9F-3C617D5E53EC}" type="presParOf" srcId="{7C872F17-7BF6-4F4B-9854-A9AD67727568}" destId="{F9CE044A-B3D5-3843-A376-3DBF32B6BCDC}" srcOrd="1" destOrd="0" presId="urn:microsoft.com/office/officeart/2005/8/layout/process4"/>
    <dgm:cxn modelId="{A9610316-35F1-3045-A3E1-CF2E810024BD}" type="presParOf" srcId="{7C872F17-7BF6-4F4B-9854-A9AD67727568}" destId="{D0B191FA-3A1D-6349-AC0C-67EB2E3FF51F}" srcOrd="2" destOrd="0" presId="urn:microsoft.com/office/officeart/2005/8/layout/process4"/>
    <dgm:cxn modelId="{87C969C6-DAB2-0248-A458-2C8308098FE6}" type="presParOf" srcId="{D0B191FA-3A1D-6349-AC0C-67EB2E3FF51F}" destId="{B5442650-0979-334F-B42D-851C0F603397}" srcOrd="0" destOrd="0" presId="urn:microsoft.com/office/officeart/2005/8/layout/process4"/>
    <dgm:cxn modelId="{D0236766-E41E-F045-8032-399ABA9E543C}" type="presParOf" srcId="{D0B191FA-3A1D-6349-AC0C-67EB2E3FF51F}" destId="{0A38C5B1-51FA-F14F-8046-AD4942325AD5}" srcOrd="1" destOrd="0" presId="urn:microsoft.com/office/officeart/2005/8/layout/process4"/>
    <dgm:cxn modelId="{D7325652-C9C2-1146-A62D-5F6CE82B09F8}" type="presParOf" srcId="{D0B191FA-3A1D-6349-AC0C-67EB2E3FF51F}" destId="{52D5A111-6939-DA46-A052-76B3E5C58B28}" srcOrd="2" destOrd="0" presId="urn:microsoft.com/office/officeart/2005/8/layout/process4"/>
    <dgm:cxn modelId="{98FA3897-6AE4-3E41-914E-394CEC841E52}" type="presParOf" srcId="{52D5A111-6939-DA46-A052-76B3E5C58B28}" destId="{F5DDD2EE-DC4A-AF4E-8BCB-CBD79DF4330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3C449-4E5C-B94E-8DF8-116EB7E74916}">
      <dsp:nvSpPr>
        <dsp:cNvPr id="0" name=""/>
        <dsp:cNvSpPr/>
      </dsp:nvSpPr>
      <dsp:spPr>
        <a:xfrm>
          <a:off x="0" y="2463084"/>
          <a:ext cx="10515600" cy="16160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For a single dimensional array,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ourier" pitchFamily="2" charset="0"/>
            </a:rPr>
            <a:t>a[</a:t>
          </a:r>
          <a:r>
            <a:rPr lang="en-US" sz="1900" kern="1200" dirty="0" err="1">
              <a:latin typeface="Courier" pitchFamily="2" charset="0"/>
            </a:rPr>
            <a:t>i</a:t>
          </a:r>
          <a:r>
            <a:rPr lang="en-US" sz="1900" kern="1200" dirty="0">
              <a:latin typeface="Courier" pitchFamily="2" charset="0"/>
            </a:rPr>
            <a:t>] == *(a + </a:t>
          </a:r>
          <a:r>
            <a:rPr lang="en-US" sz="1900" kern="1200" dirty="0" err="1">
              <a:latin typeface="Courier" pitchFamily="2" charset="0"/>
            </a:rPr>
            <a:t>i</a:t>
          </a:r>
          <a:r>
            <a:rPr lang="en-US" sz="1900" kern="1200" dirty="0">
              <a:latin typeface="Courier" pitchFamily="2" charset="0"/>
            </a:rPr>
            <a:t>)</a:t>
          </a:r>
        </a:p>
      </dsp:txBody>
      <dsp:txXfrm>
        <a:off x="0" y="2463084"/>
        <a:ext cx="10515600" cy="872666"/>
      </dsp:txXfrm>
    </dsp:sp>
    <dsp:sp modelId="{0BB81772-B869-D240-A1A7-33B55778A5F1}">
      <dsp:nvSpPr>
        <dsp:cNvPr id="0" name=""/>
        <dsp:cNvSpPr/>
      </dsp:nvSpPr>
      <dsp:spPr>
        <a:xfrm>
          <a:off x="5134" y="3303429"/>
          <a:ext cx="3501776" cy="74338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ourier" pitchFamily="2" charset="0"/>
            </a:rPr>
            <a:t>a</a:t>
          </a:r>
          <a:r>
            <a:rPr lang="en-US" sz="2100" kern="1200" dirty="0"/>
            <a:t> is the address of </a:t>
          </a:r>
          <a:r>
            <a:rPr lang="en-US" sz="2100" kern="1200" dirty="0">
              <a:latin typeface="Courier" pitchFamily="2" charset="0"/>
            </a:rPr>
            <a:t>a[0]</a:t>
          </a:r>
        </a:p>
      </dsp:txBody>
      <dsp:txXfrm>
        <a:off x="5134" y="3303429"/>
        <a:ext cx="3501776" cy="743382"/>
      </dsp:txXfrm>
    </dsp:sp>
    <dsp:sp modelId="{3F782393-9BC9-6640-BE40-B2C35902E114}">
      <dsp:nvSpPr>
        <dsp:cNvPr id="0" name=""/>
        <dsp:cNvSpPr/>
      </dsp:nvSpPr>
      <dsp:spPr>
        <a:xfrm>
          <a:off x="3506911" y="3303429"/>
          <a:ext cx="3501776" cy="74338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a[</a:t>
          </a:r>
          <a:r>
            <a:rPr lang="en-US" sz="2100" kern="1200" dirty="0" err="1"/>
            <a:t>i</a:t>
          </a:r>
          <a:r>
            <a:rPr lang="en-US" sz="2100" kern="1200" dirty="0"/>
            <a:t>] is the array slot that is at </a:t>
          </a:r>
          <a:r>
            <a:rPr lang="en-US" sz="2100" kern="1200" dirty="0">
              <a:latin typeface="Courier" pitchFamily="2" charset="0"/>
            </a:rPr>
            <a:t>a + </a:t>
          </a:r>
          <a:r>
            <a:rPr lang="en-US" sz="2100" kern="1200" dirty="0" err="1">
              <a:latin typeface="Courier" pitchFamily="2" charset="0"/>
            </a:rPr>
            <a:t>i</a:t>
          </a:r>
          <a:r>
            <a:rPr lang="en-US" sz="2100" kern="1200" dirty="0">
              <a:latin typeface="Courier" pitchFamily="2" charset="0"/>
            </a:rPr>
            <a:t> * </a:t>
          </a:r>
          <a:r>
            <a:rPr lang="en-US" sz="2100" kern="1200" dirty="0" err="1">
              <a:latin typeface="Courier" pitchFamily="2" charset="0"/>
            </a:rPr>
            <a:t>sizeof</a:t>
          </a:r>
          <a:r>
            <a:rPr lang="en-US" sz="2100" kern="1200" dirty="0">
              <a:latin typeface="Courier" pitchFamily="2" charset="0"/>
            </a:rPr>
            <a:t>(a[0])</a:t>
          </a:r>
        </a:p>
      </dsp:txBody>
      <dsp:txXfrm>
        <a:off x="3506911" y="3303429"/>
        <a:ext cx="3501776" cy="743382"/>
      </dsp:txXfrm>
    </dsp:sp>
    <dsp:sp modelId="{D437E7B3-9F51-4D4E-A70F-FFE0ECC3D60C}">
      <dsp:nvSpPr>
        <dsp:cNvPr id="0" name=""/>
        <dsp:cNvSpPr/>
      </dsp:nvSpPr>
      <dsp:spPr>
        <a:xfrm>
          <a:off x="7008688" y="3303429"/>
          <a:ext cx="3501776" cy="74338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Pointers automatically do the multiplication by </a:t>
          </a:r>
          <a:r>
            <a:rPr lang="en-US" sz="2100" kern="1200" dirty="0" err="1">
              <a:latin typeface="Courier" pitchFamily="2" charset="0"/>
            </a:rPr>
            <a:t>sizeof</a:t>
          </a:r>
          <a:endParaRPr lang="en-US" sz="2100" kern="1200" dirty="0">
            <a:latin typeface="Courier" pitchFamily="2" charset="0"/>
          </a:endParaRPr>
        </a:p>
      </dsp:txBody>
      <dsp:txXfrm>
        <a:off x="7008688" y="3303429"/>
        <a:ext cx="3501776" cy="743382"/>
      </dsp:txXfrm>
    </dsp:sp>
    <dsp:sp modelId="{0A38C5B1-51FA-F14F-8046-AD4942325AD5}">
      <dsp:nvSpPr>
        <dsp:cNvPr id="0" name=""/>
        <dsp:cNvSpPr/>
      </dsp:nvSpPr>
      <dsp:spPr>
        <a:xfrm rot="10800000">
          <a:off x="0" y="1840"/>
          <a:ext cx="10515600" cy="248548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Arrays and pointers in </a:t>
          </a:r>
          <a:r>
            <a:rPr lang="en-US" sz="1900" b="1" kern="1200" dirty="0"/>
            <a:t>C</a:t>
          </a:r>
          <a:r>
            <a:rPr lang="en-US" sz="1900" kern="1200" dirty="0"/>
            <a:t> are related in fundamental and often confusing ways.</a:t>
          </a:r>
        </a:p>
      </dsp:txBody>
      <dsp:txXfrm rot="-10800000">
        <a:off x="0" y="1840"/>
        <a:ext cx="10515600" cy="872405"/>
      </dsp:txXfrm>
    </dsp:sp>
    <dsp:sp modelId="{F5DDD2EE-DC4A-AF4E-8BCB-CBD79DF4330D}">
      <dsp:nvSpPr>
        <dsp:cNvPr id="0" name=""/>
        <dsp:cNvSpPr/>
      </dsp:nvSpPr>
      <dsp:spPr>
        <a:xfrm>
          <a:off x="0" y="874245"/>
          <a:ext cx="10515600" cy="74315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will talk more about this when we deal with pointers.</a:t>
          </a:r>
        </a:p>
      </dsp:txBody>
      <dsp:txXfrm>
        <a:off x="0" y="874245"/>
        <a:ext cx="10515600" cy="743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FADFE-C5DC-0149-A1DA-02B1434058EA}" type="datetimeFigureOut">
              <a:rPr lang="en-US" smtClean="0"/>
              <a:t>1/3/20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D54D8-0936-FA45-BBCF-F364F234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1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E07E-5A7B-D84E-91BB-A609FD20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57C09-0F92-304D-9281-EEED8728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348B-9341-444A-BAF6-D3516A20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54D2-633B-DA4E-8E35-7AB4B8FF77AA}" type="datetime3">
              <a:rPr lang="en-US" smtClean="0"/>
              <a:t>3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89A3-C3C8-B145-930C-57C15F8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328" y="6494784"/>
            <a:ext cx="4205344" cy="365125"/>
          </a:xfrm>
        </p:spPr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8B5B-056E-D446-BA87-DBDCFFC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A624-F80A-4F4F-90DD-5419C801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A686C-EE89-7D4E-AAE4-E3D7525B7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E470-CDCA-7247-BD58-94ACAECA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5D95-15E1-3044-A570-0301A164509C}" type="datetime3">
              <a:rPr lang="en-US" smtClean="0"/>
              <a:t>3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3CF7-53A6-C54D-82F7-AE02676C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C021-D5BD-E94F-ABAE-15DC05FF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C3C3-7334-1A46-8A2A-427031CB9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796E9-DAC5-8440-978B-FF58355BA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6C0-129A-834F-974B-C785A087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F22B-7E88-C041-B4C6-F0E77074B971}" type="datetime3">
              <a:rPr lang="en-US" smtClean="0"/>
              <a:t>3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2DC8-D9F4-034E-A960-B625165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1A19-A146-544A-979C-78A7B31F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0B64-E988-A544-BEA4-D20AF279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2269-7DB6-D14E-B0A9-94D7E1C4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D3C-C975-5F47-A65B-D2BD3BC6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8D00-D07E-2B46-A63C-F20315FC9FCD}" type="datetime3">
              <a:rPr lang="en-US" smtClean="0"/>
              <a:t>3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369B1-DFEE-6A49-BB9C-CA3E832D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328" y="6492875"/>
            <a:ext cx="4205344" cy="365125"/>
          </a:xfrm>
        </p:spPr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B1DF-A5BB-634F-8B1D-2E9D93D4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6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9A1C-FF21-4D43-92FA-5C0D7339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86EB5-1066-9B42-985B-575CADD4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D3D4-2738-0543-B813-0DCA325F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E75A-043F-BA48-AC0C-54BF4A914797}" type="datetime3">
              <a:rPr lang="en-US" smtClean="0"/>
              <a:t>3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137C-5A4F-0D45-9720-CABB916A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6F32-0855-6F44-A208-C1710948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636F-ACF2-624E-9654-647F538F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BCA2-C605-DC4D-9316-AB17199B6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C1440-E8E1-6241-B07D-B39F83E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BB86C-A8AF-5345-B483-E73864D5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4CEA-2ACC-8240-9748-8734CED49215}" type="datetime3">
              <a:rPr lang="en-US" smtClean="0"/>
              <a:t>3 January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60C7C-9011-A248-B25C-185BE7E8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C36D-9B7D-3D4C-9776-CD21C703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7625-402D-D744-BD5B-970F2C7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20DC6-9F61-D445-8294-EA5AA806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EDC88-3EC8-A54D-9088-9C059AEAB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B084E-DF58-D145-A515-8BE80EE80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6D1DC-360D-264E-B984-847F1FEF2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FB94D-B98C-6F4D-BD58-A0DC538A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6A16-CF98-DD46-9135-0CA00BA4005E}" type="datetime3">
              <a:rPr lang="en-US" smtClean="0"/>
              <a:t>3 January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40457-67D9-CC4B-802F-C2F8E5DF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CCDB9-3572-9341-811A-52E809DC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1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98FD-D44B-674A-9551-F3C868BB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6CABF-F9E3-CF46-9DD9-9EC5542F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C8BC-C375-8A4B-8B2B-1DCD4A394EDA}" type="datetime3">
              <a:rPr lang="en-US" smtClean="0"/>
              <a:t>3 January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D8C98-B3F4-F64D-A22F-5377B1E9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E23AF-1141-5046-A64A-90847C7F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9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26A78-84C8-E949-865B-EF3C3F89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62DC-9F04-B642-9407-0859503E98FD}" type="datetime3">
              <a:rPr lang="en-US" smtClean="0"/>
              <a:t>3 January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33900-1196-1D49-890C-809F1B7D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17558-95B3-C24D-863C-462B1465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FBF3-9B0B-884C-B430-73F68287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6DDA-8AD9-8741-96C7-32FD6F20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2DF9D-1A4F-2E47-A84A-4A3C9234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EFBCD-8947-174A-8CCD-78FC05AB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0CFE-2D47-864F-9585-ECF069F54789}" type="datetime3">
              <a:rPr lang="en-US" smtClean="0"/>
              <a:t>3 January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8EF92-9FF0-D44C-B39B-A185C780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B751-542F-BD46-9D5C-6F7B322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39BA-4B67-AB4F-862D-449C12ED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6BBBC-CF57-5649-AB86-54F3805A6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9B003-90F8-434E-B6DB-572E1896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407BA-877C-EC49-8ABB-609E797C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31E5-0673-ED42-9BB2-345FEF949C16}" type="datetime3">
              <a:rPr lang="en-US" smtClean="0"/>
              <a:t>3 January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A53C0-F999-1743-B90F-B1D8CC36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B7BDF-3BA3-4642-A0DF-FA6210AB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9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4B83A-70CB-7342-9752-1C30BAD4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7F6B-0489-694E-9464-732149B0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6B7C-0CAE-7B47-BE13-5A6CA1ADA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54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A4ACC-C068-9F4C-8DDF-E87086E0C76F}" type="datetime3">
              <a:rPr lang="en-US" smtClean="0"/>
              <a:t>3 January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3C00-7FB6-4B4B-AA04-1F13E3CD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93328" y="6492875"/>
            <a:ext cx="4205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4F52-AB18-124A-9DAA-D2475468F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54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1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F584-12A3-3248-B868-BD7050E9F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sz="4200" dirty="0"/>
              <a:t>Arrays</a:t>
            </a:r>
            <a:br>
              <a:rPr lang="en-US" sz="4200" dirty="0"/>
            </a:br>
            <a:r>
              <a:rPr lang="en-US" sz="4200" dirty="0"/>
              <a:t>and 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01D0C-A7D8-5846-9AD7-DD56FFCFD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/>
              <a:t>Prof. Darrell Long</a:t>
            </a:r>
          </a:p>
          <a:p>
            <a:pPr algn="l"/>
            <a:r>
              <a:rPr lang="en-US" sz="2000"/>
              <a:t>CSE 13S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1D6FC7-5B6E-C44F-A903-8CBE25A6B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93" b="423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AAC5B-0545-7B4F-B2A8-9B38780F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7537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dirty="0">
                <a:solidFill>
                  <a:srgbClr val="FFFFFF">
                    <a:alpha val="80000"/>
                  </a:srgb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C023-735C-0443-8BE9-BF761A5D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537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CB303EE-96AC-6B48-B3D9-60FCDE71DF64}" type="slidenum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dirty="0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54866-BC1A-D847-8EC5-CC0F8C2A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3554-C92C-6142-8A99-FCEAAE37E7AF}" type="datetime3">
              <a:rPr lang="en-US" smtClean="0"/>
              <a:t>3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45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94B41-4D42-244E-A2CC-00D6CD23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700" kern="1200" dirty="0">
                <a:solidFill>
                  <a:srgbClr val="FFFFFF"/>
                </a:solidFill>
                <a:latin typeface="Courier" pitchFamily="2" charset="0"/>
              </a:rPr>
              <a:t>&amp;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(address of)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84BF6-8633-4A4A-82DE-081EF3029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rgbClr val="1DA50D"/>
                </a:solidFill>
                <a:latin typeface="Courier" pitchFamily="2" charset="0"/>
              </a:rPr>
              <a:t>&amp;</a:t>
            </a:r>
            <a:r>
              <a:rPr lang="en-US" sz="2000" kern="1200" dirty="0">
                <a:solidFill>
                  <a:srgbClr val="1DA50D"/>
                </a:solidFill>
                <a:latin typeface="+mn-lt"/>
                <a:ea typeface="+mn-ea"/>
                <a:cs typeface="+mn-cs"/>
              </a:rPr>
              <a:t> gives the memory location (address) of a variable.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 shot of a clock&#10;&#10;Description automatically generated">
            <a:extLst>
              <a:ext uri="{FF2B5EF4-FFF2-40B4-BE49-F238E27FC236}">
                <a16:creationId xmlns:a16="http://schemas.microsoft.com/office/drawing/2014/main" id="{9FE39DFF-823B-E446-AB93-DD83AF687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05" y="2488828"/>
            <a:ext cx="10478589" cy="3615112"/>
          </a:xfrm>
          <a:prstGeom prst="rect">
            <a:avLst/>
          </a:prstGeom>
        </p:spPr>
      </p:pic>
      <p:pic>
        <p:nvPicPr>
          <p:cNvPr id="9" name="Picture 8" descr="A close up of a clock&#10;&#10;Description automatically generated">
            <a:extLst>
              <a:ext uri="{FF2B5EF4-FFF2-40B4-BE49-F238E27FC236}">
                <a16:creationId xmlns:a16="http://schemas.microsoft.com/office/drawing/2014/main" id="{18853A68-E8EA-254B-8287-2D71799B4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49" y="6207900"/>
            <a:ext cx="8191500" cy="330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3186B-1F88-9C4B-8411-ADD5D485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B61D7-CAEB-194A-9BEB-4E24AC0D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10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B59BE-C709-3748-B681-B8A782EC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A636-A767-6E43-8594-FDC18C47FEB7}" type="datetime3">
              <a:rPr lang="en-US" smtClean="0"/>
              <a:t>3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72382-05BE-A346-AAB4-DFE1B833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Courier" pitchFamily="2" charset="0"/>
              </a:rPr>
              <a:t>sizeof</a:t>
            </a:r>
            <a:r>
              <a:rPr lang="en-US" sz="2800">
                <a:solidFill>
                  <a:schemeClr val="bg1"/>
                </a:solidFill>
              </a:rPr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B93FE-B84D-1A47-925A-CCD27874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sizeof</a:t>
            </a:r>
            <a:r>
              <a:rPr lang="en-US" sz="2000" dirty="0">
                <a:solidFill>
                  <a:schemeClr val="bg1"/>
                </a:solidFill>
              </a:rPr>
              <a:t> operator tells us the number of bytes used by a variable.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Works on arrays, structures, unions, when the </a:t>
            </a:r>
            <a:r>
              <a:rPr lang="en-US" sz="2000" i="1" dirty="0">
                <a:solidFill>
                  <a:schemeClr val="bg1"/>
                </a:solidFill>
              </a:rPr>
              <a:t>compiler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i="1" dirty="0">
                <a:solidFill>
                  <a:schemeClr val="bg1"/>
                </a:solidFill>
              </a:rPr>
              <a:t>can</a:t>
            </a:r>
            <a:r>
              <a:rPr lang="en-US" sz="2000" dirty="0">
                <a:solidFill>
                  <a:schemeClr val="bg1"/>
                </a:solidFill>
              </a:rPr>
              <a:t> know how much memory is used.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AA630-5673-5241-BD9E-37C4ECE2E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363" y="869224"/>
            <a:ext cx="7116183" cy="3397975"/>
          </a:xfrm>
          <a:prstGeom prst="rect">
            <a:avLst/>
          </a:prstGeom>
        </p:spPr>
      </p:pic>
      <p:pic>
        <p:nvPicPr>
          <p:cNvPr id="7" name="Picture 6" descr="A picture containing clock, object&#10;&#10;Description automatically generated">
            <a:extLst>
              <a:ext uri="{FF2B5EF4-FFF2-40B4-BE49-F238E27FC236}">
                <a16:creationId xmlns:a16="http://schemas.microsoft.com/office/drawing/2014/main" id="{6142813E-1D69-5B48-BA0B-68FAB06F9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363" y="4584962"/>
            <a:ext cx="7116183" cy="2655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B9ABC-CEA7-8949-BD78-F5A838BF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0856" y="6485444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19644-CA50-9049-B13D-C721B39A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11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2F21493-3970-AA4A-A3C4-37D586AB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5D7F-DC06-8246-969F-3DFB3434C014}" type="datetime3">
              <a:rPr lang="en-US" smtClean="0"/>
              <a:t>3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82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CF54D-B783-C74E-AD93-28F82D61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Is this what you expected?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C32CA-B173-FF4F-B601-2C2EB304F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85" y="999217"/>
            <a:ext cx="8362141" cy="242502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521DFE-241B-4365-9960-D1E6B83CB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>
                <a:latin typeface="Courier" pitchFamily="2" charset="0"/>
              </a:rPr>
              <a:t>sizeof</a:t>
            </a:r>
            <a:r>
              <a:rPr lang="en-US" sz="1800" dirty="0"/>
              <a:t> when applied to an array gives the size of the array</a:t>
            </a:r>
          </a:p>
          <a:p>
            <a:r>
              <a:rPr lang="en-US" sz="1800">
                <a:latin typeface="Courier" pitchFamily="2" charset="0"/>
              </a:rPr>
              <a:t>sizeof</a:t>
            </a:r>
            <a:r>
              <a:rPr lang="en-US" sz="1800" dirty="0"/>
              <a:t> when applied to a pointer gives the size of the pointer</a:t>
            </a:r>
          </a:p>
          <a:p>
            <a:endParaRPr lang="en-US" sz="1800" dirty="0"/>
          </a:p>
        </p:txBody>
      </p:sp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5065CBB7-8C9E-854D-9568-D1601A202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899" y="3856554"/>
            <a:ext cx="4521200" cy="5588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C31BD-B8AB-E14C-B042-1C630C27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FFDDF-E6A1-2540-BCAE-504B898C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64FED03-828C-6740-AF9E-8648E054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7827-923B-1C4A-813B-53A743AB1350}" type="datetime3">
              <a:rPr lang="en-US" smtClean="0">
                <a:solidFill>
                  <a:schemeClr val="bg2"/>
                </a:solidFill>
              </a:rPr>
              <a:t>3 January 2020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123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096A5-4BA1-CE4F-85F2-E56866B1C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Pointers and arrays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34E700F-0FE0-41BE-AED1-0ADB9C570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188272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9E3BB-0699-4F40-9FB8-F52091B4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81C6A-2073-C84D-BA0C-EAD614A5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52FE5-C630-554C-9E46-13231996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7FB9-695B-5F46-85EB-77D9282E33B0}" type="datetime3">
              <a:rPr lang="en-US" smtClean="0"/>
              <a:t>3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3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4080-AD94-A54E-BF61-C3828A9D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What is a string?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2091-37ED-E045-99E2-64F173655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24" y="2279018"/>
            <a:ext cx="6115456" cy="3375920"/>
          </a:xfrm>
        </p:spPr>
        <p:txBody>
          <a:bodyPr anchor="t">
            <a:normAutofit lnSpcReduction="10000"/>
          </a:bodyPr>
          <a:lstStyle/>
          <a:p>
            <a:r>
              <a:rPr lang="en-US" sz="1800" dirty="0"/>
              <a:t>In </a:t>
            </a:r>
            <a:r>
              <a:rPr lang="en-US" sz="1800" b="1" dirty="0"/>
              <a:t>C</a:t>
            </a:r>
            <a:r>
              <a:rPr lang="en-US" sz="1800" dirty="0"/>
              <a:t>, a string is an array of characters that ends in </a:t>
            </a:r>
            <a:r>
              <a:rPr lang="en-US" sz="1800" dirty="0">
                <a:latin typeface="Courier" pitchFamily="2" charset="0"/>
              </a:rPr>
              <a:t>‘\0’</a:t>
            </a:r>
          </a:p>
          <a:p>
            <a:r>
              <a:rPr lang="en-US" sz="1800" dirty="0"/>
              <a:t>It can be written as:</a:t>
            </a:r>
          </a:p>
          <a:p>
            <a:pPr lvl="1"/>
            <a:r>
              <a:rPr lang="en-US" sz="1600" dirty="0">
                <a:latin typeface="Courier" pitchFamily="2" charset="0"/>
              </a:rPr>
              <a:t>char s[] = “Hello world!”</a:t>
            </a:r>
          </a:p>
          <a:p>
            <a:pPr lvl="1"/>
            <a:r>
              <a:rPr lang="en-US" sz="1600" dirty="0">
                <a:latin typeface="Courier" pitchFamily="2" charset="0"/>
              </a:rPr>
              <a:t>char *s = “Goodbye cruel world!”</a:t>
            </a:r>
          </a:p>
          <a:p>
            <a:pPr lvl="1"/>
            <a:r>
              <a:rPr lang="en-US" sz="1600" dirty="0">
                <a:latin typeface="Courier" pitchFamily="2" charset="0"/>
              </a:rPr>
              <a:t>char s[] = {‘L’, ‘e’, ‘g’, ‘a‘, ‘l’, 0}</a:t>
            </a:r>
          </a:p>
          <a:p>
            <a:r>
              <a:rPr lang="en-US" sz="1800" dirty="0"/>
              <a:t>Most people use the </a:t>
            </a:r>
            <a:r>
              <a:rPr lang="en-US" sz="1800" dirty="0">
                <a:latin typeface="Courier" pitchFamily="2" charset="0"/>
              </a:rPr>
              <a:t>*s</a:t>
            </a:r>
            <a:r>
              <a:rPr lang="en-US" sz="1800" dirty="0"/>
              <a:t> version.</a:t>
            </a:r>
          </a:p>
          <a:p>
            <a:r>
              <a:rPr lang="en-US" sz="1800" dirty="0"/>
              <a:t>A 100 character (99 printable) empty string is</a:t>
            </a:r>
          </a:p>
          <a:p>
            <a:pPr lvl="1"/>
            <a:r>
              <a:rPr lang="en-US" sz="1800" dirty="0">
                <a:latin typeface="Courier" pitchFamily="2" charset="0"/>
              </a:rPr>
              <a:t>char s[100]</a:t>
            </a:r>
          </a:p>
          <a:p>
            <a:pPr lvl="1"/>
            <a:endParaRPr lang="en-US" sz="1800" dirty="0">
              <a:latin typeface="Courier" pitchFamily="2" charset="0"/>
            </a:endParaRPr>
          </a:p>
          <a:p>
            <a:r>
              <a:rPr lang="en-US" sz="2200" dirty="0">
                <a:solidFill>
                  <a:schemeClr val="accent5"/>
                </a:solidFill>
              </a:rPr>
              <a:t>A string is just an array of characters that we have agreed is terminated by a null (zero) character.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4B7AE-81F8-624E-92D9-CF41BBFD9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27" r="18678" b="-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3C458-CF64-3C43-A06A-D7677AA7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991C0-6423-394B-A16A-FAAE028C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14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21040-BEDC-9D43-B541-52F44E4C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46B6-0F81-1F46-AD0A-C3487C607665}" type="datetime3">
              <a:rPr lang="en-US" smtClean="0"/>
              <a:t>3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56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088AF-5C9F-D744-9F73-3086A612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Assignment and Copying</a:t>
            </a:r>
          </a:p>
        </p:txBody>
      </p:sp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750DA2DE-EC97-8F44-8F63-48BFB2832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915421"/>
            <a:ext cx="7188199" cy="18869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C017-EE70-2646-B953-F657BFEB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710" y="4455886"/>
            <a:ext cx="7789089" cy="1721077"/>
          </a:xfrm>
        </p:spPr>
        <p:txBody>
          <a:bodyPr>
            <a:normAutofit/>
          </a:bodyPr>
          <a:lstStyle/>
          <a:p>
            <a:r>
              <a:rPr lang="en-US" sz="2400" dirty="0"/>
              <a:t>What does that mean?</a:t>
            </a:r>
          </a:p>
          <a:p>
            <a:r>
              <a:rPr lang="en-US" sz="2400" dirty="0"/>
              <a:t>It means that </a:t>
            </a:r>
            <a:r>
              <a:rPr lang="en-US" sz="2400" dirty="0">
                <a:latin typeface="Courier" pitchFamily="2" charset="0"/>
              </a:rPr>
              <a:t>s</a:t>
            </a:r>
            <a:r>
              <a:rPr lang="en-US" sz="2400" dirty="0"/>
              <a:t> and </a:t>
            </a:r>
            <a:r>
              <a:rPr lang="en-US" sz="2400" dirty="0">
                <a:latin typeface="Courier" pitchFamily="2" charset="0"/>
              </a:rPr>
              <a:t>t</a:t>
            </a:r>
            <a:r>
              <a:rPr lang="en-US" sz="2400" dirty="0"/>
              <a:t> point to (reference) the same memory location.</a:t>
            </a:r>
          </a:p>
          <a:p>
            <a:r>
              <a:rPr lang="en-US" sz="2400" dirty="0"/>
              <a:t>It </a:t>
            </a:r>
            <a:r>
              <a:rPr lang="en-US" sz="2400" i="1" dirty="0"/>
              <a:t>does not </a:t>
            </a:r>
            <a:r>
              <a:rPr lang="en-US" sz="2400" dirty="0"/>
              <a:t>make a copy of </a:t>
            </a:r>
            <a:r>
              <a:rPr lang="en-US" sz="2400" dirty="0">
                <a:latin typeface="Courier" pitchFamily="2" charset="0"/>
              </a:rPr>
              <a:t>s</a:t>
            </a:r>
            <a:r>
              <a:rPr lang="en-US" sz="24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256E0-4717-5941-AF2C-1FF40A84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359D0-5725-6249-B8F0-4B5A7BE5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15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09A85-52E4-9243-88A9-DDE3DF27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98EA-3C32-FE4C-B168-0FEC1B9703B1}" type="datetime3">
              <a:rPr lang="en-US" smtClean="0">
                <a:solidFill>
                  <a:schemeClr val="bg2"/>
                </a:solidFill>
              </a:rPr>
              <a:t>3 January 2020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857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CB2A5-71D7-7F43-A2AD-0A869286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What is going on here?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D04F5816-4025-6B40-B2ED-FB14F63C6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613277"/>
            <a:ext cx="7188199" cy="23721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3D2A7-D019-7E43-869D-36186C686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3433447"/>
            <a:ext cx="7458890" cy="1472382"/>
          </a:xfrm>
        </p:spPr>
        <p:txBody>
          <a:bodyPr>
            <a:normAutofit/>
          </a:bodyPr>
          <a:lstStyle/>
          <a:p>
            <a:r>
              <a:rPr lang="en-US" dirty="0"/>
              <a:t>We’ll use integers for simplicity.</a:t>
            </a:r>
          </a:p>
          <a:p>
            <a:r>
              <a:rPr lang="en-US" dirty="0">
                <a:latin typeface="Courier" pitchFamily="2" charset="0"/>
              </a:rPr>
              <a:t>y</a:t>
            </a:r>
            <a:r>
              <a:rPr lang="en-US" dirty="0"/>
              <a:t> is an </a:t>
            </a:r>
            <a:r>
              <a:rPr lang="en-US" i="1" dirty="0"/>
              <a:t>alias</a:t>
            </a:r>
            <a:r>
              <a:rPr lang="en-US" dirty="0"/>
              <a:t> for </a:t>
            </a:r>
            <a:r>
              <a:rPr lang="en-US" dirty="0">
                <a:latin typeface="Courier" pitchFamily="2" charset="0"/>
              </a:rPr>
              <a:t>x</a:t>
            </a:r>
          </a:p>
          <a:p>
            <a:pPr lvl="1"/>
            <a:r>
              <a:rPr lang="en-US" sz="2000" dirty="0"/>
              <a:t>They reference the same memory.</a:t>
            </a:r>
          </a:p>
          <a:p>
            <a:endParaRPr lang="en-US" dirty="0"/>
          </a:p>
        </p:txBody>
      </p:sp>
      <p:pic>
        <p:nvPicPr>
          <p:cNvPr id="7" name="Picture 6" descr="A picture containing object, clock, ball, hitting&#10;&#10;Description automatically generated">
            <a:extLst>
              <a:ext uri="{FF2B5EF4-FFF2-40B4-BE49-F238E27FC236}">
                <a16:creationId xmlns:a16="http://schemas.microsoft.com/office/drawing/2014/main" id="{41E8CF76-C43D-FC4A-B6A9-52CCC4061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090" y="4321629"/>
            <a:ext cx="1676400" cy="5842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9BA4E9-0117-9F49-8C3A-CE8382E1A052}"/>
              </a:ext>
            </a:extLst>
          </p:cNvPr>
          <p:cNvCxnSpPr/>
          <p:nvPr/>
        </p:nvCxnSpPr>
        <p:spPr>
          <a:xfrm>
            <a:off x="9459686" y="3124200"/>
            <a:ext cx="849085" cy="1045438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5997C-3D88-4041-8811-AF244CE1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4397EC-BFB4-614E-9E85-431BA4EA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16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10926FA-CCDB-4C4E-B5BD-1B9E7596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F158-72C0-504A-AA2E-D1B48B0BAE6F}" type="datetime3">
              <a:rPr lang="en-US" smtClean="0">
                <a:solidFill>
                  <a:schemeClr val="bg2"/>
                </a:solidFill>
              </a:rPr>
              <a:t>3 January 2020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909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35C75-414E-A149-87BD-F3922BD1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Courier" pitchFamily="2" charset="0"/>
              </a:rPr>
              <a:t>strcmp</a:t>
            </a:r>
            <a:r>
              <a:rPr lang="en-US" sz="2600" kern="1200" dirty="0">
                <a:solidFill>
                  <a:srgbClr val="FFFFFF"/>
                </a:solidFill>
                <a:latin typeface="Courier" pitchFamily="2" charset="0"/>
              </a:rPr>
              <a:t>()</a:t>
            </a:r>
          </a:p>
        </p:txBody>
      </p:sp>
      <p:pic>
        <p:nvPicPr>
          <p:cNvPr id="23" name="Content Placeholder 6" descr="A close up of a clock&#10;&#10;Description automatically generated">
            <a:extLst>
              <a:ext uri="{FF2B5EF4-FFF2-40B4-BE49-F238E27FC236}">
                <a16:creationId xmlns:a16="http://schemas.microsoft.com/office/drawing/2014/main" id="{AC38A21F-F967-0D4F-96DA-241BE2463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75144"/>
            <a:ext cx="7188199" cy="2767455"/>
          </a:xfrm>
          <a:prstGeom prst="rect">
            <a:avLst/>
          </a:prstGeom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08DABA-76A4-4D6C-BCB6-8FA153B94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557486"/>
            <a:ext cx="7188199" cy="1619477"/>
          </a:xfrm>
        </p:spPr>
        <p:txBody>
          <a:bodyPr>
            <a:normAutofit/>
          </a:bodyPr>
          <a:lstStyle/>
          <a:p>
            <a:r>
              <a:rPr lang="en-US" sz="2400" dirty="0"/>
              <a:t>As long as both characters are not </a:t>
            </a:r>
            <a:r>
              <a:rPr lang="en-US" sz="2400" i="1" dirty="0"/>
              <a:t>null</a:t>
            </a:r>
            <a:r>
              <a:rPr lang="en-US" sz="2400" dirty="0"/>
              <a:t>, subtract them.</a:t>
            </a:r>
          </a:p>
          <a:p>
            <a:pPr lvl="1"/>
            <a:r>
              <a:rPr lang="en-US" sz="2000" dirty="0"/>
              <a:t>&lt; 0 means </a:t>
            </a:r>
            <a:r>
              <a:rPr lang="en-US" sz="2000" dirty="0">
                <a:latin typeface="Courier" pitchFamily="2" charset="0"/>
              </a:rPr>
              <a:t>s &lt; t</a:t>
            </a:r>
          </a:p>
          <a:p>
            <a:pPr lvl="1"/>
            <a:r>
              <a:rPr lang="en-US" sz="2000" dirty="0"/>
              <a:t>&gt; 0 means </a:t>
            </a:r>
            <a:r>
              <a:rPr lang="en-US" sz="2000" dirty="0">
                <a:latin typeface="Courier" pitchFamily="2" charset="0"/>
              </a:rPr>
              <a:t>s &gt; t</a:t>
            </a:r>
          </a:p>
          <a:p>
            <a:pPr lvl="1"/>
            <a:r>
              <a:rPr lang="en-US" sz="2000" dirty="0"/>
              <a:t>= 0 means </a:t>
            </a:r>
            <a:r>
              <a:rPr lang="en-US" sz="2000" dirty="0">
                <a:latin typeface="Courier" pitchFamily="2" charset="0"/>
              </a:rPr>
              <a:t>s == 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6FB4D-CDA4-9C4B-B4AF-3A6969BB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8554D-8125-7A4A-A224-BB88DF00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C0DF3-E601-3540-A7A6-43B8871B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BA16-C514-D447-9786-D4D00CA9CF08}" type="datetime3">
              <a:rPr lang="en-US" smtClean="0">
                <a:solidFill>
                  <a:schemeClr val="bg2"/>
                </a:solidFill>
              </a:rPr>
              <a:t>3 January 2020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556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35545-438A-BF4A-88C1-9B61A4AF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 err="1">
                <a:solidFill>
                  <a:srgbClr val="FFFFFF"/>
                </a:solidFill>
                <a:latin typeface="Courier" pitchFamily="2" charset="0"/>
              </a:rPr>
              <a:t>strlen</a:t>
            </a:r>
            <a:r>
              <a:rPr lang="en-US" sz="2600" dirty="0">
                <a:solidFill>
                  <a:srgbClr val="FFFFFF"/>
                </a:solidFill>
                <a:latin typeface="Courier" pitchFamily="2" charset="0"/>
              </a:rPr>
              <a:t>()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2E03A4D-F942-B84C-9DF9-4FBC6EFEC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13299"/>
            <a:ext cx="7147162" cy="309114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BA5E007-51B7-4D57-816C-586D20CCA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As long as </a:t>
            </a:r>
            <a:r>
              <a:rPr lang="en-US" sz="1800" dirty="0">
                <a:latin typeface="Courier" pitchFamily="2" charset="0"/>
              </a:rPr>
              <a:t>s[length]</a:t>
            </a:r>
            <a:r>
              <a:rPr lang="en-US" sz="1800" dirty="0"/>
              <a:t> is not </a:t>
            </a:r>
            <a:r>
              <a:rPr lang="en-US" sz="1800" i="1" dirty="0"/>
              <a:t>null</a:t>
            </a:r>
            <a:r>
              <a:rPr lang="en-US" sz="1800" dirty="0"/>
              <a:t>, move on to the next one.</a:t>
            </a:r>
          </a:p>
          <a:p>
            <a:r>
              <a:rPr lang="en-US" sz="1800" dirty="0">
                <a:latin typeface="Courier" pitchFamily="2" charset="0"/>
              </a:rPr>
              <a:t>length</a:t>
            </a:r>
            <a:r>
              <a:rPr lang="en-US" sz="1800" dirty="0"/>
              <a:t> is the number of non-null characters.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58AB4-1B15-A840-AA92-F999FCB1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BC65F-F761-4C49-9AD9-08821E66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A62BF-2CC5-714C-85A4-E794FC91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B317-BE79-7343-80D4-C9C75F1F8E5B}" type="datetime3">
              <a:rPr lang="en-US" smtClean="0">
                <a:solidFill>
                  <a:schemeClr val="bg2"/>
                </a:solidFill>
              </a:rPr>
              <a:t>3 January 2020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828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98499-8F0F-6842-93D2-32C62D59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latin typeface="Courier" pitchFamily="2" charset="0"/>
              </a:rPr>
              <a:t>strcpy()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8F91107-731E-9249-B6BA-7BE3988DE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54849"/>
            <a:ext cx="7188199" cy="240804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FEE6FB-F083-41A8-9219-79A85CC08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As long as </a:t>
            </a:r>
            <a:r>
              <a:rPr lang="en-US" sz="1800" dirty="0">
                <a:latin typeface="Courier" pitchFamily="2" charset="0"/>
              </a:rPr>
              <a:t>t[</a:t>
            </a:r>
            <a:r>
              <a:rPr lang="en-US" sz="1800" dirty="0" err="1">
                <a:latin typeface="Courier" pitchFamily="2" charset="0"/>
              </a:rPr>
              <a:t>i</a:t>
            </a:r>
            <a:r>
              <a:rPr lang="en-US" sz="1800" dirty="0">
                <a:latin typeface="Courier" pitchFamily="2" charset="0"/>
              </a:rPr>
              <a:t>]</a:t>
            </a:r>
            <a:r>
              <a:rPr lang="en-US" sz="1800" dirty="0"/>
              <a:t> is not null, copy it to </a:t>
            </a:r>
            <a:r>
              <a:rPr lang="en-US" sz="1800" dirty="0">
                <a:latin typeface="Courier" pitchFamily="2" charset="0"/>
              </a:rPr>
              <a:t>s[</a:t>
            </a:r>
            <a:r>
              <a:rPr lang="en-US" sz="1800" dirty="0" err="1">
                <a:latin typeface="Courier" pitchFamily="2" charset="0"/>
              </a:rPr>
              <a:t>i</a:t>
            </a:r>
            <a:r>
              <a:rPr lang="en-US" sz="1800" dirty="0">
                <a:latin typeface="Courier" pitchFamily="2" charset="0"/>
              </a:rPr>
              <a:t>]</a:t>
            </a:r>
          </a:p>
          <a:p>
            <a:r>
              <a:rPr lang="en-US" sz="1800" dirty="0"/>
              <a:t>And be sure to tack a null on the end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76B00-B36E-344E-B3AE-4514B90E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CD2B8-8F34-BA49-BFD0-D5422CC1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763DC-D195-3C4C-948E-8838F779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CCD3-1AD5-7F4F-8CDD-2A4EE94CC039}" type="datetime3">
              <a:rPr lang="en-US" smtClean="0">
                <a:solidFill>
                  <a:schemeClr val="bg2"/>
                </a:solidFill>
              </a:rPr>
              <a:t>3 January 2020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5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BC9A6-A2C3-5A4F-8E9C-53847E6F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What is an array?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0297E-FC96-4D42-991F-C8DE2D8C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It is a </a:t>
            </a:r>
            <a:r>
              <a:rPr lang="en-US" sz="2400" i="1" dirty="0"/>
              <a:t>homogeneous</a:t>
            </a:r>
            <a:r>
              <a:rPr lang="en-US" sz="2400" dirty="0"/>
              <a:t> collection of </a:t>
            </a:r>
            <a:r>
              <a:rPr lang="en-US" sz="2400" i="1" dirty="0"/>
              <a:t>elements</a:t>
            </a:r>
          </a:p>
          <a:p>
            <a:pPr lvl="1"/>
            <a:r>
              <a:rPr lang="en-US" dirty="0"/>
              <a:t>All elements have the same type.</a:t>
            </a:r>
          </a:p>
          <a:p>
            <a:r>
              <a:rPr lang="en-US" sz="2400" dirty="0"/>
              <a:t>Arrays can have one dimension</a:t>
            </a:r>
          </a:p>
          <a:p>
            <a:pPr lvl="1"/>
            <a:r>
              <a:rPr lang="en-US" dirty="0"/>
              <a:t>Often called a </a:t>
            </a:r>
            <a:r>
              <a:rPr lang="en-US" i="1" dirty="0"/>
              <a:t>vector</a:t>
            </a:r>
            <a:r>
              <a:rPr lang="en-US" dirty="0"/>
              <a:t>.</a:t>
            </a:r>
          </a:p>
          <a:p>
            <a:r>
              <a:rPr lang="en-US" sz="2400" dirty="0"/>
              <a:t>Arrays can have two dimensions</a:t>
            </a:r>
          </a:p>
          <a:p>
            <a:pPr lvl="1"/>
            <a:r>
              <a:rPr lang="en-US" dirty="0"/>
              <a:t>Often called a </a:t>
            </a:r>
            <a:r>
              <a:rPr lang="en-US" i="1" dirty="0"/>
              <a:t>matrix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 treats a matrix as an array of vectors.</a:t>
            </a:r>
          </a:p>
          <a:p>
            <a:r>
              <a:rPr lang="en-US" sz="2400" dirty="0"/>
              <a:t>Arrays can have even more dimensions</a:t>
            </a:r>
          </a:p>
          <a:p>
            <a:pPr lvl="1"/>
            <a:r>
              <a:rPr lang="en-US" dirty="0"/>
              <a:t>Often called a </a:t>
            </a:r>
            <a:r>
              <a:rPr lang="en-US" i="1" dirty="0"/>
              <a:t>tensor</a:t>
            </a:r>
            <a:r>
              <a:rPr lang="en-US" dirty="0"/>
              <a:t> by the machine learning community.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 treats these as arrays of arrays of … some type.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8BD7C-AB29-6441-BFBD-E48C9393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7FC0C-7EED-C648-A715-73F03951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2F96F1-493F-774F-A017-08644FF2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58B0-5336-2442-9600-E758D2B121A3}" type="datetime3">
              <a:rPr lang="en-US" smtClean="0"/>
              <a:t>3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32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6463B-9C8B-B246-8651-A86BBFDA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You should never write code like that!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9E216-5870-7B45-882A-9EA090277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Why not?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Did you check the array bounds?</a:t>
            </a:r>
          </a:p>
          <a:p>
            <a:r>
              <a:rPr lang="en-US" sz="2000">
                <a:solidFill>
                  <a:schemeClr val="bg1"/>
                </a:solidFill>
              </a:rPr>
              <a:t>This is the source of most buffer-overflow attacks!</a:t>
            </a:r>
          </a:p>
        </p:txBody>
      </p:sp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385DC40-D4A5-1D45-B4EA-14E575FFF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746804"/>
            <a:ext cx="6250769" cy="320352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B3DA5-8CDB-3047-9DEE-8C5B639A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9090" y="6485444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B825E-40FB-A342-A405-1BF52F92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249C9E-A751-844D-81E6-4825DAB70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37938"/>
            <a:ext cx="4654296" cy="212102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904DA9D-9B8B-BB40-B321-6DB631F6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1125-82A3-C647-9B53-9E62481010AB}" type="datetime3">
              <a:rPr lang="en-US" smtClean="0">
                <a:solidFill>
                  <a:schemeClr val="tx1"/>
                </a:solidFill>
              </a:rPr>
              <a:t>3 January 2020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400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7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CD823-427F-4649-B02D-7EB90AB2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  <a:latin typeface="Courier" pitchFamily="2" charset="0"/>
              </a:rPr>
              <a:t>strncmp()</a:t>
            </a:r>
            <a:endParaRPr lang="en-US" sz="2400" dirty="0">
              <a:solidFill>
                <a:srgbClr val="FFFFFF"/>
              </a:solidFill>
              <a:latin typeface="Courier" pitchFamily="2" charset="0"/>
            </a:endParaRPr>
          </a:p>
        </p:txBody>
      </p:sp>
      <p:pic>
        <p:nvPicPr>
          <p:cNvPr id="4" name="Picture 3" descr="A clock sitting in the dark&#10;&#10;Description automatically generated">
            <a:extLst>
              <a:ext uri="{FF2B5EF4-FFF2-40B4-BE49-F238E27FC236}">
                <a16:creationId xmlns:a16="http://schemas.microsoft.com/office/drawing/2014/main" id="{B74E6395-C328-3441-840F-4A2C660E2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86" y="1503583"/>
            <a:ext cx="8455474" cy="272688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4BEC1E-F46D-42F5-B3F0-68F42CB5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/>
              <a:t>We just have to add a quick check to make sure we haven’t gone too far.</a:t>
            </a:r>
          </a:p>
          <a:p>
            <a:r>
              <a:rPr lang="en-US" sz="1800"/>
              <a:t>It depends on you knowing how large the arrays are, of course.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B34F7-3367-604A-AAF4-92DA6826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94D89-CA53-4648-93C3-EB7A8BB3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525BBD2-9956-E04C-BC27-8728C726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495E-1D49-344D-BA5B-F1D289D3FCAF}" type="datetime3">
              <a:rPr lang="en-US" smtClean="0">
                <a:solidFill>
                  <a:schemeClr val="bg1"/>
                </a:solidFill>
              </a:rPr>
              <a:t>3 January 2020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70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7CBC2-D681-784F-837B-2D22A6B7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solidFill>
                  <a:srgbClr val="FFFFFF"/>
                </a:solidFill>
                <a:latin typeface="Courier" pitchFamily="2" charset="0"/>
              </a:rPr>
              <a:t>strncpy</a:t>
            </a:r>
            <a:r>
              <a:rPr lang="en-US" sz="2400" dirty="0">
                <a:solidFill>
                  <a:srgbClr val="FFFFFF"/>
                </a:solidFill>
                <a:latin typeface="Courier" pitchFamily="2" charset="0"/>
              </a:rPr>
              <a:t>()</a:t>
            </a:r>
          </a:p>
        </p:txBody>
      </p:sp>
      <p:pic>
        <p:nvPicPr>
          <p:cNvPr id="8" name="Content Placeholder 4" descr="A clock sitting in the dark&#10;&#10;Description automatically generated">
            <a:extLst>
              <a:ext uri="{FF2B5EF4-FFF2-40B4-BE49-F238E27FC236}">
                <a16:creationId xmlns:a16="http://schemas.microsoft.com/office/drawing/2014/main" id="{83919460-4E0D-754D-99BD-E32D91851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81804"/>
            <a:ext cx="7188199" cy="235413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451B8F4-7DBF-48EF-A54E-BC5FFBE44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Note that </a:t>
            </a:r>
            <a:r>
              <a:rPr lang="en-US" sz="1800" dirty="0">
                <a:latin typeface="Courier" pitchFamily="2" charset="0"/>
              </a:rPr>
              <a:t>n</a:t>
            </a:r>
            <a:r>
              <a:rPr lang="en-US" sz="1800" dirty="0"/>
              <a:t> must account for the null at the end.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32778-F2B8-0543-A7D3-5D069015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D1C88-9A26-744C-8716-68FEECCB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3A3FE-9FCB-F14C-B21E-FE287D3B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F0C4-2065-674C-9A48-67058784EFE3}" type="datetime3">
              <a:rPr lang="en-US" smtClean="0">
                <a:solidFill>
                  <a:schemeClr val="bg1"/>
                </a:solidFill>
              </a:rPr>
              <a:t>3 January 2020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25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0794F-95CD-A245-A70B-47E3E32C4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Arrays are ordered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5A645-46AC-FE4A-9781-B95E17E6B4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10515600" cy="387176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 mathematics we write a vector 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400" b="0" i="1"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In </a:t>
                </a:r>
                <a:r>
                  <a:rPr lang="en-US" sz="2400" b="1" dirty="0"/>
                  <a:t>C</a:t>
                </a:r>
                <a:r>
                  <a:rPr lang="en-US" sz="2400" dirty="0"/>
                  <a:t>, arrays start at zero: </a:t>
                </a:r>
                <a:r>
                  <a:rPr lang="en-US" sz="2400" dirty="0">
                    <a:latin typeface="Courier" pitchFamily="2" charset="0"/>
                  </a:rPr>
                  <a:t>a[0]</a:t>
                </a:r>
                <a:r>
                  <a:rPr lang="en-US" sz="2400" dirty="0"/>
                  <a:t>, …, </a:t>
                </a:r>
                <a:r>
                  <a:rPr lang="en-US" sz="2400" dirty="0">
                    <a:latin typeface="Courier" pitchFamily="2" charset="0"/>
                  </a:rPr>
                  <a:t>a[n-1]</a:t>
                </a:r>
              </a:p>
              <a:p>
                <a:pPr lvl="1"/>
                <a:r>
                  <a:rPr lang="en-US" dirty="0"/>
                  <a:t>Why? It’s easier, since </a:t>
                </a:r>
                <a:r>
                  <a:rPr lang="en-US" dirty="0">
                    <a:latin typeface="Courier" pitchFamily="2" charset="0"/>
                  </a:rPr>
                  <a:t>a[0]</a:t>
                </a:r>
                <a:r>
                  <a:rPr lang="en-US" dirty="0"/>
                  <a:t> is the base address of the array.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a[</a:t>
                </a:r>
                <a:r>
                  <a:rPr lang="en-US" sz="2400" dirty="0" err="1">
                    <a:latin typeface="Courier" pitchFamily="2" charset="0"/>
                  </a:rPr>
                  <a:t>i</a:t>
                </a:r>
                <a:r>
                  <a:rPr lang="en-US" sz="2400" dirty="0">
                    <a:latin typeface="Courier" pitchFamily="2" charset="0"/>
                  </a:rPr>
                  <a:t>]</a:t>
                </a:r>
                <a:r>
                  <a:rPr lang="en-US" sz="2400" dirty="0"/>
                  <a:t> comes </a:t>
                </a:r>
                <a:r>
                  <a:rPr lang="en-US" sz="2400" i="1" dirty="0"/>
                  <a:t>before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ourier" pitchFamily="2" charset="0"/>
                  </a:rPr>
                  <a:t>a[i+1]</a:t>
                </a:r>
                <a:r>
                  <a:rPr lang="en-US" sz="2400" dirty="0"/>
                  <a:t> in memory.</a:t>
                </a:r>
              </a:p>
              <a:p>
                <a:pPr lvl="1"/>
                <a:r>
                  <a:rPr lang="en-US" sz="2000" dirty="0"/>
                  <a:t>What about </a:t>
                </a:r>
                <a:r>
                  <a:rPr lang="en-US" sz="2000" dirty="0">
                    <a:latin typeface="Courier" pitchFamily="2" charset="0"/>
                  </a:rPr>
                  <a:t>a[n]</a:t>
                </a:r>
                <a:r>
                  <a:rPr lang="en-US" sz="2000" dirty="0"/>
                  <a:t>?</a:t>
                </a:r>
              </a:p>
              <a:p>
                <a:pPr lvl="2"/>
                <a:r>
                  <a:rPr lang="en-US" sz="1600" dirty="0"/>
                  <a:t>It’s past the end of the array, </a:t>
                </a:r>
                <a:r>
                  <a:rPr lang="en-US" sz="1600" i="1" dirty="0"/>
                  <a:t>don’t do that</a:t>
                </a:r>
                <a:r>
                  <a:rPr lang="en-US" sz="1600" dirty="0"/>
                  <a:t>!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a[</a:t>
                </a:r>
                <a:r>
                  <a:rPr lang="en-US" sz="2400" dirty="0" err="1">
                    <a:latin typeface="Courier" pitchFamily="2" charset="0"/>
                  </a:rPr>
                  <a:t>i</a:t>
                </a:r>
                <a:r>
                  <a:rPr lang="en-US" sz="2400" dirty="0">
                    <a:latin typeface="Courier" pitchFamily="2" charset="0"/>
                  </a:rPr>
                  <a:t>]</a:t>
                </a:r>
                <a:r>
                  <a:rPr lang="en-US" sz="2400" dirty="0"/>
                  <a:t> comes </a:t>
                </a:r>
                <a:r>
                  <a:rPr lang="en-US" sz="2400" i="1" dirty="0"/>
                  <a:t>after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ourier" pitchFamily="2" charset="0"/>
                  </a:rPr>
                  <a:t>a[i-1] </a:t>
                </a:r>
                <a:r>
                  <a:rPr lang="en-US" sz="2400" dirty="0"/>
                  <a:t>in memory.</a:t>
                </a:r>
              </a:p>
              <a:p>
                <a:pPr lvl="1"/>
                <a:r>
                  <a:rPr lang="en-US" sz="2000" dirty="0"/>
                  <a:t>Does </a:t>
                </a:r>
                <a:r>
                  <a:rPr lang="en-US" sz="2000" dirty="0">
                    <a:latin typeface="Courier" pitchFamily="2" charset="0"/>
                  </a:rPr>
                  <a:t>a[-2]</a:t>
                </a:r>
                <a:r>
                  <a:rPr lang="en-US" sz="2000" dirty="0"/>
                  <a:t> make sense?</a:t>
                </a:r>
              </a:p>
              <a:p>
                <a:pPr lvl="2"/>
                <a:r>
                  <a:rPr lang="en-US" sz="1600" dirty="0"/>
                  <a:t>No, it’s before the beginning of the array, </a:t>
                </a:r>
                <a:r>
                  <a:rPr lang="en-US" sz="1600" i="1" dirty="0"/>
                  <a:t>don’t do that</a:t>
                </a:r>
                <a:r>
                  <a:rPr lang="en-US" sz="1600" dirty="0"/>
                  <a:t>!</a:t>
                </a:r>
              </a:p>
              <a:p>
                <a:pPr lvl="2"/>
                <a:r>
                  <a:rPr lang="en-US" sz="1600" dirty="0"/>
                  <a:t>Yes, but we need to talk about pointers, and some people use it, but do not be </a:t>
                </a:r>
                <a:r>
                  <a:rPr lang="en-US" sz="1600" i="1" dirty="0"/>
                  <a:t>that guy</a:t>
                </a:r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5A645-46AC-FE4A-9781-B95E17E6B4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10515600" cy="3871762"/>
              </a:xfrm>
              <a:blipFill>
                <a:blip r:embed="rId2"/>
                <a:stretch>
                  <a:fillRect l="-724" t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F0B9A-975A-504B-BB69-96F6E815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5F392-61A5-7546-87FA-FBEE3D28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4A6259-36B8-9844-8DE9-9CF2A1AC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29C3-F040-CE40-BB35-9A6B34A576BC}" type="datetime3">
              <a:rPr lang="en-US" smtClean="0"/>
              <a:t>3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9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9B4B-4B72-FD49-B726-30B7D59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Declaring an array</a:t>
            </a:r>
          </a:p>
        </p:txBody>
      </p:sp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18188-3236-474F-8D50-1AE56780A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595" y="4919535"/>
            <a:ext cx="9013052" cy="1788652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000" dirty="0"/>
              <a:t>If you have an initialization list, then you don’t need a count.</a:t>
            </a:r>
          </a:p>
          <a:p>
            <a:pPr marL="285750" indent="-285750"/>
            <a:r>
              <a:rPr lang="en-US" sz="2000" dirty="0"/>
              <a:t>If you have a count, then you don’t need an initialization list.</a:t>
            </a:r>
          </a:p>
          <a:p>
            <a:pPr marL="742950" lvl="1" indent="-285750"/>
            <a:r>
              <a:rPr lang="en-US" sz="2000" dirty="0"/>
              <a:t>But you can have one, of course.</a:t>
            </a:r>
          </a:p>
          <a:p>
            <a:pPr marL="742950" lvl="1" indent="-285750"/>
            <a:r>
              <a:rPr lang="en-US" sz="2000" dirty="0"/>
              <a:t>If the list is too short, then </a:t>
            </a:r>
            <a:r>
              <a:rPr lang="en-US" sz="2000" b="1" dirty="0"/>
              <a:t>C</a:t>
            </a:r>
            <a:r>
              <a:rPr lang="en-US" sz="2000" dirty="0"/>
              <a:t> will fill the rest with zero.</a:t>
            </a:r>
          </a:p>
          <a:p>
            <a:endParaRPr lang="en-US" sz="2000" dirty="0"/>
          </a:p>
        </p:txBody>
      </p:sp>
      <p:pic>
        <p:nvPicPr>
          <p:cNvPr id="9" name="Content Placeholder 4" descr="A screen shot of a clock&#10;&#10;Description automatically generated">
            <a:extLst>
              <a:ext uri="{FF2B5EF4-FFF2-40B4-BE49-F238E27FC236}">
                <a16:creationId xmlns:a16="http://schemas.microsoft.com/office/drawing/2014/main" id="{9196AA34-865F-8A45-84A6-159B8B004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89" y="3096372"/>
            <a:ext cx="11496821" cy="16095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D91B2D-7A6F-AF40-9529-74EC54512760}"/>
              </a:ext>
            </a:extLst>
          </p:cNvPr>
          <p:cNvSpPr txBox="1"/>
          <p:nvPr/>
        </p:nvSpPr>
        <p:spPr>
          <a:xfrm>
            <a:off x="1782770" y="2421097"/>
            <a:ext cx="675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type</a:t>
            </a:r>
            <a:r>
              <a:rPr lang="en-US" sz="2400" dirty="0"/>
              <a:t> </a:t>
            </a:r>
            <a:r>
              <a:rPr lang="en-US" sz="2400" i="1" dirty="0"/>
              <a:t>name</a:t>
            </a:r>
            <a:r>
              <a:rPr lang="en-US" sz="2400" dirty="0"/>
              <a:t> [ </a:t>
            </a:r>
            <a:r>
              <a:rPr lang="en-US" sz="2400" i="1" dirty="0"/>
              <a:t>count</a:t>
            </a:r>
            <a:r>
              <a:rPr lang="en-US" sz="2400" dirty="0"/>
              <a:t> ] = { </a:t>
            </a:r>
            <a:r>
              <a:rPr lang="en-US" sz="2400" i="1" dirty="0"/>
              <a:t>initialization list </a:t>
            </a:r>
            <a:r>
              <a:rPr lang="en-US" sz="2400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02E66-C69A-6148-B342-91CC80D7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74525-0A01-454E-BD8B-32D170B4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BB0E877-7020-B447-BB1B-C345FECC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A652-6384-A94F-B68F-CDF734A654C2}" type="datetime3">
              <a:rPr lang="en-US" smtClean="0"/>
              <a:t>3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13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3FD12-5CD8-D449-8A12-ED4017B3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Memory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BA04AF8-A614-4D65-B86C-796D12CE9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assembly language shows us what is really happening.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14798AA6-6769-FC40-BDB4-0E936BACC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827937"/>
            <a:ext cx="6553545" cy="521006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EF8F8-A086-6640-82F9-6C0316AA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5FE7F-CE40-AC4D-8876-8C9A0E98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2922B-BEDF-CB4A-96A3-C042AEFC8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D6B4-5922-7B4A-B524-4B7D5EB0BAB6}" type="datetime3">
              <a:rPr lang="en-US" smtClean="0"/>
              <a:t>3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2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DC830-92C2-FE4C-8B8E-7A634DF0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8E3487-B909-5948-9CB2-ADBA037931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10515600" cy="387176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 mathematics we write a matrix as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2,3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:r>
                  <a:rPr lang="en-US" sz="2400" b="1" dirty="0"/>
                  <a:t>C</a:t>
                </a:r>
                <a:r>
                  <a:rPr lang="en-US" sz="2400" dirty="0"/>
                  <a:t>, we write: </a:t>
                </a:r>
                <a:r>
                  <a:rPr lang="en-US" sz="2400" i="1" dirty="0"/>
                  <a:t>type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ourier" pitchFamily="2" charset="0"/>
                  </a:rPr>
                  <a:t>m[3][3];</a:t>
                </a:r>
              </a:p>
              <a:p>
                <a:pPr lvl="1"/>
                <a:r>
                  <a:rPr lang="en-US" dirty="0"/>
                  <a:t>The elements are </a:t>
                </a:r>
                <a:r>
                  <a:rPr lang="en-US" dirty="0">
                    <a:latin typeface="Courier" pitchFamily="2" charset="0"/>
                  </a:rPr>
                  <a:t>m[0][0]</a:t>
                </a:r>
                <a:r>
                  <a:rPr lang="en-US" dirty="0"/>
                  <a:t> to </a:t>
                </a:r>
                <a:r>
                  <a:rPr lang="en-US" dirty="0">
                    <a:latin typeface="Courier" pitchFamily="2" charset="0"/>
                  </a:rPr>
                  <a:t>m[2][2]</a:t>
                </a:r>
              </a:p>
              <a:p>
                <a:r>
                  <a:rPr lang="en-US" sz="2400" b="1" dirty="0"/>
                  <a:t>C</a:t>
                </a:r>
                <a:r>
                  <a:rPr lang="en-US" sz="2400" dirty="0"/>
                  <a:t> stores the array in row major order</a:t>
                </a:r>
              </a:p>
              <a:p>
                <a:pPr lvl="1"/>
                <a:r>
                  <a:rPr lang="en-US" dirty="0"/>
                  <a:t>That means one row in memory, then the next row, then the next row.</a:t>
                </a:r>
              </a:p>
              <a:p>
                <a:r>
                  <a:rPr lang="en-US" sz="2400" dirty="0"/>
                  <a:t>FORTRAN is the only language that I know of that stores array in column major order.</a:t>
                </a:r>
              </a:p>
              <a:p>
                <a:pPr lvl="1"/>
                <a:r>
                  <a:rPr lang="en-US" dirty="0"/>
                  <a:t>That means one column, then the next,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8E3487-B909-5948-9CB2-ADBA03793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10515600" cy="3871762"/>
              </a:xfrm>
              <a:blipFill>
                <a:blip r:embed="rId2"/>
                <a:stretch>
                  <a:fillRect l="-724" t="-327" b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BB543-9CAE-A34D-8058-5DA37C34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D8F2D-1ABC-C64C-AA86-E56BBF90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8C220A-D27B-CB43-9008-4926407E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5AA5-4255-0B48-A632-E6722CE0D9F6}" type="datetime3">
              <a:rPr lang="en-US" smtClean="0"/>
              <a:t>3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9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58EC7-060B-214A-8186-912D810A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0323-21D8-EA42-B383-7A6675EF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Memory is one dimensional.</a:t>
            </a:r>
          </a:p>
          <a:p>
            <a:r>
              <a:rPr lang="en-US" sz="2000" dirty="0">
                <a:solidFill>
                  <a:schemeClr val="bg1"/>
                </a:solidFill>
              </a:rPr>
              <a:t>Rows are laid out sequentially.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9F771CD-6C28-B040-989B-446F628BD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233" y="2240782"/>
            <a:ext cx="6865632" cy="2420134"/>
          </a:xfrm>
          <a:prstGeom prst="rect">
            <a:avLst/>
          </a:prstGeom>
        </p:spPr>
      </p:pic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0C915BC6-6AF9-7D42-BA03-C49C69E57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2" y="798286"/>
            <a:ext cx="6082575" cy="6438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4EEE4-A4A3-EC40-A04A-7409DE6B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9090" y="6485444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2E71E-0260-5E46-AB91-D7273B04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7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C071604-F860-B746-8BE8-0BEB2459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F8B7-C514-B94E-8C86-9CA96C170C62}" type="datetime3">
              <a:rPr lang="en-US" smtClean="0"/>
              <a:t>3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11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2F7F7-B087-1D49-8425-73D8CE6F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Matrix Multiplication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CCDED33E-6A4F-1A4A-AC4C-E5CD6C04E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870433"/>
            <a:ext cx="11496821" cy="327659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DEA31-8AD9-6749-B85E-845EB52F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05569-3FE3-4147-8250-723EAD9E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E29F8F-01EA-C74D-87AF-C2859D84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3BAA-08CD-FF40-936C-CE9AAAEF3CFC}" type="datetime3">
              <a:rPr lang="en-US" smtClean="0"/>
              <a:t>3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1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E5E62-D116-D94C-9BE8-EC843647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How are we changing </a:t>
            </a:r>
            <a:r>
              <a:rPr lang="en-US">
                <a:solidFill>
                  <a:schemeClr val="accent1"/>
                </a:solidFill>
                <a:latin typeface="Courier" pitchFamily="2" charset="0"/>
              </a:rPr>
              <a:t>c[][]</a:t>
            </a:r>
            <a:r>
              <a:rPr lang="en-US">
                <a:solidFill>
                  <a:schemeClr val="accent1"/>
                </a:solidFill>
              </a:rPr>
              <a:t>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C8C6-5701-0745-BE1F-533D6ACDA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Arrays are the exception to the rule that parameters in </a:t>
            </a:r>
            <a:r>
              <a:rPr lang="en-US" sz="2400" b="1" dirty="0"/>
              <a:t>C</a:t>
            </a:r>
            <a:r>
              <a:rPr lang="en-US" sz="2400" dirty="0"/>
              <a:t> are always passed by value.</a:t>
            </a:r>
          </a:p>
          <a:p>
            <a:r>
              <a:rPr lang="en-US" sz="2400" dirty="0"/>
              <a:t>Why is this?</a:t>
            </a:r>
          </a:p>
          <a:p>
            <a:pPr lvl="1"/>
            <a:r>
              <a:rPr lang="en-US" dirty="0"/>
              <a:t>Arrays can be large, so you don’t want to copy them onto the stack.</a:t>
            </a:r>
          </a:p>
          <a:p>
            <a:r>
              <a:rPr lang="en-US" sz="2400" dirty="0"/>
              <a:t>Does this make sense?</a:t>
            </a:r>
          </a:p>
          <a:p>
            <a:pPr lvl="1"/>
            <a:r>
              <a:rPr lang="en-US" dirty="0"/>
              <a:t>Perhaps surprisingly, it makes perfect sense!</a:t>
            </a:r>
          </a:p>
          <a:p>
            <a:pPr lvl="1"/>
            <a:r>
              <a:rPr lang="en-US" dirty="0"/>
              <a:t>Arrays and pointers are intimately related.</a:t>
            </a:r>
          </a:p>
          <a:p>
            <a:r>
              <a:rPr lang="en-US" sz="2400" dirty="0"/>
              <a:t>The name of the array is just a pointer to element </a:t>
            </a:r>
            <a:r>
              <a:rPr lang="en-US" sz="2400" i="1" dirty="0"/>
              <a:t>zero</a:t>
            </a:r>
            <a:r>
              <a:rPr lang="en-US" sz="2400" dirty="0"/>
              <a:t> of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3BC0A-97F6-7449-BDC7-6DD94E54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0D47B-34AB-FB40-BDCA-E2D023FC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9321C8-B9B0-B844-8457-6CBA3331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5F5A-9D78-2145-8594-7AD7349177A8}" type="datetime3">
              <a:rPr lang="en-US" smtClean="0"/>
              <a:t>3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3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1123</Words>
  <Application>Microsoft Macintosh PowerPoint</Application>
  <PresentationFormat>Widescreen</PresentationFormat>
  <Paragraphs>174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</vt:lpstr>
      <vt:lpstr>Office Theme</vt:lpstr>
      <vt:lpstr>Arrays and Strings</vt:lpstr>
      <vt:lpstr>What is an array?</vt:lpstr>
      <vt:lpstr>Arrays are ordered</vt:lpstr>
      <vt:lpstr>Declaring an array</vt:lpstr>
      <vt:lpstr>In Memory</vt:lpstr>
      <vt:lpstr>Matrices</vt:lpstr>
      <vt:lpstr>In Memory</vt:lpstr>
      <vt:lpstr>Matrix Multiplication</vt:lpstr>
      <vt:lpstr>How are we changing c[][]?</vt:lpstr>
      <vt:lpstr>&amp; (address of) operator</vt:lpstr>
      <vt:lpstr>sizeof operator</vt:lpstr>
      <vt:lpstr>Is this what you expected?</vt:lpstr>
      <vt:lpstr>Pointers and arrays</vt:lpstr>
      <vt:lpstr>What is a string?</vt:lpstr>
      <vt:lpstr>Assignment and Copying</vt:lpstr>
      <vt:lpstr>What is going on here?</vt:lpstr>
      <vt:lpstr>strcmp()</vt:lpstr>
      <vt:lpstr>strlen()</vt:lpstr>
      <vt:lpstr>strcpy()</vt:lpstr>
      <vt:lpstr>You should never write code like that!</vt:lpstr>
      <vt:lpstr>strncmp()</vt:lpstr>
      <vt:lpstr>strncpy()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Strings</dc:title>
  <dc:creator>Microsoft Office User</dc:creator>
  <cp:lastModifiedBy>Darrell Long</cp:lastModifiedBy>
  <cp:revision>3</cp:revision>
  <dcterms:created xsi:type="dcterms:W3CDTF">2019-10-15T23:08:08Z</dcterms:created>
  <dcterms:modified xsi:type="dcterms:W3CDTF">2020-01-04T04:34:42Z</dcterms:modified>
</cp:coreProperties>
</file>