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64" r:id="rId4"/>
    <p:sldId id="265" r:id="rId5"/>
    <p:sldId id="266" r:id="rId6"/>
    <p:sldId id="291" r:id="rId7"/>
    <p:sldId id="292" r:id="rId8"/>
    <p:sldId id="268" r:id="rId9"/>
    <p:sldId id="286" r:id="rId10"/>
    <p:sldId id="289" r:id="rId11"/>
    <p:sldId id="297" r:id="rId12"/>
    <p:sldId id="298" r:id="rId13"/>
    <p:sldId id="299" r:id="rId14"/>
    <p:sldId id="271" r:id="rId15"/>
    <p:sldId id="287" r:id="rId16"/>
    <p:sldId id="288" r:id="rId17"/>
    <p:sldId id="290" r:id="rId18"/>
    <p:sldId id="294" r:id="rId19"/>
    <p:sldId id="295" r:id="rId20"/>
    <p:sldId id="296" r:id="rId21"/>
    <p:sldId id="270" r:id="rId22"/>
    <p:sldId id="274" r:id="rId23"/>
    <p:sldId id="259" r:id="rId24"/>
    <p:sldId id="283" r:id="rId25"/>
    <p:sldId id="260" r:id="rId2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6B86C7-3F1F-1945-85C6-36C032FD7273}">
          <p14:sldIdLst>
            <p14:sldId id="256"/>
            <p14:sldId id="264"/>
            <p14:sldId id="265"/>
            <p14:sldId id="266"/>
            <p14:sldId id="291"/>
            <p14:sldId id="292"/>
            <p14:sldId id="268"/>
            <p14:sldId id="286"/>
            <p14:sldId id="289"/>
            <p14:sldId id="297"/>
            <p14:sldId id="298"/>
            <p14:sldId id="299"/>
            <p14:sldId id="271"/>
            <p14:sldId id="287"/>
            <p14:sldId id="288"/>
            <p14:sldId id="290"/>
            <p14:sldId id="294"/>
            <p14:sldId id="295"/>
            <p14:sldId id="296"/>
            <p14:sldId id="270"/>
            <p14:sldId id="274"/>
            <p14:sldId id="259"/>
            <p14:sldId id="28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4"/>
    <p:restoredTop sz="96208"/>
  </p:normalViewPr>
  <p:slideViewPr>
    <p:cSldViewPr snapToGrid="0">
      <p:cViewPr varScale="1">
        <p:scale>
          <a:sx n="183" d="100"/>
          <a:sy n="183" d="100"/>
        </p:scale>
        <p:origin x="24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3E2E6-10CF-A947-8641-DDFB860184AA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42B72-47F3-CF43-B0F5-1D88646BB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7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AF9959-BA65-C946-9C24-E268858640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7D4E9D-3A38-4D44-B009-B8DB1C08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857F6F-B718-724D-83B1-FCFAEF9534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F17DC2-C3D3-FF40-9DF5-21DFA3EFEA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B94EF4-0469-D241-9F75-51096FD583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E4F9BB-B4E4-9C40-9C38-C7A1D749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BD122-2FC7-944D-BEFD-DC7D802D64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95B2F8-3578-6B41-82EC-A247008BC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CF30A1-AFFA-5641-A1B2-2A50560BEA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E114AC-13C4-F04B-BC35-5EB09FD3D7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CC722-D3CB-B946-BC64-9C4E2A3592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826750-97C3-E14C-82FC-FB104431B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7B6F38-6C2D-5D40-8EE7-351C28018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4D0DA-C038-724B-A849-D4C8EB1C9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755B3F-BB1A-2946-8D0A-DF7EDB9464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480083-CDD6-1140-ADDF-C266F5F0F1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A645EF-96CC-2840-AA1A-F4F8781E7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AD90B-F4E4-2245-A2FD-2085C94E0B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FE799C-1981-5B42-B259-6FDF45AEF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8CC235-59F7-FF4E-932B-629BC4D258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A1B6AF-3885-8F4C-BC27-2D3777A9F1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61DA9-54B2-F046-9FF3-F315C1265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1458E-F5F3-0841-8B20-F1EB2E852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438B16-D152-5F43-930D-A9B1B12D0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29B89B-5F0C-3141-B98A-6C1DACADA8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93FB78-94C9-8E45-8CB0-DE0BEAAB60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74A4D-03F5-564D-9648-2A51AC293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6048" y="6219275"/>
            <a:ext cx="57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09EAF-C2F2-EE42-94DD-59F91DBFE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04600" y="3321000"/>
            <a:ext cx="4424625" cy="20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Stacks and Queues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04600" y="2348640"/>
            <a:ext cx="4523400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Prof. Darrell Long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CSE13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857200" y="380880"/>
            <a:ext cx="6333120" cy="6475680"/>
          </a:xfrm>
          <a:custGeom>
            <a:avLst/>
            <a:gdLst/>
            <a:ahLst/>
            <a:cxnLst/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4396328" y="650808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610480" y="648828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A4F00C5-5C14-4FA0-8CEC-CF18BFAAE7E6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rcRect l="23401" r="25300" b="10479"/>
          <a:stretch/>
        </p:blipFill>
        <p:spPr>
          <a:xfrm>
            <a:off x="5577840" y="365760"/>
            <a:ext cx="6612120" cy="649080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339A5-1FA6-2A41-B0A3-99AF5CA734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2625470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>
                <a:latin typeface="Courier" pitchFamily="2" charset="0"/>
                <a:cs typeface="Calibri Light" panose="020F0302020204030204" pitchFamily="34" charset="0"/>
              </a:rPr>
              <a:t>stack_create</a:t>
            </a:r>
            <a:r>
              <a:rPr lang="en-US" sz="2800" dirty="0">
                <a:latin typeface="Courier" pitchFamily="2" charset="0"/>
                <a:cs typeface="Calibri Light" panose="020F0302020204030204" pitchFamily="34" charset="0"/>
              </a:rPr>
              <a:t>()</a:t>
            </a:r>
            <a:endParaRPr lang="en-US" sz="2800" kern="1200" dirty="0">
              <a:solidFill>
                <a:schemeClr val="tx1"/>
              </a:solidFill>
              <a:latin typeface="Courier" pitchFamily="2" charset="0"/>
              <a:cs typeface="Calibri Light" panose="020F030202020403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8A1089F-4190-DD42-98CE-5216E0392E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5016F3-F497-354A-8977-12A8DD92D2B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0" name="CustomShape 4">
            <a:extLst>
              <a:ext uri="{FF2B5EF4-FFF2-40B4-BE49-F238E27FC236}">
                <a16:creationId xmlns:a16="http://schemas.microsoft.com/office/drawing/2014/main" id="{F1E3EB9B-94A2-9B4F-A57C-D626AEAECE9B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682A98-1438-D848-9886-B1C54246B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39" y="825500"/>
            <a:ext cx="61722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50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2625470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>
                <a:latin typeface="Courier" pitchFamily="2" charset="0"/>
                <a:cs typeface="Calibri Light" panose="020F0302020204030204" pitchFamily="34" charset="0"/>
              </a:rPr>
              <a:t>stack_push</a:t>
            </a:r>
            <a:r>
              <a:rPr lang="en-US" sz="2800" dirty="0">
                <a:latin typeface="Courier" pitchFamily="2" charset="0"/>
                <a:cs typeface="Calibri Light" panose="020F0302020204030204" pitchFamily="34" charset="0"/>
              </a:rPr>
              <a:t>()</a:t>
            </a:r>
            <a:endParaRPr lang="en-US" sz="2800" kern="1200" dirty="0">
              <a:solidFill>
                <a:schemeClr val="tx1"/>
              </a:solidFill>
              <a:latin typeface="Courier" pitchFamily="2" charset="0"/>
              <a:cs typeface="Calibri Light" panose="020F030202020403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8A1089F-4190-DD42-98CE-5216E0392E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5016F3-F497-354A-8977-12A8DD92D2B7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20" name="CustomShape 4">
            <a:extLst>
              <a:ext uri="{FF2B5EF4-FFF2-40B4-BE49-F238E27FC236}">
                <a16:creationId xmlns:a16="http://schemas.microsoft.com/office/drawing/2014/main" id="{F1E3EB9B-94A2-9B4F-A57C-D626AEAECE9B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pic>
        <p:nvPicPr>
          <p:cNvPr id="3" name="Picture 2" descr="A picture containing black, screen, sitting, phone&#10;&#10;Description automatically generated">
            <a:extLst>
              <a:ext uri="{FF2B5EF4-FFF2-40B4-BE49-F238E27FC236}">
                <a16:creationId xmlns:a16="http://schemas.microsoft.com/office/drawing/2014/main" id="{F7191673-4731-6B4D-91E2-59AE8A9CD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783" y="2673350"/>
            <a:ext cx="43307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53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2625470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>
                <a:latin typeface="Courier" pitchFamily="2" charset="0"/>
                <a:cs typeface="Calibri Light" panose="020F0302020204030204" pitchFamily="34" charset="0"/>
              </a:rPr>
              <a:t>stack_pop</a:t>
            </a:r>
            <a:r>
              <a:rPr lang="en-US" sz="2800" dirty="0">
                <a:latin typeface="Courier" pitchFamily="2" charset="0"/>
                <a:cs typeface="Calibri Light" panose="020F0302020204030204" pitchFamily="34" charset="0"/>
              </a:rPr>
              <a:t>()</a:t>
            </a:r>
            <a:endParaRPr lang="en-US" sz="2800" kern="1200" dirty="0">
              <a:solidFill>
                <a:schemeClr val="tx1"/>
              </a:solidFill>
              <a:latin typeface="Courier" pitchFamily="2" charset="0"/>
              <a:cs typeface="Calibri Light" panose="020F030202020403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8A1089F-4190-DD42-98CE-5216E0392E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5016F3-F497-354A-8977-12A8DD92D2B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20" name="CustomShape 4">
            <a:extLst>
              <a:ext uri="{FF2B5EF4-FFF2-40B4-BE49-F238E27FC236}">
                <a16:creationId xmlns:a16="http://schemas.microsoft.com/office/drawing/2014/main" id="{F1E3EB9B-94A2-9B4F-A57C-D626AEAECE9B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252B53-790B-FC44-97DF-D611599E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50" y="1644650"/>
            <a:ext cx="37465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19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Bounded Queues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AACA91E-3E89-4A4C-AF52-BEBA723E551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43468" y="2638043"/>
            <a:ext cx="3363974" cy="4083432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Objects are added and removed using the first-in-first-out (FIFO) principle.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Requires fields to keep track of the head, tail, and capacity (mod) of the queue.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spc="-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spc="-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spc="-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spc="-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4" name="Picture 3" descr="Screen of a cell phone screen with text&#10;&#10;Description automatically generated">
            <a:extLst>
              <a:ext uri="{FF2B5EF4-FFF2-40B4-BE49-F238E27FC236}">
                <a16:creationId xmlns:a16="http://schemas.microsoft.com/office/drawing/2014/main" id="{20F13FCB-71FA-1D42-829A-22328D96F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39" y="643467"/>
            <a:ext cx="3192016" cy="54101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279027-730A-F244-B9C5-B9685F5C2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5016F3-F497-354A-8977-12A8DD92D2B7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536F9841-7024-7D44-99AA-A3D3533F75C2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144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BCEE0FF9-3201-A840-9F5C-A10439F0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4980883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>
                <a:latin typeface="Courier" pitchFamily="2" charset="0"/>
              </a:rPr>
              <a:t>enqueue()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20E81A2-F3BE-174A-B213-16C602109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C194747-E788-024F-B944-AE5634B0AAB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803CF9-8B33-8D43-A878-ADCB094FE0E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324600" y="4767660"/>
            <a:ext cx="5075720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Adds an element to a queue.</a:t>
            </a:r>
          </a:p>
        </p:txBody>
      </p:sp>
      <p:sp>
        <p:nvSpPr>
          <p:cNvPr id="27" name="CustomShape 4">
            <a:extLst>
              <a:ext uri="{FF2B5EF4-FFF2-40B4-BE49-F238E27FC236}">
                <a16:creationId xmlns:a16="http://schemas.microsoft.com/office/drawing/2014/main" id="{50647288-6DD5-F54F-BF18-0BC1F7291F62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prstClr val="white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DejaVu Sans"/>
              </a:rPr>
              <a:t>© 2020 Darrell Long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white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376711-9FF1-5D4F-B62A-FF24A146B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37" y="407450"/>
            <a:ext cx="1882941" cy="376588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309721-DC63-5A45-BF50-8C6198ED5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42" y="852314"/>
            <a:ext cx="5357018" cy="283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6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BCEE0FF9-3201-A840-9F5C-A10439F0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4980883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>
                <a:latin typeface="Courier" pitchFamily="2" charset="0"/>
              </a:rPr>
              <a:t>dequeue()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20E81A2-F3BE-174A-B213-16C602109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C194747-E788-024F-B944-AE5634B0AAB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803CF9-8B33-8D43-A878-ADCB094FE0E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324600" y="4767660"/>
            <a:ext cx="5075720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Removes an element from a queue.</a:t>
            </a:r>
          </a:p>
        </p:txBody>
      </p:sp>
      <p:sp>
        <p:nvSpPr>
          <p:cNvPr id="27" name="CustomShape 4">
            <a:extLst>
              <a:ext uri="{FF2B5EF4-FFF2-40B4-BE49-F238E27FC236}">
                <a16:creationId xmlns:a16="http://schemas.microsoft.com/office/drawing/2014/main" id="{50647288-6DD5-F54F-BF18-0BC1F7291F62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prstClr val="white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DejaVu Sans"/>
              </a:rPr>
              <a:t>© 2020 Darrell Long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white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376711-9FF1-5D4F-B62A-FF24A146B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37" y="407450"/>
            <a:ext cx="1882941" cy="3765882"/>
          </a:xfrm>
          <a:prstGeom prst="rect">
            <a:avLst/>
          </a:prstGeom>
        </p:spPr>
      </p:pic>
      <p:pic>
        <p:nvPicPr>
          <p:cNvPr id="3" name="Picture 2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904BB5F1-3E0F-5048-A008-2037DA4CB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146" y="858582"/>
            <a:ext cx="5601855" cy="288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3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Unb</a:t>
            </a:r>
            <a:r>
              <a:rPr lang="en-US" sz="2800" kern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ounded Queues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AACA91E-3E89-4A4C-AF52-BEBA723E551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43468" y="2638043"/>
            <a:ext cx="3363974" cy="4083432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Unbounded queues can be implemented with a linked list.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unbounded queue itself is a wrapper for a linked list.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wrapper keeps track of the head and tail.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spc="-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spc="-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279027-730A-F244-B9C5-B9685F5C2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5016F3-F497-354A-8977-12A8DD92D2B7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536F9841-7024-7D44-99AA-A3D3533F75C2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7FD545-23F8-7F49-8441-22F59D7E9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32" y="402587"/>
            <a:ext cx="3425136" cy="6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44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>
                <a:latin typeface="Courier" pitchFamily="2" charset="0"/>
                <a:cs typeface="Calibri Light" panose="020F0302020204030204" pitchFamily="34" charset="0"/>
              </a:rPr>
              <a:t>queue_create</a:t>
            </a:r>
            <a:r>
              <a:rPr lang="en-US" sz="2800" dirty="0">
                <a:latin typeface="Courier" pitchFamily="2" charset="0"/>
                <a:cs typeface="Calibri Light" panose="020F0302020204030204" pitchFamily="34" charset="0"/>
              </a:rPr>
              <a:t>()</a:t>
            </a:r>
            <a:endParaRPr lang="en-US" sz="2800" kern="1200" dirty="0">
              <a:solidFill>
                <a:schemeClr val="tx1"/>
              </a:solidFill>
              <a:latin typeface="Courier" pitchFamily="2" charset="0"/>
              <a:cs typeface="Calibri Light" panose="020F0302020204030204" pitchFamily="34" charset="0"/>
            </a:endParaRP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AACA91E-3E89-4A4C-AF52-BEBA723E551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43468" y="2638043"/>
            <a:ext cx="3363974" cy="4083432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Creating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unbounded queue itself is a wrapper for a linked list.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wrapper keeps track of the head and tail.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spc="-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spc="-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279027-730A-F244-B9C5-B9685F5C2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5016F3-F497-354A-8977-12A8DD92D2B7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536F9841-7024-7D44-99AA-A3D3533F75C2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483E51-B1AE-4043-A947-5D1E5E200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32" y="2095500"/>
            <a:ext cx="6197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96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latin typeface="Courier" pitchFamily="2" charset="0"/>
                <a:cs typeface="Calibri Light" panose="020F0302020204030204" pitchFamily="34" charset="0"/>
              </a:rPr>
              <a:t>enqueue()</a:t>
            </a:r>
            <a:endParaRPr lang="en-US" sz="2800" kern="1200" dirty="0">
              <a:solidFill>
                <a:schemeClr val="tx1"/>
              </a:solidFill>
              <a:latin typeface="Courier" pitchFamily="2" charset="0"/>
              <a:cs typeface="Calibri Light" panose="020F0302020204030204" pitchFamily="34" charset="0"/>
            </a:endParaRP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AACA91E-3E89-4A4C-AF52-BEBA723E551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43468" y="2638043"/>
            <a:ext cx="3363974" cy="4083432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</a:t>
            </a:r>
            <a:r>
              <a:rPr lang="en-US" sz="2000" spc="-1" dirty="0">
                <a:latin typeface="Courier" pitchFamily="2" charset="0"/>
                <a:ea typeface="+mn-ea"/>
                <a:cs typeface="Calibri" panose="020F0502020204030204" pitchFamily="34" charset="0"/>
              </a:rPr>
              <a:t>enqueue() </a:t>
            </a: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function first creates the node to enqueue.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 the queue is empty, both the head and tail point to the new node.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Else, add new node to the end.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spc="-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279027-730A-F244-B9C5-B9685F5C2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5016F3-F497-354A-8977-12A8DD92D2B7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536F9841-7024-7D44-99AA-A3D3533F75C2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6C84C1-8E01-3D46-AC92-A9F95C724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898525"/>
            <a:ext cx="6656844" cy="50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78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latin typeface="Courier" pitchFamily="2" charset="0"/>
                <a:cs typeface="Calibri Light" panose="020F0302020204030204" pitchFamily="34" charset="0"/>
              </a:rPr>
              <a:t>dequeue()</a:t>
            </a:r>
            <a:endParaRPr lang="en-US" sz="2800" kern="1200" dirty="0">
              <a:solidFill>
                <a:schemeClr val="tx1"/>
              </a:solidFill>
              <a:latin typeface="Courier" pitchFamily="2" charset="0"/>
              <a:cs typeface="Calibri Light" panose="020F0302020204030204" pitchFamily="34" charset="0"/>
            </a:endParaRP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AACA91E-3E89-4A4C-AF52-BEBA723E551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43468" y="2638043"/>
            <a:ext cx="3363974" cy="4083432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</a:t>
            </a:r>
            <a:r>
              <a:rPr lang="en-US" sz="2000" spc="-1" dirty="0">
                <a:latin typeface="Courier" pitchFamily="2" charset="0"/>
                <a:ea typeface="+mn-ea"/>
                <a:cs typeface="Calibri" panose="020F0502020204030204" pitchFamily="34" charset="0"/>
              </a:rPr>
              <a:t>dequeue() </a:t>
            </a: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function first stores the data into the supplied item pointer. 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head of the queue is moved forward one node.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 save a pointer to it so we can free memory.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 the queue is empty now, the tail is set to </a:t>
            </a:r>
            <a:r>
              <a:rPr lang="en-US" sz="2000" spc="-1" dirty="0">
                <a:latin typeface="Courier" pitchFamily="2" charset="0"/>
                <a:ea typeface="+mn-ea"/>
                <a:cs typeface="Calibri" panose="020F0502020204030204" pitchFamily="34" charset="0"/>
              </a:rPr>
              <a:t>NULL</a:t>
            </a: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spc="-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279027-730A-F244-B9C5-B9685F5C2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5016F3-F497-354A-8977-12A8DD92D2B7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536F9841-7024-7D44-99AA-A3D3533F75C2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10D132-EA4A-7C48-BBA2-59EDB46B2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0600"/>
            <a:ext cx="49149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53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7E6414-BB9F-2B49-9945-27082C82737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59977" y="1897886"/>
            <a:ext cx="4169223" cy="1237200"/>
          </a:xfrm>
        </p:spPr>
        <p:txBody>
          <a:bodyPr anchor="t"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Arrays allow random access:</a:t>
            </a: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element can be accessed directly in constant time.</a:t>
            </a:r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E9F8EA4-4579-4349-AE89-665429CA790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24036" y="1897886"/>
            <a:ext cx="4646903" cy="1333452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Linked lists allow sequential access: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element can only be accessed in a particular order.</a:t>
            </a:r>
          </a:p>
          <a:p>
            <a:pPr lvl="1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itle 10">
            <a:extLst>
              <a:ext uri="{FF2B5EF4-FFF2-40B4-BE49-F238E27FC236}">
                <a16:creationId xmlns:a16="http://schemas.microsoft.com/office/drawing/2014/main" id="{05C27B13-47CF-B242-838B-3E97AC9EED92}"/>
              </a:ext>
            </a:extLst>
          </p:cNvPr>
          <p:cNvSpPr txBox="1">
            <a:spLocks/>
          </p:cNvSpPr>
          <p:nvPr/>
        </p:nvSpPr>
        <p:spPr>
          <a:xfrm>
            <a:off x="1713896" y="640923"/>
            <a:ext cx="2129442" cy="616040"/>
          </a:xfrm>
          <a:prstGeom prst="rect">
            <a:avLst/>
          </a:prstGeo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Arrays</a:t>
            </a:r>
          </a:p>
        </p:txBody>
      </p:sp>
      <p:sp>
        <p:nvSpPr>
          <p:cNvPr id="21" name="Title 10">
            <a:extLst>
              <a:ext uri="{FF2B5EF4-FFF2-40B4-BE49-F238E27FC236}">
                <a16:creationId xmlns:a16="http://schemas.microsoft.com/office/drawing/2014/main" id="{F2A63698-6A56-054E-A36C-E4FDED50A6A1}"/>
              </a:ext>
            </a:extLst>
          </p:cNvPr>
          <p:cNvSpPr txBox="1">
            <a:spLocks/>
          </p:cNvSpPr>
          <p:nvPr/>
        </p:nvSpPr>
        <p:spPr>
          <a:xfrm>
            <a:off x="7593135" y="640923"/>
            <a:ext cx="2729668" cy="586502"/>
          </a:xfrm>
          <a:prstGeom prst="rect">
            <a:avLst/>
          </a:prstGeo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Linked Lists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F2B49A-5B8B-FD45-9E34-7499447AC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97" y="3471806"/>
            <a:ext cx="2587269" cy="2604633"/>
          </a:xfrm>
          <a:prstGeom prst="rect">
            <a:avLst/>
          </a:prstGeom>
        </p:spPr>
      </p:pic>
      <p:pic>
        <p:nvPicPr>
          <p:cNvPr id="17" name="Picture 16" descr="A drawing of a person&#10;&#10;Description automatically generated">
            <a:extLst>
              <a:ext uri="{FF2B5EF4-FFF2-40B4-BE49-F238E27FC236}">
                <a16:creationId xmlns:a16="http://schemas.microsoft.com/office/drawing/2014/main" id="{BFAACC71-78B0-4047-A9B4-F574017B1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85" y="3471805"/>
            <a:ext cx="2445167" cy="2604634"/>
          </a:xfrm>
          <a:prstGeom prst="rect">
            <a:avLst/>
          </a:prstGeom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D612D6E-D51D-6246-9F96-06372A2BDC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2</a:t>
            </a:fld>
            <a:endParaRPr lang="en-US"/>
          </a:p>
        </p:txBody>
      </p:sp>
      <p:sp>
        <p:nvSpPr>
          <p:cNvPr id="27" name="CustomShape 4">
            <a:extLst>
              <a:ext uri="{FF2B5EF4-FFF2-40B4-BE49-F238E27FC236}">
                <a16:creationId xmlns:a16="http://schemas.microsoft.com/office/drawing/2014/main" id="{851F516F-C9A2-4A4E-AB9D-8D3668A6BAED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0202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Differences between stacks and queues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624D-FBCC-EA4E-A108-DDCA159DDD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4672" y="603504"/>
            <a:ext cx="548640" cy="548640"/>
          </a:xfrm>
          <a:prstGeom prst="ellipse">
            <a:avLst/>
          </a:prstGeom>
          <a:solidFill>
            <a:srgbClr val="808080"/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spcAft>
                <a:spcPts val="600"/>
              </a:spcAft>
            </a:pPr>
            <a:fld id="{495016F3-F497-354A-8977-12A8DD92D2B7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20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4D4403B-2DEF-E646-8094-7402DD1BF46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latin typeface="+mn-lt"/>
                <a:ea typeface="+mn-ea"/>
                <a:cs typeface="+mn-cs"/>
              </a:rPr>
              <a:t>Removing an element: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b="0" strike="noStrike" kern="1200" spc="-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 removes the </a:t>
            </a:r>
            <a:r>
              <a:rPr lang="en-US" sz="2200" kern="1200" spc="-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recently added element.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b="0" strike="noStrike" kern="1200" spc="-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removes the least recently added element.</a:t>
            </a:r>
          </a:p>
          <a:p>
            <a:pPr lvl="1" indent="-228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indent="-228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2836455F-29C2-2447-8B52-AAE57EF8E948}"/>
              </a:ext>
            </a:extLst>
          </p:cNvPr>
          <p:cNvSpPr/>
          <p:nvPr/>
        </p:nvSpPr>
        <p:spPr>
          <a:xfrm>
            <a:off x="1431949" y="631152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7199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9EDF8-9D6E-9944-97CC-4DF4194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803669"/>
            <a:ext cx="8755507" cy="1163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" pitchFamily="2" charset="0"/>
              </a:rPr>
              <a:t>Queue implementations</a:t>
            </a:r>
            <a:endParaRPr lang="en-US" sz="2800" kern="1200" dirty="0">
              <a:solidFill>
                <a:schemeClr val="bg1"/>
              </a:solidFill>
              <a:latin typeface="Courier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41239-BC24-2F45-BFAB-030AC0BA9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71516" y="6355080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C194747-E788-024F-B944-AE5634B0AAB0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226F212-43E8-CF40-A610-B9B0102E603B}"/>
              </a:ext>
            </a:extLst>
          </p:cNvPr>
          <p:cNvSpPr/>
          <p:nvPr/>
        </p:nvSpPr>
        <p:spPr>
          <a:xfrm>
            <a:off x="5066674" y="1768839"/>
            <a:ext cx="6285565" cy="44066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Commonly 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mplemented using vector-based data structures:</a:t>
            </a:r>
          </a:p>
          <a:p>
            <a:pPr marL="685800" lvl="1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Arrays, linked-lists, vectors (used in C++), etc.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Some queue implementations feature an algorithm, or a rule called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move-to-front:</a:t>
            </a:r>
          </a:p>
          <a:p>
            <a:pPr marL="685800" lvl="1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Elements that have been </a:t>
            </a:r>
            <a:r>
              <a:rPr lang="en-US" sz="2000" i="1" spc="-1" dirty="0">
                <a:solidFill>
                  <a:srgbClr val="000000"/>
                </a:solidFill>
                <a:latin typeface="Calibri"/>
              </a:rPr>
              <a:t>previously searched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for in a queue are placed at the </a:t>
            </a:r>
            <a:r>
              <a:rPr lang="en-US" sz="2000" i="1" spc="-1" dirty="0">
                <a:solidFill>
                  <a:srgbClr val="000000"/>
                </a:solidFill>
                <a:latin typeface="Calibri"/>
              </a:rPr>
              <a:t>front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of the queue.</a:t>
            </a:r>
          </a:p>
          <a:p>
            <a:pPr marL="685800" lvl="1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Typically used as an optimization, as the recent past is a good indicator of the near future.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4">
            <a:extLst>
              <a:ext uri="{FF2B5EF4-FFF2-40B4-BE49-F238E27FC236}">
                <a16:creationId xmlns:a16="http://schemas.microsoft.com/office/drawing/2014/main" id="{E5E7FF27-B1FD-8C46-B726-25C2573437E0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596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E4BF2B-9F9A-4A40-98F2-DEA0879C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Circular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D7003-DFB6-4A4F-95C7-909876D88B8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43468" y="2638043"/>
            <a:ext cx="3363974" cy="359656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  <a:ea typeface="+mn-ea"/>
                <a:cs typeface="+mn-cs"/>
              </a:rPr>
              <a:t>Linear data structure:</a:t>
            </a:r>
          </a:p>
          <a:p>
            <a:pPr marL="2857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 performed using FIFO.</a:t>
            </a:r>
          </a:p>
          <a:p>
            <a:pPr marL="2857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 position connected back to the first position to make a circle.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  <a:ea typeface="+mn-ea"/>
                <a:cs typeface="+mn-cs"/>
              </a:rPr>
              <a:t>Operations on circular queue:</a:t>
            </a:r>
          </a:p>
          <a:p>
            <a:pPr marL="2857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Front/Rear: get the front/last item of the queue.</a:t>
            </a:r>
          </a:p>
          <a:p>
            <a:pPr marL="2857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enQueue</a:t>
            </a:r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insert new element always in the rear end of queue.</a:t>
            </a:r>
          </a:p>
          <a:p>
            <a:pPr marL="2857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deQueue</a:t>
            </a:r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delete element from front position.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  <a:ea typeface="+mn-ea"/>
                <a:cs typeface="+mn-cs"/>
              </a:rPr>
              <a:t>Also called wrap-around queue.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EA6ACD5C-54B8-9F43-AC7A-9C31EB51F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89" y="643467"/>
            <a:ext cx="5864716" cy="54101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B4F7DC-F485-5744-825C-C73727770E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C194747-E788-024F-B944-AE5634B0AAB0}" type="slidenum">
              <a:rPr lang="en-US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ED8335F6-024C-7A4A-B911-709A79612B72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7151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96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7E027FD-260B-D643-BC5A-736531311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96" y="650024"/>
            <a:ext cx="4378880" cy="3886255"/>
          </a:xfrm>
          <a:prstGeom prst="rect">
            <a:avLst/>
          </a:prstGeom>
        </p:spPr>
      </p:pic>
      <p:sp>
        <p:nvSpPr>
          <p:cNvPr id="104" name="Freeform: Shape 98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Freeform: Shape 100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E4BF2B-9F9A-4A40-98F2-DEA0879C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Priority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D7003-DFB6-4A4F-95C7-909876D88B8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04672" y="2020824"/>
            <a:ext cx="5076090" cy="415137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Implemented like a generic queue,</a:t>
            </a:r>
            <a:r>
              <a:rPr lang="en-US" sz="2000" i="1" dirty="0">
                <a:latin typeface="+mn-lt"/>
                <a:ea typeface="+mn-ea"/>
                <a:cs typeface="+mn-cs"/>
              </a:rPr>
              <a:t> BUT </a:t>
            </a:r>
            <a:r>
              <a:rPr lang="en-US" sz="2000" dirty="0">
                <a:latin typeface="+mn-lt"/>
                <a:ea typeface="+mn-ea"/>
                <a:cs typeface="+mn-cs"/>
              </a:rPr>
              <a:t>every element has a priority associated with it.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Element of highest priority is dequeued before elements with lower priority.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In the case of two elements of the same priority, preference is given to the position of the element in the queue.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B4F7DC-F485-5744-825C-C73727770E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43456" y="6356350"/>
            <a:ext cx="11103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C194747-E788-024F-B944-AE5634B0AAB0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ED8335F6-024C-7A4A-B911-709A79612B72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484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B86C41A-A02B-EF41-8F8F-0A5BCAA2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4538241" cy="242477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ourier" pitchFamily="2" charset="0"/>
              </a:rPr>
              <a:t>Summary</a:t>
            </a: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175B71-4D8B-A94B-B561-93B282CB740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761117" y="356187"/>
            <a:ext cx="3729446" cy="1792281"/>
          </a:xfrm>
        </p:spPr>
        <p:txBody>
          <a:bodyPr anchor="ctr">
            <a:normAutofit/>
          </a:bodyPr>
          <a:lstStyle/>
          <a:p>
            <a:r>
              <a:rPr lang="en-US" sz="2000" i="1" dirty="0"/>
              <a:t>Stacks</a:t>
            </a:r>
            <a:r>
              <a:rPr lang="en-US" sz="2000" dirty="0"/>
              <a:t> use </a:t>
            </a:r>
            <a:r>
              <a:rPr lang="en-US" sz="2000" i="1" dirty="0"/>
              <a:t>LIFO</a:t>
            </a:r>
          </a:p>
          <a:p>
            <a:r>
              <a:rPr lang="en-US" sz="2000" i="1" dirty="0"/>
              <a:t>Queues</a:t>
            </a:r>
            <a:r>
              <a:rPr lang="en-US" sz="2000" dirty="0"/>
              <a:t> use </a:t>
            </a:r>
            <a:r>
              <a:rPr lang="en-US" sz="2000" i="1" dirty="0"/>
              <a:t>FIFO</a:t>
            </a:r>
          </a:p>
          <a:p>
            <a:r>
              <a:rPr lang="en-US" sz="2000" dirty="0"/>
              <a:t>Both can be </a:t>
            </a:r>
            <a:r>
              <a:rPr lang="en-US" sz="2000" i="1" dirty="0"/>
              <a:t>implemented </a:t>
            </a:r>
            <a:r>
              <a:rPr lang="en-US" sz="2000" dirty="0"/>
              <a:t>using </a:t>
            </a:r>
            <a:r>
              <a:rPr lang="en-US" sz="2000" i="1" dirty="0"/>
              <a:t>arrays</a:t>
            </a:r>
            <a:r>
              <a:rPr lang="en-US" sz="2000" dirty="0"/>
              <a:t> and </a:t>
            </a:r>
            <a:r>
              <a:rPr lang="en-US" sz="2000" i="1" dirty="0"/>
              <a:t>linked lists</a:t>
            </a:r>
            <a:r>
              <a:rPr lang="en-US" sz="2000" dirty="0"/>
              <a:t>.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45EF4C-4EA0-364D-A7C0-7F0515729EA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6139" y="3143438"/>
            <a:ext cx="3474621" cy="2780412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sp>
        <p:nvSpPr>
          <p:cNvPr id="85" name="CustomShape 4"/>
          <p:cNvSpPr/>
          <p:nvPr/>
        </p:nvSpPr>
        <p:spPr>
          <a:xfrm>
            <a:off x="8610480" y="648828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97EA112E-17AD-46B3-8335-ABE29CA6547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pPr algn="r">
                <a:lnSpc>
                  <a:spcPct val="100000"/>
                </a:lnSpc>
                <a:spcAft>
                  <a:spcPts val="600"/>
                </a:spcAft>
              </a:pPr>
              <a:t>24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D748D02A-42DD-D744-B887-3C3D7DB067DC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94757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1CE445-3B1B-FB44-8600-6CB07114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Courier" pitchFamily="2" charset="0"/>
              </a:rPr>
              <a:t>Stacks and Queues</a:t>
            </a:r>
            <a:endParaRPr lang="en-US" sz="3600" kern="1200">
              <a:solidFill>
                <a:srgbClr val="FFFFFF"/>
              </a:solidFill>
              <a:latin typeface="Courier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FAB3D7-117B-F541-A136-79680BD858A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198992" y="1412489"/>
            <a:ext cx="5770469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They are a subset of sequential data structures.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serve as containers for objects exhibiting special properties.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CA6CB-0D51-9941-A65D-3570469405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69461" y="6080241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495016F3-F497-354A-8977-12A8DD92D2B7}" type="slidenum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CustomShape 4">
            <a:extLst>
              <a:ext uri="{FF2B5EF4-FFF2-40B4-BE49-F238E27FC236}">
                <a16:creationId xmlns:a16="http://schemas.microsoft.com/office/drawing/2014/main" id="{6084DBBA-5B14-B84B-8006-32B3A03C6043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30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Stacks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4D4403B-2DEF-E646-8094-7402DD1BF46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43468" y="2638043"/>
            <a:ext cx="3363974" cy="385635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Objects are added and removed using the last-in-first-out (LIFO) principle.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Capacity of a stack is the number of stack elements.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This capacity can be increased as number of elements increases through reallocation (dynamic)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Typically implemented with arrays.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8A1089F-4190-DD42-98CE-5216E0392E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5016F3-F497-354A-8977-12A8DD92D2B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0" name="CustomShape 4">
            <a:extLst>
              <a:ext uri="{FF2B5EF4-FFF2-40B4-BE49-F238E27FC236}">
                <a16:creationId xmlns:a16="http://schemas.microsoft.com/office/drawing/2014/main" id="{F1E3EB9B-94A2-9B4F-A57C-D626AEAECE9B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C4EE6EE-588E-F746-B64D-3132D04B0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55612"/>
            <a:ext cx="36576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76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2625470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>
                <a:latin typeface="Courier" pitchFamily="2" charset="0"/>
                <a:cs typeface="Calibri Light" panose="020F0302020204030204" pitchFamily="34" charset="0"/>
              </a:rPr>
              <a:t>stack_create</a:t>
            </a:r>
            <a:r>
              <a:rPr lang="en-US" sz="2800" dirty="0">
                <a:latin typeface="Courier" pitchFamily="2" charset="0"/>
                <a:cs typeface="Calibri Light" panose="020F0302020204030204" pitchFamily="34" charset="0"/>
              </a:rPr>
              <a:t>()</a:t>
            </a:r>
            <a:endParaRPr lang="en-US" sz="2800" kern="1200" dirty="0">
              <a:solidFill>
                <a:schemeClr val="tx1"/>
              </a:solidFill>
              <a:latin typeface="Courier" pitchFamily="2" charset="0"/>
              <a:cs typeface="Calibri Light" panose="020F030202020403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8A1089F-4190-DD42-98CE-5216E0392E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5016F3-F497-354A-8977-12A8DD92D2B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0" name="CustomShape 4">
            <a:extLst>
              <a:ext uri="{FF2B5EF4-FFF2-40B4-BE49-F238E27FC236}">
                <a16:creationId xmlns:a16="http://schemas.microsoft.com/office/drawing/2014/main" id="{F1E3EB9B-94A2-9B4F-A57C-D626AEAECE9B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B045E5-F8B4-BE48-A005-3B83B7573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00" y="1073150"/>
            <a:ext cx="57785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97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603" y="906448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>
                <a:latin typeface="Courier" pitchFamily="2" charset="0"/>
                <a:cs typeface="Calibri Light" panose="020F0302020204030204" pitchFamily="34" charset="0"/>
              </a:rPr>
              <a:t>stack_full</a:t>
            </a:r>
            <a:r>
              <a:rPr lang="en-US" sz="2800" dirty="0">
                <a:latin typeface="Courier" pitchFamily="2" charset="0"/>
                <a:cs typeface="Calibri Light" panose="020F0302020204030204" pitchFamily="34" charset="0"/>
              </a:rPr>
              <a:t>()</a:t>
            </a:r>
            <a:endParaRPr lang="en-US" sz="2800" kern="1200" dirty="0">
              <a:solidFill>
                <a:schemeClr val="tx1"/>
              </a:solidFill>
              <a:latin typeface="Courier" pitchFamily="2" charset="0"/>
              <a:cs typeface="Calibri Light" panose="020F030202020403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8A1089F-4190-DD42-98CE-5216E0392E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5016F3-F497-354A-8977-12A8DD92D2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" name="CustomShape 4">
            <a:extLst>
              <a:ext uri="{FF2B5EF4-FFF2-40B4-BE49-F238E27FC236}">
                <a16:creationId xmlns:a16="http://schemas.microsoft.com/office/drawing/2014/main" id="{F1E3EB9B-94A2-9B4F-A57C-D626AEAECE9B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prstClr val="white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DejaVu Sans"/>
              </a:rPr>
              <a:t>© 2020 Darrell Long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white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0DF07318-1467-3E4C-B601-B5DD876CA042}"/>
              </a:ext>
            </a:extLst>
          </p:cNvPr>
          <p:cNvSpPr txBox="1">
            <a:spLocks/>
          </p:cNvSpPr>
          <p:nvPr/>
        </p:nvSpPr>
        <p:spPr>
          <a:xfrm>
            <a:off x="698603" y="43444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Courier" pitchFamily="2" charset="0"/>
                <a:cs typeface="Calibri Light" panose="020F0302020204030204" pitchFamily="34" charset="0"/>
              </a:rPr>
              <a:t>stack_empty</a:t>
            </a:r>
            <a:r>
              <a:rPr lang="en-US" sz="2800" dirty="0">
                <a:latin typeface="Courier" pitchFamily="2" charset="0"/>
                <a:cs typeface="Calibri Light" panose="020F0302020204030204" pitchFamily="34" charset="0"/>
              </a:rPr>
              <a:t>()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55BA0B-26A6-C946-A3EF-92DC9FA57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346" y="1089025"/>
            <a:ext cx="5396508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8A279-A550-1040-A7D0-F139C86BB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346" y="4409081"/>
            <a:ext cx="5396508" cy="147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61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BCEE0FF9-3201-A840-9F5C-A10439F0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4980883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 err="1">
                <a:latin typeface="Courier" pitchFamily="2" charset="0"/>
              </a:rPr>
              <a:t>stack_push</a:t>
            </a:r>
            <a:r>
              <a:rPr lang="en-US" sz="4000" dirty="0">
                <a:latin typeface="Courier" pitchFamily="2" charset="0"/>
              </a:rPr>
              <a:t>()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20E81A2-F3BE-174A-B213-16C602109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C194747-E788-024F-B944-AE5634B0AAB0}" type="slidenum">
              <a:rPr lang="en-US">
                <a:solidFill>
                  <a:schemeClr val="bg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714B07E8-7F7D-7748-A97A-1A57CCD5D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83" y="637360"/>
            <a:ext cx="1938001" cy="3355848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803CF9-8B33-8D43-A878-ADCB094FE0E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324600" y="4767660"/>
            <a:ext cx="5075720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Adds an element to the top of a stack.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Example is for a dynamic stack, in which memory is reallocated when the stack is “full”.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27" name="CustomShape 4">
            <a:extLst>
              <a:ext uri="{FF2B5EF4-FFF2-40B4-BE49-F238E27FC236}">
                <a16:creationId xmlns:a16="http://schemas.microsoft.com/office/drawing/2014/main" id="{50647288-6DD5-F54F-BF18-0BC1F7291F62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69A042-EDA8-3F4F-893C-DA2B0FF48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39" y="1064677"/>
            <a:ext cx="7226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29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BCEE0FF9-3201-A840-9F5C-A10439F0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4980883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 err="1">
                <a:latin typeface="Courier" pitchFamily="2" charset="0"/>
              </a:rPr>
              <a:t>stack_pop</a:t>
            </a:r>
            <a:r>
              <a:rPr lang="en-US" sz="4000" dirty="0">
                <a:latin typeface="Courier" pitchFamily="2" charset="0"/>
              </a:rPr>
              <a:t>()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20E81A2-F3BE-174A-B213-16C602109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C194747-E788-024F-B944-AE5634B0AAB0}" type="slidenum">
              <a:rPr lang="en-US">
                <a:solidFill>
                  <a:schemeClr val="bg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714B07E8-7F7D-7748-A97A-1A57CCD5D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812" y="612575"/>
            <a:ext cx="1938001" cy="3355848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803CF9-8B33-8D43-A878-ADCB094FE0E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324600" y="4767660"/>
            <a:ext cx="5075720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Removes the element at the top of a stack.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Returns false if the stack is empty.</a:t>
            </a:r>
          </a:p>
          <a:p>
            <a:pPr marL="4572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" spc="-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600" lvl="1">
              <a:spcAft>
                <a:spcPts val="600"/>
              </a:spcAft>
            </a:pPr>
            <a:endParaRPr lang="en-US" sz="100" spc="-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" name="CustomShape 4">
            <a:extLst>
              <a:ext uri="{FF2B5EF4-FFF2-40B4-BE49-F238E27FC236}">
                <a16:creationId xmlns:a16="http://schemas.microsoft.com/office/drawing/2014/main" id="{50647288-6DD5-F54F-BF18-0BC1F7291F62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9230F5-5FEB-5846-894A-A35DCFD06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43" y="903334"/>
            <a:ext cx="4774652" cy="28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17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Stacks using linked lists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4D4403B-2DEF-E646-8094-7402DD1BF46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>
                <a:latin typeface="+mn-lt"/>
                <a:ea typeface="+mn-ea"/>
                <a:cs typeface="+mn-cs"/>
              </a:rPr>
              <a:t>Stacks can also be implemented using linked lists.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>
                <a:latin typeface="+mn-lt"/>
                <a:ea typeface="+mn-ea"/>
                <a:cs typeface="+mn-cs"/>
              </a:rPr>
              <a:t>Each element of the stack points to the next.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81D3E9-34BA-4A47-9BC2-02AFCDC09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62" y="317005"/>
            <a:ext cx="3158675" cy="6223990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8A1089F-4190-DD42-98CE-5216E0392E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5016F3-F497-354A-8977-12A8DD92D2B7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CustomShape 4">
            <a:extLst>
              <a:ext uri="{FF2B5EF4-FFF2-40B4-BE49-F238E27FC236}">
                <a16:creationId xmlns:a16="http://schemas.microsoft.com/office/drawing/2014/main" id="{F1E3EB9B-94A2-9B4F-A57C-D626AEAECE9B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prstClr val="white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DejaVu Sans"/>
              </a:rPr>
              <a:t>© 2020 Darrell Long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white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1214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776</Words>
  <Application>Microsoft Macintosh PowerPoint</Application>
  <PresentationFormat>Widescreen</PresentationFormat>
  <Paragraphs>142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Stacks and Queues</vt:lpstr>
      <vt:lpstr>Stacks</vt:lpstr>
      <vt:lpstr>stack_create()</vt:lpstr>
      <vt:lpstr>stack_full()</vt:lpstr>
      <vt:lpstr>stack_push()</vt:lpstr>
      <vt:lpstr>stack_pop()</vt:lpstr>
      <vt:lpstr>Stacks using linked lists</vt:lpstr>
      <vt:lpstr>stack_create()</vt:lpstr>
      <vt:lpstr>stack_push()</vt:lpstr>
      <vt:lpstr>stack_pop()</vt:lpstr>
      <vt:lpstr>Bounded Queues</vt:lpstr>
      <vt:lpstr>enqueue()</vt:lpstr>
      <vt:lpstr>dequeue()</vt:lpstr>
      <vt:lpstr>Unbounded Queues</vt:lpstr>
      <vt:lpstr>queue_create()</vt:lpstr>
      <vt:lpstr>enqueue()</vt:lpstr>
      <vt:lpstr>dequeue()</vt:lpstr>
      <vt:lpstr>Differences between stacks and queues</vt:lpstr>
      <vt:lpstr>Queue implementations</vt:lpstr>
      <vt:lpstr>Circular Queue</vt:lpstr>
      <vt:lpstr>Priority Queue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Chou</dc:creator>
  <cp:lastModifiedBy>Eugene Chou</cp:lastModifiedBy>
  <cp:revision>3</cp:revision>
  <dcterms:created xsi:type="dcterms:W3CDTF">2020-01-18T00:14:25Z</dcterms:created>
  <dcterms:modified xsi:type="dcterms:W3CDTF">2020-01-18T00:30:13Z</dcterms:modified>
</cp:coreProperties>
</file>