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41"/>
  </p:notesMasterIdLst>
  <p:sldIdLst>
    <p:sldId id="256" r:id="rId2"/>
    <p:sldId id="273" r:id="rId3"/>
    <p:sldId id="275" r:id="rId4"/>
    <p:sldId id="276" r:id="rId5"/>
    <p:sldId id="277" r:id="rId6"/>
    <p:sldId id="311" r:id="rId7"/>
    <p:sldId id="278" r:id="rId8"/>
    <p:sldId id="258" r:id="rId9"/>
    <p:sldId id="283" r:id="rId10"/>
    <p:sldId id="280" r:id="rId11"/>
    <p:sldId id="270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8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28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5" autoAdjust="0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52EB0-2467-904F-8C4D-0F4F506F3833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751B6-92F6-0941-8950-7E4D46D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0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B640-55B6-E24D-9667-49755F71AF6D}" type="datetime3">
              <a:rPr lang="en-US" smtClean="0"/>
              <a:t>11 February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0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6C29-FC47-E14E-97FA-E80D84AE2880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7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8AC3-90B8-F946-AF17-1FBE1C3030EB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3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AEFE-FAC1-1447-BB16-6B0E59CA612F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4BD-5C1A-FF47-99E5-29086B846181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8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530-E30B-3F44-9D8C-568A65C29E95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8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8685-1732-454B-916C-02B19C953B04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9DD4-0F36-D243-9110-DA7C789B511A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93FA-A174-9C47-B110-9B4EE3AD5EE7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BE68-8CC2-D045-899E-5BEAADD08C92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9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E9A4-3149-374D-8AC8-4A6B63F3164F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1F9E-C638-4843-B960-2A15A40863C2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D034-B69E-A742-8D96-D676D6BE5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64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FD49A-E2CF-BD4E-90E6-3363CCD15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71011"/>
            <a:ext cx="5257803" cy="2427120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0E56D-CE03-B74B-98D1-7B303D4F2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330359"/>
            <a:ext cx="4758891" cy="1655762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Darrell Long</a:t>
            </a:r>
          </a:p>
          <a:p>
            <a:pPr algn="l"/>
            <a:r>
              <a:rPr lang="en-US"/>
              <a:t>CSE 13S</a:t>
            </a:r>
          </a:p>
        </p:txBody>
      </p:sp>
      <p:cxnSp>
        <p:nvCxnSpPr>
          <p:cNvPr id="16" name="Straight Arrow Connector 13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62FB-B235-134C-B671-6324EC8C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9334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© 2020 Darrell Long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463-7D6F-B745-8749-A78C6C51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8940" y="6356350"/>
            <a:ext cx="2155483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2D36463-ABF6-8145-BDA9-B2460F5E1C09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317A7-8FCD-AF4A-BB92-3CA94500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6920" y="6356350"/>
            <a:ext cx="365760" cy="365125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 sz="105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51AF3-D666-E747-A7D0-D7816FA55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93" r="20692" b="-1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305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73D84-1BDB-C74E-B2DE-0E8AB5C6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Deterministic Finite Automata (DFA)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80F9-6513-C34D-B54C-06A90E816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Mathematical model of a machine that accepts a particular set of words over some alphabet</a:t>
            </a:r>
          </a:p>
          <a:p>
            <a:r>
              <a:rPr lang="en-US" sz="2400" dirty="0"/>
              <a:t>The set of words is also called the language</a:t>
            </a:r>
          </a:p>
          <a:p>
            <a:r>
              <a:rPr lang="en-US" sz="2400" dirty="0"/>
              <a:t>A given string will always produce the same result</a:t>
            </a:r>
          </a:p>
          <a:p>
            <a:r>
              <a:rPr lang="en-US" sz="2400" dirty="0"/>
              <a:t>A DFA is a quintuple &lt;∑, S, S</a:t>
            </a:r>
            <a:r>
              <a:rPr lang="en-US" sz="2400" baseline="-25000" dirty="0"/>
              <a:t>0</a:t>
            </a:r>
            <a:r>
              <a:rPr lang="en-US" sz="2400" dirty="0"/>
              <a:t>, </a:t>
            </a:r>
            <a:r>
              <a:rPr lang="en-US" sz="2400" dirty="0" err="1"/>
              <a:t>δ</a:t>
            </a:r>
            <a:r>
              <a:rPr lang="en-US" sz="2400" dirty="0"/>
              <a:t>, F&gt;</a:t>
            </a:r>
          </a:p>
          <a:p>
            <a:pPr lvl="1"/>
            <a:r>
              <a:rPr lang="en-US" sz="2000" dirty="0"/>
              <a:t>∑ – Input alphabet</a:t>
            </a:r>
          </a:p>
          <a:p>
            <a:pPr lvl="1"/>
            <a:r>
              <a:rPr lang="en-US" sz="2000" dirty="0"/>
              <a:t>S – Finite nonempty set of states</a:t>
            </a:r>
          </a:p>
          <a:p>
            <a:pPr lvl="1"/>
            <a:r>
              <a:rPr lang="en-US" sz="2000" dirty="0"/>
              <a:t>S</a:t>
            </a:r>
            <a:r>
              <a:rPr lang="en-US" sz="2000" baseline="-25000" dirty="0"/>
              <a:t>0 </a:t>
            </a:r>
            <a:r>
              <a:rPr lang="en-US" sz="2000" dirty="0"/>
              <a:t>– Start state</a:t>
            </a:r>
            <a:endParaRPr lang="en-US" sz="2000" baseline="-25000" dirty="0"/>
          </a:p>
          <a:p>
            <a:pPr lvl="1"/>
            <a:r>
              <a:rPr lang="en-US" sz="2000" dirty="0" err="1"/>
              <a:t>δ</a:t>
            </a:r>
            <a:r>
              <a:rPr lang="en-US" sz="2000" dirty="0"/>
              <a:t> – State transition function</a:t>
            </a:r>
          </a:p>
          <a:p>
            <a:pPr lvl="1"/>
            <a:r>
              <a:rPr lang="en-US" sz="2000" dirty="0"/>
              <a:t>F – Final state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72CCA-65B6-3745-A031-5277C1EA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94F5C3-DDD2-1C4F-889D-D943E129144F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11 February 2020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1276B-6061-2141-8711-75487670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30E36-F0EF-D941-86B7-672AD17C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6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93233-8563-4E48-BDE4-87A7E67B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Letters and strings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7B52-4155-B646-850D-9C86C3455E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76030" y="963507"/>
                <a:ext cx="6250940" cy="2304627"/>
              </a:xfrm>
            </p:spPr>
            <p:txBody>
              <a:bodyPr anchor="b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n-US" sz="2000" b="0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b="0"/>
                  <a:t>, we call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b="0"/>
                  <a:t> a </a:t>
                </a:r>
                <a:r>
                  <a:rPr lang="en-US" sz="2000" b="0" i="1"/>
                  <a:t>letter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0"/>
                  <a:t>, we call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/>
                  <a:t> </a:t>
                </a:r>
                <a:r>
                  <a:rPr lang="en-US" sz="2000"/>
                  <a:t>a </a:t>
                </a:r>
                <a:r>
                  <a:rPr lang="en-US" sz="2000" i="1"/>
                  <a:t>string</a:t>
                </a:r>
                <a:endParaRPr lang="en-US" sz="2000" b="0" i="1"/>
              </a:p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/>
                  <a:t> is the empty string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7B52-4155-B646-850D-9C86C3455E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76030" y="963507"/>
                <a:ext cx="6250940" cy="2304627"/>
              </a:xfrm>
              <a:blipFill>
                <a:blip r:embed="rId2"/>
                <a:stretch>
                  <a:fillRect l="-811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29EB8C-FB93-464A-ABAB-A0B4C4ED5C0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976030" y="3589866"/>
                <a:ext cx="6250940" cy="23046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is a string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string, then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string</a:t>
                </a: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limLoc m:val="subSup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29EB8C-FB93-464A-ABAB-A0B4C4ED5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976030" y="3589866"/>
                <a:ext cx="6250940" cy="2304628"/>
              </a:xfrm>
              <a:blipFill>
                <a:blip r:embed="rId3"/>
                <a:stretch>
                  <a:fillRect l="-811"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0D024-D191-DA47-9531-4085D9AA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CC0569-38BB-4E42-AC2B-045AFF395537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5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E2816-4E52-9040-BF2D-3B02EB59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033479"/>
            <a:ext cx="2743200" cy="365125"/>
          </a:xfrm>
        </p:spPr>
        <p:txBody>
          <a:bodyPr/>
          <a:lstStyle/>
          <a:p>
            <a:fld id="{A6BEECBB-2CBF-3C4E-8F4D-A1C580BA67E8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9FF63-AC06-194D-AA97-7ADD88F7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8036" y="6033479"/>
            <a:ext cx="4114800" cy="365125"/>
          </a:xfrm>
        </p:spPr>
        <p:txBody>
          <a:bodyPr/>
          <a:lstStyle/>
          <a:p>
            <a:r>
              <a:rPr lang="en-US" dirty="0"/>
              <a:t>© 2020 Darrell Long</a:t>
            </a:r>
          </a:p>
        </p:txBody>
      </p:sp>
    </p:spTree>
    <p:extLst>
      <p:ext uri="{BB962C8B-B14F-4D97-AF65-F5344CB8AC3E}">
        <p14:creationId xmlns:p14="http://schemas.microsoft.com/office/powerpoint/2010/main" val="205313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Regex: “int”</a:t>
            </a:r>
          </a:p>
          <a:p>
            <a:r>
              <a:rPr lang="en-US" dirty="0"/>
              <a:t>Input: 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1FCE-7EB9-ED4D-B838-0F168780A672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20406-7836-CA4D-B5A2-ACE9D00E6E5F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403747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F9AB-33AC-7344-82CD-768B225ADDA1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031277-7BBB-504F-9D12-51F850A47BA4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24539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FF38-6BAC-164A-A9CE-6DC233B7C86D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E06DBB-890D-F240-A8ED-12A3E79B20D1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69068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i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47D5-448D-7540-8FCB-3B13AEC5CAF2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0F85EB-183D-2343-B588-260F94C1150E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1779966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A748-9DAB-EE47-8808-39BB0FE03CF7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AE4793-930A-4440-8EDB-64C4F392EA4F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27282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in</a:t>
            </a:r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D5F3-1909-3746-8630-B0CCB0FDB7FE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6D423D-A952-D142-8173-A03652E2FB00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402850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F26D-31B1-2B4B-B794-D5CB8D4F9933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18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A1C700-D850-9440-93B4-61B84A86FACF}"/>
              </a:ext>
            </a:extLst>
          </p:cNvPr>
          <p:cNvSpPr/>
          <p:nvPr/>
        </p:nvSpPr>
        <p:spPr>
          <a:xfrm>
            <a:off x="9066084" y="3265318"/>
            <a:ext cx="1516401" cy="151640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8B5AB-E495-E142-A600-AB3AD3F17603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353979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A16B3-CEF9-7643-96C3-3E2DE5B7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Nondeterministic Finite Automata (NFA)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AC2A-B8DE-274F-B996-C12A5D7AC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NFA is a quintuple &lt;∑, S, S</a:t>
            </a:r>
            <a:r>
              <a:rPr lang="en-US" sz="2400" baseline="-25000" dirty="0"/>
              <a:t>0</a:t>
            </a:r>
            <a:r>
              <a:rPr lang="en-US" sz="2400" dirty="0"/>
              <a:t>, </a:t>
            </a:r>
            <a:r>
              <a:rPr lang="en-US" sz="2400" dirty="0" err="1"/>
              <a:t>δ</a:t>
            </a:r>
            <a:r>
              <a:rPr lang="en-US" sz="2400" dirty="0"/>
              <a:t>, F&gt;</a:t>
            </a:r>
          </a:p>
          <a:p>
            <a:pPr lvl="1"/>
            <a:r>
              <a:rPr lang="en-US" sz="2000" dirty="0"/>
              <a:t>∑ – Input alphabet</a:t>
            </a:r>
          </a:p>
          <a:p>
            <a:pPr lvl="1"/>
            <a:r>
              <a:rPr lang="en-US" sz="2000" dirty="0"/>
              <a:t>S – Finite nonempty set of states</a:t>
            </a:r>
          </a:p>
          <a:p>
            <a:pPr lvl="1"/>
            <a:r>
              <a:rPr lang="en-US" sz="2000" dirty="0"/>
              <a:t>S</a:t>
            </a:r>
            <a:r>
              <a:rPr lang="en-US" sz="2000" baseline="-25000" dirty="0"/>
              <a:t>0 </a:t>
            </a:r>
            <a:r>
              <a:rPr lang="en-US" sz="2000" dirty="0"/>
              <a:t>– Start state</a:t>
            </a:r>
            <a:endParaRPr lang="en-US" sz="2000" baseline="-25000" dirty="0"/>
          </a:p>
          <a:p>
            <a:pPr lvl="1"/>
            <a:r>
              <a:rPr lang="en-US" sz="2000" dirty="0" err="1"/>
              <a:t>δ</a:t>
            </a:r>
            <a:r>
              <a:rPr lang="en-US" sz="2000" dirty="0"/>
              <a:t> – State transition function</a:t>
            </a:r>
          </a:p>
          <a:p>
            <a:pPr lvl="1"/>
            <a:r>
              <a:rPr lang="en-US" sz="2000" dirty="0"/>
              <a:t>F – Final state</a:t>
            </a:r>
          </a:p>
          <a:p>
            <a:r>
              <a:rPr lang="en-US" sz="2400" dirty="0"/>
              <a:t>State transitions are not uniquely determined by the current state and input</a:t>
            </a:r>
          </a:p>
          <a:p>
            <a:r>
              <a:rPr lang="en-US" sz="2400" dirty="0"/>
              <a:t>Every NFA can be written as a DFA</a:t>
            </a:r>
          </a:p>
          <a:p>
            <a:pPr lvl="1"/>
            <a:r>
              <a:rPr lang="en-US" sz="2000" dirty="0"/>
              <a:t>Exponentially large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A88C-2F49-2A4B-BED4-3AB9BF5C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767C63-BEC0-414C-95F3-6E3418C109B9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11 February 2020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DE898-7F29-E540-9A3F-2A712859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DEA4E-B5FD-9441-A279-D72E41F5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0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3C04-68F7-4985-AE3A-A6549CA4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What is a Regular Expression?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F7E7D-47F6-4CCD-936D-D204286D1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>
                <a:cs typeface="Courier New" panose="02070309020205020404" pitchFamily="49" charset="0"/>
              </a:rPr>
              <a:t>Also known as </a:t>
            </a:r>
            <a:r>
              <a:rPr lang="en-US" sz="1800" i="1">
                <a:cs typeface="Courier New" panose="02070309020205020404" pitchFamily="49" charset="0"/>
              </a:rPr>
              <a:t>regex</a:t>
            </a:r>
            <a:r>
              <a:rPr lang="en-US" sz="1800">
                <a:cs typeface="Courier New" panose="02070309020205020404" pitchFamily="49" charset="0"/>
              </a:rPr>
              <a:t> or </a:t>
            </a:r>
            <a:r>
              <a:rPr lang="en-US" sz="1800" i="1">
                <a:cs typeface="Courier New" panose="02070309020205020404" pitchFamily="49" charset="0"/>
              </a:rPr>
              <a:t>regexp</a:t>
            </a:r>
          </a:p>
          <a:p>
            <a:r>
              <a:rPr lang="en-US" sz="1800">
                <a:cs typeface="Courier New" panose="02070309020205020404" pitchFamily="49" charset="0"/>
              </a:rPr>
              <a:t>A series of characters that defines a search pattern</a:t>
            </a:r>
          </a:p>
          <a:p>
            <a:r>
              <a:rPr lang="en-US" sz="1800">
                <a:cs typeface="Courier New" panose="02070309020205020404" pitchFamily="49" charset="0"/>
              </a:rPr>
              <a:t>Used by databases, websites, vim, and command line programs such as </a:t>
            </a:r>
            <a:r>
              <a:rPr lang="en-US" sz="1800">
                <a:latin typeface="Courier" pitchFamily="2" charset="0"/>
                <a:cs typeface="Courier New" panose="02070309020205020404" pitchFamily="49" charset="0"/>
              </a:rPr>
              <a:t>grep</a:t>
            </a:r>
            <a:r>
              <a:rPr lang="en-US" sz="1800">
                <a:cs typeface="Courier New" panose="02070309020205020404" pitchFamily="49" charset="0"/>
              </a:rPr>
              <a:t> and </a:t>
            </a:r>
            <a:r>
              <a:rPr lang="en-US" sz="1800">
                <a:latin typeface="Courier" pitchFamily="2" charset="0"/>
                <a:cs typeface="Courier New" panose="02070309020205020404" pitchFamily="49" charset="0"/>
              </a:rPr>
              <a:t>awk</a:t>
            </a:r>
          </a:p>
          <a:p>
            <a:r>
              <a:rPr lang="en-US" sz="1800">
                <a:cs typeface="Courier New" panose="02070309020205020404" pitchFamily="49" charset="0"/>
              </a:rPr>
              <a:t>Lexical analysis in a compiler</a:t>
            </a:r>
          </a:p>
          <a:p>
            <a:endParaRPr lang="en-US" sz="1800">
              <a:cs typeface="Courier New" panose="02070309020205020404" pitchFamily="49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C5D916C9-64D2-C04C-B4EF-1E2B43991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6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674116-4701-7049-AB85-BE2CAA75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1" y="6199632"/>
            <a:ext cx="3867496" cy="36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CCE984F-245E-2749-BA92-11F168141678}" type="datetime3">
              <a:rPr lang="en-US" sz="1100" smtClean="0">
                <a:solidFill>
                  <a:schemeClr val="tx1">
                    <a:alpha val="80000"/>
                  </a:schemeClr>
                </a:solidFill>
              </a:rPr>
              <a:t>11 February 2020</a:t>
            </a:fld>
            <a:endParaRPr 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306E1-6949-44C3-899A-168007F1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656C0-A51C-448A-9DF0-07B95EE5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476243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BAFD6-77FF-724C-8482-B2AC45954BBC}"/>
              </a:ext>
            </a:extLst>
          </p:cNvPr>
          <p:cNvSpPr txBox="1"/>
          <p:nvPr/>
        </p:nvSpPr>
        <p:spPr>
          <a:xfrm>
            <a:off x="7629744" y="5806791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Peter Weinberger</a:t>
            </a:r>
          </a:p>
        </p:txBody>
      </p:sp>
    </p:spTree>
    <p:extLst>
      <p:ext uri="{BB962C8B-B14F-4D97-AF65-F5344CB8AC3E}">
        <p14:creationId xmlns:p14="http://schemas.microsoft.com/office/powerpoint/2010/main" val="1143729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899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B881-34E1-DA4A-8DEC-0C368A85F400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20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2E1655-0A50-7148-BD18-B1232A03146F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09B132-B577-9D44-8732-D1CCAAB04782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400299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891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DF6F-8FAB-E442-9E4F-5E354198B78D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37CD3E-DB95-864E-B453-AEDCA1979FCD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8E16C7-1897-4147-87D0-6D9FFA38B820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072186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467096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EB07-4BC4-B141-8FBC-4A3A8AAC0EE5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5ED15E-BB0A-944B-8804-F84A04BBEC22}"/>
              </a:ext>
            </a:extLst>
          </p:cNvPr>
          <p:cNvSpPr txBox="1"/>
          <p:nvPr/>
        </p:nvSpPr>
        <p:spPr>
          <a:xfrm>
            <a:off x="7209445" y="1075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442B50-1F96-0F44-BDB8-A9D4E30DA0C7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624771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467099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C99D-D75D-D949-AB6B-EB506E40CA2F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EFF664-C62C-594B-A7AB-692D84323625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B8481-12A8-A047-AA67-EAB1511A44E5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1940066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895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B78-751C-E649-8154-7FA37D6DA418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61DEF7-7E91-4C46-9ABC-CA75A1ED27DC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59A4A-C0DE-5449-B088-BB27249842B0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15946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703635" cy="3511310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</a:t>
            </a:r>
            <a:r>
              <a:rPr lang="en-US" dirty="0">
                <a:solidFill>
                  <a:srgbClr val="FF0000"/>
                </a:solidFill>
              </a:rPr>
              <a:t>d</a:t>
            </a:r>
          </a:p>
          <a:p>
            <a:r>
              <a:rPr lang="en-US" dirty="0"/>
              <a:t>Must “guess” in the beginning</a:t>
            </a:r>
          </a:p>
          <a:p>
            <a:r>
              <a:rPr lang="en-US" dirty="0">
                <a:solidFill>
                  <a:srgbClr val="FF0000"/>
                </a:solidFill>
              </a:rPr>
              <a:t>Backtrack!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AD81-408D-404E-B680-A480B8A48578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E64444-1C1B-2E4A-9C3A-B7A6CF07F548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B9693-67FE-5640-AC7C-8C116580964D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337006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897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239D-DB28-BA40-8CF4-D0B4085A0621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3A2157-8EF4-2C43-ACBA-7C12D5388034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9FCCB2-978E-FE40-B42D-E0F0AF35395A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43954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903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63F2-F1D1-464D-88C1-7EEBCDFBCD86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345AF6-9EF6-D14A-BE9A-13B8D5E9C133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34181B-CD48-2948-82D9-16A3A68625D4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453445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467098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995-AE44-0142-AFCB-42FA3EEA0420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28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2C8944-A267-4445-BD63-9A123941EE1D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006DE5-8026-E04F-A843-9CEF490D18A2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879820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902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</a:t>
            </a:r>
            <a:r>
              <a:rPr lang="en-US" dirty="0">
                <a:solidFill>
                  <a:srgbClr val="FF0000"/>
                </a:solidFill>
              </a:rPr>
              <a:t>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15B8-2B14-924C-98C1-71C1F89B7022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29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ED4C7-CBC4-DD4E-942F-E91F0CB4D09E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F07142-49F7-D649-A2A3-D2674589BD62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182892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C2333-284B-3048-B8B2-FA3682CD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Regex Syntax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9796-27BF-0A4A-9475-3FDD57B9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0D0888C-7CE5-7242-86FC-96D20ECADEA0}" type="datetime3">
              <a:rPr lang="en-US" smtClean="0">
                <a:solidFill>
                  <a:srgbClr val="898989"/>
                </a:solidFill>
              </a:rPr>
              <a:t>11 February 2020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2B40E-6418-734F-BFFB-6A226DA2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2A135-69AF-DD4C-AD80-F9C196D7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007D034-B69E-A742-8D96-D676D6BE536A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2C3928-D7E2-4147-85A2-A46141746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910962"/>
              </p:ext>
            </p:extLst>
          </p:nvPr>
        </p:nvGraphicFramePr>
        <p:xfrm>
          <a:off x="320040" y="2633306"/>
          <a:ext cx="9884404" cy="375085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55620">
                  <a:extLst>
                    <a:ext uri="{9D8B030D-6E8A-4147-A177-3AD203B41FA5}">
                      <a16:colId xmlns:a16="http://schemas.microsoft.com/office/drawing/2014/main" val="336000362"/>
                    </a:ext>
                  </a:extLst>
                </a:gridCol>
                <a:gridCol w="3056900">
                  <a:extLst>
                    <a:ext uri="{9D8B030D-6E8A-4147-A177-3AD203B41FA5}">
                      <a16:colId xmlns:a16="http://schemas.microsoft.com/office/drawing/2014/main" val="1596570120"/>
                    </a:ext>
                  </a:extLst>
                </a:gridCol>
                <a:gridCol w="2768038">
                  <a:extLst>
                    <a:ext uri="{9D8B030D-6E8A-4147-A177-3AD203B41FA5}">
                      <a16:colId xmlns:a16="http://schemas.microsoft.com/office/drawing/2014/main" val="3697974248"/>
                    </a:ext>
                  </a:extLst>
                </a:gridCol>
                <a:gridCol w="2903846">
                  <a:extLst>
                    <a:ext uri="{9D8B030D-6E8A-4147-A177-3AD203B41FA5}">
                      <a16:colId xmlns:a16="http://schemas.microsoft.com/office/drawing/2014/main" val="2682377659"/>
                    </a:ext>
                  </a:extLst>
                </a:gridCol>
              </a:tblGrid>
              <a:tr h="437820"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Expression</a:t>
                      </a:r>
                    </a:p>
                  </a:txBody>
                  <a:tcPr marL="177069" marR="88535" marT="88535" marB="885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What Does It Match?</a:t>
                      </a:r>
                    </a:p>
                  </a:txBody>
                  <a:tcPr marL="177069" marR="88535" marT="88535" marB="885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Expression</a:t>
                      </a:r>
                    </a:p>
                  </a:txBody>
                  <a:tcPr marL="177069" marR="88535" marT="88535" marB="885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(in red)</a:t>
                      </a:r>
                    </a:p>
                  </a:txBody>
                  <a:tcPr marL="177069" marR="88535" marT="88535" marB="885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881584"/>
                  </a:ext>
                </a:extLst>
              </a:tr>
              <a:tr h="66260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the character itself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aa</a:t>
                      </a:r>
                      <a:r>
                        <a:rPr lang="en-US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b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S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nt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 Cruz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72158"/>
                  </a:ext>
                </a:extLst>
              </a:tr>
              <a:tr h="66260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.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any character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.ed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jum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ped</a:t>
                      </a:r>
                    </a:p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fle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xed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871504"/>
                  </a:ext>
                </a:extLst>
              </a:tr>
              <a:tr h="66260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+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one or more occurrences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o+d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F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ood</a:t>
                      </a:r>
                    </a:p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od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00165"/>
                  </a:ext>
                </a:extLst>
              </a:tr>
              <a:tr h="66260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*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zero or more occurrences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u*int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uint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32_t</a:t>
                      </a:r>
                    </a:p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int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8_t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8375"/>
                  </a:ext>
                </a:extLst>
              </a:tr>
              <a:tr h="66260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?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One or zero occurrence of a one-character expression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an?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an</a:t>
                      </a:r>
                    </a:p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pple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94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680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883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586A-0A70-E749-8880-B884F4AEBEF1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30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5EF9FA-6C3B-004E-8BA9-88F2C93E5B7B}"/>
              </a:ext>
            </a:extLst>
          </p:cNvPr>
          <p:cNvSpPr/>
          <p:nvPr/>
        </p:nvSpPr>
        <p:spPr>
          <a:xfrm>
            <a:off x="7381295" y="5059578"/>
            <a:ext cx="1133045" cy="113304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A9D566-7DEC-A14A-B7D2-DC06AD32315D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C0827A-E915-DC4F-98DE-78DD6A4E0A15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1601971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F2F5D-B5D9-544D-91EF-2FA101D4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NFA: Backtracking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8357-2C58-834D-AAF1-F31A9AA5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Backtracking is an expensive recursive operation</a:t>
            </a:r>
          </a:p>
          <a:p>
            <a:r>
              <a:rPr lang="en-US" sz="2400" dirty="0"/>
              <a:t>Must explore all possible paths in the worst case</a:t>
            </a:r>
          </a:p>
          <a:p>
            <a:r>
              <a:rPr lang="en-US" sz="2400" dirty="0"/>
              <a:t>Number of paths can grow exponentially</a:t>
            </a:r>
          </a:p>
          <a:p>
            <a:r>
              <a:rPr lang="en-US" sz="2400" dirty="0"/>
              <a:t>Can we do better?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34EAF-D605-CD4C-AF82-59D35054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63E895-EE74-DB43-A9D7-09684045C54B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11 February 2020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CD25F-CA1F-3942-AE83-0C7049C9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E5CF9-C8BC-8949-8162-50C03E7C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68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7599"/>
            <a:ext cx="3200395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Simulate both states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4BA3-D8D3-1242-BFD4-9ABF4F03B75C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FC4B28-9046-794E-A9F4-AB6435565DE8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092FAA-1309-DD4E-B413-DE689786D1E8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1891895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BBC0-90F2-EF40-A0AD-A4E80549FB01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3EAE25-BB16-7642-926A-46AF1BADD5D8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21F65B-176A-0145-9CF1-77EF2D3C9048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F82C747-1375-1442-B7B3-45066FFC28CD}"/>
              </a:ext>
            </a:extLst>
          </p:cNvPr>
          <p:cNvSpPr txBox="1">
            <a:spLocks/>
          </p:cNvSpPr>
          <p:nvPr/>
        </p:nvSpPr>
        <p:spPr>
          <a:xfrm>
            <a:off x="838200" y="2387599"/>
            <a:ext cx="3276600" cy="194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Regex:  “any | and”</a:t>
            </a:r>
          </a:p>
          <a:p>
            <a:r>
              <a:rPr lang="en-US" dirty="0"/>
              <a:t>Input: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nd</a:t>
            </a:r>
          </a:p>
          <a:p>
            <a:r>
              <a:rPr lang="en-US" dirty="0"/>
              <a:t>Simulate both states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2D42301-4CC3-B942-BFB3-295499AF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</p:spTree>
    <p:extLst>
      <p:ext uri="{BB962C8B-B14F-4D97-AF65-F5344CB8AC3E}">
        <p14:creationId xmlns:p14="http://schemas.microsoft.com/office/powerpoint/2010/main" val="979484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8C1-B575-B141-9C1C-03F4064E77C6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6B3BD7-C41D-4649-9CAB-4815473F76E4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A6A71-3E43-F948-99E5-A0CF592C5710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C23769E-2626-5741-979D-EB8C0718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FDB576B9-A902-0D46-866A-BC4D8FA9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7599"/>
            <a:ext cx="3200400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Simulate both states</a:t>
            </a:r>
          </a:p>
        </p:txBody>
      </p:sp>
    </p:spTree>
    <p:extLst>
      <p:ext uri="{BB962C8B-B14F-4D97-AF65-F5344CB8AC3E}">
        <p14:creationId xmlns:p14="http://schemas.microsoft.com/office/powerpoint/2010/main" val="960429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0335-194C-E44B-A3EB-48B28030DE50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274A2B-823B-824B-99CA-2D42A95D757E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4B2C0A-D1A7-5C48-A8D8-334A63015100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E9A168A-BA73-0842-91D1-5974395C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A29F438-37D3-4D45-8A65-2FD0041B1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7599"/>
            <a:ext cx="3200397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d</a:t>
            </a:r>
          </a:p>
          <a:p>
            <a:r>
              <a:rPr lang="en-US" dirty="0"/>
              <a:t>Simulate both states</a:t>
            </a:r>
          </a:p>
        </p:txBody>
      </p:sp>
    </p:spTree>
    <p:extLst>
      <p:ext uri="{BB962C8B-B14F-4D97-AF65-F5344CB8AC3E}">
        <p14:creationId xmlns:p14="http://schemas.microsoft.com/office/powerpoint/2010/main" val="2038434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84CE-DBFB-FE4A-844B-D016AC2FDEBA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0E1686-14C3-9C4E-9C29-9BA5E428DB06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7F036D-7FA3-6548-93FE-24974B8CCB03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BA75CBE-BF90-3C43-B9A3-EB38C902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02BE37F-204F-1045-B9AC-4C0A2F64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7599"/>
            <a:ext cx="3200400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Simulate both states</a:t>
            </a:r>
          </a:p>
        </p:txBody>
      </p:sp>
    </p:spTree>
    <p:extLst>
      <p:ext uri="{BB962C8B-B14F-4D97-AF65-F5344CB8AC3E}">
        <p14:creationId xmlns:p14="http://schemas.microsoft.com/office/powerpoint/2010/main" val="1710211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2E34-BCBE-3B46-856D-A4FDE41A28DD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130E16-2B9B-D448-A034-F77958FA79FF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E21B6A-7D38-9B42-B4E5-1189E148C84A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B91AF1C-2EC8-8642-A13F-7F99F449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C521817-76B0-E945-AAC6-66AA342E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7599"/>
            <a:ext cx="3200399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</a:t>
            </a:r>
            <a:r>
              <a:rPr lang="en-US" dirty="0">
                <a:solidFill>
                  <a:srgbClr val="FF0000"/>
                </a:solidFill>
              </a:rPr>
              <a:t>d</a:t>
            </a:r>
          </a:p>
          <a:p>
            <a:r>
              <a:rPr lang="en-US" dirty="0"/>
              <a:t>Simulate both states</a:t>
            </a:r>
          </a:p>
        </p:txBody>
      </p:sp>
    </p:spTree>
    <p:extLst>
      <p:ext uri="{BB962C8B-B14F-4D97-AF65-F5344CB8AC3E}">
        <p14:creationId xmlns:p14="http://schemas.microsoft.com/office/powerpoint/2010/main" val="1305421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DEDF-67D2-1F4C-BD68-D3227B8E45A3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38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5EF9FA-6C3B-004E-8BA9-88F2C93E5B7B}"/>
              </a:ext>
            </a:extLst>
          </p:cNvPr>
          <p:cNvSpPr/>
          <p:nvPr/>
        </p:nvSpPr>
        <p:spPr>
          <a:xfrm>
            <a:off x="7381295" y="5059578"/>
            <a:ext cx="1133045" cy="113304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0836F6-0384-C144-A57C-4DD74247BF62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B58534-F787-B14E-8BD9-E810B849919D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7515A6B-3673-8F48-9108-C57F570D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84678EC-1411-0045-86A7-8D7A8F4E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7599"/>
            <a:ext cx="3200399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Simulate both states</a:t>
            </a:r>
          </a:p>
        </p:txBody>
      </p:sp>
    </p:spTree>
    <p:extLst>
      <p:ext uri="{BB962C8B-B14F-4D97-AF65-F5344CB8AC3E}">
        <p14:creationId xmlns:p14="http://schemas.microsoft.com/office/powerpoint/2010/main" val="609269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2F5D-B5D9-544D-91EF-2FA101D4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NFA: Simulating Multiple States 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8357-2C58-834D-AAF1-F31A9AA5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State transition function maps to those states that are reachable by the current state</a:t>
            </a:r>
          </a:p>
          <a:p>
            <a:r>
              <a:rPr lang="en-US" sz="2400" dirty="0"/>
              <a:t>Remember all the states that can be reached for some string </a:t>
            </a:r>
          </a:p>
          <a:p>
            <a:r>
              <a:rPr lang="en-US" sz="2400" dirty="0"/>
              <a:t>The NFA might be in every state in the worst case</a:t>
            </a:r>
          </a:p>
          <a:p>
            <a:r>
              <a:rPr lang="en-US" sz="2400" dirty="0"/>
              <a:t>Linear time</a:t>
            </a:r>
          </a:p>
          <a:p>
            <a:r>
              <a:rPr lang="en-US" sz="2400" dirty="0"/>
              <a:t>Introduced in Thompson’s </a:t>
            </a:r>
            <a:r>
              <a:rPr lang="en-US" i="1" dirty="0"/>
              <a:t>Regular Expression Search Algorithm </a:t>
            </a:r>
            <a:r>
              <a:rPr lang="en-US" dirty="0"/>
              <a:t>in 1968</a:t>
            </a:r>
          </a:p>
          <a:p>
            <a:r>
              <a:rPr lang="en-US" sz="2400" dirty="0"/>
              <a:t>Algorithms matter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34EAF-D605-CD4C-AF82-59D35054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CAB7C7A-2A0A-3D48-8508-15508FC42D59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11 February 2020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CD25F-CA1F-3942-AE83-0C7049C9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E5CF9-C8BC-8949-8162-50C03E7C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8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988ED-60DC-4146-AEDF-E85CF429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Regex Syntax Continued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91FF9-822D-4845-9DFF-D024C9F6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B4CFEFE-4463-3F42-A32A-B2681DA39758}" type="datetime3">
              <a:rPr lang="en-US" smtClean="0">
                <a:solidFill>
                  <a:srgbClr val="898989"/>
                </a:solidFill>
              </a:rPr>
              <a:t>11 February 2020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359F-0583-034F-B8BC-FDF11FDD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308F-ADFC-2546-821A-47145D8B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007D034-B69E-A742-8D96-D676D6BE536A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B200D7E-5A58-984B-9B71-B4BACFC09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769471"/>
              </p:ext>
            </p:extLst>
          </p:nvPr>
        </p:nvGraphicFramePr>
        <p:xfrm>
          <a:off x="320040" y="2591227"/>
          <a:ext cx="11496823" cy="383500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13050">
                  <a:extLst>
                    <a:ext uri="{9D8B030D-6E8A-4147-A177-3AD203B41FA5}">
                      <a16:colId xmlns:a16="http://schemas.microsoft.com/office/drawing/2014/main" val="2070612564"/>
                    </a:ext>
                  </a:extLst>
                </a:gridCol>
                <a:gridCol w="3093621">
                  <a:extLst>
                    <a:ext uri="{9D8B030D-6E8A-4147-A177-3AD203B41FA5}">
                      <a16:colId xmlns:a16="http://schemas.microsoft.com/office/drawing/2014/main" val="1084535156"/>
                    </a:ext>
                  </a:extLst>
                </a:gridCol>
                <a:gridCol w="2713050">
                  <a:extLst>
                    <a:ext uri="{9D8B030D-6E8A-4147-A177-3AD203B41FA5}">
                      <a16:colId xmlns:a16="http://schemas.microsoft.com/office/drawing/2014/main" val="207897142"/>
                    </a:ext>
                  </a:extLst>
                </a:gridCol>
                <a:gridCol w="2977102">
                  <a:extLst>
                    <a:ext uri="{9D8B030D-6E8A-4147-A177-3AD203B41FA5}">
                      <a16:colId xmlns:a16="http://schemas.microsoft.com/office/drawing/2014/main" val="1316770063"/>
                    </a:ext>
                  </a:extLst>
                </a:gridCol>
              </a:tblGrid>
              <a:tr h="65329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Expression</a:t>
                      </a:r>
                    </a:p>
                  </a:txBody>
                  <a:tcPr marL="258879" marR="155327" marT="155327" marB="155327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What Does It Match?</a:t>
                      </a:r>
                    </a:p>
                  </a:txBody>
                  <a:tcPr marL="258879" marR="155327" marT="155327" marB="155327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Expression</a:t>
                      </a:r>
                    </a:p>
                  </a:txBody>
                  <a:tcPr marL="258879" marR="155327" marT="155327" marB="155327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(in red)</a:t>
                      </a:r>
                    </a:p>
                  </a:txBody>
                  <a:tcPr marL="258879" marR="155327" marT="155327" marB="155327"/>
                </a:tc>
                <a:extLst>
                  <a:ext uri="{0D108BD9-81ED-4DB2-BD59-A6C34878D82A}">
                    <a16:rowId xmlns:a16="http://schemas.microsoft.com/office/drawing/2014/main" val="342773231"/>
                  </a:ext>
                </a:extLst>
              </a:tr>
              <a:tr h="55068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[]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 character enclosed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[</a:t>
                      </a:r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aeiou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C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o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mp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u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t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r</a:t>
                      </a:r>
                    </a:p>
                  </a:txBody>
                  <a:tcPr marL="258879" marR="134617" marT="134617" marB="134617"/>
                </a:tc>
                <a:extLst>
                  <a:ext uri="{0D108BD9-81ED-4DB2-BD59-A6C34878D82A}">
                    <a16:rowId xmlns:a16="http://schemas.microsoft.com/office/drawing/2014/main" val="1769712532"/>
                  </a:ext>
                </a:extLst>
              </a:tr>
              <a:tr h="79542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[a-z]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 lower case letter between a-z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[a-e]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Comput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r</a:t>
                      </a:r>
                    </a:p>
                  </a:txBody>
                  <a:tcPr marL="258879" marR="134617" marT="134617" marB="134617"/>
                </a:tc>
                <a:extLst>
                  <a:ext uri="{0D108BD9-81ED-4DB2-BD59-A6C34878D82A}">
                    <a16:rowId xmlns:a16="http://schemas.microsoft.com/office/drawing/2014/main" val="3257063734"/>
                  </a:ext>
                </a:extLst>
              </a:tr>
              <a:tr h="79542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()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Group expressions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(pre)*y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Os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prey</a:t>
                      </a:r>
                    </a:p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Happ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y</a:t>
                      </a:r>
                    </a:p>
                  </a:txBody>
                  <a:tcPr marL="258879" marR="134617" marT="134617" marB="134617"/>
                </a:tc>
                <a:extLst>
                  <a:ext uri="{0D108BD9-81ED-4DB2-BD59-A6C34878D82A}">
                    <a16:rowId xmlns:a16="http://schemas.microsoft.com/office/drawing/2014/main" val="462393026"/>
                  </a:ext>
                </a:extLst>
              </a:tr>
              <a:tr h="104017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{}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of times an expression is matched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[a-z]{3}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and</a:t>
                      </a:r>
                    </a:p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C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omp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uter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com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puter</a:t>
                      </a:r>
                    </a:p>
                  </a:txBody>
                  <a:tcPr marL="258879" marR="134617" marT="134617" marB="134617"/>
                </a:tc>
                <a:extLst>
                  <a:ext uri="{0D108BD9-81ED-4DB2-BD59-A6C34878D82A}">
                    <a16:rowId xmlns:a16="http://schemas.microsoft.com/office/drawing/2014/main" val="722909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4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B2FD7-2DAC-A644-BBA7-2390DF9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Putting it all together: electronic mail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EE3E-DE5E-5E47-88FA-40B8D399E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1900" dirty="0"/>
              <a:t>Pattern: </a:t>
            </a:r>
            <a:r>
              <a:rPr lang="en-US" sz="1900" dirty="0">
                <a:latin typeface="Courier" pitchFamily="2" charset="0"/>
              </a:rPr>
              <a:t>text</a:t>
            </a:r>
            <a:r>
              <a:rPr lang="en-US" sz="1900" baseline="-25000" dirty="0">
                <a:latin typeface="Courier" pitchFamily="2" charset="0"/>
              </a:rPr>
              <a:t>1</a:t>
            </a:r>
            <a:r>
              <a:rPr lang="en-US" sz="1900" dirty="0">
                <a:latin typeface="Courier" pitchFamily="2" charset="0"/>
              </a:rPr>
              <a:t>@text</a:t>
            </a:r>
            <a:r>
              <a:rPr lang="en-US" sz="1900" baseline="-25000" dirty="0">
                <a:latin typeface="Courier" pitchFamily="2" charset="0"/>
              </a:rPr>
              <a:t>2</a:t>
            </a:r>
            <a:r>
              <a:rPr lang="en-US" sz="1900" dirty="0">
                <a:latin typeface="Courier" pitchFamily="2" charset="0"/>
              </a:rPr>
              <a:t>.text</a:t>
            </a:r>
            <a:r>
              <a:rPr lang="en-US" sz="1900" baseline="-25000" dirty="0">
                <a:latin typeface="Courier" pitchFamily="2" charset="0"/>
              </a:rPr>
              <a:t>3</a:t>
            </a:r>
            <a:endParaRPr lang="en-US" sz="1900" baseline="-25000" dirty="0"/>
          </a:p>
          <a:p>
            <a:r>
              <a:rPr lang="en-US" sz="1900" dirty="0"/>
              <a:t>Identify subsections</a:t>
            </a:r>
          </a:p>
          <a:p>
            <a:pPr lvl="1"/>
            <a:r>
              <a:rPr lang="en-US" sz="1900" dirty="0"/>
              <a:t>Expression</a:t>
            </a:r>
            <a:r>
              <a:rPr lang="en-US" sz="1900" baseline="-25000" dirty="0"/>
              <a:t>1</a:t>
            </a:r>
            <a:r>
              <a:rPr lang="en-US" sz="1900" dirty="0"/>
              <a:t>: </a:t>
            </a:r>
            <a:r>
              <a:rPr lang="en-US" sz="1900" dirty="0">
                <a:latin typeface="Courier" pitchFamily="2" charset="0"/>
              </a:rPr>
              <a:t>[A-Za-z0-9]+</a:t>
            </a:r>
          </a:p>
          <a:p>
            <a:pPr lvl="1"/>
            <a:r>
              <a:rPr lang="en-US" sz="1900" dirty="0">
                <a:latin typeface="Courier" pitchFamily="2" charset="0"/>
              </a:rPr>
              <a:t>@</a:t>
            </a:r>
          </a:p>
          <a:p>
            <a:pPr lvl="1"/>
            <a:r>
              <a:rPr lang="en-US" sz="1900" dirty="0"/>
              <a:t>Expression</a:t>
            </a:r>
            <a:r>
              <a:rPr lang="en-US" sz="1900" baseline="-25000" dirty="0"/>
              <a:t>2</a:t>
            </a:r>
            <a:r>
              <a:rPr lang="en-US" sz="1900" dirty="0"/>
              <a:t>: </a:t>
            </a:r>
            <a:r>
              <a:rPr lang="en-US" sz="1900" dirty="0">
                <a:latin typeface="Courier" pitchFamily="2" charset="0"/>
              </a:rPr>
              <a:t>[A-Za-z0-9]+</a:t>
            </a:r>
          </a:p>
          <a:p>
            <a:pPr lvl="1"/>
            <a:r>
              <a:rPr lang="en-US" sz="1900" dirty="0"/>
              <a:t>Expression</a:t>
            </a:r>
            <a:r>
              <a:rPr lang="en-US" sz="1900" baseline="-25000" dirty="0"/>
              <a:t>3</a:t>
            </a:r>
            <a:r>
              <a:rPr lang="en-US" sz="1900" dirty="0"/>
              <a:t>: </a:t>
            </a:r>
            <a:r>
              <a:rPr lang="en-US" sz="1900" dirty="0">
                <a:latin typeface="Courier" pitchFamily="2" charset="0"/>
              </a:rPr>
              <a:t>\.[A-Za-z]{3}</a:t>
            </a:r>
          </a:p>
          <a:p>
            <a:r>
              <a:rPr lang="en-US" sz="1900" dirty="0"/>
              <a:t>Combine it: </a:t>
            </a:r>
            <a:r>
              <a:rPr lang="en-US" sz="1800" dirty="0">
                <a:latin typeface="Courier" pitchFamily="2" charset="0"/>
              </a:rPr>
              <a:t>[A-Za-z0-9]+@[A-Za-z0-9]+\.[A-Za-z]{3}</a:t>
            </a:r>
            <a:endParaRPr lang="en-US" sz="1900" dirty="0">
              <a:latin typeface="Courier" pitchFamily="2" charset="0"/>
            </a:endParaRPr>
          </a:p>
        </p:txBody>
      </p:sp>
      <p:pic>
        <p:nvPicPr>
          <p:cNvPr id="8" name="Picture 7" descr="A picture containing object, indoor, clock, monitor&#10;&#10;Description automatically generated">
            <a:extLst>
              <a:ext uri="{FF2B5EF4-FFF2-40B4-BE49-F238E27FC236}">
                <a16:creationId xmlns:a16="http://schemas.microsoft.com/office/drawing/2014/main" id="{9DF87201-DA73-7A47-97B8-BC853B71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4259976"/>
            <a:ext cx="6894236" cy="8617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0012B-E92A-7A49-B8A1-9C7CBCD9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D0575A-9E80-B54D-94CF-D7C39D9BCD3B}" type="datetime3">
              <a:rPr lang="en-US" smtClean="0">
                <a:solidFill>
                  <a:srgbClr val="FFFFFF">
                    <a:alpha val="80000"/>
                  </a:srgbClr>
                </a:solidFill>
              </a:rPr>
              <a:t>11 February 2020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0560-7980-CF49-83E0-E88FF9EF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F0FA4-98AF-344D-A202-C7CD1BC9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9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510F-E13F-DA4A-8E57-502A211D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2"/>
            <a:ext cx="3363242" cy="1109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Regex in C</a:t>
            </a:r>
          </a:p>
        </p:txBody>
      </p: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1CC6F7-5CBB-F549-9A15-2555A6EC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266" y="581891"/>
            <a:ext cx="4367783" cy="556405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BF17F-C3CC-A846-85CF-947C74A6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A3EE74-7723-3B49-B17F-55DB6AF2D6CD}" type="datetime3">
              <a:rPr lang="en-US" smtClean="0"/>
              <a:t>11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0C2F4-B8BD-864B-96A2-DB866688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55FF6-EABA-C64E-879F-2EFC58B9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007D034-B69E-A742-8D96-D676D6BE536A}" type="slidenum">
              <a:rPr lang="en-US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3" name="Picture 32" descr="A picture containing object, clock, dark, ball&#10;&#10;Description automatically generated">
            <a:extLst>
              <a:ext uri="{FF2B5EF4-FFF2-40B4-BE49-F238E27FC236}">
                <a16:creationId xmlns:a16="http://schemas.microsoft.com/office/drawing/2014/main" id="{2F745B52-2112-134F-8680-640A4D4D5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" b="6306"/>
          <a:stretch/>
        </p:blipFill>
        <p:spPr>
          <a:xfrm>
            <a:off x="488515" y="2923741"/>
            <a:ext cx="4741747" cy="94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0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3F49-F7AE-D545-ABBE-7D5FF227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Theory of Finite Automata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A0708-F330-2E49-A891-DC16860A0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theory behind regular expressions</a:t>
            </a:r>
          </a:p>
        </p:txBody>
      </p:sp>
      <p:sp>
        <p:nvSpPr>
          <p:cNvPr id="29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F8700-2426-2E47-82F8-A4479D4C3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4" r="-1" b="741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96BE-DFE0-1640-BA0E-14BD8E4B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7052" y="694944"/>
            <a:ext cx="271682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  <a:defRPr/>
            </a:pPr>
            <a:fld id="{9FE05B72-4122-6640-9D54-9AD5E8B5120A}" type="datetime3">
              <a:rPr lang="en-US" sz="1100" smtClean="0">
                <a:solidFill>
                  <a:schemeClr val="tx1">
                    <a:alpha val="80000"/>
                  </a:schemeClr>
                </a:solidFill>
                <a:latin typeface="Calibri" panose="020F0502020204030204"/>
              </a:rPr>
              <a:t>11 February 2020</a:t>
            </a:fld>
            <a:endParaRPr lang="en-US" sz="1100">
              <a:solidFill>
                <a:schemeClr val="tx1">
                  <a:alpha val="80000"/>
                </a:schemeClr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211B4-6376-E842-AFCF-2A00FDE3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  <a:defRPr/>
            </a:pPr>
            <a:fld id="{A007D034-B69E-A742-8D96-D676D6BE536A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 defTabSz="914400">
                <a:spcAft>
                  <a:spcPts val="600"/>
                </a:spcAft>
                <a:defRPr/>
              </a:pPr>
              <a:t>7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6574-EEF2-3840-B82D-347D3A79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6626" y="6199631"/>
            <a:ext cx="4256653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en-US" sz="1100" kern="1200" dirty="0">
                <a:solidFill>
                  <a:schemeClr val="tx1">
                    <a:alpha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297AA-A3D3-084D-800D-554DFA2F08EC}"/>
              </a:ext>
            </a:extLst>
          </p:cNvPr>
          <p:cNvSpPr txBox="1"/>
          <p:nvPr/>
        </p:nvSpPr>
        <p:spPr>
          <a:xfrm>
            <a:off x="420414" y="6196059"/>
            <a:ext cx="202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Stephen C. Kleene</a:t>
            </a:r>
          </a:p>
        </p:txBody>
      </p:sp>
    </p:spTree>
    <p:extLst>
      <p:ext uri="{BB962C8B-B14F-4D97-AF65-F5344CB8AC3E}">
        <p14:creationId xmlns:p14="http://schemas.microsoft.com/office/powerpoint/2010/main" val="257713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0BC5-960A-904F-90D4-DCBA7830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</a:rPr>
              <a:t>Types of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A3FC-4D81-434A-BD27-0C42C6FD3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Deterministic Finite Automata (DFA)</a:t>
            </a:r>
          </a:p>
          <a:p>
            <a:pPr lvl="1"/>
            <a:r>
              <a:rPr lang="en-US" sz="1700" dirty="0"/>
              <a:t>Also called </a:t>
            </a:r>
            <a:r>
              <a:rPr lang="en-US" sz="1700" i="1" dirty="0"/>
              <a:t>Finite State Automata</a:t>
            </a:r>
          </a:p>
          <a:p>
            <a:pPr lvl="1"/>
            <a:r>
              <a:rPr lang="en-US" sz="1700" dirty="0"/>
              <a:t>Single transition per letter</a:t>
            </a:r>
          </a:p>
          <a:p>
            <a:pPr lvl="1"/>
            <a:r>
              <a:rPr lang="en-US" sz="1700" dirty="0"/>
              <a:t>Recognize Type 3 grammars</a:t>
            </a:r>
          </a:p>
          <a:p>
            <a:pPr lvl="1"/>
            <a:r>
              <a:rPr lang="en-US" sz="1700" dirty="0"/>
              <a:t>Recognize </a:t>
            </a:r>
            <a:r>
              <a:rPr lang="en-US" sz="1700" i="1" dirty="0"/>
              <a:t>regular expressions</a:t>
            </a:r>
          </a:p>
          <a:p>
            <a:pPr marL="0" indent="0">
              <a:buNone/>
            </a:pPr>
            <a:r>
              <a:rPr lang="en-US" sz="1700" dirty="0"/>
              <a:t>Non-Deterministic Finite Automata (NFA)</a:t>
            </a:r>
          </a:p>
          <a:p>
            <a:pPr lvl="1"/>
            <a:r>
              <a:rPr lang="en-US" sz="1700" dirty="0"/>
              <a:t>Have many transitions per letter</a:t>
            </a:r>
          </a:p>
          <a:p>
            <a:pPr lvl="1"/>
            <a:r>
              <a:rPr lang="en-US" sz="1700" dirty="0"/>
              <a:t>Have transitions for the empty string</a:t>
            </a:r>
          </a:p>
          <a:p>
            <a:pPr lvl="1"/>
            <a:r>
              <a:rPr lang="en-US" sz="1700" dirty="0"/>
              <a:t>Equal in power to DFA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59A2B-41CA-9642-B9AD-004D1F518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Push Down Automata</a:t>
            </a:r>
          </a:p>
          <a:p>
            <a:pPr lvl="1"/>
            <a:r>
              <a:rPr lang="en-US" sz="1600" dirty="0"/>
              <a:t>We have a stack</a:t>
            </a:r>
          </a:p>
          <a:p>
            <a:pPr lvl="1"/>
            <a:r>
              <a:rPr lang="en-US" sz="1600" dirty="0"/>
              <a:t>Recognize Type 2 grammars</a:t>
            </a:r>
          </a:p>
          <a:p>
            <a:pPr lvl="1"/>
            <a:r>
              <a:rPr lang="en-US" sz="1600" dirty="0"/>
              <a:t>Recognize context-free languages</a:t>
            </a:r>
          </a:p>
          <a:p>
            <a:pPr marL="0" indent="0">
              <a:buNone/>
            </a:pPr>
            <a:r>
              <a:rPr lang="en-US" sz="1600" dirty="0"/>
              <a:t>Linear bounded Turing Machine</a:t>
            </a:r>
          </a:p>
          <a:p>
            <a:pPr lvl="1"/>
            <a:r>
              <a:rPr lang="en-US" sz="1600" dirty="0"/>
              <a:t>We have a linearly bounded tape</a:t>
            </a:r>
          </a:p>
          <a:p>
            <a:pPr lvl="1"/>
            <a:r>
              <a:rPr lang="en-US" sz="1600" dirty="0"/>
              <a:t>Recognize Type 1 grammars</a:t>
            </a:r>
          </a:p>
          <a:p>
            <a:pPr lvl="1"/>
            <a:r>
              <a:rPr lang="en-US" sz="1600" dirty="0"/>
              <a:t>Recognize context-sensitive languages</a:t>
            </a:r>
          </a:p>
          <a:p>
            <a:pPr marL="0" indent="0">
              <a:buNone/>
            </a:pPr>
            <a:r>
              <a:rPr lang="en-US" sz="1600" dirty="0"/>
              <a:t>Turing Machine</a:t>
            </a:r>
          </a:p>
          <a:p>
            <a:pPr lvl="1"/>
            <a:r>
              <a:rPr lang="en-US" sz="1600" dirty="0"/>
              <a:t>We have an infinite tape</a:t>
            </a:r>
          </a:p>
          <a:p>
            <a:pPr lvl="1"/>
            <a:r>
              <a:rPr lang="en-US" sz="1600" dirty="0"/>
              <a:t>Recognize Type 0 grammars</a:t>
            </a:r>
          </a:p>
          <a:p>
            <a:pPr lvl="1"/>
            <a:r>
              <a:rPr lang="en-US" sz="1600" dirty="0"/>
              <a:t>Can compute </a:t>
            </a:r>
            <a:r>
              <a:rPr lang="en-US" sz="1600" i="1" dirty="0"/>
              <a:t>any</a:t>
            </a:r>
            <a:r>
              <a:rPr lang="en-US" sz="1600" dirty="0"/>
              <a:t> computable function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7056D-C6A5-2D4E-AA00-0B8AFC0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368" y="6356350"/>
            <a:ext cx="135828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CC0569-38BB-4E42-AC2B-045AFF395537}" type="slidenum">
              <a:rPr lang="en-US" sz="1050"/>
              <a:pPr>
                <a:spcAft>
                  <a:spcPts val="600"/>
                </a:spcAft>
              </a:pPr>
              <a:t>8</a:t>
            </a:fld>
            <a:endParaRPr lang="en-US" sz="105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1B68BC-6D01-8041-9997-E2BF8A87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5" y="2960993"/>
            <a:ext cx="4207461" cy="303397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BFCEF-361D-A147-992F-D8418789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7D32-5611-CA46-9141-3C138746972C}" type="datetime3">
              <a:rPr lang="en-US" smtClean="0"/>
              <a:t>11 February 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A2122-C850-1F47-9B6D-E4959E86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B976F-A990-954C-A217-224CED8A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How are automata theory and regular expressions connected?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ADE6-41FA-B54E-8186-B6F6F2CA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Finite automata</a:t>
            </a:r>
          </a:p>
          <a:p>
            <a:pPr lvl="1"/>
            <a:r>
              <a:rPr lang="en-US" dirty="0"/>
              <a:t>Abstract machines that recognize patterns such as in strings</a:t>
            </a:r>
          </a:p>
          <a:p>
            <a:r>
              <a:rPr lang="en-US" sz="2400" dirty="0"/>
              <a:t>Regular Expressions</a:t>
            </a:r>
          </a:p>
          <a:p>
            <a:pPr lvl="1"/>
            <a:r>
              <a:rPr lang="en-US" dirty="0"/>
              <a:t>Generate patterns of strings</a:t>
            </a:r>
          </a:p>
          <a:p>
            <a:pPr lvl="1"/>
            <a:r>
              <a:rPr lang="en-US" dirty="0"/>
              <a:t>An algebraic formula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FE95E-39C5-D441-BE7A-DB2C85C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8C74E6-BFF7-FA41-8638-3232D135290E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11 February 2020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0964-DA57-DB48-801E-E84A985E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4D131-478E-0444-8628-2D1EFDFB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19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1635</Words>
  <Application>Microsoft Macintosh PowerPoint</Application>
  <PresentationFormat>Widescreen</PresentationFormat>
  <Paragraphs>665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Courier</vt:lpstr>
      <vt:lpstr>Office Theme</vt:lpstr>
      <vt:lpstr>Regular Expressions</vt:lpstr>
      <vt:lpstr>What is a Regular Expression?</vt:lpstr>
      <vt:lpstr>Basic Regex Syntax</vt:lpstr>
      <vt:lpstr>Basic Regex Syntax Continued</vt:lpstr>
      <vt:lpstr>Putting it all together: electronic mail verification</vt:lpstr>
      <vt:lpstr>Regex in C</vt:lpstr>
      <vt:lpstr>Theory of Finite Automata</vt:lpstr>
      <vt:lpstr>Types of Automata</vt:lpstr>
      <vt:lpstr>How are automata theory and regular expressions connected?</vt:lpstr>
      <vt:lpstr>Deterministic Finite Automata (DFA)</vt:lpstr>
      <vt:lpstr>Letters and strings</vt:lpstr>
      <vt:lpstr>DFA example</vt:lpstr>
      <vt:lpstr>DFA example</vt:lpstr>
      <vt:lpstr>DFA example</vt:lpstr>
      <vt:lpstr>DFA example</vt:lpstr>
      <vt:lpstr>DFA example</vt:lpstr>
      <vt:lpstr>DFA example</vt:lpstr>
      <vt:lpstr>DFA example</vt:lpstr>
      <vt:lpstr>Nondeterministic Finite Automata (NFA)</vt:lpstr>
      <vt:lpstr>NFA example</vt:lpstr>
      <vt:lpstr>NFA example</vt:lpstr>
      <vt:lpstr>NFA example</vt:lpstr>
      <vt:lpstr>NFA example</vt:lpstr>
      <vt:lpstr>NFA example</vt:lpstr>
      <vt:lpstr>NFA example</vt:lpstr>
      <vt:lpstr>NFA example</vt:lpstr>
      <vt:lpstr>NFA example</vt:lpstr>
      <vt:lpstr>NFA example</vt:lpstr>
      <vt:lpstr>NFA example</vt:lpstr>
      <vt:lpstr>NFA example</vt:lpstr>
      <vt:lpstr>NFA: Backtracking</vt:lpstr>
      <vt:lpstr>NFA Example – Simulate multiple states</vt:lpstr>
      <vt:lpstr>NFA Example – Simulate multiple states</vt:lpstr>
      <vt:lpstr>NFA Example – Simulate multiple states</vt:lpstr>
      <vt:lpstr>NFA Example – Simulate multiple states</vt:lpstr>
      <vt:lpstr>NFA Example – Simulate multiple states</vt:lpstr>
      <vt:lpstr>NFA Example – Simulate multiple states</vt:lpstr>
      <vt:lpstr>NFA Example – Simulate multiple states</vt:lpstr>
      <vt:lpstr>NFA: Simulating Multiple States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Darrell Long</dc:creator>
  <cp:lastModifiedBy>Darrell Long</cp:lastModifiedBy>
  <cp:revision>1</cp:revision>
  <dcterms:created xsi:type="dcterms:W3CDTF">2020-02-12T01:46:19Z</dcterms:created>
  <dcterms:modified xsi:type="dcterms:W3CDTF">2020-02-12T01:48:05Z</dcterms:modified>
</cp:coreProperties>
</file>