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6" r:id="rId4"/>
    <p:sldId id="267" r:id="rId5"/>
    <p:sldId id="271" r:id="rId6"/>
    <p:sldId id="272" r:id="rId7"/>
    <p:sldId id="258" r:id="rId8"/>
    <p:sldId id="257" r:id="rId9"/>
    <p:sldId id="259" r:id="rId10"/>
    <p:sldId id="260" r:id="rId11"/>
    <p:sldId id="262" r:id="rId12"/>
    <p:sldId id="275" r:id="rId13"/>
    <p:sldId id="263" r:id="rId14"/>
    <p:sldId id="276" r:id="rId15"/>
    <p:sldId id="261" r:id="rId16"/>
    <p:sldId id="278" r:id="rId17"/>
    <p:sldId id="27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719"/>
  </p:normalViewPr>
  <p:slideViewPr>
    <p:cSldViewPr snapToGrid="0" snapToObjects="1">
      <p:cViewPr>
        <p:scale>
          <a:sx n="104" d="100"/>
          <a:sy n="104" d="100"/>
        </p:scale>
        <p:origin x="8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AE77-6B87-F740-9B13-64ABF00D9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AA10-184E-C04F-871B-E7E58DF2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5A43-BA96-EA4E-B2BB-E41E35BA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E4C0C-DB4A-E045-9FD8-9C0CB958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4AD2-A6CE-3049-8807-80E755A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529-5BA3-5A4F-9711-59CA9A409950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FAE1-3AF5-5D42-9F1F-F95D054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21B8-C4B0-044D-AD3D-717D0FF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462F-23A2-FB41-A499-3B0C1396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445D-E11E-E645-ABC7-C0F2E900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FD10-BDE8-3E49-9BEC-8DAEB3CC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44A2-762A-7C4B-80B2-A849157C7CBD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C867-21F3-1048-B78C-92DC328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0B48-84AB-0141-8850-52976BAB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03155-9ECC-854E-9E97-274A5FF1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880B1-B0BD-314B-B576-E5F8A663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14A4-D029-254F-99E4-1973A8E8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4BE2-A39C-E34E-867E-886CBE3FA5B7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C924-D0F2-2B40-A104-9D337776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4571-3870-DB47-97BD-0E54392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E38-76E1-7F4A-B274-26B13EC5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D8CE-FD13-7F47-8FAA-767805CF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1F4-A6F9-ED47-B057-45AAE93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CE28-C160-2C4D-B7A4-7E909A396457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3EE6-A405-4E44-B220-02099E4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C01-FD3B-6948-A852-E4F5A7B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DAC-5B92-4741-857C-E13CA0E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9EC8-5241-3E44-A07F-CCB030A6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DE9-1784-4442-9BF7-79EC849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3A69-6BE5-AA4E-93E5-FB234B4EFA47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5EEB-E3E6-9243-B72F-4735EB30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A14B-F1F0-654C-9222-3228812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81F-D879-5345-A1E6-EE97795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BFDC-B137-7A45-940E-4E3CF9F9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7154-8395-FB40-A9D3-315B4CBA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03F3-9D5A-1148-8B20-42283B5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3876-3F99-F547-A9B3-15662AFB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FB6D-F87A-A14F-AE41-B7739DA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C4CD-AB26-C443-841A-B5D5F0C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18C95-E5CD-6D49-B971-2089F7B1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F050-3C81-9142-8674-A2B6266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E8F73-FA55-FF44-9903-D328C7C6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D2C77-A4AF-4947-A18F-6A8B6425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E7829-9096-2148-A081-87699CEB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552-C6B5-1C47-A26D-AF9292476A69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B4400-F952-6349-A88B-52A0CF7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58C0-E36B-3D42-8E43-776B0DB6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028-B67F-6649-9C50-AF5E32B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5CFD0-E540-C846-B412-BAA0CCB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B78-B735-FA43-9B0C-75C5DE0CA076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EBB4F-7AF5-F74D-B002-0267EB07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CDB2-6391-2D49-92D1-C6C77CCA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AEC64-FA92-7E42-BE6B-12497E6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50-DE05-3E47-849A-3A5C31DA95DA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2B21-2E7B-8145-96CE-69A0DE0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0A47-A120-5042-816F-125D543E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BFB7-EDA0-9A44-8748-BA36CC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5697-F603-244F-A563-7F75EC29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3C732-C865-F844-BE59-3EC9BDE4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7CA4-FC13-FC48-9371-FFC8FE98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0B78-6A33-E84A-98A0-DBA142796AC5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F34E-42C2-3147-A3C6-C2EC22F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077B-DCB8-C94E-848C-C1597BAE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83A6-0119-7546-AA02-93D52F34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B22C-E554-784F-8510-54BD4041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A5E2-5DA1-634D-9071-8DFCF48A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7B04-665E-9E4C-AB38-24060D95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A650-A8F7-4742-BA91-B700528DF35D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F674-0361-A04E-85FC-62F62771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79B9-72E3-E748-85B3-E6005CA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EC2B-AD60-B54B-9150-FAEA83B7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E3A3-E60D-D048-BBD6-DBFC6835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A4B-0AB3-7F40-BC55-CE78EF836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7B02-2A24-9A40-BDC6-5832040D7CD0}" type="datetime3">
              <a:rPr lang="en-US" smtClean="0"/>
              <a:t>16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F604-1D73-AF45-A3AE-AA419571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6290-F63D-7145-8B47-8A60F879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ater, outdoor, bird, ocean&#10;&#10;Description automatically generated">
            <a:extLst>
              <a:ext uri="{FF2B5EF4-FFF2-40B4-BE49-F238E27FC236}">
                <a16:creationId xmlns:a16="http://schemas.microsoft.com/office/drawing/2014/main" id="{E5002034-7E71-584F-BD67-86C0628A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DE1E9-5C2A-0840-A670-98F51574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0FBD-5236-D743-97B7-ED0AFD70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Prof. Darrell Long</a:t>
            </a:r>
          </a:p>
          <a:p>
            <a:r>
              <a:rPr lang="en-US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2CE4-5152-0246-9763-50D93F7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FFB6FB-C1AE-E847-8343-B7A23D5EC9F3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D96D-2248-FF4B-9A60-11EF1E4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0E09-6789-6B4F-AB90-7A043500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6D68969-52C8-3C46-95C3-F7246AA5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Destructors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 descr="A picture containing clock, green, screen, black&#10;&#10;Description automatically generated">
            <a:extLst>
              <a:ext uri="{FF2B5EF4-FFF2-40B4-BE49-F238E27FC236}">
                <a16:creationId xmlns:a16="http://schemas.microsoft.com/office/drawing/2014/main" id="{9A5CE5DC-BB8F-5B4C-95C5-E5FEB2308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41" y="2426818"/>
            <a:ext cx="4875168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599A2-2F8C-EF4F-AD68-83D23FE0A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659283"/>
            <a:ext cx="5455917" cy="35327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E7FC-7B7D-824E-9AB1-2E6B50BA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9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516D93-B16A-A041-9931-567C4B23D7E1}" type="datetime3">
              <a:rPr lang="en-US" smtClean="0">
                <a:solidFill>
                  <a:srgbClr val="898989"/>
                </a:solidFill>
              </a:rPr>
              <a:t>16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952E-64AC-DB4B-A580-EA066BA8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1D1F-5F68-7444-B3BD-E0FE295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9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724B9-6DC8-8245-AACD-F2CF1766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  <a:latin typeface="Courier" pitchFamily="2" charset="0"/>
              </a:rPr>
              <a:t>appendList</a:t>
            </a:r>
            <a:endParaRPr lang="en-US" sz="3600" dirty="0">
              <a:solidFill>
                <a:srgbClr val="FFFFFF"/>
              </a:solidFill>
              <a:latin typeface="Courier" pitchFamily="2" charset="0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 shot of a clock&#10;&#10;Description automatically generated">
            <a:extLst>
              <a:ext uri="{FF2B5EF4-FFF2-40B4-BE49-F238E27FC236}">
                <a16:creationId xmlns:a16="http://schemas.microsoft.com/office/drawing/2014/main" id="{B028B4B3-999B-F04C-955F-2752F80B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16A6-DB1E-664A-A3C0-13AE153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7770A58-43D2-7F48-811E-2FABCC2FFA3B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2C7F-8DD7-6144-B32B-1A0BBE6B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0B3F-D43A-BC40-B5C7-346A6633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8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D90871-A0B4-2848-86E6-8D37EB5C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Searching a Linked List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FAF362-A759-4D4F-BF02-8460DA3B2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285750">
                  <a:spcBef>
                    <a:spcPts val="1001"/>
                  </a:spcBef>
                  <a:buClr>
                    <a:schemeClr val="bg1"/>
                  </a:buClr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need to potentially traverse the entire linked list to search for an item.</a:t>
                </a:r>
              </a:p>
              <a:p>
                <a:pPr marL="285750">
                  <a:spcBef>
                    <a:spcPts val="1001"/>
                  </a:spcBef>
                  <a:buClr>
                    <a:schemeClr val="bg1"/>
                  </a:buClr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search complexity for singly and doubly linked lists is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pc="-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285750">
                  <a:spcBef>
                    <a:spcPts val="1001"/>
                  </a:spcBef>
                  <a:buClr>
                    <a:schemeClr val="bg1"/>
                  </a:buClr>
                </a:pPr>
                <a:r>
                  <a:rPr lang="en-US" sz="2400" dirty="0"/>
                  <a:t>Worst case is when the item sought is absent.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9FAF362-A759-4D4F-BF02-8460DA3B2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53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latin typeface="Courier" pitchFamily="2" charset="0"/>
              </a:rPr>
              <a:t>findList</a:t>
            </a:r>
            <a:endParaRPr lang="en-US" sz="3600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Content Placeholder 11" descr="A close up of a screen&#10;&#10;Description automatically generated">
            <a:extLst>
              <a:ext uri="{FF2B5EF4-FFF2-40B4-BE49-F238E27FC236}">
                <a16:creationId xmlns:a16="http://schemas.microsoft.com/office/drawing/2014/main" id="{908602D4-018F-144D-8B87-5713E8581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7" b="-2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Look at the first item. Is it there?</a:t>
            </a:r>
          </a:p>
          <a:p>
            <a:r>
              <a:rPr lang="en-US" sz="2000" dirty="0"/>
              <a:t>Yes, return a pointer.</a:t>
            </a:r>
          </a:p>
          <a:p>
            <a:r>
              <a:rPr lang="en-US" sz="2000" dirty="0"/>
              <a:t>No, move on the the next item.</a:t>
            </a:r>
          </a:p>
          <a:p>
            <a:r>
              <a:rPr lang="en-US" sz="2000" dirty="0"/>
              <a:t>Complexity is the same for singly or doubly linked lists.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t>16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algn="l"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9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52008-86A4-1845-B76D-295EFD48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Stacks with Linked Lists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C48EFA0-A233-A447-9C37-147A709D0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Stack size is limited only by available memory.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Every new element inserted as a top element.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The next field of the first element must always be NULL.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dirty="0"/>
              <a:t>Example: the last inserted node is 99 and the first inserted node is 25. The order of elements inserted is 25, </a:t>
            </a:r>
            <a:r>
              <a:rPr lang="en-US" sz="1700"/>
              <a:t>32, 50 </a:t>
            </a:r>
            <a:r>
              <a:rPr lang="en-US" sz="1700" dirty="0"/>
              <a:t>and 99.</a:t>
            </a:r>
            <a:endParaRPr lang="en-US" sz="1700" spc="-1" dirty="0"/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endParaRPr lang="en-US" sz="1700" spc="-1" dirty="0"/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endParaRPr lang="en-US" sz="1700" spc="-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15FE-C7F1-9448-8425-231351F5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A912B-8233-1548-9F77-F4E61CEE1357}" type="datetime3">
              <a:rPr lang="en-US" smtClean="0"/>
              <a:pPr>
                <a:spcAft>
                  <a:spcPts val="600"/>
                </a:spcAft>
              </a:pPr>
              <a:t>16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F0F3-55E3-E342-955F-3410192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6A82F-7C3A-8147-AE20-543A3CA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FDE665-B4D0-F345-9E46-CAE4AB2D1784}"/>
              </a:ext>
            </a:extLst>
          </p:cNvPr>
          <p:cNvSpPr/>
          <p:nvPr/>
        </p:nvSpPr>
        <p:spPr>
          <a:xfrm>
            <a:off x="7537706" y="2276019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0892-3858-944D-AA76-04A8AF45BC90}"/>
              </a:ext>
            </a:extLst>
          </p:cNvPr>
          <p:cNvSpPr/>
          <p:nvPr/>
        </p:nvSpPr>
        <p:spPr>
          <a:xfrm>
            <a:off x="8401106" y="2276019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29-B87F-EC44-BD1B-649ED043F544}"/>
              </a:ext>
            </a:extLst>
          </p:cNvPr>
          <p:cNvSpPr/>
          <p:nvPr/>
        </p:nvSpPr>
        <p:spPr>
          <a:xfrm>
            <a:off x="7542992" y="3591174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A2C55-E85A-554E-8E15-F0B6944C1BB0}"/>
              </a:ext>
            </a:extLst>
          </p:cNvPr>
          <p:cNvSpPr/>
          <p:nvPr/>
        </p:nvSpPr>
        <p:spPr>
          <a:xfrm>
            <a:off x="8406392" y="3591174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FD6A5-5287-EB4D-8EE6-61A0E216A550}"/>
              </a:ext>
            </a:extLst>
          </p:cNvPr>
          <p:cNvSpPr/>
          <p:nvPr/>
        </p:nvSpPr>
        <p:spPr>
          <a:xfrm>
            <a:off x="7537706" y="4891346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A39B95-68BC-7844-9D7A-E33CD25C54A0}"/>
              </a:ext>
            </a:extLst>
          </p:cNvPr>
          <p:cNvSpPr/>
          <p:nvPr/>
        </p:nvSpPr>
        <p:spPr>
          <a:xfrm>
            <a:off x="8401106" y="4891346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A7F38-7007-0A48-94F6-3DE95A6B172A}"/>
              </a:ext>
            </a:extLst>
          </p:cNvPr>
          <p:cNvSpPr/>
          <p:nvPr/>
        </p:nvSpPr>
        <p:spPr>
          <a:xfrm>
            <a:off x="7537706" y="975847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0BD6B7-70B1-E44C-B735-8EE56D9E4C06}"/>
              </a:ext>
            </a:extLst>
          </p:cNvPr>
          <p:cNvSpPr/>
          <p:nvPr/>
        </p:nvSpPr>
        <p:spPr>
          <a:xfrm>
            <a:off x="8401106" y="975847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E9889F-17AF-0A4E-B663-0C8CFF208A4D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8748361" y="1803675"/>
            <a:ext cx="0" cy="47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0C51E8-59AD-A344-87F1-5EDCA928A85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748361" y="3103847"/>
            <a:ext cx="5286" cy="48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9545E-2F4D-1E48-A6C2-2E35880DDC1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8748361" y="4419002"/>
            <a:ext cx="5286" cy="47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10B11-FD73-B042-BD63-53B9CD0AB60B}"/>
              </a:ext>
            </a:extLst>
          </p:cNvPr>
          <p:cNvSpPr/>
          <p:nvPr/>
        </p:nvSpPr>
        <p:spPr>
          <a:xfrm>
            <a:off x="9634945" y="4898297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759BF-AD44-2444-982C-6EA44D96D240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9095616" y="5305260"/>
            <a:ext cx="539329" cy="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3AC63D-90A1-664C-92B3-5DF7D50534F1}"/>
              </a:ext>
            </a:extLst>
          </p:cNvPr>
          <p:cNvSpPr txBox="1"/>
          <p:nvPr/>
        </p:nvSpPr>
        <p:spPr>
          <a:xfrm>
            <a:off x="8090586" y="555009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2137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6B8003-1457-8C4A-8556-9F83C0DB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prependList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Screen of a cell phone&#10;&#10;Description automatically generated">
            <a:extLst>
              <a:ext uri="{FF2B5EF4-FFF2-40B4-BE49-F238E27FC236}">
                <a16:creationId xmlns:a16="http://schemas.microsoft.com/office/drawing/2014/main" id="{3ADCB5D5-C26D-5D4C-850A-2B9F29CF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1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B6EA6-BFB4-1E47-94E2-25AA705D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F0CB52C-0AF6-8943-965D-99B27F79B596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AD65F-B0AE-DC4B-A901-1534571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562A-007B-D84C-907C-926E96F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2FA12-6757-014D-93CD-B2C17F6A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Courier" pitchFamily="2" charset="0"/>
              </a:rPr>
              <a:t>popList</a:t>
            </a:r>
            <a:endParaRPr lang="en-US" sz="2600" kern="1200" dirty="0">
              <a:solidFill>
                <a:srgbClr val="FFFFFF"/>
              </a:solidFill>
              <a:latin typeface="Courier" pitchFamily="2" charset="0"/>
            </a:endParaRPr>
          </a:p>
        </p:txBody>
      </p:sp>
      <p:pic>
        <p:nvPicPr>
          <p:cNvPr id="13" name="Content Placeholder 10" descr="A screen shot of a clock&#10;&#10;Description automatically generated">
            <a:extLst>
              <a:ext uri="{FF2B5EF4-FFF2-40B4-BE49-F238E27FC236}">
                <a16:creationId xmlns:a16="http://schemas.microsoft.com/office/drawing/2014/main" id="{CE30085F-26A3-5B46-8F70-E556016C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50551"/>
            <a:ext cx="7188199" cy="39535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24FB-CBE1-9244-B4A7-274AFC90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B9CE28-C160-2C4D-B7A4-7E909A396457}" type="datetime3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8293-1393-7444-B142-28FEA05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6CF7-03FF-6B4D-AE22-36B4416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1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34F4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644D-72A6-0842-9F5C-3E04A92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Queues implemented with Linked Lists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D876-B6D2-2245-927F-FE3F1E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55EE2-4E5D-7A43-8F7F-213CAD1A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Add at the head.</a:t>
            </a:r>
          </a:p>
          <a:p>
            <a:r>
              <a:rPr lang="en-US" sz="2000">
                <a:solidFill>
                  <a:srgbClr val="FFFFFF"/>
                </a:solidFill>
              </a:rPr>
              <a:t>Remove at the tail.</a:t>
            </a:r>
          </a:p>
          <a:p>
            <a:r>
              <a:rPr lang="en-US" sz="2000">
                <a:solidFill>
                  <a:srgbClr val="FFFFFF"/>
                </a:solidFill>
              </a:rPr>
              <a:t>That’s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8FA1-345F-E34A-812C-C87C9911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BB9CE28-C160-2C4D-B7A4-7E909A396457}" type="datetime3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 February 2020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ED59-077E-004C-A060-5655605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21C436FE-3414-2642-A64E-334FACEC2857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17</a:t>
            </a:fld>
            <a:endParaRPr lang="en-US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CE1901-A163-CF44-9B72-2B3E0B5ABB00}"/>
              </a:ext>
            </a:extLst>
          </p:cNvPr>
          <p:cNvSpPr/>
          <p:nvPr/>
        </p:nvSpPr>
        <p:spPr>
          <a:xfrm>
            <a:off x="321732" y="2121355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CA370-D379-E049-B61C-9A4B9AC6CB94}"/>
              </a:ext>
            </a:extLst>
          </p:cNvPr>
          <p:cNvSpPr/>
          <p:nvPr/>
        </p:nvSpPr>
        <p:spPr>
          <a:xfrm>
            <a:off x="1185132" y="2121355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4D987-78E3-C640-AF0B-BB67F4698E72}"/>
              </a:ext>
            </a:extLst>
          </p:cNvPr>
          <p:cNvSpPr/>
          <p:nvPr/>
        </p:nvSpPr>
        <p:spPr>
          <a:xfrm>
            <a:off x="2440395" y="2121355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4D2FF-312B-2248-9A44-54AA843510B7}"/>
              </a:ext>
            </a:extLst>
          </p:cNvPr>
          <p:cNvSpPr/>
          <p:nvPr/>
        </p:nvSpPr>
        <p:spPr>
          <a:xfrm>
            <a:off x="3303795" y="2121355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4C5D-0B97-674A-AB60-2F26D9831113}"/>
              </a:ext>
            </a:extLst>
          </p:cNvPr>
          <p:cNvSpPr/>
          <p:nvPr/>
        </p:nvSpPr>
        <p:spPr>
          <a:xfrm>
            <a:off x="4512104" y="2121355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EB5C65-DF49-664B-9AF1-01D25EEF5E0D}"/>
              </a:ext>
            </a:extLst>
          </p:cNvPr>
          <p:cNvSpPr/>
          <p:nvPr/>
        </p:nvSpPr>
        <p:spPr>
          <a:xfrm>
            <a:off x="5375504" y="2121355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EE07E-98D3-8B4A-8AF0-1541334A1879}"/>
              </a:ext>
            </a:extLst>
          </p:cNvPr>
          <p:cNvSpPr/>
          <p:nvPr/>
        </p:nvSpPr>
        <p:spPr>
          <a:xfrm>
            <a:off x="6586159" y="2121355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ED1F15-B0DC-2043-994D-1CD3833ED5FE}"/>
              </a:ext>
            </a:extLst>
          </p:cNvPr>
          <p:cNvCxnSpPr>
            <a:cxnSpLocks/>
          </p:cNvCxnSpPr>
          <p:nvPr/>
        </p:nvCxnSpPr>
        <p:spPr>
          <a:xfrm>
            <a:off x="1879641" y="2374632"/>
            <a:ext cx="56075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DFDDCE-457C-F447-AC38-A0B8CB51EB1E}"/>
              </a:ext>
            </a:extLst>
          </p:cNvPr>
          <p:cNvCxnSpPr>
            <a:cxnSpLocks/>
          </p:cNvCxnSpPr>
          <p:nvPr/>
        </p:nvCxnSpPr>
        <p:spPr>
          <a:xfrm flipV="1">
            <a:off x="3995959" y="2374324"/>
            <a:ext cx="513799" cy="3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4C48F-3A3E-0941-A7EA-686A0A444ED4}"/>
              </a:ext>
            </a:extLst>
          </p:cNvPr>
          <p:cNvCxnSpPr>
            <a:cxnSpLocks/>
          </p:cNvCxnSpPr>
          <p:nvPr/>
        </p:nvCxnSpPr>
        <p:spPr>
          <a:xfrm flipV="1">
            <a:off x="6072360" y="2535269"/>
            <a:ext cx="513799" cy="3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2F437-4157-554B-9EF5-B73C4F4C1337}"/>
              </a:ext>
            </a:extLst>
          </p:cNvPr>
          <p:cNvSpPr/>
          <p:nvPr/>
        </p:nvSpPr>
        <p:spPr>
          <a:xfrm>
            <a:off x="321732" y="1237964"/>
            <a:ext cx="1557909" cy="464264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E98503-5D3F-E247-A5C8-6EAF6565397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100687" y="1702228"/>
            <a:ext cx="0" cy="4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1B7D6B-0A6B-EE48-AD9E-4A0D959D87D5}"/>
              </a:ext>
            </a:extLst>
          </p:cNvPr>
          <p:cNvSpPr/>
          <p:nvPr/>
        </p:nvSpPr>
        <p:spPr>
          <a:xfrm>
            <a:off x="4512104" y="1241243"/>
            <a:ext cx="1557909" cy="464264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605AB4-7B6B-A54D-AADB-99C90E52CD4F}"/>
              </a:ext>
            </a:extLst>
          </p:cNvPr>
          <p:cNvCxnSpPr>
            <a:cxnSpLocks/>
          </p:cNvCxnSpPr>
          <p:nvPr/>
        </p:nvCxnSpPr>
        <p:spPr>
          <a:xfrm>
            <a:off x="5291058" y="1702227"/>
            <a:ext cx="0" cy="4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330EF4-D008-2040-920C-2AB420A33A35}"/>
              </a:ext>
            </a:extLst>
          </p:cNvPr>
          <p:cNvCxnSpPr/>
          <p:nvPr/>
        </p:nvCxnSpPr>
        <p:spPr>
          <a:xfrm flipH="1">
            <a:off x="1879641" y="2730843"/>
            <a:ext cx="56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C0F59B-2257-6B43-93DF-485C8A7E3BF3}"/>
              </a:ext>
            </a:extLst>
          </p:cNvPr>
          <p:cNvCxnSpPr>
            <a:cxnSpLocks/>
          </p:cNvCxnSpPr>
          <p:nvPr/>
        </p:nvCxnSpPr>
        <p:spPr>
          <a:xfrm flipH="1">
            <a:off x="3995959" y="2730843"/>
            <a:ext cx="51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6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A81582-04AA-E346-BDF0-D33D5C55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  <a:latin typeface="Courier" pitchFamily="2" charset="0"/>
              </a:rPr>
              <a:t>dropList</a:t>
            </a:r>
            <a:endParaRPr lang="en-US" dirty="0">
              <a:solidFill>
                <a:srgbClr val="FFFFFF"/>
              </a:solidFill>
              <a:latin typeface="Courier" pitchFamily="2" charset="0"/>
            </a:endParaRPr>
          </a:p>
        </p:txBody>
      </p:sp>
      <p:pic>
        <p:nvPicPr>
          <p:cNvPr id="13" name="Content Placeholder 12" descr="A clock mounted to the side&#10;&#10;Description automatically generated">
            <a:extLst>
              <a:ext uri="{FF2B5EF4-FFF2-40B4-BE49-F238E27FC236}">
                <a16:creationId xmlns:a16="http://schemas.microsoft.com/office/drawing/2014/main" id="{1563F5AB-6B11-F440-B796-C0579B6D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" r="6085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C06C-58C5-D844-89C5-535416D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7CFFBE0-A58F-42D0-B71B-442020CE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Deleting at the tail turns it into a FIFO queue.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170D-09AB-694B-9C72-2293553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7CD30F5-2F9A-8948-93EF-930E8102C687}" type="datetime3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 February 2020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2EED-C968-6E43-80AF-5DD9235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1C436FE-3414-2642-A64E-334FACEC2857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255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2D7205-21D4-084D-B3A5-540D9085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EF92AC4-6681-FB4B-80E2-9279B39D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401" y="3688555"/>
            <a:ext cx="7789089" cy="24391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A data structure where each element or </a:t>
            </a:r>
            <a:r>
              <a:rPr lang="en-US" sz="2000" b="0" i="1" strike="noStrike" spc="-1" dirty="0"/>
              <a:t>node</a:t>
            </a:r>
            <a:r>
              <a:rPr lang="en-US" sz="2000" b="0" strike="noStrike" spc="-1" dirty="0"/>
              <a:t> points to the next node.</a:t>
            </a:r>
          </a:p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Each node contains a data field and a </a:t>
            </a:r>
            <a:r>
              <a:rPr lang="en-US" sz="2000" b="0" i="1" strike="noStrike" spc="-1" dirty="0"/>
              <a:t>pointer</a:t>
            </a:r>
            <a:r>
              <a:rPr lang="en-US" sz="2000" b="0" strike="noStrike" spc="-1" dirty="0"/>
              <a:t> to the next element in the list.</a:t>
            </a:r>
          </a:p>
          <a:p>
            <a:pPr marL="342900">
              <a:spcBef>
                <a:spcPts val="1417"/>
              </a:spcBef>
              <a:buClr>
                <a:schemeClr val="tx1"/>
              </a:buClr>
            </a:pPr>
            <a:r>
              <a:rPr lang="en-US" sz="2000" b="0" strike="noStrike" spc="-1" dirty="0"/>
              <a:t>The last node in the list points to a terminator, usually a null pointer.</a:t>
            </a:r>
          </a:p>
          <a:p>
            <a:pPr marL="342900">
              <a:spcBef>
                <a:spcPts val="1417"/>
              </a:spcBef>
              <a:buClr>
                <a:schemeClr val="tx1"/>
              </a:buClr>
            </a:pPr>
            <a:r>
              <a:rPr lang="en-US" sz="2000" spc="-1" dirty="0"/>
              <a:t>The example shows a singly linked list.</a:t>
            </a:r>
            <a:endParaRPr lang="en-US" sz="2000" b="0" strike="noStrike" spc="-1" dirty="0"/>
          </a:p>
          <a:p>
            <a:pPr>
              <a:spcBef>
                <a:spcPts val="1001"/>
              </a:spcBef>
            </a:pP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D8CF-E4AB-4E44-9A35-9FCFC4F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0DCBF50-DE05-3E47-849A-3A5C31DA95DA}" type="datetime3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F50-08E2-AC40-8DDA-CE8FE0E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8984-10D9-9B4E-98C9-2CDDF7A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47E5A-BF8E-B04F-8B61-B0832C77909C}"/>
              </a:ext>
            </a:extLst>
          </p:cNvPr>
          <p:cNvSpPr/>
          <p:nvPr/>
        </p:nvSpPr>
        <p:spPr>
          <a:xfrm>
            <a:off x="4132220" y="2031044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D9E097-AE94-D94B-9269-29DEDDB52FD2}"/>
              </a:ext>
            </a:extLst>
          </p:cNvPr>
          <p:cNvSpPr/>
          <p:nvPr/>
        </p:nvSpPr>
        <p:spPr>
          <a:xfrm>
            <a:off x="4995620" y="2031044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B220B-9876-CD46-B053-D39E04ED1B51}"/>
              </a:ext>
            </a:extLst>
          </p:cNvPr>
          <p:cNvSpPr/>
          <p:nvPr/>
        </p:nvSpPr>
        <p:spPr>
          <a:xfrm>
            <a:off x="6250883" y="2031044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DF065-77D0-2540-8680-509EFCA38C2D}"/>
              </a:ext>
            </a:extLst>
          </p:cNvPr>
          <p:cNvSpPr/>
          <p:nvPr/>
        </p:nvSpPr>
        <p:spPr>
          <a:xfrm>
            <a:off x="7114283" y="2031044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9BD40C-9AF1-9746-9C95-8F2DD58C1C7D}"/>
              </a:ext>
            </a:extLst>
          </p:cNvPr>
          <p:cNvSpPr/>
          <p:nvPr/>
        </p:nvSpPr>
        <p:spPr>
          <a:xfrm>
            <a:off x="8322592" y="2031044"/>
            <a:ext cx="86340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332AD-3554-8240-BE89-FDECC61875CB}"/>
              </a:ext>
            </a:extLst>
          </p:cNvPr>
          <p:cNvSpPr/>
          <p:nvPr/>
        </p:nvSpPr>
        <p:spPr>
          <a:xfrm>
            <a:off x="9185992" y="2031044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68E1F-7355-9B4B-8F4A-BC7D5662A057}"/>
              </a:ext>
            </a:extLst>
          </p:cNvPr>
          <p:cNvSpPr/>
          <p:nvPr/>
        </p:nvSpPr>
        <p:spPr>
          <a:xfrm>
            <a:off x="10396647" y="2031044"/>
            <a:ext cx="694510" cy="827828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3C736-42FC-6B4B-83B2-634EDBE2A99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90130" y="2444958"/>
            <a:ext cx="56075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152FE4-FB1B-5549-A437-9FD958AFF64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808793" y="2444958"/>
            <a:ext cx="513799" cy="3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27C069-F416-3040-B71D-9F9DD428E4EF}"/>
              </a:ext>
            </a:extLst>
          </p:cNvPr>
          <p:cNvCxnSpPr>
            <a:cxnSpLocks/>
          </p:cNvCxnSpPr>
          <p:nvPr/>
        </p:nvCxnSpPr>
        <p:spPr>
          <a:xfrm flipV="1">
            <a:off x="9882848" y="2444958"/>
            <a:ext cx="513799" cy="3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580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No fixed memory allocation</a:t>
            </a:r>
            <a:r>
              <a:rPr lang="en-US" sz="2200" b="0" strike="noStrike" spc="-1" dirty="0"/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G</a:t>
            </a:r>
            <a:r>
              <a:rPr lang="en-US" sz="2200" b="0" strike="noStrike" spc="-1" dirty="0"/>
              <a:t>ro</a:t>
            </a:r>
            <a:r>
              <a:rPr lang="en-US" sz="2200" spc="-1" dirty="0"/>
              <a:t>w and shrink at run-time without pre-allocating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No need to provide initial size of list.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Insertion and Deletions: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No need to shift elements after insertion or deletion.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Only update the address to the next pointer of a node.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Implementation: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/>
              <a:t>Easily implement linear data structures like stacks and queues.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A7A6-3C46-CE49-88DB-5E79435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20802C-EF41-034C-A167-0B7176DF3E73}" type="datetime3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55C7A-184C-4F46-BE4A-78DC1F90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326A-60E8-FF41-8C55-4994BB57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1CAEE15F-95AD-4425-A645-4B305064080A}" type="slidenum">
              <a:rPr lang="en-US" sz="1200" b="0" strike="noStrike" spc="-1" smtClean="0">
                <a:solidFill>
                  <a:srgbClr val="8B8B8B"/>
                </a:solidFill>
                <a:latin typeface="Calibri"/>
                <a:ea typeface="DejaVu Sans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BC249CC3-0BAA-CA4D-99C6-7333B3084311}"/>
              </a:ext>
            </a:extLst>
          </p:cNvPr>
          <p:cNvSpPr/>
          <p:nvPr/>
        </p:nvSpPr>
        <p:spPr>
          <a:xfrm>
            <a:off x="-52020" y="6407933"/>
            <a:ext cx="165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spc="-1" dirty="0">
                <a:solidFill>
                  <a:srgbClr val="FFFFFF"/>
                </a:solidFill>
                <a:latin typeface="Calibri"/>
              </a:rPr>
              <a:t>14 February 2020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21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/>
              <a:t>Memory usage: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/>
              <a:t>Storing pointer to next node requires extra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/>
              <a:t>Arrays are friendlier to processor caches.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/>
              <a:t>Slightly less memory efficient than arrays.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/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/>
              <a:t>Traversal: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/>
              <a:t>Cannot randomly access elements, must traverse all elements up to the element we want to access.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/>
              <a:t>Reverse traversing is difficult in singly linked lists.</a:t>
            </a:r>
          </a:p>
          <a:p>
            <a:pPr marL="12573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/>
              <a:t>Easy in Doubly linked list but uses extra memory to store an additional pointer.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08D84-5A4A-7340-B60E-B7464103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5AC6D-B42D-914D-978F-5788C2272338}" type="datetime3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152FA-F18E-FE48-819E-F1CBFF2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0A8C-F018-5549-92F8-A9F57BE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610480" y="648828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6FFAB138-D4C3-4256-AD46-A8645518E7F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51520F16-2F3D-8B40-9274-3103DC6DC0FE}"/>
              </a:ext>
            </a:extLst>
          </p:cNvPr>
          <p:cNvSpPr/>
          <p:nvPr/>
        </p:nvSpPr>
        <p:spPr>
          <a:xfrm>
            <a:off x="-52020" y="6407933"/>
            <a:ext cx="16563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spc="-1" dirty="0">
                <a:solidFill>
                  <a:srgbClr val="FFFFFF"/>
                </a:solidFill>
                <a:latin typeface="Calibri"/>
              </a:rPr>
              <a:t>14 February 2020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53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Doubly Linked Lists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4767660"/>
            <a:ext cx="6281873" cy="17703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800" b="0" strike="noStrike" spc="-1"/>
              <a:t>Each node has a pointer to both the previous and next nodes.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800" b="0" strike="noStrike" spc="-1"/>
              <a:t>Allows traversal in two directions.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1800" b="0" strike="noStrike" spc="-1"/>
              <a:t>Less memory efficient than a normal linked list.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3070A6-61BB-AC49-8455-C02EA1DBFD4D}"/>
              </a:ext>
            </a:extLst>
          </p:cNvPr>
          <p:cNvSpPr/>
          <p:nvPr/>
        </p:nvSpPr>
        <p:spPr>
          <a:xfrm>
            <a:off x="4845219" y="1779646"/>
            <a:ext cx="1025281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252AFD-FF44-5243-A71D-24EB166BB562}"/>
              </a:ext>
            </a:extLst>
          </p:cNvPr>
          <p:cNvSpPr/>
          <p:nvPr/>
        </p:nvSpPr>
        <p:spPr>
          <a:xfrm>
            <a:off x="5870501" y="1779646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BFB94-B59B-DA47-B456-6B18851E0C64}"/>
              </a:ext>
            </a:extLst>
          </p:cNvPr>
          <p:cNvSpPr/>
          <p:nvPr/>
        </p:nvSpPr>
        <p:spPr>
          <a:xfrm>
            <a:off x="7958102" y="1779280"/>
            <a:ext cx="1025281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3C80B3-4A73-5B41-89D0-959D8D07B064}"/>
              </a:ext>
            </a:extLst>
          </p:cNvPr>
          <p:cNvSpPr/>
          <p:nvPr/>
        </p:nvSpPr>
        <p:spPr>
          <a:xfrm>
            <a:off x="8983383" y="1779280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779C8-596F-6440-84F0-8B21C201A660}"/>
              </a:ext>
            </a:extLst>
          </p:cNvPr>
          <p:cNvSpPr/>
          <p:nvPr/>
        </p:nvSpPr>
        <p:spPr>
          <a:xfrm>
            <a:off x="11070043" y="1776029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15548-5323-6D45-A237-31D76D0728C8}"/>
              </a:ext>
            </a:extLst>
          </p:cNvPr>
          <p:cNvSpPr/>
          <p:nvPr/>
        </p:nvSpPr>
        <p:spPr>
          <a:xfrm>
            <a:off x="9811090" y="1780716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E1AF21-E30E-9746-AEA4-18D94896A337}"/>
              </a:ext>
            </a:extLst>
          </p:cNvPr>
          <p:cNvSpPr/>
          <p:nvPr/>
        </p:nvSpPr>
        <p:spPr>
          <a:xfrm>
            <a:off x="6696972" y="1779646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C06B7E-A97B-564E-8981-F1E3AAB65BEB}"/>
              </a:ext>
            </a:extLst>
          </p:cNvPr>
          <p:cNvSpPr/>
          <p:nvPr/>
        </p:nvSpPr>
        <p:spPr>
          <a:xfrm>
            <a:off x="1729576" y="1795520"/>
            <a:ext cx="1025282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2DA758-8254-6A4C-AB9E-C22BA618353B}"/>
              </a:ext>
            </a:extLst>
          </p:cNvPr>
          <p:cNvSpPr/>
          <p:nvPr/>
        </p:nvSpPr>
        <p:spPr>
          <a:xfrm>
            <a:off x="2754858" y="1795520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237526-918D-5843-814A-91ABB9E22370}"/>
              </a:ext>
            </a:extLst>
          </p:cNvPr>
          <p:cNvSpPr/>
          <p:nvPr/>
        </p:nvSpPr>
        <p:spPr>
          <a:xfrm>
            <a:off x="3581329" y="1795520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C13AE0-5630-4B49-9CC0-8F8CF5BF23F4}"/>
              </a:ext>
            </a:extLst>
          </p:cNvPr>
          <p:cNvSpPr/>
          <p:nvPr/>
        </p:nvSpPr>
        <p:spPr>
          <a:xfrm>
            <a:off x="522785" y="1795520"/>
            <a:ext cx="824726" cy="98304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4E1CD5-DCEA-C643-AA8C-5368E1C9314D}"/>
              </a:ext>
            </a:extLst>
          </p:cNvPr>
          <p:cNvCxnSpPr>
            <a:stCxn id="49" idx="1"/>
            <a:endCxn id="52" idx="3"/>
          </p:cNvCxnSpPr>
          <p:nvPr/>
        </p:nvCxnSpPr>
        <p:spPr>
          <a:xfrm flipH="1">
            <a:off x="1347511" y="2287040"/>
            <a:ext cx="3820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A6EA89-74CD-AB4C-9AF1-3E3818998AF5}"/>
              </a:ext>
            </a:extLst>
          </p:cNvPr>
          <p:cNvCxnSpPr/>
          <p:nvPr/>
        </p:nvCxnSpPr>
        <p:spPr>
          <a:xfrm>
            <a:off x="4406055" y="2010741"/>
            <a:ext cx="429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B3966B-CFE5-2547-B7CE-5658A012BB42}"/>
              </a:ext>
            </a:extLst>
          </p:cNvPr>
          <p:cNvCxnSpPr/>
          <p:nvPr/>
        </p:nvCxnSpPr>
        <p:spPr>
          <a:xfrm flipH="1">
            <a:off x="4406055" y="2558197"/>
            <a:ext cx="4391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D71808-3322-9247-89FE-A3628AB56D95}"/>
              </a:ext>
            </a:extLst>
          </p:cNvPr>
          <p:cNvCxnSpPr/>
          <p:nvPr/>
        </p:nvCxnSpPr>
        <p:spPr>
          <a:xfrm>
            <a:off x="7521698" y="2010741"/>
            <a:ext cx="4299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01A1EA-9C6F-E041-93A8-A99A6C0D4015}"/>
              </a:ext>
            </a:extLst>
          </p:cNvPr>
          <p:cNvCxnSpPr/>
          <p:nvPr/>
        </p:nvCxnSpPr>
        <p:spPr>
          <a:xfrm flipH="1">
            <a:off x="7521698" y="2558197"/>
            <a:ext cx="4391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C9439C-7293-EF48-B023-B46B7276A5BB}"/>
              </a:ext>
            </a:extLst>
          </p:cNvPr>
          <p:cNvCxnSpPr>
            <a:stCxn id="47" idx="3"/>
            <a:endCxn id="43" idx="1"/>
          </p:cNvCxnSpPr>
          <p:nvPr/>
        </p:nvCxnSpPr>
        <p:spPr>
          <a:xfrm flipV="1">
            <a:off x="10635816" y="2267549"/>
            <a:ext cx="434227" cy="4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42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4F0185E-1522-9447-8A06-A97EA69E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Circular Linked List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1048CCA9-3526-EA40-BB99-68460A4D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9237" y="4707986"/>
            <a:ext cx="8673427" cy="522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0" indent="0" algn="ctr">
              <a:buClr>
                <a:srgbClr val="000000"/>
              </a:buClr>
              <a:buNone/>
            </a:pPr>
            <a:r>
              <a:rPr lang="en-US" sz="1600" b="0" strike="noStrike" kern="1200" spc="-1" dirty="0">
                <a:solidFill>
                  <a:srgbClr val="FFFFFE"/>
                </a:solidFill>
                <a:latin typeface="+mn-lt"/>
                <a:ea typeface="+mn-ea"/>
                <a:cs typeface="+mn-cs"/>
              </a:rPr>
              <a:t>A linked list where the next pointer of the last node points to the head of the list.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4819-EB14-DA42-B6BE-D73AE4AF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 smtClean="0"/>
              <a:pPr>
                <a:spcAft>
                  <a:spcPts val="600"/>
                </a:spcAft>
              </a:pPr>
              <a:t>16 February 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C444-BCFE-7246-AD97-A1ACA823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C711-D3E9-8B41-92FC-8865D4AE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1E6F79-5E91-234A-9BC8-A5D814F68DDB}"/>
              </a:ext>
            </a:extLst>
          </p:cNvPr>
          <p:cNvSpPr/>
          <p:nvPr/>
        </p:nvSpPr>
        <p:spPr>
          <a:xfrm>
            <a:off x="2387328" y="2024228"/>
            <a:ext cx="1136629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B589D5-7728-B843-9BD0-C85580F55955}"/>
              </a:ext>
            </a:extLst>
          </p:cNvPr>
          <p:cNvSpPr/>
          <p:nvPr/>
        </p:nvSpPr>
        <p:spPr>
          <a:xfrm>
            <a:off x="3523957" y="2024228"/>
            <a:ext cx="914293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55F8EB-81F7-6E44-8944-C6CAC798DE34}"/>
              </a:ext>
            </a:extLst>
          </p:cNvPr>
          <p:cNvSpPr/>
          <p:nvPr/>
        </p:nvSpPr>
        <p:spPr>
          <a:xfrm>
            <a:off x="5176457" y="2024228"/>
            <a:ext cx="1136629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BAB781-45B5-8741-98E7-0D8629BCAEC6}"/>
              </a:ext>
            </a:extLst>
          </p:cNvPr>
          <p:cNvSpPr/>
          <p:nvPr/>
        </p:nvSpPr>
        <p:spPr>
          <a:xfrm>
            <a:off x="6313086" y="2024228"/>
            <a:ext cx="914293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2CAB6-B070-0A4D-9E72-FBB7CAFDD487}"/>
              </a:ext>
            </a:extLst>
          </p:cNvPr>
          <p:cNvSpPr/>
          <p:nvPr/>
        </p:nvSpPr>
        <p:spPr>
          <a:xfrm>
            <a:off x="7903772" y="2024228"/>
            <a:ext cx="1136629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CFDE7A-3728-9F4F-A3C0-9D3A0AEA3B1B}"/>
              </a:ext>
            </a:extLst>
          </p:cNvPr>
          <p:cNvSpPr/>
          <p:nvPr/>
        </p:nvSpPr>
        <p:spPr>
          <a:xfrm>
            <a:off x="9040401" y="2024228"/>
            <a:ext cx="914293" cy="10898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9D1575-B545-7C46-B714-C8B3CC4FFB3E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438250" y="2569128"/>
            <a:ext cx="73820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5B51A-A39C-2D44-A130-F993D9312C4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227378" y="2569128"/>
            <a:ext cx="676394" cy="4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FCD34540-400B-DE4C-BB58-2927EB358BC0}"/>
              </a:ext>
            </a:extLst>
          </p:cNvPr>
          <p:cNvSpPr/>
          <p:nvPr/>
        </p:nvSpPr>
        <p:spPr>
          <a:xfrm>
            <a:off x="9480006" y="1599867"/>
            <a:ext cx="944551" cy="1051700"/>
          </a:xfrm>
          <a:prstGeom prst="arc">
            <a:avLst>
              <a:gd name="adj1" fmla="val 16150897"/>
              <a:gd name="adj2" fmla="val 53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D07611-2AAE-D043-B281-E153B213DC79}"/>
              </a:ext>
            </a:extLst>
          </p:cNvPr>
          <p:cNvCxnSpPr>
            <a:cxnSpLocks/>
            <a:stCxn id="52" idx="0"/>
            <a:endCxn id="62" idx="0"/>
          </p:cNvCxnSpPr>
          <p:nvPr/>
        </p:nvCxnSpPr>
        <p:spPr>
          <a:xfrm flipH="1" flipV="1">
            <a:off x="2390489" y="1594413"/>
            <a:ext cx="7554282" cy="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5CA24A34-5A78-874F-9512-E2D873B0D859}"/>
              </a:ext>
            </a:extLst>
          </p:cNvPr>
          <p:cNvSpPr/>
          <p:nvPr/>
        </p:nvSpPr>
        <p:spPr>
          <a:xfrm flipH="1">
            <a:off x="1796139" y="1594370"/>
            <a:ext cx="1173680" cy="1051560"/>
          </a:xfrm>
          <a:prstGeom prst="arc">
            <a:avLst>
              <a:gd name="adj1" fmla="val 16150897"/>
              <a:gd name="adj2" fmla="val 53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1579C4-1D6E-3A46-962E-61D9AD44EDF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2376050" y="2645893"/>
            <a:ext cx="14439" cy="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DE42-AFB8-4B41-BC52-A68C1BD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linked list ADT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, holding, clock, man&#10;&#10;Description automatically generated">
            <a:extLst>
              <a:ext uri="{FF2B5EF4-FFF2-40B4-BE49-F238E27FC236}">
                <a16:creationId xmlns:a16="http://schemas.microsoft.com/office/drawing/2014/main" id="{E4A0274C-AC6C-3848-B405-18DD8D6AD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2" r="12674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46F4-CA98-5C47-8F3A-FF62204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EFDE89C-EE88-E947-AFE3-DC03A89D9444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10DD-9F66-A04D-A1F9-7176DC2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B092-2A48-4941-9184-70B2F63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9BC31-C089-7F45-9A58-E62D518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" pitchFamily="2" charset="0"/>
              </a:rPr>
              <a:t>printList</a:t>
            </a:r>
            <a:endParaRPr lang="en-US" sz="3600" dirty="0">
              <a:solidFill>
                <a:srgbClr val="FFFFFF"/>
              </a:solidFill>
              <a:latin typeface="Courier" pitchFamily="2" charset="0"/>
            </a:endParaRP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clock, holding, monitor, sitting&#10;&#10;Description automatically generated">
            <a:extLst>
              <a:ext uri="{FF2B5EF4-FFF2-40B4-BE49-F238E27FC236}">
                <a16:creationId xmlns:a16="http://schemas.microsoft.com/office/drawing/2014/main" id="{58AB3CD5-498B-5248-88A4-F48A6BF6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3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2A38-6DC2-E242-BE88-A93F90D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0314305-B764-464E-98A2-3C9D30F52B38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5477-E797-9F40-89A6-8DAFE1C9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ABB5-34B7-074A-B549-A3C0B4F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40D4E-6E5A-754D-813B-67EB935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Constructors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itting, black, screen, holding&#10;&#10;Description automatically generated">
            <a:extLst>
              <a:ext uri="{FF2B5EF4-FFF2-40B4-BE49-F238E27FC236}">
                <a16:creationId xmlns:a16="http://schemas.microsoft.com/office/drawing/2014/main" id="{9A96D61D-68AF-F845-B3D2-C7D2CE37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103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893A-F670-2E4A-ACA2-B39773C7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B899DF50-5DA4-664A-B3A4-BD49DC0A278F}" type="datetime3">
              <a:rPr lang="en-US" smtClean="0">
                <a:solidFill>
                  <a:srgbClr val="FFFFFF"/>
                </a:solidFill>
              </a:rPr>
              <a:t>16 February 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041E-D368-304D-A9AB-8F7AB25E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F414-F6CB-9F40-9832-C8F66D14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0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587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</vt:lpstr>
      <vt:lpstr>Office Theme</vt:lpstr>
      <vt:lpstr>Linked Lists</vt:lpstr>
      <vt:lpstr>Introduction</vt:lpstr>
      <vt:lpstr>PowerPoint Presentation</vt:lpstr>
      <vt:lpstr>PowerPoint Presentation</vt:lpstr>
      <vt:lpstr>Doubly Linked Lists</vt:lpstr>
      <vt:lpstr>Circular Linked List</vt:lpstr>
      <vt:lpstr>The linked list ADT</vt:lpstr>
      <vt:lpstr>printList</vt:lpstr>
      <vt:lpstr>Constructors</vt:lpstr>
      <vt:lpstr>Destructors</vt:lpstr>
      <vt:lpstr>appendList</vt:lpstr>
      <vt:lpstr>Searching a Linked List</vt:lpstr>
      <vt:lpstr>findList</vt:lpstr>
      <vt:lpstr>Implementing Stacks with Linked Lists</vt:lpstr>
      <vt:lpstr>prependList</vt:lpstr>
      <vt:lpstr>popList</vt:lpstr>
      <vt:lpstr>Queues implemented with Linked Lists</vt:lpstr>
      <vt:lpstr>dropList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Darrell Long</dc:creator>
  <cp:lastModifiedBy>Gabriel Andres Torres</cp:lastModifiedBy>
  <cp:revision>11</cp:revision>
  <dcterms:created xsi:type="dcterms:W3CDTF">2020-02-15T21:25:20Z</dcterms:created>
  <dcterms:modified xsi:type="dcterms:W3CDTF">2020-02-17T02:01:32Z</dcterms:modified>
</cp:coreProperties>
</file>