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36"/>
  </p:notesMasterIdLst>
  <p:sldIdLst>
    <p:sldId id="265" r:id="rId2"/>
    <p:sldId id="268" r:id="rId3"/>
    <p:sldId id="269" r:id="rId4"/>
    <p:sldId id="270" r:id="rId5"/>
    <p:sldId id="257" r:id="rId6"/>
    <p:sldId id="271" r:id="rId7"/>
    <p:sldId id="322" r:id="rId8"/>
    <p:sldId id="325" r:id="rId9"/>
    <p:sldId id="324" r:id="rId10"/>
    <p:sldId id="277" r:id="rId11"/>
    <p:sldId id="311" r:id="rId12"/>
    <p:sldId id="273" r:id="rId13"/>
    <p:sldId id="272" r:id="rId14"/>
    <p:sldId id="276" r:id="rId15"/>
    <p:sldId id="285" r:id="rId16"/>
    <p:sldId id="286" r:id="rId17"/>
    <p:sldId id="298" r:id="rId18"/>
    <p:sldId id="287" r:id="rId19"/>
    <p:sldId id="302" r:id="rId20"/>
    <p:sldId id="296" r:id="rId21"/>
    <p:sldId id="278" r:id="rId22"/>
    <p:sldId id="290" r:id="rId23"/>
    <p:sldId id="295" r:id="rId24"/>
    <p:sldId id="293" r:id="rId25"/>
    <p:sldId id="294" r:id="rId26"/>
    <p:sldId id="310" r:id="rId27"/>
    <p:sldId id="320" r:id="rId28"/>
    <p:sldId id="317" r:id="rId29"/>
    <p:sldId id="319" r:id="rId30"/>
    <p:sldId id="321" r:id="rId31"/>
    <p:sldId id="316" r:id="rId32"/>
    <p:sldId id="315" r:id="rId33"/>
    <p:sldId id="274" r:id="rId34"/>
    <p:sldId id="314" r:id="rId35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2"/>
    <p:restoredTop sz="90730"/>
  </p:normalViewPr>
  <p:slideViewPr>
    <p:cSldViewPr snapToGrid="0">
      <p:cViewPr varScale="1">
        <p:scale>
          <a:sx n="112" d="100"/>
          <a:sy n="11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4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4738 1976 24575,'60'0'0,"16"0"0,-13-4 0,3 0-492,-10 3 0,2 0 0,28-3 0,3 0 0,-14 4 0,-1 0 0,11 0 0,2 0 166,5 0 0,-2 0 326,-18 0 0,-1 0 48,6 0 0,-3 0-48,-20 0 0,-2 0 0,5 0 0,-1 0 0,37 0 0,-6 0 983,-15 0-621,-22 0 621,-16 0 0,-36 0 0,-35 0-785,-12 0-198,-38 0 0,-6 0-492,39 0 0,-5 0 54,-23 4 0,-6 1-54,0-1 0,-3 1 164,13 3 0,-2 2 0,2-1-93,-11 0 0,-1 0 421,11-1 0,-3 1 0,3 1 0,-12 2 0,-1 0 0,11-5 0,-4-1 0,2 1 0,11 4 0,2 1 0,-1-2 0,-4-2 0,0-3 0,4 2-492,-5 4 0,3 1 361,-14-3 1,4-2 130,32-4 0,2 1-92,-9 3 0,1-2 92,-34-3 983,31 3-530,10-5 530,15 0 0,11 0 0,6 0 0,12 0-252,48 0-731,5-5 0,38-8 0,6-7-839,4-7 839,-44 11 0,1-1 0,3-1 0,0 0 0,-3-2 0,0-1 0,-1 1 0,1-1 0,0-2 0,0-2 0,-4 2 0,-1-3 0,3-4 0,-1-2 0,0 0 0,0 0 0,1-3 0,-2 0 0,22-24-159,-28 29 0,-2 0 159,4-16 0,12-3 0,-23 10 0,-12 8 0,-7 8 825,-6 9-825,-3 2 332,-1 4-332,-45 4 0,-2 0 0,-46-2 0,-4 5-492,37-2 0,-1 0 347,-4 3 1,-2 0 144,-9 0 0,-1 0 0,1 0 0,-3 0-492,-14 0 0,-2 0 0,3 0 0,1 0 365,-5 0 0,1 0 127,6 0 0,1 0 0,5 0 0,1 0 0,-1 0 0,0 0-492,5 3 0,1 1 347,-1-1 0,4 2-104,19 1 0,2 1 249,-10 0 0,2 0 0,-21 12 815,-15-5-815,18 4 983,17-6 0,15-2 0,13 0-366,12-1 24,6-4-641,11-2 245,23 2-245,29-4 0,35 4 0,-10-5 0,7 0-492,0 4 0,4 0 164,-7-3 0,6-1 0,-3 1-164,13 3 0,1 0 482,-16-1 1,4 0 0,-8-1-483,-7-1 0,-2 0 239,31 3 1,-1 0 252,-36-4 0,-3 0 0,15 0 0,-2 0-144,-18 0 1,-3 0 143,32 0 0,-25 0 0,-20 0 983,-9 0 0,-16-3 0,0-2 0,-9-3-159,0 0-824,-4-4 0,-8 3 0,-7-4 0,-4 4 0,-14-6 0,-5-1 0,-13-6 0,-13-2 0,-11-1 0,-9 0-492,35 8 0,-3 0 416,-3 3 0,-3-1 76,-3-6 0,-2 0 0,1 2 0,0 1 0,1-1 0,0 1 0,5 0 0,0 1 0,-5 2 0,0 1 0,4 0 0,0 0 0,-4 2 0,0 1 0,3 1 0,4 0-131,-28-2 131,-13 4 0,25-2 0,-14 8 0,2-9 0,9 9 0,-1-3 0,0-1 0,-16 5 0,12-10 0,-21 10 0,23-10 0,8 9 0,-10-3 0,16 5 0,-20 0 0,16 0 0,1 0 0,15-5 0,1 4 983,13-4-838,1 5-6,11 0-139,-4 0 0,4 0 0,0 0 0,1 0 0,6 0 0,-1 0 0,0 0 0,5 0 0,1 0 0,42 0 0,1 5 0,43-3 0,1 8 0,18-8-492,-38 4 0,3 0 338,4-4 1,0-2 153,1 3 0,-1 1-284,-10-4 1,0 0 283,2 0 0,0 0 0,10-1 0,-1 2 0,-8 1 0,1 1 0,16-2 0,-3 0 0,3 5 0,23-6 0,-25 0 0,14 0-70,-2 0 70,-16 0 0,-1 5 0,-8-4 983,8 10-718,-13-10 338,11 4-603,12 1 0,-4-4 0,20 4 0,-25-6-425,33 0 425,-18 0 0,8 0 0,-2 0 0,-18 0 0,15 0 0,-2 0 0,-8 6 0,-8-5 0,6 10 0,-5-4 0,24 6 0,-27-2 0,23-3 0,-27 2 0,6-9 0,6 10 0,-19-10 0,10 10 502,-19-10-502,-1 4 0,-13-1 0,-8-3 0,-8 3 0,-2-4 0,-4 0 0,1 0 0,-46 0 0,-2-11 0,-23 8 0,-23-20 0,19 8-335,12 4 0,-2 1 335,5-1 0,-1 2-492,-12 1 0,-4 1 0,-25-6 0,-1 1 476,20 6 1,-2 1 15,4-3 0,-6-1 0,3 1-492,-14 2 0,-1 2 164,17 1 0,-3 0 0,-1-1 122,-2-1 1,0-1-1,-1 1 206,1 1 0,-1 1 0,1-1 0,-1-1 0,1-2 0,0 1 0,3 2 0,1 1 0,0 0 0,3-2 0,1-1 0,4 1-488,-8 2 1,4-1 487,-3-3 0,-1-2 0,-4 2 0,4-1 0,24 1 0,-3 1 0,-43-3 0,3 1 0,14-5-88,14 6 1,-1 0 87,-25-7 983,1 7-661,14-4-322,-3 10 0,6-10 0,5 9 983,-3-3 0,15-1 0,13 5-90,2-4 6,18 5-899,1-4 358,10 3-358,1-3 0,4 4 0,-5 0 0,0-4 0,-5 3 0,-4-7 0,3 7 0,-4-8 0,5 4 0,5 0 0,1-2 0,4 6 0,0-6 0,0 2 0,3-2 0,-10-2 0,5 5 0,-12-4 0,0 3 0,-8-5 0,-7 0 0,-5-1 0,0 0 0,6 1 0,6 0 0,7 1 0,10 0 0,0 5 0,5-4 0,0 7 0,0-6 0,-4 2 0,3-7 0,-8-2 0,-2-5 0,0 1 0,-3 0 0,4 4 0,5 2 0,0 3 0,5 1 0,1 0 0,2 0 0,2-3 0,3 2 0,0-2 0,0 3 0,20 3 0,10 2 0,22 3 0,13 0 0,-13 0 0,19 0 0,-12 0 0,8 0 0,-3 0 0,-6 0 0,-1 0 0,-6 0 0,-3 0 0,-11 0 0,4 0 0,-5 0 0,7 0 0,-1 0 0,-6 0 0,5 0 0,-10 0 0,-1 0 0,-8 0 0,-4 0 0,0 0 0,0 0 0,0 0 0,4 0 0,8 0 0,7 0 0,5 0 0,0 0 0,-5 0 0,-2 0 0,-11 0 0,-1 0 0,-6 0 0,-3 0 0,-2 0 0,1 0 0,-4 0 0,8 0 0,-8-4 0,3 4 0,-4-4 0,0 4 0,4-4 0,-3 3 0,7-2 0,-7-1 0,8 3 0,-4-2 0,5 3 0,5 0 0,14 0 0,7 0 0,1 0 0,9 0 0,-16 0 0,11 0 0,-6 0 0,-1 4 0,-5 2 0,-2 4 0,-6-5 0,-5 4 0,-1-8 0,-10 6 0,0-6 0,-5 2 0,0-3 0,-35 0 0,14 0 0,-33 0 0,27 0 0,-9 0 0,9 0 0,-9 0 0,9 0 0,-8 0 0,-3 0 0,-7 0 0,1 0 0,1 0 0,6 0 0,5 0 0,2 0 0,4 4 0,4 1 0,2 3 0,8 0 0,1 0 0,-1 3 0,3-2 0,-2 2 0,-1-3 0,3 0 0,-2 3 0,3-2 0,0 3 0,0-4 0,21 1 0,3 5 0,34 9 0,4 13 0,24 12-364,-42-21 1,1 0 363,35 14 0,-34-18 0,-1-1 0,24 9-315,21 8 315,-22-8 0,12 0 0,-20-13 0,-2-1 0,-15-6 0,-13-2 0,-8 0 715,-4-4-715,-4-1 327,-2-4-327,-4 0 0,0 0 0,0-7 0,-7-2 0,-7-4 0,-8-4 0,-8 3 0,-15-7 0,-7-5 0,-15-10 0,-17-10-797,-6-7 797,33 25 0,0 0 0,-31-18 0,23 10 0,2 1 0,-5 0-174,10 4 1,0 1 173,-10 0 0,-6-5 0,8 5 0,9 3 0,13 7 783,6 0-783,2 5 361,9 2-361,-4 4 0,10 0 0,1 1 0,4 3 0,0 2 0,-4 3 0,4 0 0,-8 0 0,3-4 0,-5 3 0,-5-3 0,4 0 0,-8 3 0,3-8 0,-5 4 0,0 0 0,9-3 0,-2 7 0,13-3 0,-3 1 0,4 2 0,1-2 0,-5-1 0,3 3 0,-8-7 0,4 7 0,-5-7 0,1 7 0,-1-3 0,5 0 0,-4 3 0,8-2 0,-3 3 0,4 0 0,-4 0 0,3 0 0,-4 0 0,1 0 0,3 0 0,-3 0 0,4 0 0,0 0 0,-3 0 0,2 0 0,-2 0 0,-1 0 0,-2 0 0,-3 0 0,-1 0 0,-5 0 0,4 0 0,-3 0 0,-1 0 0,4 0 0,1 0 0,1 0 0,8 0 0,-3 0 0,4 0 0,0 0 0,-5 0 0,0 0 0,0 0 0,-4 0 0,4 0 0,-5 0 0,0 0 0,-4 0 0,3-4 0,-4 3 0,5-7 0,1 7 0,4-7 0,4 4 0,2-1 0,2-6 0,1 6 0,0-7 0,1 4 0,2 0 0,-6 0 0,6-4 0,11 7 0,-3-2 0,12 7 0,-11 0 0,0 0 0,0 7 0,-3 2 0,2 3 0,-6-4 0,2-5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1 377 24575,'41'0'0,"-2"-4"0,3-13 0,-4 0 0,19-23 0,-12 20 0,12-13 0,1 9 0,-11 1 0,8-5 0,-25 9 0,0 7 0,-7 0 0,-5 7 0,-5 0 0,-1 1 0,-4 4 0,0 0 0,3 0 0,-3 0 0,3 0 0,-3 0 0,0 0 0,8-4 0,-2 3 0,8-7 0,-5 3 0,1-4 0,5-1 0,-4 1 0,9 0 0,-9 0 0,4-1 0,-5 1 0,-1 1 0,-3 3 0,3-3 0,-8 7 0,3-3 0,-4 0 0,0 3 0,-32 5 0,17 1 0,-22 3 0,25-5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0 333 24575,'27'-4'0,"0"3"0,-14-7 0,10-1 0,-4-1 0,9-4 0,-13 5 0,11-5 0,-15 9 0,11-8 0,-13 12 0,8-7 0,-8 0 0,3 2 0,-4-1 0,0 7 0,1-8 0,-1 6 0,1-6 0,-1 5 0,0 2 0,0-7 0,0 4 0,0-4 0,0 3 0,0-2 0,0 6 0,0-5 0,-1 2 0,1-1 0,3-1 0,-2 5 0,-2-6 0,4 3 0,-9-4 0,5-3 0,-4 3 0,-2-3 0,2 1 0,1 5 0,-3-9 0,2 9 0,0-6 0,-2 1 0,2 2 0,-3-3 0,4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0 937 24575,'65'4'0,"18"-6"0,-26-6 0,1 0-492,-6 4 0,5-2 164,9-6 0,8-4 0,0 3-164,22 5 0,2 1 164,-25-2 0,1-1 0,2 0 0,9 1 0,1-1 0,-4 4-164,10 4 0,-1 0 416,-13-6 0,4-2 0,-7 3 76,-4 5 0,0 2-156,6-5 0,6-2 0,-10 2 156,-18 4 0,-1 0-434,44-3 1,1-1 433,-41 2 0,-4 0 491,-2 2 1,-1 0-374,1-1 1,-3-2 864,21-5 0,17 6-590,-25-6-393,20 9 983,-16 0 0,-1 0 0,-8-10-528,-6 7 29,-2-7-484,0 10 0,9-6 0,8 5 0,8-5 0,16 0 0,-4 5 0,-1-5 0,3 6 0,-27 0 0,12 0 0,-22 0 0,-13 0 0,-10 0 0,-10 0 0,-4 0 0,-2 0 0,-4 0 0,-1 0 0,5 0 0,-3 0 0,12 0 0,-1-5 0,15 4 0,8-8 0,15 2 0,8 0 0,1-3 0,5 3 0,-6 1 0,0-5 0,-8 10 0,-9-9 0,-17 9 0,-4-8 0,-14 8 0,-2-7 0,-4 7 0,0-6 0,-41-2 0,14 4 0,-40-3 0,0 2 0,5 4 0,-26-4 0,5 6 0,-9 0-422,35 0 1,-3 0 421,1 0 0,-1 0 0,-8 0 0,-2 0 0,1 1 0,-2-2 0,-4 2 0,0-2 0,5 1 0,0 0 0,-5 0 0,2 0 0,-25 0 0,32 3 0,1 1 0,-22 3-224,-13 1 224,10 3 0,16-5 0,1 1 0,15 3 0,7-9 0,8 8 833,11-8-833,1 3 234,10-4-234,1 0 0,4 0 0,-5 4 0,0-3 0,-10 3 0,-1-4 0,-5 0 0,5 0 0,-3 0 0,12 0 0,-7 0 0,17-3 0,-3-2 0,15-10 0,3 5 0,7-6 0,1 7 0,-1 0 0,1 4 0,5-3 0,-4 3 0,4-4 0,-5 4 0,-1-3 0,1 7 0,0-7 0,0 3 0,0-4 0,-1 0 0,1 0 0,0 0 0,0 0 0,0 0 0,-5 0 0,4 1 0,-4-1 0,1 0 0,2 1 0,-7-1 0,8 1 0,-8-1 0,4 1 0,-1-1 0,-3 5 0,4-4 0,-5 7 0,0-2 0,3-1 0,-2 0 0,3-4 0,0-1 0,2 1 0,-1 3 0,4-3 0,-8 3 0,4 0 0,-5 1 0,0 4 0,3-3 0,-2-1 0,7-5 0,-2 1 0,3-1 0,1 4 0,-4-3 0,-2 7 0,-4-6 0,0 6 0,0-6 0,0-1 0,0-1 0,1 1 0,-5 1 0,3 3 0,-2-4 0,3 0 0,-4-1 0,4 1 0,-4 0 0,9-4 0,0-2 0,5-3 0,-4-1 0,2 0 0,-2 4 0,0 2 0,-2 3 0,-4 1 0,0 4 0,-10 23 0,1-13 0,-7 20 0,5-25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1 377 24575,'41'0'0,"-2"-4"0,3-13 0,-4 0 0,19-23 0,-12 20 0,12-13 0,1 9 0,-11 1 0,8-5 0,-25 9 0,0 7 0,-7 0 0,-5 7 0,-5 0 0,-1 1 0,-4 4 0,0 0 0,3 0 0,-3 0 0,3 0 0,-3 0 0,0 0 0,8-4 0,-2 3 0,8-7 0,-5 3 0,1-4 0,5-1 0,-4 1 0,9 0 0,-9 0 0,4-1 0,-5 1 0,-1 1 0,-3 3 0,3-3 0,-8 7 0,3-3 0,-4 0 0,0 3 0,-32 5 0,17 1 0,-22 3 0,25-5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0 333 24575,'27'-4'0,"0"3"0,-14-7 0,10-1 0,-4-1 0,9-4 0,-13 5 0,11-5 0,-15 9 0,11-8 0,-13 12 0,8-7 0,-8 0 0,3 2 0,-4-1 0,0 7 0,1-8 0,-1 6 0,1-6 0,-1 5 0,0 2 0,0-7 0,0 4 0,0-4 0,0 3 0,0-2 0,0 6 0,0-5 0,-1 2 0,1-1 0,3-1 0,-2 5 0,-2-6 0,4 3 0,-9-4 0,5-3 0,-4 3 0,-2-3 0,2 1 0,1 5 0,-3-9 0,2 9 0,0-6 0,-2 1 0,2 2 0,-3-3 0,4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4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4738 1976 24575,'60'0'0,"16"0"0,-13-4 0,3 0-492,-10 3 0,2 0 0,28-3 0,3 0 0,-14 4 0,-1 0 0,11 0 0,2 0 166,5 0 0,-2 0 326,-18 0 0,-1 0 48,6 0 0,-3 0-48,-20 0 0,-2 0 0,5 0 0,-1 0 0,37 0 0,-6 0 983,-15 0-621,-22 0 621,-16 0 0,-36 0 0,-35 0-785,-12 0-198,-38 0 0,-6 0-492,39 0 0,-5 0 54,-23 4 0,-6 1-54,0-1 0,-3 1 164,13 3 0,-2 2 0,2-1-93,-11 0 0,-1 0 421,11-1 0,-3 1 0,3 1 0,-12 2 0,-1 0 0,11-5 0,-4-1 0,2 1 0,11 4 0,2 1 0,-1-2 0,-4-2 0,0-3 0,4 2-492,-5 4 0,3 1 361,-14-3 1,4-2 130,32-4 0,2 1-92,-9 3 0,1-2 92,-34-3 983,31 3-530,10-5 530,15 0 0,11 0 0,6 0 0,12 0-252,48 0-731,5-5 0,38-8 0,6-7-839,4-7 839,-44 11 0,1-1 0,3-1 0,0 0 0,-3-2 0,0-1 0,-1 1 0,1-1 0,0-2 0,0-2 0,-4 2 0,-1-3 0,3-4 0,-1-2 0,0 0 0,0 0 0,1-3 0,-2 0 0,22-24-159,-28 29 0,-2 0 159,4-16 0,12-3 0,-23 10 0,-12 8 0,-7 8 825,-6 9-825,-3 2 332,-1 4-332,-45 4 0,-2 0 0,-46-2 0,-4 5-492,37-2 0,-1 0 347,-4 3 1,-2 0 144,-9 0 0,-1 0 0,1 0 0,-3 0-492,-14 0 0,-2 0 0,3 0 0,1 0 365,-5 0 0,1 0 127,6 0 0,1 0 0,5 0 0,1 0 0,-1 0 0,0 0-492,5 3 0,1 1 347,-1-1 0,4 2-104,19 1 0,2 1 249,-10 0 0,2 0 0,-21 12 815,-15-5-815,18 4 983,17-6 0,15-2 0,13 0-366,12-1 24,6-4-641,11-2 245,23 2-245,29-4 0,35 4 0,-10-5 0,7 0-492,0 4 0,4 0 164,-7-3 0,6-1 0,-3 1-164,13 3 0,1 0 482,-16-1 1,4 0 0,-8-1-483,-7-1 0,-2 0 239,31 3 1,-1 0 252,-36-4 0,-3 0 0,15 0 0,-2 0-144,-18 0 1,-3 0 143,32 0 0,-25 0 0,-20 0 983,-9 0 0,-16-3 0,0-2 0,-9-3-159,0 0-824,-4-4 0,-8 3 0,-7-4 0,-4 4 0,-14-6 0,-5-1 0,-13-6 0,-13-2 0,-11-1 0,-9 0-492,35 8 0,-3 0 416,-3 3 0,-3-1 76,-3-6 0,-2 0 0,1 2 0,0 1 0,1-1 0,0 1 0,5 0 0,0 1 0,-5 2 0,0 1 0,4 0 0,0 0 0,-4 2 0,0 1 0,3 1 0,4 0-131,-28-2 131,-13 4 0,25-2 0,-14 8 0,2-9 0,9 9 0,-1-3 0,0-1 0,-16 5 0,12-10 0,-21 10 0,23-10 0,8 9 0,-10-3 0,16 5 0,-20 0 0,16 0 0,1 0 0,15-5 0,1 4 983,13-4-838,1 5-6,11 0-139,-4 0 0,4 0 0,0 0 0,1 0 0,6 0 0,-1 0 0,0 0 0,5 0 0,1 0 0,42 0 0,1 5 0,43-3 0,1 8 0,18-8-492,-38 4 0,3 0 338,4-4 1,0-2 153,1 3 0,-1 1-284,-10-4 1,0 0 283,2 0 0,0 0 0,10-1 0,-1 2 0,-8 1 0,1 1 0,16-2 0,-3 0 0,3 5 0,23-6 0,-25 0 0,14 0-70,-2 0 70,-16 0 0,-1 5 0,-8-4 983,8 10-718,-13-10 338,11 4-603,12 1 0,-4-4 0,20 4 0,-25-6-425,33 0 425,-18 0 0,8 0 0,-2 0 0,-18 0 0,15 0 0,-2 0 0,-8 6 0,-8-5 0,6 10 0,-5-4 0,24 6 0,-27-2 0,23-3 0,-27 2 0,6-9 0,6 10 0,-19-10 0,10 10 502,-19-10-502,-1 4 0,-13-1 0,-8-3 0,-8 3 0,-2-4 0,-4 0 0,1 0 0,-46 0 0,-2-11 0,-23 8 0,-23-20 0,19 8-335,12 4 0,-2 1 335,5-1 0,-1 2-492,-12 1 0,-4 1 0,-25-6 0,-1 1 476,20 6 1,-2 1 15,4-3 0,-6-1 0,3 1-492,-14 2 0,-1 2 164,17 1 0,-3 0 0,-1-1 122,-2-1 1,0-1-1,-1 1 206,1 1 0,-1 1 0,1-1 0,-1-1 0,1-2 0,0 1 0,3 2 0,1 1 0,0 0 0,3-2 0,1-1 0,4 1-488,-8 2 1,4-1 487,-3-3 0,-1-2 0,-4 2 0,4-1 0,24 1 0,-3 1 0,-43-3 0,3 1 0,14-5-88,14 6 1,-1 0 87,-25-7 983,1 7-661,14-4-322,-3 10 0,6-10 0,5 9 983,-3-3 0,15-1 0,13 5-90,2-4 6,18 5-899,1-4 358,10 3-358,1-3 0,4 4 0,-5 0 0,0-4 0,-5 3 0,-4-7 0,3 7 0,-4-8 0,5 4 0,5 0 0,1-2 0,4 6 0,0-6 0,0 2 0,3-2 0,-10-2 0,5 5 0,-12-4 0,0 3 0,-8-5 0,-7 0 0,-5-1 0,0 0 0,6 1 0,6 0 0,7 1 0,10 0 0,0 5 0,5-4 0,0 7 0,0-6 0,-4 2 0,3-7 0,-8-2 0,-2-5 0,0 1 0,-3 0 0,4 4 0,5 2 0,0 3 0,5 1 0,1 0 0,2 0 0,2-3 0,3 2 0,0-2 0,0 3 0,20 3 0,10 2 0,22 3 0,13 0 0,-13 0 0,19 0 0,-12 0 0,8 0 0,-3 0 0,-6 0 0,-1 0 0,-6 0 0,-3 0 0,-11 0 0,4 0 0,-5 0 0,7 0 0,-1 0 0,-6 0 0,5 0 0,-10 0 0,-1 0 0,-8 0 0,-4 0 0,0 0 0,0 0 0,0 0 0,4 0 0,8 0 0,7 0 0,5 0 0,0 0 0,-5 0 0,-2 0 0,-11 0 0,-1 0 0,-6 0 0,-3 0 0,-2 0 0,1 0 0,-4 0 0,8 0 0,-8-4 0,3 4 0,-4-4 0,0 4 0,4-4 0,-3 3 0,7-2 0,-7-1 0,8 3 0,-4-2 0,5 3 0,5 0 0,14 0 0,7 0 0,1 0 0,9 0 0,-16 0 0,11 0 0,-6 0 0,-1 4 0,-5 2 0,-2 4 0,-6-5 0,-5 4 0,-1-8 0,-10 6 0,0-6 0,-5 2 0,0-3 0,-35 0 0,14 0 0,-33 0 0,27 0 0,-9 0 0,9 0 0,-9 0 0,9 0 0,-8 0 0,-3 0 0,-7 0 0,1 0 0,1 0 0,6 0 0,5 0 0,2 0 0,4 4 0,4 1 0,2 3 0,8 0 0,1 0 0,-1 3 0,3-2 0,-2 2 0,-1-3 0,3 0 0,-2 3 0,3-2 0,0 3 0,0-4 0,21 1 0,3 5 0,34 9 0,4 13 0,24 12-364,-42-21 1,1 0 363,35 14 0,-34-18 0,-1-1 0,24 9-315,21 8 315,-22-8 0,12 0 0,-20-13 0,-2-1 0,-15-6 0,-13-2 0,-8 0 715,-4-4-715,-4-1 327,-2-4-327,-4 0 0,0 0 0,0-7 0,-7-2 0,-7-4 0,-8-4 0,-8 3 0,-15-7 0,-7-5 0,-15-10 0,-17-10-797,-6-7 797,33 25 0,0 0 0,-31-18 0,23 10 0,2 1 0,-5 0-174,10 4 1,0 1 173,-10 0 0,-6-5 0,8 5 0,9 3 0,13 7 783,6 0-783,2 5 361,9 2-361,-4 4 0,10 0 0,1 1 0,4 3 0,0 2 0,-4 3 0,4 0 0,-8 0 0,3-4 0,-5 3 0,-5-3 0,4 0 0,-8 3 0,3-8 0,-5 4 0,0 0 0,9-3 0,-2 7 0,13-3 0,-3 1 0,4 2 0,1-2 0,-5-1 0,3 3 0,-8-7 0,4 7 0,-5-7 0,1 7 0,-1-3 0,5 0 0,-4 3 0,8-2 0,-3 3 0,4 0 0,-4 0 0,3 0 0,-4 0 0,1 0 0,3 0 0,-3 0 0,4 0 0,0 0 0,-3 0 0,2 0 0,-2 0 0,-1 0 0,-2 0 0,-3 0 0,-1 0 0,-5 0 0,4 0 0,-3 0 0,-1 0 0,4 0 0,1 0 0,1 0 0,8 0 0,-3 0 0,4 0 0,0 0 0,-5 0 0,0 0 0,0 0 0,-4 0 0,4 0 0,-5 0 0,0 0 0,-4 0 0,3-4 0,-4 3 0,5-7 0,1 7 0,4-7 0,4 4 0,2-1 0,2-6 0,1 6 0,0-7 0,1 4 0,2 0 0,-6 0 0,6-4 0,11 7 0,-3-2 0,12 7 0,-11 0 0,0 0 0,0 7 0,-3 2 0,2 3 0,-6-4 0,2-5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0 937 24575,'65'4'0,"18"-6"0,-26-6 0,1 0-492,-6 4 0,5-2 164,9-6 0,8-4 0,0 3-164,22 5 0,2 1 164,-25-2 0,1-1 0,2 0 0,9 1 0,1-1 0,-4 4-164,10 4 0,-1 0 416,-13-6 0,4-2 0,-7 3 76,-4 5 0,0 2-156,6-5 0,6-2 0,-10 2 156,-18 4 0,-1 0-434,44-3 1,1-1 433,-41 2 0,-4 0 491,-2 2 1,-1 0-374,1-1 1,-3-2 864,21-5 0,17 6-590,-25-6-393,20 9 983,-16 0 0,-1 0 0,-8-10-528,-6 7 29,-2-7-484,0 10 0,9-6 0,8 5 0,8-5 0,16 0 0,-4 5 0,-1-5 0,3 6 0,-27 0 0,12 0 0,-22 0 0,-13 0 0,-10 0 0,-10 0 0,-4 0 0,-2 0 0,-4 0 0,-1 0 0,5 0 0,-3 0 0,12 0 0,-1-5 0,15 4 0,8-8 0,15 2 0,8 0 0,1-3 0,5 3 0,-6 1 0,0-5 0,-8 10 0,-9-9 0,-17 9 0,-4-8 0,-14 8 0,-2-7 0,-4 7 0,0-6 0,-41-2 0,14 4 0,-40-3 0,0 2 0,5 4 0,-26-4 0,5 6 0,-9 0-422,35 0 1,-3 0 421,1 0 0,-1 0 0,-8 0 0,-2 0 0,1 1 0,-2-2 0,-4 2 0,0-2 0,5 1 0,0 0 0,-5 0 0,2 0 0,-25 0 0,32 3 0,1 1 0,-22 3-224,-13 1 224,10 3 0,16-5 0,1 1 0,15 3 0,7-9 0,8 8 833,11-8-833,1 3 234,10-4-234,1 0 0,4 0 0,-5 4 0,0-3 0,-10 3 0,-1-4 0,-5 0 0,5 0 0,-3 0 0,12 0 0,-7 0 0,17-3 0,-3-2 0,15-10 0,3 5 0,7-6 0,1 7 0,-1 0 0,1 4 0,5-3 0,-4 3 0,4-4 0,-5 4 0,-1-3 0,1 7 0,0-7 0,0 3 0,0-4 0,-1 0 0,1 0 0,0 0 0,0 0 0,0 0 0,-5 0 0,4 1 0,-4-1 0,1 0 0,2 1 0,-7-1 0,8 1 0,-8-1 0,4 1 0,-1-1 0,-3 5 0,4-4 0,-5 7 0,0-2 0,3-1 0,-2 0 0,3-4 0,0-1 0,2 1 0,-1 3 0,4-3 0,-8 3 0,4 0 0,-5 1 0,0 4 0,3-3 0,-2-1 0,7-5 0,-2 1 0,3-1 0,1 4 0,-4-3 0,-2 7 0,-4-6 0,0 6 0,0-6 0,0-1 0,0-1 0,1 1 0,-5 1 0,3 3 0,-2-4 0,3 0 0,-4-1 0,4 1 0,-4 0 0,9-4 0,0-2 0,5-3 0,-4-1 0,2 0 0,-2 4 0,0 2 0,-2 3 0,-4 1 0,0 4 0,-10 23 0,1-13 0,-7 20 0,5-25 0,3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7T22:59:08.8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46D43-DFD1-4E41-B30C-46B9561E4BE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EE144-E480-AB46-A889-4470D93C6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|T| mean? Does it refer to the size of the table?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5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the hash table is full?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46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8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 as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0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5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EE144-E480-AB46-A889-4470D93C66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167E-73C9-0D40-B575-A73C94EFC9DD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EBC6-3058-984C-8244-15B3DBC17663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66A4-0D61-E940-A8AC-1557743C7786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2D9A-BAF3-F946-B828-98CB99FB8AA5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DC69-0CFF-5F48-8F86-539DC2BBDB6F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6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BFC1-D638-5444-8757-17F41F92F289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8827-472F-0349-AB40-A1BF1F931738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2F12-4E03-7F45-A965-AE12B44FB661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2783-AC23-4842-80D1-A080ADE6B245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33F8-FCE0-DF43-9FC4-8B841114A093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7633-9F11-A948-A110-1C3F1B9637CE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C9F1-555E-EC47-BF99-73F0D4324696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7C5C-27A9-7243-BEDE-E8DF2348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3" Type="http://schemas.openxmlformats.org/officeDocument/2006/relationships/image" Target="../media/image26.png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2" Type="http://schemas.openxmlformats.org/officeDocument/2006/relationships/image" Target="../media/image23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NULL"/><Relationship Id="rId4" Type="http://schemas.openxmlformats.org/officeDocument/2006/relationships/image" Target="../media/image250.png"/><Relationship Id="rId9" Type="http://schemas.openxmlformats.org/officeDocument/2006/relationships/customXml" Target="../ink/ink3.xml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NULL"/><Relationship Id="rId3" Type="http://schemas.openxmlformats.org/officeDocument/2006/relationships/customXml" Target="../ink/ink7.xml"/><Relationship Id="rId7" Type="http://schemas.openxmlformats.org/officeDocument/2006/relationships/image" Target="NULL"/><Relationship Id="rId12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11" Type="http://schemas.openxmlformats.org/officeDocument/2006/relationships/image" Target="NULL"/><Relationship Id="rId5" Type="http://schemas.openxmlformats.org/officeDocument/2006/relationships/customXml" Target="../ink/ink8.xml"/><Relationship Id="rId15" Type="http://schemas.openxmlformats.org/officeDocument/2006/relationships/image" Target="../media/image30.png"/><Relationship Id="rId10" Type="http://schemas.openxmlformats.org/officeDocument/2006/relationships/customXml" Target="../ink/ink10.xml"/><Relationship Id="rId4" Type="http://schemas.openxmlformats.org/officeDocument/2006/relationships/image" Target="../media/image260.png"/><Relationship Id="rId9" Type="http://schemas.openxmlformats.org/officeDocument/2006/relationships/image" Target="NULL"/><Relationship Id="rId14" Type="http://schemas.openxmlformats.org/officeDocument/2006/relationships/customXml" Target="../ink/ink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stomShape 2">
            <a:extLst>
              <a:ext uri="{FF2B5EF4-FFF2-40B4-BE49-F238E27FC236}">
                <a16:creationId xmlns:a16="http://schemas.microsoft.com/office/drawing/2014/main" id="{0371D0B5-479A-8848-8BE6-B717C0262433}"/>
              </a:ext>
            </a:extLst>
          </p:cNvPr>
          <p:cNvSpPr/>
          <p:nvPr/>
        </p:nvSpPr>
        <p:spPr>
          <a:xfrm>
            <a:off x="509792" y="1773134"/>
            <a:ext cx="3377183" cy="13393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Prof. Darrell Long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strike="noStrike" kern="1200" spc="-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CSE13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12B93B8-4FC1-5F48-96F3-54EF10D79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r="1249" b="2"/>
          <a:stretch/>
        </p:blipFill>
        <p:spPr>
          <a:xfrm>
            <a:off x="5269832" y="988356"/>
            <a:ext cx="6282087" cy="4824172"/>
          </a:xfrm>
          <a:prstGeom prst="rect">
            <a:avLst/>
          </a:prstGeom>
        </p:spPr>
      </p:pic>
      <p:sp>
        <p:nvSpPr>
          <p:cNvPr id="27" name="CustomShape 1">
            <a:extLst>
              <a:ext uri="{FF2B5EF4-FFF2-40B4-BE49-F238E27FC236}">
                <a16:creationId xmlns:a16="http://schemas.microsoft.com/office/drawing/2014/main" id="{6D8BAF5F-511A-2E40-B2B8-717AEB1FD774}"/>
              </a:ext>
            </a:extLst>
          </p:cNvPr>
          <p:cNvSpPr/>
          <p:nvPr/>
        </p:nvSpPr>
        <p:spPr>
          <a:xfrm>
            <a:off x="509792" y="3334044"/>
            <a:ext cx="3180465" cy="11002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Hashing and Bloom Filters</a:t>
            </a:r>
            <a:endParaRPr lang="en-US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6DF9-ED65-B54F-85FB-7E14585F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26C-6F77-CF4E-9765-CE0FF70EE2A5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5D92-43FC-D840-9904-984AEA14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56946-D4EC-3B46-87B9-F08595CD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stomShape 1"/>
          <p:cNvSpPr/>
          <p:nvPr/>
        </p:nvSpPr>
        <p:spPr>
          <a:xfrm>
            <a:off x="3111963" y="462230"/>
            <a:ext cx="5968074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a Hash Table</a:t>
            </a:r>
            <a:endParaRPr lang="en-US" sz="44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stomShape 2"/>
              <p:cNvSpPr/>
              <p:nvPr/>
            </p:nvSpPr>
            <p:spPr>
              <a:xfrm>
                <a:off x="192968" y="1704569"/>
                <a:ext cx="6652999" cy="43834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vert="horz" lIns="91440" tIns="45720" rIns="91440" bIns="45720" rtlCol="0">
                <a:normAutofit/>
              </a:bodyPr>
              <a:lstStyle/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Begin with an empty hash table.</a:t>
                </a:r>
              </a:p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Store numbers with their respective keys:</a:t>
                </a:r>
              </a:p>
              <a:p>
                <a:pPr marL="3429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800" spc="-1" dirty="0">
                    <a:solidFill>
                      <a:srgbClr val="FFFFFF"/>
                    </a:solidFill>
                    <a:latin typeface="Courier" pitchFamily="2" charset="0"/>
                    <a:cs typeface="Calibri" panose="020F0502020204030204" pitchFamily="34" charset="0"/>
                  </a:rPr>
                  <a:t> </a:t>
                </a:r>
                <a:r>
                  <a:rPr lang="en-US" spc="-1" dirty="0">
                    <a:solidFill>
                      <a:srgbClr val="FFFFFF"/>
                    </a:solidFill>
                    <a:latin typeface="Courier" pitchFamily="2" charset="0"/>
                    <a:cs typeface="Calibri" panose="020F0502020204030204" pitchFamily="34" charset="0"/>
                  </a:rPr>
                  <a:t>{91:54, 38:26, 47:93, 56:17, 2:77,  82: 31}</a:t>
                </a:r>
              </a:p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8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spc="-1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400" i="1" dirty="0" err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𝑘𝑒𝑦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𝑘𝑒𝑦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11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trike="noStrike" spc="-1" dirty="0">
                    <a:solidFill>
                      <a:srgbClr val="FFFFFF"/>
                    </a:solidFill>
                  </a:rPr>
                  <a:t>Remainder modulo method: key </a:t>
                </a:r>
                <a:r>
                  <a:rPr lang="en-US" sz="2000" spc="-1" dirty="0">
                    <a:solidFill>
                      <a:srgbClr val="FFFF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en-US" sz="2000" strike="noStrike" spc="-1" dirty="0">
                    <a:solidFill>
                      <a:srgbClr val="FFFFFF"/>
                    </a:solidFill>
                  </a:rPr>
                  <a:t> table size.</a:t>
                </a: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solidFill>
                      <a:srgbClr val="FFFFFF"/>
                    </a:solidFill>
                  </a:rPr>
                  <a:t>Remainder returned is an index whose value is between 0–10.</a:t>
                </a: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solidFill>
                      <a:srgbClr val="FFFFFF"/>
                    </a:solidFill>
                  </a:rPr>
                  <a:t>Values are stored in the index corresponding to each key.</a:t>
                </a:r>
              </a:p>
              <a:p>
                <a:pPr marL="1028700" lvl="1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400" strike="noStrike" spc="-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3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8" y="1704569"/>
                <a:ext cx="6652999" cy="4383409"/>
              </a:xfrm>
              <a:prstGeom prst="rect">
                <a:avLst/>
              </a:prstGeom>
              <a:blipFill>
                <a:blip r:embed="rId2"/>
                <a:stretch>
                  <a:fillRect t="-1445" r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0180C6F9-A502-FB46-883E-163415F86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13" y="2719135"/>
            <a:ext cx="4822910" cy="18299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8F971-DB95-D942-9E98-0EA12B5E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C03A-3308-4342-8C01-C4FEAE9E01BA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B6DF9-56FB-F140-89D8-A58CED8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E77C8-EB3C-0F4C-A6B9-996176B3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stomShape 1"/>
              <p:cNvSpPr/>
              <p:nvPr/>
            </p:nvSpPr>
            <p:spPr>
              <a:xfrm>
                <a:off x="643468" y="623392"/>
                <a:ext cx="3363974" cy="16070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ctr" defTabSz="91440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800" b="0" strike="noStrike" kern="1200" spc="-1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Load Factor (</a:t>
                </a:r>
                <a14:m>
                  <m:oMath xmlns:m="http://schemas.openxmlformats.org/officeDocument/2006/math">
                    <m:r>
                      <a:rPr lang="en-US" sz="2800" i="1" spc="-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b="0" strike="noStrike" kern="1200" spc="-1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82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623392"/>
                <a:ext cx="3363974" cy="1607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stomShape 2"/>
              <p:cNvSpPr/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vert="horz" lIns="91440" tIns="45720" rIns="91440" bIns="45720" rtlCol="0">
                <a:normAutofit/>
              </a:bodyPr>
              <a:lstStyle/>
              <a:p>
                <a:pPr marL="3429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Number of slots filled out of total slots in a hash table.</a:t>
                </a:r>
              </a:p>
              <a:p>
                <a:pPr marL="571500" indent="-228600" defTabSz="9144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/>
                  <a:t>In this example, it is denoted by </a:t>
                </a:r>
                <a14:m>
                  <m:oMath xmlns:m="http://schemas.openxmlformats.org/officeDocument/2006/math">
                    <m:r>
                      <a:rPr lang="en-US" sz="2000" i="1" spc="-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 spc="-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pc="-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pc="-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 spc="-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000" spc="-1" dirty="0"/>
                  <a:t>.</a:t>
                </a:r>
                <a:endParaRPr lang="en-US" sz="2000" strike="noStrike" spc="-1" dirty="0"/>
              </a:p>
            </p:txBody>
          </p:sp>
        </mc:Choice>
        <mc:Fallback xmlns="">
          <p:sp>
            <p:nvSpPr>
              <p:cNvPr id="83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8F971-DB95-D942-9E98-0EA12B5E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3B08405-0E92-9B4B-A377-CF2C817F0013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B6DF9-56FB-F140-89D8-A58CED8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E77C8-EB3C-0F4C-A6B9-996176B3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31511554-91E3-F042-AEF8-7D572B588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42" y="1875099"/>
            <a:ext cx="5998315" cy="22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B09E8-CA37-CA4B-A78D-2D2EDD45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0" y="1208314"/>
            <a:ext cx="10417628" cy="370115"/>
          </a:xfrm>
        </p:spPr>
        <p:txBody>
          <a:bodyPr>
            <a:normAutofit fontScale="90000"/>
          </a:bodyPr>
          <a:lstStyle/>
          <a:p>
            <a:r>
              <a:rPr lang="en-US" spc="-1" dirty="0">
                <a:ea typeface="DejaVu Sans"/>
              </a:rPr>
              <a:t>Birthday Paradox</a:t>
            </a:r>
            <a:br>
              <a:rPr lang="en-US" spc="-1" dirty="0">
                <a:latin typeface="Arial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FB0CB-88AB-7741-A58C-A034519E1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829" y="1578429"/>
                <a:ext cx="11342914" cy="4598533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458280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dirty="0"/>
                  <a:t>Let’s say you are in a room with just 23 people, there’s a 50-50 chance of at least 2 people having the same birthday. 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Counting pairs: with 23 people we have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pc="-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pc="-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 spc="-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num>
                          <m:den>
                            <m:r>
                              <a:rPr lang="en-US" sz="2000" i="1" spc="-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 spc="-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253 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chance of 2 people having different birthdays is 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1−</m:t>
                    </m:r>
                    <m:f>
                      <m:fPr>
                        <m:ctrlP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365</m:t>
                        </m:r>
                      </m:den>
                    </m:f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364</m:t>
                        </m:r>
                      </m:num>
                      <m:den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365</m:t>
                        </m:r>
                      </m:den>
                    </m:f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=0.997260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probability of ALL 253 pairs having different birthdays is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pc="-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pc="-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pc="-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364</m:t>
                                </m:r>
                              </m:num>
                              <m:den>
                                <m:r>
                                  <a:rPr lang="en-US" sz="2000" b="0" i="1" spc="-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pc="-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253</m:t>
                        </m:r>
                      </m:sup>
                    </m:sSup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=0.4995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915480" lvl="1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  the </a:t>
                </a: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probability</a:t>
                </a:r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we find a pair with the same birthday is </a:t>
                </a:r>
                <a14:m>
                  <m:oMath xmlns:m="http://schemas.openxmlformats.org/officeDocument/2006/math">
                    <m:r>
                      <a:rPr lang="en-US" sz="2000" b="0" i="1" spc="-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1−0.4995=0.5005</m:t>
                    </m:r>
                  </m:oMath>
                </a14:m>
                <a:r>
                  <a:rPr lang="en-US" sz="2000" b="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8280" indent="-457200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change the number of people (n) in the room the probability changes such that </a:t>
                </a:r>
                <a:endParaRPr lang="en-US" b="0" i="1" spc="-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080" indent="0">
                  <a:spcBef>
                    <a:spcPts val="1001"/>
                  </a:spcBef>
                  <a:buClr>
                    <a:srgbClr val="0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pc="-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pc="-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pc="-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364</m:t>
                                  </m:r>
                                </m:num>
                                <m:den>
                                  <m:r>
                                    <a:rPr lang="en-US" b="0" i="1" spc="-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pc="-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pc="-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applies to hash functions as well.</a:t>
                </a:r>
              </a:p>
              <a:p>
                <a:endParaRPr lang="en-US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FB0CB-88AB-7741-A58C-A034519E1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1578429"/>
                <a:ext cx="11342914" cy="4598533"/>
              </a:xfrm>
              <a:blipFill>
                <a:blip r:embed="rId3"/>
                <a:stretch>
                  <a:fillRect l="-783" t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6F0125-B9E0-AF4B-9279-69EC2BD6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046B-5BDD-FB4F-8559-8B29BB35E925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39CF0E-EA08-1F46-89A9-B8EB6784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F1B76-3AC1-E24B-9DDD-9BF7DFF1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19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Collisions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Occurs when two pieces of data have the same hash value.</a:t>
                </a:r>
              </a:p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Assume that h(x) is a hash function: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We have 2 keys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i="1" spc="-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spc="-1" baseline="-25000" dirty="0"/>
                  <a:t> </a:t>
                </a:r>
                <a:r>
                  <a:rPr lang="en-US" sz="2200" spc="-1" dirty="0"/>
                  <a:t>and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i="1" spc="-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spc="-1" baseline="-25000" dirty="0">
                    <a:latin typeface="Courier" pitchFamily="2" charset="0"/>
                  </a:rPr>
                  <a:t> </a:t>
                </a:r>
                <a:r>
                  <a:rPr lang="en-US" sz="2200" spc="-1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spc="-1" dirty="0"/>
                  <a:t>.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A collision means </a:t>
                </a:r>
                <a14:m>
                  <m:oMath xmlns:m="http://schemas.openxmlformats.org/officeDocument/2006/math">
                    <m:r>
                      <a:rPr lang="en-US" sz="2400" b="0" i="1" spc="-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pc="-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spc="-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pc="-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spc="-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spc="-1" dirty="0"/>
                  <a:t>.</a:t>
                </a:r>
              </a:p>
              <a:p>
                <a:pPr marL="228600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Good hash functions, given a proper range of possible hash values, should rarely result in collisions.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971C-554B-9A4D-90E5-E5B7141A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F1B6-5B59-C54D-931E-0A7764D46527}" type="datetime3">
              <a:rPr lang="en-US" smtClean="0"/>
              <a:t>25 February 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0FA39-7E48-FE4D-8BDB-60EF056A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E0ACC-22B7-EF49-B796-03182078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740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Tackling Collisions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76399-E8B2-D842-9BA4-9DA0871F3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92" r="1" b="540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2020 Darrell Long </a:t>
            </a:r>
            <a:endParaRPr lang="en-US" sz="1050" kern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4655" y="321732"/>
            <a:ext cx="4329798" cy="6213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Open Addressing allows elements to move from their preferred position to other positions: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Linear probing 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Quadratic probing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Double Hashing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spc="-1" dirty="0">
                <a:solidFill>
                  <a:srgbClr val="FFFFFF"/>
                </a:solidFill>
              </a:rPr>
              <a:t>Chaining using linked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E4FB2B08-F85D-B44B-A19A-84D73DF57AC3}" type="datetime3">
              <a:rPr lang="en-US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25 February 2020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3F7C5C-27A9-7243-BEDE-E8DF23488DD0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14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F2300-DE1B-184F-9861-DC8058F0D88D}"/>
              </a:ext>
            </a:extLst>
          </p:cNvPr>
          <p:cNvSpPr txBox="1"/>
          <p:nvPr/>
        </p:nvSpPr>
        <p:spPr>
          <a:xfrm>
            <a:off x="3537245" y="1562564"/>
            <a:ext cx="25587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highlight>
                  <a:srgbClr val="C0C0C0"/>
                </a:highlight>
                <a:latin typeface="Comic Sans MS" panose="030F0902030302020204" pitchFamily="66" charset="0"/>
              </a:rPr>
              <a:t>open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highlight>
                  <a:srgbClr val="C0C0C0"/>
                </a:highlight>
                <a:latin typeface="Comic Sans MS" panose="030F0902030302020204" pitchFamily="66" charset="0"/>
              </a:rPr>
              <a:t>addressing</a:t>
            </a:r>
          </a:p>
          <a:p>
            <a:pPr>
              <a:spcAft>
                <a:spcPts val="600"/>
              </a:spcAft>
            </a:pPr>
            <a:endParaRPr lang="en-US" dirty="0">
              <a:highlight>
                <a:srgbClr val="C0C0C0"/>
              </a:highlight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2BE14-6AAA-9747-AFED-47B968E01105}"/>
              </a:ext>
            </a:extLst>
          </p:cNvPr>
          <p:cNvSpPr txBox="1"/>
          <p:nvPr/>
        </p:nvSpPr>
        <p:spPr>
          <a:xfrm>
            <a:off x="2944446" y="465718"/>
            <a:ext cx="152986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highlight>
                  <a:srgbClr val="C0C0C0"/>
                </a:highlight>
                <a:latin typeface="Comic Sans MS" panose="030F0902030302020204" pitchFamily="66" charset="0"/>
              </a:rPr>
              <a:t>collisions</a:t>
            </a:r>
          </a:p>
          <a:p>
            <a:pPr>
              <a:spcAft>
                <a:spcPts val="600"/>
              </a:spcAft>
            </a:pP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E668B-A1CF-1740-B017-F28B7992415A}"/>
              </a:ext>
            </a:extLst>
          </p:cNvPr>
          <p:cNvSpPr txBox="1"/>
          <p:nvPr/>
        </p:nvSpPr>
        <p:spPr>
          <a:xfrm>
            <a:off x="978490" y="1744487"/>
            <a:ext cx="25587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highlight>
                  <a:srgbClr val="C0C0C0"/>
                </a:highlight>
                <a:latin typeface="Comic Sans MS" panose="030F0902030302020204" pitchFamily="66" charset="0"/>
              </a:rPr>
              <a:t>linked lists</a:t>
            </a:r>
          </a:p>
          <a:p>
            <a:pPr>
              <a:spcAft>
                <a:spcPts val="600"/>
              </a:spcAft>
            </a:pPr>
            <a:endParaRPr lang="en-US" dirty="0">
              <a:highlight>
                <a:srgbClr val="C0C0C0"/>
              </a:highlight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Probing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A15B-DDCD-E44F-BCBE-6E68865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408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CC501E4-55D3-2845-AF08-8A8CB12FFE0E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6CF9CE-8975-F346-9443-DB88345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392489" y="920750"/>
                <a:ext cx="8024812" cy="474554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Move sequentially through the hash table slots until you encounter the next empty slot. 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For a table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spc="-1" dirty="0"/>
                  <a:t> of size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𝑆𝐼𝑍𝐸</m:t>
                    </m:r>
                  </m:oMath>
                </a14:m>
                <a:r>
                  <a:rPr lang="en-US" sz="2200" spc="-1" dirty="0"/>
                  <a:t>, if we want to store an element </a:t>
                </a:r>
                <a:r>
                  <a:rPr lang="en-US" sz="2200" i="1" spc="-1" dirty="0">
                    <a:latin typeface="Courier" pitchFamily="2" charset="0"/>
                  </a:rPr>
                  <a:t>x</a:t>
                </a:r>
                <a:r>
                  <a:rPr lang="en-US" sz="2200" spc="-1" dirty="0"/>
                  <a:t> with hash index</a:t>
                </a:r>
                <a:r>
                  <a:rPr lang="en-US" sz="2200" i="1" spc="-1" dirty="0"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spc="-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location of </a:t>
                </a:r>
                <a14:m>
                  <m:oMath xmlns:m="http://schemas.openxmlformats.org/officeDocument/2006/math">
                    <m:r>
                      <a:rPr lang="en-US" sz="22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i="1" spc="-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en-US" sz="22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that position is already occupied: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Try to store it in location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, </a:t>
                </a:r>
              </a:p>
              <a:p>
                <a:pPr lvl="3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that position is occupied, we try </a:t>
                </a:r>
                <a:endParaRPr lang="en-US" sz="2000" i="1" spc="-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3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on</a:t>
                </a:r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.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Until we find an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</m:oMath>
                </a14:m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, </a:t>
                </a: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either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𝑜𝑟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=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𝑁𝑈𝐿𝐿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</m:oMath>
                </a14:m>
                <a:endParaRPr lang="en-US" sz="2000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057400" lvl="4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for the </a:t>
                </a:r>
                <a:r>
                  <a:rPr lang="en-US" sz="2200" spc="-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find()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200" spc="-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add()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the </a:t>
                </a:r>
                <a:r>
                  <a:rPr lang="en-US" sz="2200" spc="-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functions. 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200" spc="-1" dirty="0"/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200" spc="-1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392489" y="920750"/>
                <a:ext cx="8024812" cy="4745546"/>
              </a:xfrm>
              <a:blipFill>
                <a:blip r:embed="rId3"/>
                <a:stretch>
                  <a:fillRect t="-1604" r="-316" b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B774-F949-A042-A185-B08950E6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08" y="6227064"/>
            <a:ext cx="10442448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308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Quadratic Probing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1D30-676D-6A49-B0D6-D1D0AD7C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408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98C2F0A-72AC-AB43-ABE0-C8D9629D3B2E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8FDAF4-B8F0-9D45-829F-8EF71A70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886203" y="902018"/>
                <a:ext cx="7516366" cy="515131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Square the number of foiled attempts when deciding how far to look for the next slot.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From the previous code: if we want to store an element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spc="-1" dirty="0"/>
                  <a:t> with hash index</a:t>
                </a:r>
                <a:r>
                  <a:rPr lang="en-US" sz="2200" i="1" spc="-1" dirty="0">
                    <a:latin typeface="Courier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i="1" spc="-1" dirty="0">
                    <a:latin typeface="Courier" pitchFamily="2" charset="0"/>
                  </a:rPr>
                  <a:t> </a:t>
                </a:r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table location of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2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200" i="1" spc="-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2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22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that position is already occupied: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Try to store it in location 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that position is occupied, we try </a:t>
                </a:r>
                <a:endParaRPr lang="en-US" sz="2000" i="1" spc="-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3"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d>
                      <m:dPr>
                        <m:ctrlP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spc="-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%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𝑆𝐼𝑍𝐸</m:t>
                    </m:r>
                    <m:r>
                      <a:rPr lang="en-US" sz="20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on</a:t>
                </a:r>
                <a:r>
                  <a:rPr lang="en-US" sz="2000" spc="-1" dirty="0">
                    <a:latin typeface="Courier" pitchFamily="2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400" spc="-1" dirty="0"/>
                  <a:t>To guarantee that quadratic probing hits every single available spot eventually: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/>
                  <a:t>Hash table size must be a prime number.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/>
                  <a:t>Hash table must never be more than half full.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886203" y="902018"/>
                <a:ext cx="7516366" cy="5151310"/>
              </a:xfrm>
              <a:blipFill>
                <a:blip r:embed="rId2"/>
                <a:stretch>
                  <a:fillRect t="-1229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05C38-07ED-5148-AC69-4CF59A81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08" y="6227064"/>
            <a:ext cx="10442448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grpSp>
        <p:nvGrpSpPr>
          <p:cNvPr id="90" name="Group 67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0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472184"/>
            <a:ext cx="3767328" cy="458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Double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A15B-DDCD-E44F-BCBE-6E68865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408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0F9ADD-2E39-E04D-B2E4-189BFD4C1145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6CF9CE-8975-F346-9443-DB88345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67175" y="1472184"/>
                <a:ext cx="7758113" cy="458114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Like Linear and Quadratic Probing.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Uses a hash function to determine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pc="-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200" b="0" i="1" spc="-1" dirty="0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i="0" spc="-1" dirty="0">
                    <a:latin typeface="+mj-lt"/>
                  </a:rPr>
                  <a:t>hash </a:t>
                </a:r>
                <a:r>
                  <a:rPr lang="en-US" sz="2200" spc="-1" dirty="0"/>
                  <a:t>location in table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spc="-1" dirty="0"/>
                  <a:t> containing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spc="-1" dirty="0"/>
                  <a:t> elements. </a:t>
                </a:r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Load Factor</a:t>
                </a:r>
                <a:r>
                  <a:rPr lang="en-US" sz="2000" spc="-1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pc="-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pc="-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200" spc="-1" dirty="0"/>
              </a:p>
              <a:p>
                <a:pPr marL="1143000" lvl="2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For example given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spc="-1" dirty="0"/>
                  <a:t>for a </a:t>
                </a:r>
                <a14:m>
                  <m:oMath xmlns:m="http://schemas.openxmlformats.org/officeDocument/2006/math">
                    <m:r>
                      <a:rPr lang="en-US" sz="2200" i="1" spc="-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200" spc="-1" dirty="0"/>
                  <a:t>: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First, we check the location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b="0" i="1" spc="-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spc="-1" dirty="0"/>
                  <a:t>.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200" spc="-1" dirty="0"/>
                  <a:t>If its not empty,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pc="-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spc="-1" dirty="0"/>
                  <a:t>. </a:t>
                </a:r>
              </a:p>
              <a:p>
                <a:pPr marL="1600200" lvl="3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pc="-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spc="-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2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pc="-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spc="-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200" i="1" spc="-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 |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200" b="0" i="0" spc="-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67175" y="1472184"/>
                <a:ext cx="7758113" cy="4581144"/>
              </a:xfrm>
              <a:blipFill>
                <a:blip r:embed="rId3"/>
                <a:stretch>
                  <a:fillRect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B774-F949-A042-A185-B08950E6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08" y="6227064"/>
            <a:ext cx="10442448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AE397D-2F47-480F-95CA-D5EDB2433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BD66E0D2-4D47-45F5-9F6C-04DF950C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C36CD79E-81FA-41B2-9A38-E0E26BCB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58CF2E87-8DCB-4A21-A926-1879E39D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E8EBCED8-09A7-4078-908F-87C5C9094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881B8E24-1A3B-4288-834C-5C75EE61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CE6C6947-62CC-47B5-8006-0DBB11057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5A3EA873-FF38-49B1-AA18-6CAA8278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2B74FB34-BB05-4313-9474-A4F9B27A5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3673863D-063E-49A6-9856-52014BB4D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59E7384A-6379-482C-8070-680EA33AF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C6A49E1B-06B5-467F-97A5-EE77945A7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C67D60A3-4CE7-453B-97D1-08DD83271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1333C1DC-BC77-4584-B472-AE19C4A09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30CC34F2-2D02-4DC8-8951-5E29E0866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C77A3E1B-1C72-4437-A8A1-FC659C9E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4EE3E561-115A-4994-832B-FB79E4498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D389D14E-E715-4844-8E58-ED5A66AB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4208B28A-82FB-48D4-9087-806354C8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330334B-C28B-49CB-8643-6EF94623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F221AA9B-1DD9-4FC4-947F-90C0582F7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9214B596-B3CC-43CB-A72A-2ADABBE5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4F9BF67-14D7-4F9D-A8E4-4BB8DE35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7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Chaining using Linked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Each slot contains a link to a singly linked list:</a:t>
            </a:r>
          </a:p>
          <a:p>
            <a:pPr marL="685800" lvl="1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 Key-value pairs with the same hash. 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Lookup algorithm searches through the list to find matching key. 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Initially table slots contain nulls. 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List is being created, when value with the certain hash is added for the first time.</a:t>
            </a:r>
            <a:endParaRPr lang="en-US" sz="1900" spc="-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0463-CF53-D847-B45C-1E18DC40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5E7D00C-08BA-D848-BFB2-A9324351A95B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8F805-89A7-744C-BFE0-A31F5B2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C32922-CAA7-0346-A06E-DFC2498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99AF9-E11E-1E41-9D3F-2156E2A1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23" y="1042401"/>
            <a:ext cx="5900334" cy="43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3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analysis of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2422" y="2638043"/>
                <a:ext cx="4114800" cy="341562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Number of slots in hash table 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Number of keys to be inserted in hash table</a:t>
                </a: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sz="1800" i="1" spc="-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Expected time to search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 + </m:t>
                    </m:r>
                    <m:r>
                      <a:rPr lang="en-US" sz="18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Expected time to insert/delete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 + </m:t>
                    </m:r>
                    <m:r>
                      <a:rPr lang="en-US" sz="1800" i="1" spc="-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85800" lvl="1" indent="-228600"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complexity of search insert and delete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z="1700" spc="-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EB6E219-6A36-9942-8259-111FEC7A1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2422" y="2638043"/>
                <a:ext cx="4114800" cy="3415623"/>
              </a:xfrm>
              <a:blipFill>
                <a:blip r:embed="rId2"/>
                <a:stretch>
                  <a:fillRect t="-1481" r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0463-CF53-D847-B45C-1E18DC40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6703C43-15E4-294C-BFDC-1BD63172374F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8F805-89A7-744C-BFE0-A31F5B2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C32922-CAA7-0346-A06E-DFC2498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6B1E88-ACD9-F04A-BC17-3F366B9D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23" y="1042401"/>
            <a:ext cx="5900334" cy="43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1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438" y="183644"/>
            <a:ext cx="6157359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roblem</a:t>
            </a:r>
          </a:p>
        </p:txBody>
      </p:sp>
      <p:sp>
        <p:nvSpPr>
          <p:cNvPr id="3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Graphic 23" descr="Question mark">
            <a:extLst>
              <a:ext uri="{FF2B5EF4-FFF2-40B4-BE49-F238E27FC236}">
                <a16:creationId xmlns:a16="http://schemas.microsoft.com/office/drawing/2014/main" id="{556A150E-7760-4E49-BC04-9475A0101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86" y="1629089"/>
            <a:ext cx="6724694" cy="443188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 dirty="0">
                <a:cs typeface="Calibri" panose="020F0502020204030204" pitchFamily="34" charset="0"/>
              </a:rPr>
              <a:t>Designing a system to store a set of values with their corresponding keys. </a:t>
            </a:r>
          </a:p>
          <a:p>
            <a:pPr fontAlgn="base"/>
            <a:r>
              <a:rPr lang="en-US" sz="2400" dirty="0">
                <a:cs typeface="Calibri" panose="020F0502020204030204" pitchFamily="34" charset="0"/>
              </a:rPr>
              <a:t>Queries we should be able to make efficiently: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cs typeface="Calibri" panose="020F0502020204030204" pitchFamily="34" charset="0"/>
              </a:rPr>
              <a:t>Insert a key and its corresponding value.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cs typeface="Calibri" panose="020F0502020204030204" pitchFamily="34" charset="0"/>
              </a:rPr>
              <a:t>Search for a key and fetch the corresponding value.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000" dirty="0">
                <a:cs typeface="Calibri" panose="020F0502020204030204" pitchFamily="34" charset="0"/>
              </a:rPr>
              <a:t>Delete a key along with its corresponding value.</a:t>
            </a:r>
          </a:p>
          <a:p>
            <a:endParaRPr lang="en-US" sz="20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B44CD4-6A7C-F544-878D-DD6D2658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6DD-E6EA-FE48-89E9-3BAC786929FA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EBCE6F-9995-7441-B901-F6B844C6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DA6DA-2EDC-9D4F-90C3-586803B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65" y="462714"/>
            <a:ext cx="794906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Addressing vs. Chaining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84" y="1706479"/>
            <a:ext cx="10908632" cy="4340632"/>
          </a:xfrm>
        </p:spPr>
        <p:txBody>
          <a:bodyPr vert="horz" lIns="91440" tIns="45720" rIns="91440" bIns="45720" rtlCol="0">
            <a:normAutofit/>
          </a:bodyPr>
          <a:lstStyle/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Open addressing is computationally intense compared to chaining.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Dynamic nature: in chaining hash table is never filled up as we can add more elements to the chain.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Chaining is less sensitive to load factor and hash function.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Cache Performance: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Chaining: bad as keys are stored using linked list.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Open Addressing: good as everything stored in the same table.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Space: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Chaining uses extra space for links and parts of the hash table is never used.</a:t>
            </a: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</a:rPr>
              <a:t>No links in open addressing and a slot can be used even if an input isn’t mapped to it.</a:t>
            </a:r>
          </a:p>
          <a:p>
            <a:pPr marL="1143000" lvl="2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100" spc="-1" dirty="0">
              <a:solidFill>
                <a:srgbClr val="FFFFFF"/>
              </a:solidFill>
            </a:endParaRPr>
          </a:p>
          <a:p>
            <a:pPr marL="1600200" lvl="3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900" spc="-1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7A15B-DDCD-E44F-BCBE-6E68865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703BD86-925E-8F40-8A44-0EE4A5416F6E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25 February 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B774-F949-A042-A185-B08950E6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6CF9CE-8975-F346-9443-DB88345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9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Hash Table ADT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8008A04-2219-0144-A3C7-275656046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1" y="478232"/>
            <a:ext cx="3291919" cy="278990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F9AD0F-7DB1-FD42-A933-B005358DF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6" y="3665745"/>
            <a:ext cx="3496309" cy="2517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lvl="1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1 shows a general hash table ADT:</a:t>
            </a:r>
          </a:p>
          <a:p>
            <a:pPr lvl="2"/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KeyType</a:t>
            </a:r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InfoType</a:t>
            </a:r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void *  type so we can pass any type we need for our problem.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type of key, the hash function </a:t>
            </a:r>
            <a:r>
              <a:rPr lang="en-US" sz="13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hash_code</a:t>
            </a:r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will change.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2 shows a hash table declaration for the problem on slide 12: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table of size 11: as we discussed before the hash table size should be a prime number.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the value and the key are unsigned 32-bit integers.</a:t>
            </a:r>
          </a:p>
          <a:p>
            <a:pPr lvl="2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hash function used here is the remainder method that takes a 32-bit integer as a key and returns an index in the table between 0-10.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data item consists of a key-value pair.</a:t>
            </a:r>
          </a:p>
          <a:p>
            <a:pPr marL="457200" lvl="1" indent="0">
              <a:buNone/>
            </a:pPr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3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CBE9C9E-B123-F246-B3AF-0BA18BBB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50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5CDDB4-19BF-D14E-944D-04587EF0E75C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471BBA-1929-3549-8C92-BE966CD7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1" y="6455503"/>
            <a:ext cx="479045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B694559-5089-D94F-AE19-1EFEB7D1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121" y="6455503"/>
            <a:ext cx="649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3F7C5C-27A9-7243-BEDE-E8DF23488DD0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7B5B9B97-CBFE-3E4F-91F4-3769285E5629}"/>
              </a:ext>
            </a:extLst>
          </p:cNvPr>
          <p:cNvSpPr txBox="1">
            <a:spLocks/>
          </p:cNvSpPr>
          <p:nvPr/>
        </p:nvSpPr>
        <p:spPr>
          <a:xfrm>
            <a:off x="1764339" y="3197116"/>
            <a:ext cx="890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Figure 1</a:t>
            </a:r>
          </a:p>
        </p:txBody>
      </p:sp>
      <p:sp>
        <p:nvSpPr>
          <p:cNvPr id="22" name="Slide Number Placeholder 12">
            <a:extLst>
              <a:ext uri="{FF2B5EF4-FFF2-40B4-BE49-F238E27FC236}">
                <a16:creationId xmlns:a16="http://schemas.microsoft.com/office/drawing/2014/main" id="{A8159B88-52A4-EC40-A624-E04A3D896474}"/>
              </a:ext>
            </a:extLst>
          </p:cNvPr>
          <p:cNvSpPr txBox="1">
            <a:spLocks/>
          </p:cNvSpPr>
          <p:nvPr/>
        </p:nvSpPr>
        <p:spPr>
          <a:xfrm>
            <a:off x="1753270" y="6183087"/>
            <a:ext cx="913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9617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Displaying a Hash Table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5B3240-0487-7441-AEC3-4391FDDB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ECC04A-3B02-3D4B-A98B-62CFC6CE963F}" type="datetime3">
              <a:rPr lang="en-US" smtClean="0">
                <a:solidFill>
                  <a:srgbClr val="898989"/>
                </a:solidFill>
              </a:rPr>
              <a:t>25 February 2020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956CAB-4E97-2746-93DF-B2CE550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3F7C5C-27A9-7243-BEDE-E8DF23488DD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1" name="Picture 10" descr="A picture containing flower&#10;&#10;Description automatically generated">
            <a:extLst>
              <a:ext uri="{FF2B5EF4-FFF2-40B4-BE49-F238E27FC236}">
                <a16:creationId xmlns:a16="http://schemas.microsoft.com/office/drawing/2014/main" id="{6180A24B-992A-5C41-9F75-5297AEBFE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" y="849939"/>
            <a:ext cx="12175244" cy="304381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AF88FC-EF5A-C743-8EF5-4FC12427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© 2020 Darrell Long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6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Search in a Hash Table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C5AF06-26E0-5849-AE23-C252EED7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6264275"/>
            <a:ext cx="2743200" cy="365125"/>
          </a:xfrm>
        </p:spPr>
        <p:txBody>
          <a:bodyPr/>
          <a:lstStyle/>
          <a:p>
            <a:fld id="{42587E46-D234-DE45-AFE6-AF8CEFF280FB}" type="datetime3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25 February 2020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0E833B-D82E-CB42-BA07-4FCDA52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9936" y="6250796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  <a:lumOff val="35000"/>
                  </a:schemeClr>
                </a:solidFill>
              </a:rPr>
              <a:t>© 2020 Darrell Long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83C629-FA5D-324E-93E4-86CF2950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9927" y="6197840"/>
            <a:ext cx="2743200" cy="365125"/>
          </a:xfrm>
        </p:spPr>
        <p:txBody>
          <a:bodyPr/>
          <a:lstStyle/>
          <a:p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23</a:t>
            </a:fld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07999-C1C3-064B-8C8B-E3DFAA0CC173}"/>
              </a:ext>
            </a:extLst>
          </p:cNvPr>
          <p:cNvSpPr txBox="1"/>
          <p:nvPr/>
        </p:nvSpPr>
        <p:spPr>
          <a:xfrm>
            <a:off x="11478986" y="-155121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6E271-7A58-B348-A636-7B6B60EF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59" y="329705"/>
            <a:ext cx="7544054" cy="4361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5E01FF02-4D7F-584B-98CE-74400D420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9976" y="5009083"/>
                <a:ext cx="6976872" cy="1345997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457200" lvl="1" indent="0">
                  <a:buNone/>
                </a:pPr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1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Searching using Linear probing to avoid hash collisions:</a:t>
                </a:r>
              </a:p>
              <a:p>
                <a:pPr lvl="1"/>
                <a:r>
                  <a:rPr lang="en-US" sz="17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an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used, you will check the next index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1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+1.</m:t>
                    </m:r>
                  </m:oMath>
                </a14:m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17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type of search wraps around the hash table and continues from the start of the array.</a:t>
                </a:r>
              </a:p>
              <a:p>
                <a:endParaRPr lang="en-US" sz="2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17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5E01FF02-4D7F-584B-98CE-74400D42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9976" y="5009083"/>
                <a:ext cx="6976872" cy="1345997"/>
              </a:xfrm>
              <a:blipFill>
                <a:blip r:embed="rId4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63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traversing the Hash Table is done using linear probing: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Sequentially move forward through the indexes.</a:t>
            </a:r>
          </a:p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6671C2-860A-AB4B-9519-56FA6CEA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556248"/>
            <a:ext cx="274320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8A07F0-AC9A-1045-9575-658CE72E8113}" type="datetime3">
              <a:rPr lang="en-US" smtClean="0">
                <a:solidFill>
                  <a:schemeClr val="tx1">
                    <a:alpha val="70000"/>
                  </a:schemeClr>
                </a:solidFill>
              </a:rPr>
              <a:t>25 February 2020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D969F7-1619-E84C-8EE2-D5B316DC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5" y="6556248"/>
            <a:ext cx="457200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EC94A2-F407-024B-B2A5-8EF0F19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8664" y="6556248"/>
            <a:ext cx="828184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3F7C5C-27A9-7243-BEDE-E8DF23488D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492DBA-DF42-E345-957E-0DECF65AD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399667"/>
            <a:ext cx="11548861" cy="43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Deletion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4838A2F-6B3E-2945-A8AD-4D0ED1D05F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8" b="1"/>
          <a:stretch/>
        </p:blipFill>
        <p:spPr>
          <a:xfrm>
            <a:off x="327546" y="321733"/>
            <a:ext cx="7058307" cy="410739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CCE37-CE56-AC49-AEAE-C16EB8B6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© 2020 Darrell Long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320623"/>
            <a:ext cx="4329799" cy="621453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function takes as input a key value pair and if the contents of a hash table index matches the key, deletes the corresponding item.</a:t>
            </a:r>
          </a:p>
          <a:p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Traverses forward through the hash table using linear probing.</a:t>
            </a:r>
          </a:p>
          <a:p>
            <a:pPr lvl="1"/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FC1E6B-B642-4449-85A9-AE836D24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CE1E30-2DFA-8441-8A72-20CB9BF22FFD}" type="datetime3">
              <a:rPr 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 February 2020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42685-2EA9-684E-BD22-5D6827EE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E3F7C5C-27A9-7243-BEDE-E8DF23488DD0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8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91548C9-AAED-C641-A094-8C824361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Bloom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EBE046A-4E20-8A41-8CE8-1F1912AC9E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A data structure designed to tell you whether an element is present in a set.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Internally structured like a bit array.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Two operations: Add and Search/Query.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Assume bloom filter on the right has </a:t>
                </a:r>
                <a14:m>
                  <m:oMath xmlns:m="http://schemas.openxmlformats.org/officeDocument/2006/math">
                    <m:r>
                      <a:rPr lang="en-US" sz="1700" i="1" spc="-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 spc="-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sz="1700" spc="-1"/>
                  <a:t>hash functions: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700" spc="-1"/>
                  <a:t>Pass elements (x, y, z} through 3 hash functions and set the corresponding bits in the bloom filter.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1700" spc="-1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700"/>
              </a:p>
            </p:txBody>
          </p:sp>
        </mc:Choice>
        <mc:Fallback xmlns="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EBE046A-4E20-8A41-8CE8-1F1912AC9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638043"/>
                <a:ext cx="3363974" cy="3415623"/>
              </a:xfrm>
              <a:prstGeom prst="rect">
                <a:avLst/>
              </a:prstGeom>
              <a:blipFill>
                <a:blip r:embed="rId2"/>
                <a:stretch>
                  <a:fillRect t="-1111" r="-37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in, necklace&#10;&#10;Description automatically generated">
            <a:extLst>
              <a:ext uri="{FF2B5EF4-FFF2-40B4-BE49-F238E27FC236}">
                <a16:creationId xmlns:a16="http://schemas.microsoft.com/office/drawing/2014/main" id="{4CF41C29-F407-3948-B962-AEE5D10B2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23428"/>
            <a:ext cx="6250769" cy="2250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CB599-2740-B842-9882-597E1968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8C0C05-596A-EE46-B5E8-542CA393AC4D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1547-B3C8-8848-867A-4293F96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6B0F7-66BD-564B-9073-FBFACD7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6">
                <a:extLst>
                  <a:ext uri="{FF2B5EF4-FFF2-40B4-BE49-F238E27FC236}">
                    <a16:creationId xmlns:a16="http://schemas.microsoft.com/office/drawing/2014/main" id="{D444E8BD-3152-C045-B12B-CC007641D66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97763" y="964459"/>
                <a:ext cx="6016910" cy="365125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228600" lvl="1"/>
                <a:r>
                  <a:rPr lang="en-US" sz="2000" spc="-1" dirty="0">
                    <a:solidFill>
                      <a:schemeClr val="bg1"/>
                    </a:solidFill>
                  </a:rPr>
                  <a:t>Assume that the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hash functions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 Placeholder 6">
                <a:extLst>
                  <a:ext uri="{FF2B5EF4-FFF2-40B4-BE49-F238E27FC236}">
                    <a16:creationId xmlns:a16="http://schemas.microsoft.com/office/drawing/2014/main" id="{D444E8BD-3152-C045-B12B-CC007641D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97763" y="964459"/>
                <a:ext cx="6016910" cy="365125"/>
              </a:xfrm>
              <a:blipFill>
                <a:blip r:embed="rId4"/>
                <a:stretch>
                  <a:fillRect t="-2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14:cNvPr>
              <p14:cNvContentPartPr/>
              <p14:nvPr/>
            </p14:nvContentPartPr>
            <p14:xfrm>
              <a:off x="6676586" y="3640592"/>
              <a:ext cx="2391840" cy="795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3586" y="3577592"/>
                <a:ext cx="2517480" cy="9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D78B4F1-F229-CA4D-8E09-9F50FA6BD486}"/>
              </a:ext>
            </a:extLst>
          </p:cNvPr>
          <p:cNvGrpSpPr/>
          <p:nvPr/>
        </p:nvGrpSpPr>
        <p:grpSpPr>
          <a:xfrm>
            <a:off x="8688626" y="3624392"/>
            <a:ext cx="2205360" cy="360720"/>
            <a:chOff x="8688626" y="3624392"/>
            <a:chExt cx="220536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17C4F9-2E22-3847-8B34-573F1F86C3FD}"/>
                    </a:ext>
                  </a:extLst>
                </p14:cNvPr>
                <p14:cNvContentPartPr/>
                <p14:nvPr/>
              </p14:nvContentPartPr>
              <p14:xfrm>
                <a:off x="8688626" y="3645992"/>
                <a:ext cx="1767960" cy="33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CCFA54-A35C-1245-AD51-83DE3BC709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25626" y="3583352"/>
                  <a:ext cx="18936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59A56A-ED36-454E-A3AE-80BD1E931CBE}"/>
                    </a:ext>
                  </a:extLst>
                </p14:cNvPr>
                <p14:cNvContentPartPr/>
                <p14:nvPr/>
              </p14:nvContentPartPr>
              <p14:xfrm>
                <a:off x="10018826" y="362691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CF56F7-7B4A-CA4A-9358-479EB0B5D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55826" y="35642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70BC12-B513-3943-B15F-845B4E6EA8D0}"/>
                    </a:ext>
                  </a:extLst>
                </p14:cNvPr>
                <p14:cNvContentPartPr/>
                <p14:nvPr/>
              </p14:nvContentPartPr>
              <p14:xfrm>
                <a:off x="10544786" y="3742472"/>
                <a:ext cx="349200" cy="13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12300C-59D2-1146-B420-D09A2B7363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2146" y="3679472"/>
                  <a:ext cx="474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083AC-7909-B84D-9D83-BEB6655714DB}"/>
                    </a:ext>
                  </a:extLst>
                </p14:cNvPr>
                <p14:cNvContentPartPr/>
                <p14:nvPr/>
              </p14:nvContentPartPr>
              <p14:xfrm>
                <a:off x="10544426" y="3624392"/>
                <a:ext cx="167400" cy="11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A7576-1BC9-A44A-A00B-6D8901EA81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81426" y="3561752"/>
                  <a:ext cx="293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D3EC63-939F-2B44-BA35-859324B63D3C}"/>
                    </a:ext>
                  </a:extLst>
                </p14:cNvPr>
                <p14:cNvContentPartPr/>
                <p14:nvPr/>
              </p14:nvContentPartPr>
              <p14:xfrm>
                <a:off x="10708586" y="3624392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95C525-415D-A045-B031-49FDB5F9C3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45946" y="35617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6">
                <a:extLst>
                  <a:ext uri="{FF2B5EF4-FFF2-40B4-BE49-F238E27FC236}">
                    <a16:creationId xmlns:a16="http://schemas.microsoft.com/office/drawing/2014/main" id="{0BAB777E-7D8A-B943-BD17-109C6A19AF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4945" y="4038572"/>
                <a:ext cx="6016910" cy="2250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spc="-1" dirty="0">
                    <a:solidFill>
                      <a:schemeClr val="bg1"/>
                    </a:solidFill>
                  </a:rPr>
                  <a:t> sets bits 1, 5 and  13.</a:t>
                </a:r>
              </a:p>
              <a:p>
                <a:pPr marL="228600" lvl="1"/>
                <a:r>
                  <a:rPr lang="en-US" sz="2000" b="0" spc="-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4, 11 and  16.</a:t>
                </a: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pc="-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pc="-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3, 5 and  11.</a:t>
                </a: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 Placeholder 6">
                <a:extLst>
                  <a:ext uri="{FF2B5EF4-FFF2-40B4-BE49-F238E27FC236}">
                    <a16:creationId xmlns:a16="http://schemas.microsoft.com/office/drawing/2014/main" id="{0BAB777E-7D8A-B943-BD17-109C6A19A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945" y="4038572"/>
                <a:ext cx="6016910" cy="2250276"/>
              </a:xfrm>
              <a:prstGeom prst="rect">
                <a:avLst/>
              </a:prstGeom>
              <a:blipFill>
                <a:blip r:embed="rId16"/>
                <a:stretch>
                  <a:fillRect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4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8D17AC3F-D75C-9E4E-B5B5-7509DEE23F6F}"/>
              </a:ext>
            </a:extLst>
          </p:cNvPr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Bloom Filters?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BE638DA-3945-2746-AE5E-FE6FE7B75BEE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25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27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06A0EC1-E87E-2743-AE0E-E33F5544E8A8}"/>
              </a:ext>
            </a:extLst>
          </p:cNvPr>
          <p:cNvSpPr txBox="1">
            <a:spLocks/>
          </p:cNvSpPr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Developed by Burton Howard Bloom in 1970.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Bloom filters are fast and memory efficient.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Called filters: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Used as a first pass to filter out segments of datasets that do not match a query.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Related to hash tables: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Can be used to efficiently check if a key exists in the hash table.</a:t>
            </a:r>
          </a:p>
          <a:p>
            <a:pPr marL="228600" lvl="1"/>
            <a:endParaRPr lang="en-US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43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91548C9-AAED-C641-A094-8C824361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False Positives</a:t>
            </a:r>
          </a:p>
        </p:txBody>
      </p:sp>
      <p:pic>
        <p:nvPicPr>
          <p:cNvPr id="12" name="Picture 11" descr="A picture containing chain, necklace&#10;&#10;Description automatically generated">
            <a:extLst>
              <a:ext uri="{FF2B5EF4-FFF2-40B4-BE49-F238E27FC236}">
                <a16:creationId xmlns:a16="http://schemas.microsoft.com/office/drawing/2014/main" id="{4CF41C29-F407-3948-B962-AEE5D10B2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23428"/>
            <a:ext cx="6250769" cy="22502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CB599-2740-B842-9882-597E1968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3A1BBAF-620E-004F-B1AB-1B83006C802E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1547-B3C8-8848-867A-4293F96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6B0F7-66BD-564B-9073-FBFACD7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/>
              <a:pPr defTabSz="914400">
                <a:spcAft>
                  <a:spcPts val="600"/>
                </a:spcAft>
              </a:pPr>
              <a:t>28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14:cNvPr>
              <p14:cNvContentPartPr/>
              <p14:nvPr/>
            </p14:nvContentPartPr>
            <p14:xfrm>
              <a:off x="6676586" y="3640592"/>
              <a:ext cx="2391840" cy="795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58B7E9-E652-8741-9E8A-F7EF4280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3586" y="3577592"/>
                <a:ext cx="2517480" cy="9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D78B4F1-F229-CA4D-8E09-9F50FA6BD486}"/>
              </a:ext>
            </a:extLst>
          </p:cNvPr>
          <p:cNvGrpSpPr/>
          <p:nvPr/>
        </p:nvGrpSpPr>
        <p:grpSpPr>
          <a:xfrm>
            <a:off x="8688626" y="3624392"/>
            <a:ext cx="2205360" cy="360720"/>
            <a:chOff x="8688626" y="3624392"/>
            <a:chExt cx="220536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17C4F9-2E22-3847-8B34-573F1F86C3FD}"/>
                    </a:ext>
                  </a:extLst>
                </p14:cNvPr>
                <p14:cNvContentPartPr/>
                <p14:nvPr/>
              </p14:nvContentPartPr>
              <p14:xfrm>
                <a:off x="8688626" y="3645992"/>
                <a:ext cx="1767960" cy="33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CCFA54-A35C-1245-AD51-83DE3BC709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5626" y="3583352"/>
                  <a:ext cx="18936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59A56A-ED36-454E-A3AE-80BD1E931CBE}"/>
                    </a:ext>
                  </a:extLst>
                </p14:cNvPr>
                <p14:cNvContentPartPr/>
                <p14:nvPr/>
              </p14:nvContentPartPr>
              <p14:xfrm>
                <a:off x="10018826" y="3626912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CF56F7-7B4A-CA4A-9358-479EB0B5D8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5826" y="35642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70BC12-B513-3943-B15F-845B4E6EA8D0}"/>
                    </a:ext>
                  </a:extLst>
                </p14:cNvPr>
                <p14:cNvContentPartPr/>
                <p14:nvPr/>
              </p14:nvContentPartPr>
              <p14:xfrm>
                <a:off x="10544786" y="3742472"/>
                <a:ext cx="349200" cy="13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12300C-59D2-1146-B420-D09A2B7363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82146" y="3679472"/>
                  <a:ext cx="474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4083AC-7909-B84D-9D83-BEB6655714DB}"/>
                    </a:ext>
                  </a:extLst>
                </p14:cNvPr>
                <p14:cNvContentPartPr/>
                <p14:nvPr/>
              </p14:nvContentPartPr>
              <p14:xfrm>
                <a:off x="10544426" y="3624392"/>
                <a:ext cx="167400" cy="11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A7576-1BC9-A44A-A00B-6D8901EA81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81426" y="3561752"/>
                  <a:ext cx="293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D3EC63-939F-2B44-BA35-859324B63D3C}"/>
                    </a:ext>
                  </a:extLst>
                </p14:cNvPr>
                <p14:cNvContentPartPr/>
                <p14:nvPr/>
              </p14:nvContentPartPr>
              <p14:xfrm>
                <a:off x="10708586" y="3624392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95C525-415D-A045-B031-49FDB5F9C3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45946" y="35617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D6339ED2-33B9-DC43-81F9-FA1EE5C44F02}"/>
              </a:ext>
            </a:extLst>
          </p:cNvPr>
          <p:cNvSpPr txBox="1">
            <a:spLocks/>
          </p:cNvSpPr>
          <p:nvPr/>
        </p:nvSpPr>
        <p:spPr>
          <a:xfrm>
            <a:off x="301083" y="2492187"/>
            <a:ext cx="4270915" cy="356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1">
                <a:cs typeface="Calibri" panose="020F0502020204030204" pitchFamily="34" charset="0"/>
              </a:rPr>
              <a:t>A bloom filter query returns “possibly in set” or “definitely not in set”.</a:t>
            </a:r>
            <a:endParaRPr lang="en-US" sz="2200" spc="-1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spc="-1"/>
              <a:t>False positives: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spc="-1"/>
              <a:t>When passed through the same 3 hash functions 2 bits are set by 2 different elements from the set.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900" spc="-1"/>
              <a:t>Bit 5 was set by x and z, Bit 11 was set by y and z.</a:t>
            </a:r>
            <a:endParaRPr lang="en-US" sz="2200" spc="-1">
              <a:cs typeface="Calibri" panose="020F0502020204030204" pitchFamily="34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400" spc="-1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F5B7BF-1995-EF47-814C-63139EB91239}"/>
                  </a:ext>
                </a:extLst>
              </p:cNvPr>
              <p:cNvSpPr/>
              <p:nvPr/>
            </p:nvSpPr>
            <p:spPr>
              <a:xfrm>
                <a:off x="5310730" y="4100402"/>
                <a:ext cx="6096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1, 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5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 and  13.</a:t>
                </a:r>
              </a:p>
              <a:p>
                <a:pPr marL="228600" lvl="1"/>
                <a:r>
                  <a:rPr lang="en-US" sz="2000" spc="-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4,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 11 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and  16.</a:t>
                </a:r>
              </a:p>
              <a:p>
                <a:pPr marL="228600" lvl="1"/>
                <a:endParaRPr lang="en-US" sz="2000" spc="-1" dirty="0">
                  <a:solidFill>
                    <a:schemeClr val="bg1"/>
                  </a:solidFill>
                </a:endParaRP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chemeClr val="bg1"/>
                    </a:solidFill>
                  </a:rPr>
                  <a:t> sets bits 3,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 5 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and  </a:t>
                </a:r>
                <a:r>
                  <a:rPr lang="en-US" sz="2000" spc="-1" dirty="0">
                    <a:solidFill>
                      <a:srgbClr val="FF0000"/>
                    </a:solidFill>
                  </a:rPr>
                  <a:t>11</a:t>
                </a:r>
                <a:r>
                  <a:rPr lang="en-US" sz="2000" spc="-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F5B7BF-1995-EF47-814C-63139EB91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30" y="4100402"/>
                <a:ext cx="6096000" cy="1631216"/>
              </a:xfrm>
              <a:prstGeom prst="rect">
                <a:avLst/>
              </a:prstGeom>
              <a:blipFill>
                <a:blip r:embed="rId15"/>
                <a:stretch>
                  <a:fillRect t="-1550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32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8D17AC3F-D75C-9E4E-B5B5-7509DEE23F6F}"/>
              </a:ext>
            </a:extLst>
          </p:cNvPr>
          <p:cNvSpPr txBox="1">
            <a:spLocks/>
          </p:cNvSpPr>
          <p:nvPr/>
        </p:nvSpPr>
        <p:spPr>
          <a:xfrm>
            <a:off x="838200" y="894027"/>
            <a:ext cx="3494362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Probability of False Positives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811F1DB-B474-9443-B7C5-B24C87FD338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76032" y="894027"/>
                <a:ext cx="6377768" cy="478287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lvl="1" indent="-228600">
                  <a:buFont typeface="Arial" panose="020B0604020202020204" pitchFamily="34" charset="0"/>
                  <a:buChar char="•"/>
                </a:pPr>
                <a:endParaRPr lang="en-US" sz="24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Assume that a hash function selects each array position with equal probability.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M is the number of bits in the array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K is the number of hash functions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N is the number of inserted elements.</a:t>
                </a:r>
              </a:p>
              <a:p>
                <a:pPr marL="22860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pc="-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b="0" i="1" spc="-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pc="-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pc="-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b="0" i="1" spc="-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  <m: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pc="-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24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The more items per bloom filter, the higher the the chances of having false positives.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solidFill>
                      <a:schemeClr val="bg1"/>
                    </a:solidFill>
                  </a:rPr>
                  <a:t>Increasing the number of hash functions can reduce false positives</a:t>
                </a:r>
              </a:p>
              <a:p>
                <a:pPr marL="228600" lvl="1" indent="-228600">
                  <a:buFont typeface="Arial" panose="020B0604020202020204" pitchFamily="34" charset="0"/>
                  <a:buChar char="•"/>
                </a:pPr>
                <a:endParaRPr lang="en-US" sz="2400" spc="-1" dirty="0">
                  <a:solidFill>
                    <a:schemeClr val="bg1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A811F1DB-B474-9443-B7C5-B24C87FD3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76032" y="894027"/>
                <a:ext cx="6377768" cy="4782873"/>
              </a:xfrm>
              <a:blipFill>
                <a:blip r:embed="rId3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9FFD91E-CBDE-D145-A7ED-FE91FEB46F74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25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49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Structures that can be used to solve the problem?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Expected time in arrays and linked lists:</a:t>
                </a:r>
              </a:p>
              <a:p>
                <a:pPr lvl="1">
                  <a:lnSpc>
                    <a:spcPct val="10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search: look-ups in unsorted arrays take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Binary search: look-ups in sorted arrays take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)).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Linked list look-ups take </a:t>
                </a:r>
                <a14:m>
                  <m:oMath xmlns:m="http://schemas.openxmlformats.org/officeDocument/2006/math"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Direct address table is a key-value store where the key is used as an index to the value : 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access arrays: searching in in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Limitations:</a:t>
                </a:r>
              </a:p>
              <a:p>
                <a:pPr lvl="2" fontAlgn="base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Need prior knowledge of maximum key value.</a:t>
                </a:r>
              </a:p>
              <a:p>
                <a:pPr lvl="2" fontAlgn="base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Wastage of memory space if there is a significant difference between total records and preset maximum table size.</a:t>
                </a:r>
              </a:p>
              <a:p>
                <a:pPr lvl="2"/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3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DB451D-AB4E-B14E-A6F3-4810454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B692-44A7-9041-A487-020DD01A2BB7}" type="datetime3">
              <a:rPr lang="en-US" smtClean="0"/>
              <a:t>25 February 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C28E9C-75D9-734F-8836-D33DF8A5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9F0DE5-0572-7048-B4F3-07D34A3A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1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7D4-344C-7847-A5B8-E1316E8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0CE406-C0BD-084B-8CBD-998DAD8CA75C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t>25 February 2020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AF2D-F718-3843-B830-265511CC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B9155E-D227-BD44-AF59-C8DE271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143CBEDB-6382-7546-8188-1E93A7DB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and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6">
                <a:extLst>
                  <a:ext uri="{FF2B5EF4-FFF2-40B4-BE49-F238E27FC236}">
                    <a16:creationId xmlns:a16="http://schemas.microsoft.com/office/drawing/2014/main" id="{68CB35AF-CDD3-FA4E-B689-3A28EEF435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6032" y="894027"/>
                <a:ext cx="6377768" cy="478287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 of bloom filter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bits 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 hash functions: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Insertion and Search will both take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time.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space of the actual data structure (what holds the data) is simply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urier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 Placeholder 6">
                <a:extLst>
                  <a:ext uri="{FF2B5EF4-FFF2-40B4-BE49-F238E27FC236}">
                    <a16:creationId xmlns:a16="http://schemas.microsoft.com/office/drawing/2014/main" id="{68CB35AF-CDD3-FA4E-B689-3A28EEF4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2" y="894027"/>
                <a:ext cx="6377768" cy="4782873"/>
              </a:xfrm>
              <a:prstGeom prst="rect">
                <a:avLst/>
              </a:prstGeom>
              <a:blipFill>
                <a:blip r:embed="rId2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2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application of hash functions: Cryptographic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6951" y="2459182"/>
                <a:ext cx="7139803" cy="3717780"/>
              </a:xfrm>
            </p:spPr>
            <p:txBody>
              <a:bodyPr anchor="ctr">
                <a:normAutofit/>
              </a:bodyPr>
              <a:lstStyle/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Message Integrity: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Alice sends Bob a message,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| 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the message is concatenated with the message’s hash.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Bob computes the hash over the message and compares the received hash and the calculated hash.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they are different, the message has been altered.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Digital Signatures: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Alice signs a message with her private key.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Bob can verify Alice’s authorship with her public key.</a:t>
                </a:r>
              </a:p>
              <a:p>
                <a:pPr lvl="2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Inefficient to sign the entire message. Better to sign the message’s hash value.</a:t>
                </a: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6951" y="2459182"/>
                <a:ext cx="7139803" cy="3717780"/>
              </a:xfrm>
              <a:blipFill>
                <a:blip r:embed="rId3"/>
                <a:stretch>
                  <a:fillRect t="-25256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3D1B-4AF2-C246-8C62-28F05148F6D9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Cryptography based Hash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1" y="1861457"/>
            <a:ext cx="7139803" cy="4315505"/>
          </a:xfrm>
        </p:spPr>
        <p:txBody>
          <a:bodyPr anchor="ctr">
            <a:norm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ideal cryptographic hash function guarantees the following properties: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Deterministic: same message results in the same hash.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to compute the hash for any given message.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 to construct a message that yields a given hash value.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Infeasible to find two different messages with the same hash value.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Avalanche effect — A small change to the message should produce a hash value that appears uncorrelated with the old hash.</a:t>
            </a: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BDA5-55BD-9B4D-8C86-20ED83A1125C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978E3222-03F7-AD40-BEEF-D6ED1430DF3B}"/>
              </a:ext>
            </a:extLst>
          </p:cNvPr>
          <p:cNvSpPr/>
          <p:nvPr/>
        </p:nvSpPr>
        <p:spPr>
          <a:xfrm>
            <a:off x="833002" y="365125"/>
            <a:ext cx="3973667" cy="58118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Popular cryptographic hash functions</a:t>
            </a:r>
            <a:endParaRPr lang="en-US" sz="44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85DA12BA-7230-CA4B-AF12-89CEAB3F4EC6}"/>
              </a:ext>
            </a:extLst>
          </p:cNvPr>
          <p:cNvSpPr/>
          <p:nvPr/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</a:rPr>
              <a:t>MD5 – broken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SHA1 – broken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</a:rPr>
              <a:t>SHA256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</a:rPr>
              <a:t>SHA512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</a:rPr>
              <a:t>SHA3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70AE-BA46-E740-AA04-72238CE1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BDD64FC-50DA-834F-8C90-7F85238B1EDA}" type="datetime3">
              <a:rPr lang="en-US" smtClean="0">
                <a:solidFill>
                  <a:srgbClr val="FFFFFF">
                    <a:alpha val="80000"/>
                  </a:srgbClr>
                </a:solidFill>
              </a:rPr>
              <a:t>25 February 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DAD-EFC4-CB46-9E3C-8CEB55D9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© 2020 Darrell Long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954-4F0E-E641-8DE6-72806A4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5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6E219-6A36-9942-8259-111FEC7A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endParaRPr lang="en-US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400" spc="-1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DE-7F4D-3A4A-90CE-EA2A13B3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9AFFD1E-EC92-F745-80F9-1CD289D8D102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F5E1-CC54-2941-A188-8DEE6818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Darrell Long 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6B0F7-66BD-564B-9073-FBFACD7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E3F7C5C-27A9-7243-BEDE-E8DF23488DD0}" type="slidenum">
              <a:rPr lang="en-US" smtClean="0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21888-E6FE-5B4E-BAF5-C17081CB23E6}"/>
              </a:ext>
            </a:extLst>
          </p:cNvPr>
          <p:cNvSpPr txBox="1"/>
          <p:nvPr/>
        </p:nvSpPr>
        <p:spPr>
          <a:xfrm>
            <a:off x="5334000" y="623392"/>
            <a:ext cx="61791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Hash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Map data of arbitrary size to fixed sized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Aim to avoid collisions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Hash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data structure that maps keys to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Provides </a:t>
            </a: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O(1) access times on average.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Index into a hash table is calculated by a hash function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Bloom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Probabilistic data structure that tests whether an element is a member of a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element is either not in the set or it may be in the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3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idea behind hashing or scatter storage is to scramble up aspects of the key and use this partial information for searching.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Improvement over Direct Address Table: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Uses a function that hashes a larger fixed key into a smaller number:</a:t>
                </a:r>
              </a:p>
              <a:p>
                <a:pPr lvl="2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Less than or equal to the size of the table.  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Uses the smaller number as index of the value.</a:t>
                </a:r>
              </a:p>
              <a:p>
                <a:pPr fontAlgn="base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hashing we get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search time on average (under reasonable assumptions)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worst case.</a:t>
                </a:r>
                <a:b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1268" r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0871B9-F0F6-1A46-BEDA-3C5860A4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1DEA6-8DDB-B54C-92B8-086821BCCD7B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4012E7-4055-FF43-9C40-E3C92424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8C5BC4-AF3E-A948-A010-AEFB2F5E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4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CustomShape 1"/>
          <p:cNvSpPr/>
          <p:nvPr/>
        </p:nvSpPr>
        <p:spPr>
          <a:xfrm>
            <a:off x="699814" y="1932082"/>
            <a:ext cx="3785616" cy="14969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Tables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6038850" y="704850"/>
            <a:ext cx="5314950" cy="52514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5715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unordered collection of key-value pairs.</a:t>
            </a:r>
          </a:p>
          <a:p>
            <a:pPr marL="5715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Offers efficient lookup, insert, and delete operations:</a:t>
            </a:r>
          </a:p>
          <a:p>
            <a:pPr marL="1028700" lvl="1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Neither arrays nor linked lists achieve all of these.</a:t>
            </a:r>
          </a:p>
          <a:p>
            <a:pPr marL="5715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Python dictionary is a hash table. Example:</a:t>
            </a:r>
          </a:p>
          <a:p>
            <a:pPr marL="1028700" lvl="1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my_dict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= {1:’Ron’,2:’Bob’}</a:t>
            </a:r>
          </a:p>
          <a:p>
            <a:pPr marL="1028700" lvl="1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1 is associated with the name ‘Ron’ and key 2 is associated with the name ‘Bob’.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1F31-5B95-284E-A7A7-140B2A1B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6DB4-9104-9A4C-AB4D-7300A1CE8E66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D8A1-47E8-594E-A992-74C6863A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  <a:lumOff val="35000"/>
                  </a:schemeClr>
                </a:solidFill>
              </a:rPr>
              <a:t>© 2020 Darrell Long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9B40-D1AD-DF48-A379-E576E20C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5</a:t>
            </a:fld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6951" y="914400"/>
                <a:ext cx="7139803" cy="5418856"/>
              </a:xfrm>
            </p:spPr>
            <p:txBody>
              <a:bodyPr anchor="ctr">
                <a:normAutofit lnSpcReduction="10000"/>
              </a:bodyPr>
              <a:lstStyle/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function that hashes keys to generate indices for each value: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 hash table with </a:t>
                </a:r>
                <a:r>
                  <a:rPr lang="en-US" sz="2000" i="1" spc="-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</a:t>
                </a: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slots:</a:t>
                </a:r>
              </a:p>
              <a:p>
                <a:pPr lvl="2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1800" b="0" i="1" spc="-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pc="-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𝑘𝑒𝑦</m:t>
                        </m:r>
                      </m:e>
                    </m:d>
                    <m:r>
                      <a:rPr lang="en-US" sz="1800" b="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𝑖𝑛𝑑𝑒𝑥</m:t>
                    </m:r>
                    <m:r>
                      <a:rPr lang="en-US" sz="1800" i="1" spc="-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 spc="-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 spc="-1" dirty="0">
                  <a:latin typeface="Courier" pitchFamily="2" charset="0"/>
                  <a:cs typeface="Calibri" panose="020F0502020204030204" pitchFamily="34" charset="0"/>
                </a:endParaRPr>
              </a:p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Characteristics of a good hash function are determined by the data being hashed: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uses all input data.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Computation is fast.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Minimizes hash collisions:</a:t>
                </a:r>
              </a:p>
              <a:p>
                <a:pPr lvl="2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16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Uniformly distributes data across entire set of possible hash values.</a:t>
                </a:r>
              </a:p>
              <a:p>
                <a:pPr lvl="2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16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Generates very different hash values for similar strings.</a:t>
                </a:r>
              </a:p>
              <a:p>
                <a:pPr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4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Types of hash functions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Division based.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Multiplication based.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String-valued keys.</a:t>
                </a:r>
              </a:p>
              <a:p>
                <a:pPr lvl="1" indent="-227520">
                  <a:spcBef>
                    <a:spcPts val="1001"/>
                  </a:spcBef>
                  <a:buClr>
                    <a:srgbClr val="000000"/>
                  </a:buClr>
                  <a:buFont typeface="Arial"/>
                  <a:buChar char="•"/>
                </a:pPr>
                <a:endParaRPr lang="en-US" sz="2000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6951" y="914400"/>
                <a:ext cx="7139803" cy="5418856"/>
              </a:xfrm>
              <a:blipFill>
                <a:blip r:embed="rId3"/>
                <a:stretch>
                  <a:fillRect l="-1066" t="-8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60D3-DCBD-0D44-8088-F66FC2458AB8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4501869" cy="58118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functions: Division based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</p:spPr>
            <p:txBody>
              <a:bodyPr anchor="ctr">
                <a:normAutofit/>
              </a:bodyPr>
              <a:lstStyle/>
              <a:p>
                <a:pPr marL="45720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Most simple method for hashing is the remainder modulo method.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key.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table size.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8C7F-3283-2A4E-AD5B-43E8B9ECA399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676C68D-8184-9742-822A-4F707F4032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365125"/>
                <a:ext cx="4501869" cy="581183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r"/>
                <a:r>
                  <a:rPr lang="en-US" b="1" dirty="0">
                    <a:cs typeface="Calibri" panose="020F0502020204030204" pitchFamily="34" charset="0"/>
                  </a:rPr>
                  <a:t>Good 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𝑴</m:t>
                    </m:r>
                  </m:oMath>
                </a14:m>
                <a:br>
                  <a:rPr lang="en-US" dirty="0">
                    <a:cs typeface="Calibri" panose="020F0502020204030204" pitchFamily="34" charset="0"/>
                  </a:rPr>
                </a:br>
                <a:endParaRPr lang="en-US" i="1" kern="1200" dirty="0">
                  <a:solidFill>
                    <a:srgbClr val="FFFF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676C68D-8184-9742-822A-4F707F403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365125"/>
                <a:ext cx="4501869" cy="5811837"/>
              </a:xfrm>
              <a:blipFill>
                <a:blip r:embed="rId3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</p:spPr>
            <p:txBody>
              <a:bodyPr anchor="ctr">
                <a:normAutofit/>
              </a:bodyPr>
              <a:lstStyle/>
              <a:p>
                <a:pPr lvl="2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Based on previous considerations we conclude to choose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 prime number such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≢±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3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small values of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radix of the alphabetic character set.</a:t>
                </a:r>
              </a:p>
              <a:p>
                <a:pPr lvl="2"/>
                <a:endPara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4309E8-C8F0-7144-82BB-BBDE355AD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6669" y="365125"/>
                <a:ext cx="6980085" cy="5811837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241C-43EC-6B44-A794-3E639609E119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6C68D-8184-9742-822A-4F707F4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4501869" cy="58118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Hash functions: String-valued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309E8-C8F0-7144-82BB-BBDE355A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1" y="365125"/>
            <a:ext cx="7139803" cy="581183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Sometimes you want to use string-valued keys for a hash table (i.e. rainbow tables, </a:t>
            </a:r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CityHash).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approach: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characters from string-valued key.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an integer.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% table size.</a:t>
            </a:r>
          </a:p>
          <a:p>
            <a:pPr lvl="1"/>
            <a:r>
              <a:rPr lang="en-US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this limits us!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simplicity, suppose we have 8-character length keys made up of only ASCII capitals.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gives us 26</a:t>
            </a:r>
            <a:r>
              <a:rPr lang="en-US" baseline="30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possible keys.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the ASCII value for these keys are in the range 65–90.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sums for the keys in the range 520 – 720 (using the above approach).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only allows a small fraction of slots to be mapped.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7935B-8A51-0948-9F9F-490B9F2B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C482-2F24-184D-AFA7-9A462026B3E2}" type="datetime3">
              <a:rPr lang="en-US" smtClean="0"/>
              <a:t>25 February 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3F4B15-7500-7F44-8480-7F048F1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8FCE3-9B84-5E4E-A5F7-A4F80809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7C5C-27A9-7243-BEDE-E8DF23488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2719</Words>
  <Application>Microsoft Macintosh PowerPoint</Application>
  <PresentationFormat>Widescreen</PresentationFormat>
  <Paragraphs>417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Comic Sans MS</vt:lpstr>
      <vt:lpstr>Courier</vt:lpstr>
      <vt:lpstr>Courier New</vt:lpstr>
      <vt:lpstr>Office Theme</vt:lpstr>
      <vt:lpstr>PowerPoint Presentation</vt:lpstr>
      <vt:lpstr>Problem</vt:lpstr>
      <vt:lpstr>Data Structures that can be used to solve the problem?</vt:lpstr>
      <vt:lpstr>Hashing</vt:lpstr>
      <vt:lpstr>PowerPoint Presentation</vt:lpstr>
      <vt:lpstr>Hash functions </vt:lpstr>
      <vt:lpstr>Hash functions: Division based method</vt:lpstr>
      <vt:lpstr>Good Values of M </vt:lpstr>
      <vt:lpstr>Hash functions: String-valued key</vt:lpstr>
      <vt:lpstr>PowerPoint Presentation</vt:lpstr>
      <vt:lpstr>PowerPoint Presentation</vt:lpstr>
      <vt:lpstr>Birthday Paradox </vt:lpstr>
      <vt:lpstr>Hash Collisions</vt:lpstr>
      <vt:lpstr>Tackling Collisions</vt:lpstr>
      <vt:lpstr>Linear Probing</vt:lpstr>
      <vt:lpstr>Quadratic Probing</vt:lpstr>
      <vt:lpstr>Double Hashing</vt:lpstr>
      <vt:lpstr>Chaining using Linked Lists</vt:lpstr>
      <vt:lpstr>Performance analysis of Chaining</vt:lpstr>
      <vt:lpstr>Open Addressing vs. Chaining</vt:lpstr>
      <vt:lpstr>The Hash Table ADT</vt:lpstr>
      <vt:lpstr>Displaying a Hash Table</vt:lpstr>
      <vt:lpstr>Search in a Hash Table</vt:lpstr>
      <vt:lpstr>Insertion</vt:lpstr>
      <vt:lpstr>Deletion</vt:lpstr>
      <vt:lpstr>Bloom Filters</vt:lpstr>
      <vt:lpstr>PowerPoint Presentation</vt:lpstr>
      <vt:lpstr>False Positives</vt:lpstr>
      <vt:lpstr>PowerPoint Presentation</vt:lpstr>
      <vt:lpstr>Time and Space Complexity</vt:lpstr>
      <vt:lpstr>Other application of hash functions: Cryptographic Hash</vt:lpstr>
      <vt:lpstr>Cryptography based Hash Function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Chiehyu Au</dc:creator>
  <cp:lastModifiedBy>Sinjoni Mukhopadhyay</cp:lastModifiedBy>
  <cp:revision>38</cp:revision>
  <dcterms:created xsi:type="dcterms:W3CDTF">2020-02-19T04:24:17Z</dcterms:created>
  <dcterms:modified xsi:type="dcterms:W3CDTF">2020-02-25T23:52:34Z</dcterms:modified>
</cp:coreProperties>
</file>