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8" r:id="rId4"/>
    <p:sldId id="268" r:id="rId5"/>
    <p:sldId id="267" r:id="rId6"/>
    <p:sldId id="269" r:id="rId7"/>
    <p:sldId id="270" r:id="rId8"/>
    <p:sldId id="261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"/>
    <p:restoredTop sz="62050"/>
  </p:normalViewPr>
  <p:slideViewPr>
    <p:cSldViewPr snapToGrid="0" snapToObjects="1">
      <p:cViewPr varScale="1">
        <p:scale>
          <a:sx n="139" d="100"/>
          <a:sy n="139" d="100"/>
        </p:scale>
        <p:origin x="8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89B-9D66-A042-8C57-4C6826F486F2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7452-D27A-A34C-BCB7-E606BD6F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[NOTE] Will remove photo at a later time because of Title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1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  <a:p>
            <a:r>
              <a:rPr lang="en-US" dirty="0"/>
              <a:t>Every node other than the leaves has two children.</a:t>
            </a:r>
          </a:p>
          <a:p>
            <a:endParaRPr lang="en-US" dirty="0"/>
          </a:p>
          <a:p>
            <a:r>
              <a:rPr lang="en-US" dirty="0"/>
              <a:t>Complete Binary Tree</a:t>
            </a:r>
          </a:p>
          <a:p>
            <a:r>
              <a:rPr lang="en-US" dirty="0"/>
              <a:t>Every level, except possibly the last, is completely filled, and all nodes are as far left as possible.</a:t>
            </a:r>
          </a:p>
          <a:p>
            <a:endParaRPr lang="en-US" dirty="0"/>
          </a:p>
          <a:p>
            <a:r>
              <a:rPr lang="en-US" dirty="0"/>
              <a:t>Skewed Binary Tree</a:t>
            </a:r>
          </a:p>
          <a:p>
            <a:r>
              <a:rPr lang="en-US" dirty="0"/>
              <a:t>All nodes have either one child or no child</a:t>
            </a:r>
          </a:p>
          <a:p>
            <a:endParaRPr lang="en-US" dirty="0"/>
          </a:p>
          <a:p>
            <a:r>
              <a:rPr lang="en-US" dirty="0"/>
              <a:t>Extended Binary Tree</a:t>
            </a:r>
          </a:p>
          <a:p>
            <a:r>
              <a:rPr lang="en-US" dirty="0"/>
              <a:t>Basically a binary tree where external nodes are added. Replace all the null pointers with external nodes (Turns it into a complete binary tree)</a:t>
            </a:r>
          </a:p>
          <a:p>
            <a:endParaRPr lang="en-US" dirty="0"/>
          </a:p>
          <a:p>
            <a:r>
              <a:rPr lang="en-US" dirty="0"/>
              <a:t>Balanced Binary Tree</a:t>
            </a:r>
          </a:p>
          <a:p>
            <a:r>
              <a:rPr lang="en-US" dirty="0"/>
              <a:t>Left and right subtrees of every node differ in height by no more than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GIF from </a:t>
            </a:r>
            <a:r>
              <a:rPr lang="en-US" dirty="0" err="1"/>
              <a:t>www.mathwarehouse.com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GIF from </a:t>
            </a:r>
            <a:r>
              <a:rPr lang="en-US" dirty="0" err="1"/>
              <a:t>www.mathwarehouse.com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Preorder:	I	L	R</a:t>
            </a:r>
          </a:p>
          <a:p>
            <a:r>
              <a:rPr lang="en-US" dirty="0" err="1"/>
              <a:t>Inorder</a:t>
            </a:r>
            <a:r>
              <a:rPr lang="en-US" dirty="0"/>
              <a:t>:	L	I	R</a:t>
            </a:r>
          </a:p>
          <a:p>
            <a:r>
              <a:rPr lang="en-US" dirty="0" err="1"/>
              <a:t>PostOrder</a:t>
            </a:r>
            <a:r>
              <a:rPr lang="en-US" dirty="0"/>
              <a:t>:	L 	R	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Referred to as digital search tree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Similar to tree data 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 about what it is, definition of a </a:t>
            </a:r>
            <a:r>
              <a:rPr lang="en-US" dirty="0" err="1"/>
              <a:t>trie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Ordered tree data structure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Each node stores the entire alphabet that we’re using (26 if English alphabet, 256 for ascii) &lt;- @</a:t>
            </a:r>
            <a:r>
              <a:rPr lang="en-US" dirty="0" err="1"/>
              <a:t>tim</a:t>
            </a:r>
            <a:r>
              <a:rPr lang="en-US" dirty="0"/>
              <a:t>, double check this para mi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 descendants/children of a node have a common prefix, we can add a picture to this slide that is an example of this, shore VS. shell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of it as looking up a word in a dictionary, analogy here!!! Nail that understanding into the kiddies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Applications/uses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Searching, retrieving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Autocomplete dictionary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Insert/search is O(word length)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0929BC5-EC8E-D84B-ACF0-02D9266DA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r="-1" b="5021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01C54-F1C3-6F48-AA7E-005007CC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Trees and 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ADD1-0A4A-AE45-87BB-028AB100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Prof. Darrell Long</a:t>
            </a:r>
          </a:p>
          <a:p>
            <a:r>
              <a:rPr lang="en-US" dirty="0">
                <a:solidFill>
                  <a:schemeClr val="tx1"/>
                </a:solidFill>
              </a:rPr>
              <a:t>CSE 13s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3512-997C-6F4B-B537-811AD191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8CA5E-9E29-F64C-B8BC-907931BC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F306-36B3-E74B-8E0F-ADF797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C3B9-8085-F145-9BD5-A2212F2A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45FE-A234-7A45-8956-E7E4DE6C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a digital search tree, similar to a tree data structure</a:t>
            </a:r>
          </a:p>
          <a:p>
            <a:r>
              <a:rPr lang="en-US" dirty="0"/>
              <a:t>An ordered tree data structure </a:t>
            </a:r>
          </a:p>
          <a:p>
            <a:r>
              <a:rPr lang="en-US" dirty="0"/>
              <a:t>Similar to a tree data structure, but nodes store the entire alphabet</a:t>
            </a:r>
          </a:p>
          <a:p>
            <a:r>
              <a:rPr lang="en-US" dirty="0"/>
              <a:t>Words are retrieved/found by traversing down a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0FE3-A196-1E43-8DC8-7245D8D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13F4-36B1-8040-BD18-478FA6D8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EB9E-B0E8-D348-8439-43DCE8A1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B04-7CFD-B741-AACB-509AB583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30" y="408881"/>
            <a:ext cx="4979764" cy="1188720"/>
          </a:xfrm>
        </p:spPr>
        <p:txBody>
          <a:bodyPr/>
          <a:lstStyle/>
          <a:p>
            <a:r>
              <a:rPr lang="en-US" dirty="0"/>
              <a:t>What’s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164C-F6D4-9948-96F5-6635421E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30" y="1753496"/>
            <a:ext cx="4979764" cy="4464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Quite simply,  a nonlinear data structure, consisting of either no nodes or one node (known as the root), containing zero or more subtrees. </a:t>
            </a:r>
          </a:p>
          <a:p>
            <a:r>
              <a:rPr lang="en-US" dirty="0"/>
              <a:t>Learn more at r/trees</a:t>
            </a:r>
          </a:p>
          <a:p>
            <a:r>
              <a:rPr lang="en-US" dirty="0"/>
              <a:t>Terms to know: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Parent</a:t>
            </a:r>
          </a:p>
          <a:p>
            <a:pPr lvl="1"/>
            <a:r>
              <a:rPr lang="en-US" dirty="0"/>
              <a:t>Child</a:t>
            </a:r>
          </a:p>
          <a:p>
            <a:pPr lvl="1"/>
            <a:r>
              <a:rPr lang="en-US" dirty="0"/>
              <a:t>Leaf</a:t>
            </a:r>
          </a:p>
          <a:p>
            <a:pPr lvl="1"/>
            <a:r>
              <a:rPr lang="en-US" dirty="0"/>
              <a:t>Subtree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Successor </a:t>
            </a:r>
          </a:p>
          <a:p>
            <a:pPr lvl="1"/>
            <a:r>
              <a:rPr lang="en-US" dirty="0"/>
              <a:t>Predecessor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FF5F-C9A9-7246-BEF7-27D37644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CD93-B23D-BC40-B944-A0D46EFE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CF6F-DA9E-CF48-8665-381DF7BB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8E8DB-1BF8-4741-A32C-2DCED751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37" y="1264024"/>
            <a:ext cx="5971439" cy="43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B1FE-16EB-CA4A-B568-BB1F9765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47" y="585335"/>
            <a:ext cx="5270253" cy="1065276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0218-4963-0B4A-9794-5DDA4B27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47" y="1810512"/>
            <a:ext cx="5270253" cy="4011811"/>
          </a:xfrm>
        </p:spPr>
        <p:txBody>
          <a:bodyPr>
            <a:normAutofit/>
          </a:bodyPr>
          <a:lstStyle/>
          <a:p>
            <a:r>
              <a:rPr lang="en-US" dirty="0"/>
              <a:t>A modification to the generic tree data structure such that each node can have at most 2 children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binary trees are composed of zero (empty tree) or more nodes where each node contains:</a:t>
            </a:r>
          </a:p>
          <a:p>
            <a:pPr lvl="1"/>
            <a:r>
              <a:rPr lang="en-US" dirty="0"/>
              <a:t>Some form of data</a:t>
            </a:r>
          </a:p>
          <a:p>
            <a:pPr lvl="1"/>
            <a:r>
              <a:rPr lang="en-US" dirty="0"/>
              <a:t>A reference to a left child (Default to NULL)</a:t>
            </a:r>
          </a:p>
          <a:p>
            <a:pPr lvl="1"/>
            <a:r>
              <a:rPr lang="en-US" dirty="0"/>
              <a:t>A reference to a right child (Default to NULL)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If a node has no children, it is known as a leaf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B41B-4A65-6F48-B771-FAA4B6EA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C266-8AF7-3D49-A2E5-6C24AF99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8B05-FDBC-BE4E-81A5-B92C183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2F846-C8B3-3B45-ABF4-9DA0F4BF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92" y="1672821"/>
            <a:ext cx="4711700" cy="35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56C5-B9B1-A641-B681-D94BB67E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52163"/>
            <a:ext cx="5779008" cy="1248156"/>
          </a:xfrm>
        </p:spPr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A83D-C7F1-A24A-A77E-9A01A487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728097"/>
            <a:ext cx="5779008" cy="4626983"/>
          </a:xfrm>
        </p:spPr>
        <p:txBody>
          <a:bodyPr>
            <a:normAutofit/>
          </a:bodyPr>
          <a:lstStyle/>
          <a:p>
            <a:r>
              <a:rPr lang="en-US" dirty="0"/>
              <a:t>Five different types:</a:t>
            </a:r>
          </a:p>
          <a:p>
            <a:pPr lvl="1"/>
            <a:r>
              <a:rPr lang="en-US" dirty="0"/>
              <a:t>Full Binary Tree</a:t>
            </a:r>
          </a:p>
          <a:p>
            <a:pPr lvl="2"/>
            <a:r>
              <a:rPr lang="en-US" dirty="0"/>
              <a:t>Every node other than the leaves has 2 children</a:t>
            </a:r>
          </a:p>
          <a:p>
            <a:pPr lvl="1"/>
            <a:r>
              <a:rPr lang="en-US" dirty="0"/>
              <a:t>Complete Binary Tree</a:t>
            </a:r>
          </a:p>
          <a:p>
            <a:pPr lvl="2"/>
            <a:r>
              <a:rPr lang="en-US" dirty="0"/>
              <a:t>Every level, except possibly the last, is completely filled, </a:t>
            </a:r>
          </a:p>
          <a:p>
            <a:pPr lvl="1"/>
            <a:r>
              <a:rPr lang="en-US" dirty="0"/>
              <a:t>Skewed Binary Tree</a:t>
            </a:r>
          </a:p>
          <a:p>
            <a:pPr lvl="2"/>
            <a:r>
              <a:rPr lang="en-US" dirty="0"/>
              <a:t>All nodes in the tree have either one or no children</a:t>
            </a:r>
          </a:p>
          <a:p>
            <a:pPr lvl="1"/>
            <a:r>
              <a:rPr lang="en-US" dirty="0"/>
              <a:t>Extended Binary Tree</a:t>
            </a:r>
          </a:p>
          <a:p>
            <a:pPr lvl="2"/>
            <a:r>
              <a:rPr lang="en-US" dirty="0"/>
              <a:t>Replace all null pointers with external nodes</a:t>
            </a:r>
          </a:p>
          <a:p>
            <a:pPr lvl="1"/>
            <a:r>
              <a:rPr lang="en-US" dirty="0"/>
              <a:t>Balanced Binary Tree</a:t>
            </a:r>
          </a:p>
          <a:p>
            <a:pPr lvl="2"/>
            <a:r>
              <a:rPr lang="en-US" dirty="0"/>
              <a:t>Any node’s right subtree and left subtree differ by no more than 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526F-32F9-634A-AC21-2139935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7D38-B992-9246-A007-A4C2374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114-E158-5F4F-B79B-5C958F90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FBFE0D-3F57-2743-A2BA-C2469D75C686}"/>
              </a:ext>
            </a:extLst>
          </p:cNvPr>
          <p:cNvSpPr/>
          <p:nvPr/>
        </p:nvSpPr>
        <p:spPr>
          <a:xfrm>
            <a:off x="7513164" y="1239151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E24731-0505-E14D-B6F8-E39292F71197}"/>
              </a:ext>
            </a:extLst>
          </p:cNvPr>
          <p:cNvSpPr/>
          <p:nvPr/>
        </p:nvSpPr>
        <p:spPr>
          <a:xfrm>
            <a:off x="7055964" y="1696351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45A788-0D39-B54A-BBEB-DF7356C24C41}"/>
              </a:ext>
            </a:extLst>
          </p:cNvPr>
          <p:cNvSpPr/>
          <p:nvPr/>
        </p:nvSpPr>
        <p:spPr>
          <a:xfrm>
            <a:off x="7970364" y="1705614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EB83B5-5CEC-674B-9B1B-DCC0B2B96436}"/>
              </a:ext>
            </a:extLst>
          </p:cNvPr>
          <p:cNvSpPr/>
          <p:nvPr/>
        </p:nvSpPr>
        <p:spPr>
          <a:xfrm>
            <a:off x="7513164" y="2172077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E896E-ECC2-EF43-B68C-30E8C135D851}"/>
              </a:ext>
            </a:extLst>
          </p:cNvPr>
          <p:cNvSpPr/>
          <p:nvPr/>
        </p:nvSpPr>
        <p:spPr>
          <a:xfrm>
            <a:off x="6598764" y="2162814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01CB66-2FA7-7842-B464-45B24E65C638}"/>
              </a:ext>
            </a:extLst>
          </p:cNvPr>
          <p:cNvSpPr/>
          <p:nvPr/>
        </p:nvSpPr>
        <p:spPr>
          <a:xfrm>
            <a:off x="7055964" y="2647803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81832B-562D-2744-93D0-C1685BF28307}"/>
              </a:ext>
            </a:extLst>
          </p:cNvPr>
          <p:cNvSpPr/>
          <p:nvPr/>
        </p:nvSpPr>
        <p:spPr>
          <a:xfrm>
            <a:off x="7970364" y="2647803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50EAAE-57C4-1648-B82B-269DDA0396B5}"/>
              </a:ext>
            </a:extLst>
          </p:cNvPr>
          <p:cNvSpPr/>
          <p:nvPr/>
        </p:nvSpPr>
        <p:spPr>
          <a:xfrm>
            <a:off x="10195448" y="1211957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677013-8E67-624C-A604-2D6B480FA661}"/>
              </a:ext>
            </a:extLst>
          </p:cNvPr>
          <p:cNvSpPr/>
          <p:nvPr/>
        </p:nvSpPr>
        <p:spPr>
          <a:xfrm>
            <a:off x="9417341" y="1714877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8683BD-9C41-054F-9503-518D7EC6AD28}"/>
              </a:ext>
            </a:extLst>
          </p:cNvPr>
          <p:cNvSpPr/>
          <p:nvPr/>
        </p:nvSpPr>
        <p:spPr>
          <a:xfrm>
            <a:off x="10949405" y="1724140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A6ACAF-3E23-CD40-88AF-C34B1E4EB60E}"/>
              </a:ext>
            </a:extLst>
          </p:cNvPr>
          <p:cNvSpPr/>
          <p:nvPr/>
        </p:nvSpPr>
        <p:spPr>
          <a:xfrm>
            <a:off x="9874541" y="2190603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3A97-6211-C341-951F-88352D9F9D79}"/>
              </a:ext>
            </a:extLst>
          </p:cNvPr>
          <p:cNvSpPr/>
          <p:nvPr/>
        </p:nvSpPr>
        <p:spPr>
          <a:xfrm>
            <a:off x="8960141" y="2181340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ED2074-6977-024A-9BA5-5F0FFEEB48A6}"/>
              </a:ext>
            </a:extLst>
          </p:cNvPr>
          <p:cNvSpPr/>
          <p:nvPr/>
        </p:nvSpPr>
        <p:spPr>
          <a:xfrm>
            <a:off x="10537923" y="219119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C0C598-3E8E-764F-9BDC-BC8CAF059C0E}"/>
              </a:ext>
            </a:extLst>
          </p:cNvPr>
          <p:cNvSpPr/>
          <p:nvPr/>
        </p:nvSpPr>
        <p:spPr>
          <a:xfrm>
            <a:off x="11457838" y="2190603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CE23A6-5309-A944-B2C5-405ED63A3535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9807586" y="1602202"/>
            <a:ext cx="454817" cy="1796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42F3CA-EE78-804C-9782-E6DE543F87B0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10585693" y="1602202"/>
            <a:ext cx="430667" cy="1888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2640A-7449-2F4A-88B5-4C3188445BA2}"/>
              </a:ext>
            </a:extLst>
          </p:cNvPr>
          <p:cNvCxnSpPr>
            <a:stCxn id="19" idx="3"/>
            <a:endCxn id="22" idx="7"/>
          </p:cNvCxnSpPr>
          <p:nvPr/>
        </p:nvCxnSpPr>
        <p:spPr>
          <a:xfrm flipH="1">
            <a:off x="9350386" y="2105122"/>
            <a:ext cx="133910" cy="1431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D4E792-0241-7E40-AC69-D7501D1F4760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9807586" y="2105122"/>
            <a:ext cx="133910" cy="152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C6B56F-1549-DC44-90E3-14A0FFE3F704}"/>
              </a:ext>
            </a:extLst>
          </p:cNvPr>
          <p:cNvCxnSpPr>
            <a:stCxn id="20" idx="3"/>
            <a:endCxn id="23" idx="7"/>
          </p:cNvCxnSpPr>
          <p:nvPr/>
        </p:nvCxnSpPr>
        <p:spPr>
          <a:xfrm flipH="1">
            <a:off x="10928168" y="2114385"/>
            <a:ext cx="88192" cy="1437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2DBB5D-8768-E744-8C36-94FAA6794A43}"/>
              </a:ext>
            </a:extLst>
          </p:cNvPr>
          <p:cNvCxnSpPr>
            <a:stCxn id="20" idx="5"/>
            <a:endCxn id="24" idx="1"/>
          </p:cNvCxnSpPr>
          <p:nvPr/>
        </p:nvCxnSpPr>
        <p:spPr>
          <a:xfrm>
            <a:off x="11339650" y="2114385"/>
            <a:ext cx="185143" cy="1431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F52F1D-B884-AA40-B638-481AEE38CAC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7446209" y="1629396"/>
            <a:ext cx="133910" cy="1339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86D9F6-C4F4-494A-966F-E184A30FF697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7903409" y="1629396"/>
            <a:ext cx="133910" cy="1431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21B111-52D1-4F4E-B2E9-DE33867BF61A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6989009" y="2086596"/>
            <a:ext cx="133910" cy="1431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C2A97-BD25-F54F-8B2D-C2F66A994B1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446209" y="2086596"/>
            <a:ext cx="133910" cy="152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73F70A-5F02-8941-A305-010CBCABE507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7446209" y="2562322"/>
            <a:ext cx="133910" cy="152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7240CB-560B-9646-83B9-90300DB1AA94}"/>
              </a:ext>
            </a:extLst>
          </p:cNvPr>
          <p:cNvCxnSpPr>
            <a:stCxn id="14" idx="5"/>
            <a:endCxn id="17" idx="1"/>
          </p:cNvCxnSpPr>
          <p:nvPr/>
        </p:nvCxnSpPr>
        <p:spPr>
          <a:xfrm>
            <a:off x="7903409" y="2562322"/>
            <a:ext cx="133910" cy="1524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4808BB-ACDC-A048-A05A-B704986FF919}"/>
              </a:ext>
            </a:extLst>
          </p:cNvPr>
          <p:cNvSpPr txBox="1"/>
          <p:nvPr/>
        </p:nvSpPr>
        <p:spPr>
          <a:xfrm>
            <a:off x="7918654" y="627897"/>
            <a:ext cx="267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Tree Vs Complete Tree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3C60E9-7FE0-3B42-8CAA-84E67C45901A}"/>
              </a:ext>
            </a:extLst>
          </p:cNvPr>
          <p:cNvSpPr/>
          <p:nvPr/>
        </p:nvSpPr>
        <p:spPr>
          <a:xfrm>
            <a:off x="6825506" y="4488457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97C1285-4DAA-E546-AAB3-A8650F1DD5C1}"/>
              </a:ext>
            </a:extLst>
          </p:cNvPr>
          <p:cNvSpPr/>
          <p:nvPr/>
        </p:nvSpPr>
        <p:spPr>
          <a:xfrm>
            <a:off x="7237452" y="491082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9A46C9-5A53-A24C-B569-46780FE62E14}"/>
              </a:ext>
            </a:extLst>
          </p:cNvPr>
          <p:cNvSpPr/>
          <p:nvPr/>
        </p:nvSpPr>
        <p:spPr>
          <a:xfrm>
            <a:off x="7681957" y="535299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91C248-95B5-6345-A282-019DAABDC0AD}"/>
              </a:ext>
            </a:extLst>
          </p:cNvPr>
          <p:cNvCxnSpPr>
            <a:stCxn id="54" idx="5"/>
            <a:endCxn id="56" idx="1"/>
          </p:cNvCxnSpPr>
          <p:nvPr/>
        </p:nvCxnSpPr>
        <p:spPr>
          <a:xfrm>
            <a:off x="7215751" y="4878702"/>
            <a:ext cx="88656" cy="99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FEB1C-91DA-EA4D-A8A4-05126450CB00}"/>
              </a:ext>
            </a:extLst>
          </p:cNvPr>
          <p:cNvCxnSpPr>
            <a:stCxn id="56" idx="5"/>
            <a:endCxn id="58" idx="1"/>
          </p:cNvCxnSpPr>
          <p:nvPr/>
        </p:nvCxnSpPr>
        <p:spPr>
          <a:xfrm>
            <a:off x="7627697" y="5301073"/>
            <a:ext cx="121215" cy="1188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A1749EA-21F2-C240-968A-294D3D3762E1}"/>
              </a:ext>
            </a:extLst>
          </p:cNvPr>
          <p:cNvSpPr/>
          <p:nvPr/>
        </p:nvSpPr>
        <p:spPr>
          <a:xfrm>
            <a:off x="8104320" y="577900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5F2BA3-0182-4544-AC99-3A00F8A9E573}"/>
              </a:ext>
            </a:extLst>
          </p:cNvPr>
          <p:cNvCxnSpPr>
            <a:cxnSpLocks/>
            <a:stCxn id="58" idx="5"/>
            <a:endCxn id="69" idx="1"/>
          </p:cNvCxnSpPr>
          <p:nvPr/>
        </p:nvCxnSpPr>
        <p:spPr>
          <a:xfrm>
            <a:off x="8072202" y="5743243"/>
            <a:ext cx="99073" cy="1027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8796CD4-5A61-F34B-9536-F2D5D0771600}"/>
              </a:ext>
            </a:extLst>
          </p:cNvPr>
          <p:cNvSpPr/>
          <p:nvPr/>
        </p:nvSpPr>
        <p:spPr>
          <a:xfrm>
            <a:off x="10346934" y="4488457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6302618-25E3-9B4C-BF4F-D699DB40798E}"/>
              </a:ext>
            </a:extLst>
          </p:cNvPr>
          <p:cNvSpPr/>
          <p:nvPr/>
        </p:nvSpPr>
        <p:spPr>
          <a:xfrm>
            <a:off x="10758880" y="491082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14F0DF8-4595-5A4A-8BCE-F2FBC84B90A0}"/>
              </a:ext>
            </a:extLst>
          </p:cNvPr>
          <p:cNvSpPr/>
          <p:nvPr/>
        </p:nvSpPr>
        <p:spPr>
          <a:xfrm>
            <a:off x="11203385" y="5352998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2BE7EF5-1E6A-9C48-8A37-B13718B43A14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737179" y="4878702"/>
            <a:ext cx="88656" cy="99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312250-60C2-0C42-BCBA-C168C1E8CFED}"/>
              </a:ext>
            </a:extLst>
          </p:cNvPr>
          <p:cNvCxnSpPr>
            <a:stCxn id="82" idx="5"/>
            <a:endCxn id="83" idx="1"/>
          </p:cNvCxnSpPr>
          <p:nvPr/>
        </p:nvCxnSpPr>
        <p:spPr>
          <a:xfrm>
            <a:off x="11149125" y="5301073"/>
            <a:ext cx="121215" cy="1188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513B705-EC07-F443-AD25-F89E23FD5FF0}"/>
              </a:ext>
            </a:extLst>
          </p:cNvPr>
          <p:cNvSpPr/>
          <p:nvPr/>
        </p:nvSpPr>
        <p:spPr>
          <a:xfrm>
            <a:off x="9923212" y="4912544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BC77E8D-B1FB-5244-9343-C659EF2949A5}"/>
              </a:ext>
            </a:extLst>
          </p:cNvPr>
          <p:cNvSpPr/>
          <p:nvPr/>
        </p:nvSpPr>
        <p:spPr>
          <a:xfrm>
            <a:off x="10363200" y="5373365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A9A5168-7B88-794B-B8B8-1F9CF273B379}"/>
              </a:ext>
            </a:extLst>
          </p:cNvPr>
          <p:cNvSpPr/>
          <p:nvPr/>
        </p:nvSpPr>
        <p:spPr>
          <a:xfrm>
            <a:off x="9449953" y="5368915"/>
            <a:ext cx="457200" cy="4572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88748F-2C35-F44F-8AE2-7828A8030C58}"/>
              </a:ext>
            </a:extLst>
          </p:cNvPr>
          <p:cNvSpPr txBox="1"/>
          <p:nvPr/>
        </p:nvSpPr>
        <p:spPr>
          <a:xfrm>
            <a:off x="6766230" y="3926823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Skewed Tree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D1E39A-0D0C-E94F-AB7E-3D834DA39C34}"/>
              </a:ext>
            </a:extLst>
          </p:cNvPr>
          <p:cNvCxnSpPr>
            <a:stCxn id="81" idx="3"/>
            <a:endCxn id="88" idx="7"/>
          </p:cNvCxnSpPr>
          <p:nvPr/>
        </p:nvCxnSpPr>
        <p:spPr>
          <a:xfrm flipH="1">
            <a:off x="10313457" y="4878702"/>
            <a:ext cx="100432" cy="10079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1C4F33-4EE2-2C4B-86DD-D4EC336DAEAE}"/>
              </a:ext>
            </a:extLst>
          </p:cNvPr>
          <p:cNvCxnSpPr>
            <a:stCxn id="88" idx="3"/>
            <a:endCxn id="90" idx="7"/>
          </p:cNvCxnSpPr>
          <p:nvPr/>
        </p:nvCxnSpPr>
        <p:spPr>
          <a:xfrm flipH="1">
            <a:off x="9840198" y="5302789"/>
            <a:ext cx="149969" cy="133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7FFF15-361F-4349-93F8-91C5A7A91D6A}"/>
              </a:ext>
            </a:extLst>
          </p:cNvPr>
          <p:cNvCxnSpPr>
            <a:stCxn id="88" idx="5"/>
            <a:endCxn id="89" idx="1"/>
          </p:cNvCxnSpPr>
          <p:nvPr/>
        </p:nvCxnSpPr>
        <p:spPr>
          <a:xfrm>
            <a:off x="10313457" y="5302789"/>
            <a:ext cx="116698" cy="13753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08C8C0B-C93E-B148-918A-5D16B345C1BB}"/>
              </a:ext>
            </a:extLst>
          </p:cNvPr>
          <p:cNvSpPr txBox="1"/>
          <p:nvPr/>
        </p:nvSpPr>
        <p:spPr>
          <a:xfrm>
            <a:off x="9543659" y="3941249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Binary Tree</a:t>
            </a:r>
          </a:p>
        </p:txBody>
      </p:sp>
    </p:spTree>
    <p:extLst>
      <p:ext uri="{BB962C8B-B14F-4D97-AF65-F5344CB8AC3E}">
        <p14:creationId xmlns:p14="http://schemas.microsoft.com/office/powerpoint/2010/main" val="13059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B1FE-16EB-CA4A-B568-BB1F9765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0218-4963-0B4A-9794-5DDA4B27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binary tree with the following properties:</a:t>
            </a:r>
          </a:p>
          <a:p>
            <a:pPr lvl="1"/>
            <a:r>
              <a:rPr lang="en-US" dirty="0"/>
              <a:t>Left subtree of a node contains nodes with a value less than the node’s value</a:t>
            </a:r>
          </a:p>
          <a:p>
            <a:pPr lvl="1"/>
            <a:r>
              <a:rPr lang="en-US" dirty="0"/>
              <a:t>Right subtree of a node contains nodes with a greater value than the node’s value</a:t>
            </a:r>
          </a:p>
          <a:p>
            <a:pPr lvl="1"/>
            <a:r>
              <a:rPr lang="en-US" dirty="0"/>
              <a:t>Left and right subtree must also be a binary search tree</a:t>
            </a:r>
          </a:p>
          <a:p>
            <a:r>
              <a:rPr lang="en-US" dirty="0"/>
              <a:t>Common Operations: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B41B-4A65-6F48-B771-FAA4B6EA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C266-8AF7-3D49-A2E5-6C24AF99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8B05-FDBC-BE4E-81A5-B92C183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6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E1C7-36D8-3140-9038-ABEC0AC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4320"/>
            <a:ext cx="5764696" cy="1188720"/>
          </a:xfrm>
        </p:spPr>
        <p:txBody>
          <a:bodyPr/>
          <a:lstStyle/>
          <a:p>
            <a:r>
              <a:rPr lang="en-US" dirty="0"/>
              <a:t>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EF907-C821-4E4D-B5D8-0EB9AC09F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70383"/>
                <a:ext cx="5764696" cy="46658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Binary Search Tree N, and a key K to find,  how do we find the node with the correct key?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28600" lvl="1" indent="0">
                  <a:buNone/>
                </a:pPr>
                <a:r>
                  <a:rPr lang="en-US" dirty="0">
                    <a:latin typeface="Courier" pitchFamily="2" charset="0"/>
                  </a:rPr>
                  <a:t>Node </a:t>
                </a:r>
                <a:r>
                  <a:rPr lang="en-US" dirty="0" err="1">
                    <a:latin typeface="Courier" pitchFamily="2" charset="0"/>
                  </a:rPr>
                  <a:t>Bin_Search</a:t>
                </a:r>
                <a:r>
                  <a:rPr lang="en-US" dirty="0">
                    <a:latin typeface="Courier" pitchFamily="2" charset="0"/>
                  </a:rPr>
                  <a:t>(Node N, Key K):</a:t>
                </a:r>
              </a:p>
              <a:p>
                <a:pPr marL="457200" lvl="2" indent="0">
                  <a:buNone/>
                </a:pPr>
                <a:r>
                  <a:rPr lang="en-US" dirty="0">
                    <a:latin typeface="Courier" pitchFamily="2" charset="0"/>
                  </a:rPr>
                  <a:t>If 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K:</a:t>
                </a:r>
              </a:p>
              <a:p>
                <a:pPr marL="685800" lvl="3" indent="0">
                  <a:buNone/>
                </a:pPr>
                <a:r>
                  <a:rPr lang="en-US" dirty="0">
                    <a:latin typeface="Courier" pitchFamily="2" charset="0"/>
                  </a:rPr>
                  <a:t>Return N</a:t>
                </a:r>
              </a:p>
              <a:p>
                <a:pPr marL="457200" lvl="2" indent="0">
                  <a:buNone/>
                </a:pPr>
                <a:r>
                  <a:rPr lang="en-US" dirty="0">
                    <a:latin typeface="Courier" pitchFamily="2" charset="0"/>
                  </a:rPr>
                  <a:t>Else if 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K:</a:t>
                </a:r>
              </a:p>
              <a:p>
                <a:pPr marL="685800" lvl="3" indent="0">
                  <a:buNone/>
                </a:pPr>
                <a:r>
                  <a:rPr lang="en-US" dirty="0" err="1">
                    <a:latin typeface="Courier" pitchFamily="2" charset="0"/>
                  </a:rPr>
                  <a:t>Bin_Search</a:t>
                </a:r>
                <a:r>
                  <a:rPr lang="en-US" dirty="0">
                    <a:latin typeface="Courier" pitchFamily="2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right, K)</a:t>
                </a:r>
              </a:p>
              <a:p>
                <a:pPr marL="457200" lvl="2" indent="0">
                  <a:buNone/>
                </a:pPr>
                <a:r>
                  <a:rPr lang="en-US" dirty="0">
                    <a:latin typeface="Courier" pitchFamily="2" charset="0"/>
                  </a:rPr>
                  <a:t>Else</a:t>
                </a:r>
              </a:p>
              <a:p>
                <a:pPr marL="685800" lvl="3" indent="0">
                  <a:buNone/>
                </a:pPr>
                <a:r>
                  <a:rPr lang="en-US" dirty="0" err="1">
                    <a:latin typeface="Courier" pitchFamily="2" charset="0"/>
                  </a:rPr>
                  <a:t>Bin_Search</a:t>
                </a:r>
                <a:r>
                  <a:rPr lang="en-US" dirty="0">
                    <a:latin typeface="Courier" pitchFamily="2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left, K)</a:t>
                </a:r>
              </a:p>
              <a:p>
                <a:pPr marL="685800" lvl="3" indent="0">
                  <a:buNone/>
                </a:pPr>
                <a:r>
                  <a:rPr lang="en-US" dirty="0"/>
                  <a:t>	</a:t>
                </a:r>
              </a:p>
              <a:p>
                <a:r>
                  <a:rPr lang="en-US" dirty="0"/>
                  <a:t>Runtime: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Logn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EF907-C821-4E4D-B5D8-0EB9AC09F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70383"/>
                <a:ext cx="5764696" cy="4665825"/>
              </a:xfrm>
              <a:blipFill>
                <a:blip r:embed="rId3"/>
                <a:stretch>
                  <a:fillRect l="-661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0F8B-6984-394C-8BE2-F932A847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8FD0-6F75-1748-A163-1163224A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8E84-C52D-E442-AB0D-C343D4D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E3F83-E842-404E-BB5A-C27AA58C5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2" y="1326993"/>
            <a:ext cx="5329031" cy="42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E387-93BA-4D4A-8657-6356B752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4497"/>
            <a:ext cx="5764696" cy="3425102"/>
          </a:xfrm>
        </p:spPr>
        <p:txBody>
          <a:bodyPr/>
          <a:lstStyle/>
          <a:p>
            <a:r>
              <a:rPr lang="en-US" dirty="0"/>
              <a:t>Note: always insert at the leaf nodes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Node insert(Node N, Key K):</a:t>
            </a:r>
          </a:p>
          <a:p>
            <a:pPr marL="228600" lvl="1" indent="0">
              <a:buNone/>
            </a:pPr>
            <a:r>
              <a:rPr lang="en-US" dirty="0">
                <a:latin typeface="Courier" pitchFamily="2" charset="0"/>
              </a:rPr>
              <a:t>If N-&gt;NULL:</a:t>
            </a:r>
          </a:p>
          <a:p>
            <a:pPr marL="457200" lvl="2" indent="0">
              <a:buNone/>
            </a:pPr>
            <a:r>
              <a:rPr lang="en-US" dirty="0" err="1">
                <a:latin typeface="Courier" pitchFamily="2" charset="0"/>
              </a:rPr>
              <a:t>CreateNode</a:t>
            </a:r>
            <a:r>
              <a:rPr lang="en-US" dirty="0">
                <a:latin typeface="Courier" pitchFamily="2" charset="0"/>
              </a:rPr>
              <a:t>(K)</a:t>
            </a:r>
          </a:p>
          <a:p>
            <a:pPr marL="228600" lvl="1" indent="0">
              <a:buNone/>
            </a:pPr>
            <a:r>
              <a:rPr lang="en-US" dirty="0">
                <a:latin typeface="Courier" pitchFamily="2" charset="0"/>
              </a:rPr>
              <a:t>If(N-&gt;value &lt; K):</a:t>
            </a:r>
          </a:p>
          <a:p>
            <a:pPr marL="457200" lvl="2" indent="0">
              <a:buNone/>
            </a:pPr>
            <a:r>
              <a:rPr lang="en-US" dirty="0">
                <a:latin typeface="Courier" pitchFamily="2" charset="0"/>
              </a:rPr>
              <a:t>Insert(N-&gt;right, K)</a:t>
            </a:r>
          </a:p>
          <a:p>
            <a:pPr marL="228600" lvl="1" indent="0">
              <a:buNone/>
            </a:pPr>
            <a:r>
              <a:rPr lang="en-US" dirty="0">
                <a:latin typeface="Courier" pitchFamily="2" charset="0"/>
              </a:rPr>
              <a:t>Else if(N-&gt;value &gt; K):</a:t>
            </a:r>
          </a:p>
          <a:p>
            <a:pPr marL="457200" lvl="2" indent="0">
              <a:buNone/>
            </a:pPr>
            <a:r>
              <a:rPr lang="en-US" dirty="0">
                <a:latin typeface="Courier" pitchFamily="2" charset="0"/>
              </a:rPr>
              <a:t>Insert(N-&gt;Left, K)</a:t>
            </a:r>
          </a:p>
          <a:p>
            <a:pPr marL="457200" lvl="2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2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2" indent="0">
              <a:buNone/>
            </a:pP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3010-B21C-674E-B40D-74518409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A442-4175-A341-BC2A-D4F4968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F877-B3ED-644A-8963-A43CC1B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AD953-A87F-C74D-AB5D-6C7F5697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6" y="1848402"/>
            <a:ext cx="5312934" cy="31611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316FD4D-CB96-7C4C-9115-E398C518BF16}"/>
              </a:ext>
            </a:extLst>
          </p:cNvPr>
          <p:cNvSpPr txBox="1">
            <a:spLocks/>
          </p:cNvSpPr>
          <p:nvPr/>
        </p:nvSpPr>
        <p:spPr bwMode="black">
          <a:xfrm>
            <a:off x="6096000" y="274320"/>
            <a:ext cx="57646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1F005F-C596-E641-ACE8-2EFCF4A7F8DE}"/>
                  </a:ext>
                </a:extLst>
              </p:cNvPr>
              <p:cNvSpPr txBox="1"/>
              <p:nvPr/>
            </p:nvSpPr>
            <p:spPr>
              <a:xfrm>
                <a:off x="6096000" y="5436934"/>
                <a:ext cx="1892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Runtime: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Logn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1F005F-C596-E641-ACE8-2EFCF4A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36934"/>
                <a:ext cx="1892826" cy="369332"/>
              </a:xfrm>
              <a:prstGeom prst="rect">
                <a:avLst/>
              </a:prstGeom>
              <a:blipFill>
                <a:blip r:embed="rId4"/>
                <a:stretch>
                  <a:fillRect l="-268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40AD-6B31-A24D-9619-9F32C94A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1442-C262-B645-9772-54D4EF30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difficult operation</a:t>
            </a:r>
          </a:p>
          <a:p>
            <a:r>
              <a:rPr lang="en-US" dirty="0"/>
              <a:t>If the node to be deleted is a leaf, simply remove from the tree</a:t>
            </a:r>
          </a:p>
          <a:p>
            <a:r>
              <a:rPr lang="en-US" dirty="0"/>
              <a:t>If the node to be deleted has one child, then the child will replace it</a:t>
            </a:r>
          </a:p>
          <a:p>
            <a:r>
              <a:rPr lang="en-US" dirty="0"/>
              <a:t>If the node to be deleted has two children, then use the in-order successor (right subtree’s left most node) or the in-order predecessor (left subtree’s </a:t>
            </a:r>
            <a:r>
              <a:rPr lang="en-US"/>
              <a:t>right most node)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6C7-27A1-3242-AF3C-7352867B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69F0-B65B-4C4A-ADFA-E2A9554C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A768-1AA6-454A-A184-FB32A951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1DC-C2B1-7D4F-9819-C158E115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63"/>
            <a:ext cx="7729728" cy="1188720"/>
          </a:xfrm>
        </p:spPr>
        <p:txBody>
          <a:bodyPr/>
          <a:lstStyle/>
          <a:p>
            <a:r>
              <a:rPr lang="en-US" dirty="0"/>
              <a:t>Traversal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4AEF-462B-0948-95B8-523C9E26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41348"/>
            <a:ext cx="7729728" cy="4594860"/>
          </a:xfrm>
        </p:spPr>
        <p:txBody>
          <a:bodyPr>
            <a:normAutofit/>
          </a:bodyPr>
          <a:lstStyle/>
          <a:p>
            <a:r>
              <a:rPr lang="en-US" dirty="0"/>
              <a:t>What’s a traversal?</a:t>
            </a:r>
          </a:p>
          <a:p>
            <a:pPr lvl="1"/>
            <a:r>
              <a:rPr lang="en-US" dirty="0"/>
              <a:t>Quite simply, the process of visiting each node in a tree</a:t>
            </a:r>
          </a:p>
          <a:p>
            <a:pPr lvl="1"/>
            <a:r>
              <a:rPr lang="en-US" dirty="0"/>
              <a:t>Three different kinds of traversals, based off of visiting order</a:t>
            </a:r>
          </a:p>
          <a:p>
            <a:r>
              <a:rPr lang="en-US" dirty="0"/>
              <a:t>Preorder Traversal:</a:t>
            </a:r>
          </a:p>
          <a:p>
            <a:pPr lvl="1"/>
            <a:r>
              <a:rPr lang="en-US" dirty="0"/>
              <a:t>Useful for prefixes (Ex. Polish Notation +ab)</a:t>
            </a:r>
          </a:p>
          <a:p>
            <a:r>
              <a:rPr lang="en-US" dirty="0" err="1"/>
              <a:t>Inorder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Useful for traversing elements in sorted order</a:t>
            </a:r>
          </a:p>
          <a:p>
            <a:r>
              <a:rPr lang="en-US" dirty="0" err="1"/>
              <a:t>Postorder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Useful for processing subtrees before root (Ex. Reverse Polish Notation)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6197-4EC9-E64A-B9E4-031D474D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BAF3-7DCD-D44E-BCF0-3004117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438B-FCAB-D340-9397-88ACE1A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6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923</Words>
  <Application>Microsoft Macintosh PowerPoint</Application>
  <PresentationFormat>Widescreen</PresentationFormat>
  <Paragraphs>162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Courier</vt:lpstr>
      <vt:lpstr>Gill Sans MT</vt:lpstr>
      <vt:lpstr>Parcel</vt:lpstr>
      <vt:lpstr>Trees and Tries</vt:lpstr>
      <vt:lpstr>What’s a tree?</vt:lpstr>
      <vt:lpstr>Binary tree</vt:lpstr>
      <vt:lpstr>Types of Binary trees</vt:lpstr>
      <vt:lpstr>Binary Search tree</vt:lpstr>
      <vt:lpstr>find</vt:lpstr>
      <vt:lpstr>PowerPoint Presentation</vt:lpstr>
      <vt:lpstr>delete</vt:lpstr>
      <vt:lpstr>Traversal order</vt:lpstr>
      <vt:lpstr>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search trees (tries)</dc:title>
  <dc:creator>Sabrina Chiehyu Au</dc:creator>
  <cp:lastModifiedBy>Timothy Chi Heng Lo</cp:lastModifiedBy>
  <cp:revision>43</cp:revision>
  <dcterms:created xsi:type="dcterms:W3CDTF">2020-02-24T17:44:19Z</dcterms:created>
  <dcterms:modified xsi:type="dcterms:W3CDTF">2020-02-28T19:29:06Z</dcterms:modified>
</cp:coreProperties>
</file>