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notesMasterIdLst>
    <p:notesMasterId r:id="rId48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58" r:id="rId9"/>
    <p:sldId id="285" r:id="rId10"/>
    <p:sldId id="284" r:id="rId11"/>
    <p:sldId id="286" r:id="rId12"/>
    <p:sldId id="287" r:id="rId13"/>
    <p:sldId id="288" r:id="rId14"/>
    <p:sldId id="259" r:id="rId15"/>
    <p:sldId id="260" r:id="rId16"/>
    <p:sldId id="289" r:id="rId17"/>
    <p:sldId id="290" r:id="rId18"/>
    <p:sldId id="263" r:id="rId19"/>
    <p:sldId id="291" r:id="rId20"/>
    <p:sldId id="292" r:id="rId21"/>
    <p:sldId id="268" r:id="rId22"/>
    <p:sldId id="264" r:id="rId23"/>
    <p:sldId id="265" r:id="rId24"/>
    <p:sldId id="266" r:id="rId25"/>
    <p:sldId id="267" r:id="rId26"/>
    <p:sldId id="270" r:id="rId27"/>
    <p:sldId id="294" r:id="rId28"/>
    <p:sldId id="299" r:id="rId29"/>
    <p:sldId id="295" r:id="rId30"/>
    <p:sldId id="300" r:id="rId31"/>
    <p:sldId id="296" r:id="rId32"/>
    <p:sldId id="297" r:id="rId33"/>
    <p:sldId id="298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10C"/>
    <a:srgbClr val="F04458"/>
    <a:srgbClr val="00D389"/>
    <a:srgbClr val="D055D5"/>
    <a:srgbClr val="FB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7FD74-CBB0-594D-8250-D68B6BBE5CF1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0F4C3-31E7-6A42-BF9F-8D8FC0BA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5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5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4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4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8C2-0357-9B40-B3FD-D00ED694A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COMPRESSION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9A7D1-3DEE-184C-8E20-5CB7D1DB6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 Darrell Long</a:t>
            </a:r>
          </a:p>
          <a:p>
            <a:r>
              <a:rPr lang="en-US" dirty="0"/>
              <a:t>CSE 13S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FD12-CAA5-8E4E-9105-A132419C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1632-0806-874C-B379-D455F223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56B0-405E-E744-83FF-70C430A7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2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6B66-401E-D144-8F8B-03F27998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Understanding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A32D-FDE9-144C-8574-31DB7D2925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message (1),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𝐴𝐴𝐴𝐴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the formula for entropy we see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means the entropy for this message is 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A32D-FDE9-144C-8574-31DB7D292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8"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076B-45E0-B44C-867F-77F058FD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7711-F62F-274D-8E6D-B75150F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AD4E-A161-E841-B9EE-4B31C31E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5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6B66-401E-D144-8F8B-03F27998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Understanding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A32D-FDE9-144C-8574-31DB7D2925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Consider message (2),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𝐴𝐴𝐵𝐶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Using the formula for entropy we see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means the entropy for this message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A32D-FDE9-144C-8574-31DB7D292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8"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3428-0583-ED47-8184-5BFDF490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3527-F1CF-FB4C-9267-145A10E2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5C80-7973-B245-BCB8-A09C9A63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4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6B66-401E-D144-8F8B-03F27998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Understanding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A32D-FDE9-144C-8574-31DB7D2925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message (3),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Using the formula for entropy we see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means the entropy for this message is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A32D-FDE9-144C-8574-31DB7D292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8"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8EB2-2CE0-4042-9675-3AE36413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93549-CC08-8B48-937F-872E9271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BDBE-719F-054D-80D6-B5BB5793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4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CFAE-68D5-DB41-B512-8621BA0B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Guess… the symbol?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5B042-4343-A24F-9313-B21E59805C0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5182226" cy="35262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can think of entropy as the average number of questions needed to be asked to correctly guess what random symbol we picked from the message.</a:t>
                </a:r>
              </a:p>
              <a:p>
                <a:r>
                  <a:rPr lang="en-US" dirty="0"/>
                  <a:t>Consider message (3),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best way to guess a random symbol randomly selected out of this message is to simulate binary search.</a:t>
                </a:r>
              </a:p>
              <a:p>
                <a:pPr lvl="1"/>
                <a:r>
                  <a:rPr lang="en-US" dirty="0"/>
                  <a:t>Is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2"/>
                <a:r>
                  <a:rPr lang="en-US" dirty="0"/>
                  <a:t>If yes, then is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2"/>
                <a:r>
                  <a:rPr lang="en-US" dirty="0"/>
                  <a:t>Else, it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Else, the symbol must be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Is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2"/>
                <a:r>
                  <a:rPr lang="en-US" dirty="0"/>
                  <a:t>Else, it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Thus the average number of questions asked is 2, which is exactly the entropy we calculated for this message!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5B042-4343-A24F-9313-B21E59805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5182226" cy="3526216"/>
              </a:xfrm>
              <a:blipFill>
                <a:blip r:embed="rId2"/>
                <a:stretch>
                  <a:fillRect l="-245" t="-1075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E0EF728-B412-3E44-9095-3824ED8D8B99}"/>
              </a:ext>
            </a:extLst>
          </p:cNvPr>
          <p:cNvGrpSpPr/>
          <p:nvPr/>
        </p:nvGrpSpPr>
        <p:grpSpPr>
          <a:xfrm>
            <a:off x="6238821" y="2808892"/>
            <a:ext cx="5220787" cy="2642616"/>
            <a:chOff x="6395576" y="2647405"/>
            <a:chExt cx="5220787" cy="26426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F34633-EA9F-5847-8626-CC83FA9D6B83}"/>
                </a:ext>
              </a:extLst>
            </p:cNvPr>
            <p:cNvSpPr/>
            <p:nvPr/>
          </p:nvSpPr>
          <p:spPr>
            <a:xfrm>
              <a:off x="8326701" y="2647405"/>
              <a:ext cx="1358537" cy="66185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lang="en-US" dirty="0">
                  <a:solidFill>
                    <a:schemeClr val="tx1"/>
                  </a:solidFill>
                  <a:ea typeface="Cambria Math" panose="02040503050406030204" pitchFamily="18" charset="0"/>
                </a:rPr>
                <a:t>or</a:t>
              </a:r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 </a:t>
              </a:r>
              <a:r>
                <a:rPr lang="en-US" dirty="0">
                  <a:solidFill>
                    <a:schemeClr val="tx1"/>
                  </a:solidFill>
                  <a:ea typeface="Cambria Math" panose="02040503050406030204" pitchFamily="18" charset="0"/>
                </a:rPr>
                <a:t>?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64860F-97D5-C440-892E-E8D2958B5739}"/>
                </a:ext>
              </a:extLst>
            </p:cNvPr>
            <p:cNvSpPr/>
            <p:nvPr/>
          </p:nvSpPr>
          <p:spPr>
            <a:xfrm>
              <a:off x="7168026" y="3637787"/>
              <a:ext cx="772450" cy="66185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 </a:t>
              </a:r>
              <a:r>
                <a:rPr lang="en-US" dirty="0">
                  <a:solidFill>
                    <a:schemeClr val="tx1"/>
                  </a:solidFill>
                  <a:ea typeface="Cambria Math" panose="02040503050406030204" pitchFamily="18" charset="0"/>
                </a:rPr>
                <a:t>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6FBDE0-D50B-D949-A90C-95A8911FA95B}"/>
                </a:ext>
              </a:extLst>
            </p:cNvPr>
            <p:cNvSpPr/>
            <p:nvPr/>
          </p:nvSpPr>
          <p:spPr>
            <a:xfrm>
              <a:off x="10071463" y="3637787"/>
              <a:ext cx="772450" cy="66185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 </a:t>
              </a:r>
              <a:r>
                <a:rPr lang="en-US" dirty="0">
                  <a:solidFill>
                    <a:schemeClr val="tx1"/>
                  </a:solidFill>
                  <a:ea typeface="Cambria Math" panose="02040503050406030204" pitchFamily="18" charset="0"/>
                </a:rPr>
                <a:t>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4C0C81-8C3E-514C-9C64-4342F19BC429}"/>
                </a:ext>
              </a:extLst>
            </p:cNvPr>
            <p:cNvSpPr/>
            <p:nvPr/>
          </p:nvSpPr>
          <p:spPr>
            <a:xfrm>
              <a:off x="6395576" y="4628169"/>
              <a:ext cx="772450" cy="66185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039586-53DC-EA4E-9B95-ADF1F0C44D54}"/>
                </a:ext>
              </a:extLst>
            </p:cNvPr>
            <p:cNvSpPr/>
            <p:nvPr/>
          </p:nvSpPr>
          <p:spPr>
            <a:xfrm>
              <a:off x="7940476" y="4628169"/>
              <a:ext cx="772450" cy="66185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BFD93F-44CF-6749-A921-CF4DC223A7E3}"/>
                </a:ext>
              </a:extLst>
            </p:cNvPr>
            <p:cNvSpPr/>
            <p:nvPr/>
          </p:nvSpPr>
          <p:spPr>
            <a:xfrm>
              <a:off x="9299013" y="4628169"/>
              <a:ext cx="772450" cy="66185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819E53-E3BE-D649-874D-7DB1BBEF63B8}"/>
                </a:ext>
              </a:extLst>
            </p:cNvPr>
            <p:cNvSpPr/>
            <p:nvPr/>
          </p:nvSpPr>
          <p:spPr>
            <a:xfrm>
              <a:off x="10843913" y="4628169"/>
              <a:ext cx="772450" cy="66185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BDAB06D-D91B-674E-ABFE-0A91F4884707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7554251" y="3309257"/>
              <a:ext cx="1451719" cy="328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862579-4F08-5C46-BC64-23BB1B04C64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781801" y="4299639"/>
              <a:ext cx="772450" cy="328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2D9E52-F790-6243-8949-4E81F344D18E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7554251" y="4299639"/>
              <a:ext cx="772450" cy="328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40895FA-483B-634E-B769-9F0B7FC0FE1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9005970" y="3309257"/>
              <a:ext cx="1451718" cy="328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AAD40AE-4E66-5B45-817C-396BAA76D43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9685238" y="4299639"/>
              <a:ext cx="772450" cy="328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6FF645-FB43-2D47-9B79-B747E81CBAD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10457688" y="4299639"/>
              <a:ext cx="772450" cy="328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7228C2-3515-D74A-AFC2-9DC4B6D496F0}"/>
                </a:ext>
              </a:extLst>
            </p:cNvPr>
            <p:cNvSpPr txBox="1"/>
            <p:nvPr/>
          </p:nvSpPr>
          <p:spPr>
            <a:xfrm>
              <a:off x="7304750" y="3327649"/>
              <a:ext cx="499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B03BF1-BC3B-584E-B859-D44F58DA2228}"/>
                </a:ext>
              </a:extLst>
            </p:cNvPr>
            <p:cNvSpPr txBox="1"/>
            <p:nvPr/>
          </p:nvSpPr>
          <p:spPr>
            <a:xfrm>
              <a:off x="6532301" y="4299639"/>
              <a:ext cx="499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TRUE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1DC8DD-1468-3445-A666-01B5C259E329}"/>
                </a:ext>
              </a:extLst>
            </p:cNvPr>
            <p:cNvSpPr txBox="1"/>
            <p:nvPr/>
          </p:nvSpPr>
          <p:spPr>
            <a:xfrm>
              <a:off x="10186415" y="3327650"/>
              <a:ext cx="5425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CF750F-CB1A-1143-B8A9-74E2D61BC097}"/>
                </a:ext>
              </a:extLst>
            </p:cNvPr>
            <p:cNvSpPr txBox="1"/>
            <p:nvPr/>
          </p:nvSpPr>
          <p:spPr>
            <a:xfrm>
              <a:off x="8057606" y="4299638"/>
              <a:ext cx="5425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FALSE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3015B0-C292-2F49-BAAE-3D63C1B53DC1}"/>
                </a:ext>
              </a:extLst>
            </p:cNvPr>
            <p:cNvSpPr txBox="1"/>
            <p:nvPr/>
          </p:nvSpPr>
          <p:spPr>
            <a:xfrm>
              <a:off x="10958865" y="4297249"/>
              <a:ext cx="5425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FALSE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5B0214-919A-1848-9F51-C865915C65E8}"/>
                </a:ext>
              </a:extLst>
            </p:cNvPr>
            <p:cNvSpPr txBox="1"/>
            <p:nvPr/>
          </p:nvSpPr>
          <p:spPr>
            <a:xfrm>
              <a:off x="9435737" y="4294860"/>
              <a:ext cx="499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TRUE</a:t>
              </a: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DD9589-D02C-7849-96AA-467F61F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01C803E-3AE3-7440-B5FF-DDCA6F23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D6DA8A-3C6D-CA4C-86B3-93E01558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56A5-4C95-0349-BFF8-238B2935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647D-86C9-FA4A-85D2-DF301E7652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/>
          <a:lstStyle/>
          <a:p>
            <a:r>
              <a:rPr lang="en-US" dirty="0"/>
              <a:t>Idea:  Split up a message into sequences of identical symbols.</a:t>
            </a:r>
          </a:p>
          <a:p>
            <a:pPr lvl="1"/>
            <a:r>
              <a:rPr lang="en-US" dirty="0"/>
              <a:t>These sequences are referred to as runs.</a:t>
            </a:r>
          </a:p>
          <a:p>
            <a:pPr lvl="1"/>
            <a:r>
              <a:rPr lang="en-US" dirty="0"/>
              <a:t>Runs are represented as a single instance of the repeated value followed by a repetition count.</a:t>
            </a:r>
          </a:p>
          <a:p>
            <a:r>
              <a:rPr lang="en-US" dirty="0"/>
              <a:t>Great for files containing long runs of repeated data.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9D866B-FA23-084E-BBF9-A140E8D00087}"/>
              </a:ext>
            </a:extLst>
          </p:cNvPr>
          <p:cNvGrpSpPr/>
          <p:nvPr/>
        </p:nvGrpSpPr>
        <p:grpSpPr>
          <a:xfrm>
            <a:off x="7049377" y="2761656"/>
            <a:ext cx="3733734" cy="1942933"/>
            <a:chOff x="7348451" y="2876202"/>
            <a:chExt cx="2859576" cy="14880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E2B28A-8204-7643-A850-F757A2FFAC5D}"/>
                </a:ext>
              </a:extLst>
            </p:cNvPr>
            <p:cNvSpPr/>
            <p:nvPr/>
          </p:nvSpPr>
          <p:spPr>
            <a:xfrm>
              <a:off x="7348451" y="2876204"/>
              <a:ext cx="357447" cy="357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85B7FE-00C9-0340-B730-75D96190D098}"/>
                </a:ext>
              </a:extLst>
            </p:cNvPr>
            <p:cNvSpPr/>
            <p:nvPr/>
          </p:nvSpPr>
          <p:spPr>
            <a:xfrm>
              <a:off x="7705898" y="2876203"/>
              <a:ext cx="357447" cy="357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020B0-D7D7-454D-9F11-3C54384909D2}"/>
                </a:ext>
              </a:extLst>
            </p:cNvPr>
            <p:cNvSpPr/>
            <p:nvPr/>
          </p:nvSpPr>
          <p:spPr>
            <a:xfrm>
              <a:off x="8063345" y="2876204"/>
              <a:ext cx="357447" cy="357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79773-0C4C-1146-AADB-80283648AF4B}"/>
                </a:ext>
              </a:extLst>
            </p:cNvPr>
            <p:cNvSpPr/>
            <p:nvPr/>
          </p:nvSpPr>
          <p:spPr>
            <a:xfrm>
              <a:off x="8420792" y="2876203"/>
              <a:ext cx="357447" cy="357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C5BF3E-A8F2-4645-9970-04B72C105D9E}"/>
                </a:ext>
              </a:extLst>
            </p:cNvPr>
            <p:cNvSpPr/>
            <p:nvPr/>
          </p:nvSpPr>
          <p:spPr>
            <a:xfrm>
              <a:off x="8778239" y="2876203"/>
              <a:ext cx="357447" cy="357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524A8A-AA99-4040-9539-950BB781B0B0}"/>
                </a:ext>
              </a:extLst>
            </p:cNvPr>
            <p:cNvSpPr/>
            <p:nvPr/>
          </p:nvSpPr>
          <p:spPr>
            <a:xfrm>
              <a:off x="9135686" y="2876202"/>
              <a:ext cx="357447" cy="357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300C84-68EB-2B47-8692-120150C6FB06}"/>
                </a:ext>
              </a:extLst>
            </p:cNvPr>
            <p:cNvSpPr/>
            <p:nvPr/>
          </p:nvSpPr>
          <p:spPr>
            <a:xfrm>
              <a:off x="9493133" y="2876203"/>
              <a:ext cx="357447" cy="357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C95571-609E-614C-A965-9723855C3D33}"/>
                </a:ext>
              </a:extLst>
            </p:cNvPr>
            <p:cNvSpPr/>
            <p:nvPr/>
          </p:nvSpPr>
          <p:spPr>
            <a:xfrm>
              <a:off x="9850580" y="2876202"/>
              <a:ext cx="357447" cy="357447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EB7E6-2709-7C45-BCCD-A5F2650FCE95}"/>
                </a:ext>
              </a:extLst>
            </p:cNvPr>
            <p:cNvSpPr/>
            <p:nvPr/>
          </p:nvSpPr>
          <p:spPr>
            <a:xfrm>
              <a:off x="8063345" y="4006800"/>
              <a:ext cx="357447" cy="357447"/>
            </a:xfrm>
            <a:prstGeom prst="rect">
              <a:avLst/>
            </a:prstGeom>
            <a:solidFill>
              <a:srgbClr val="D055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45CAEA-95D3-BC45-8F72-7B5A4894CE88}"/>
                </a:ext>
              </a:extLst>
            </p:cNvPr>
            <p:cNvSpPr/>
            <p:nvPr/>
          </p:nvSpPr>
          <p:spPr>
            <a:xfrm>
              <a:off x="8420792" y="4006799"/>
              <a:ext cx="357447" cy="357447"/>
            </a:xfrm>
            <a:prstGeom prst="rect">
              <a:avLst/>
            </a:prstGeom>
            <a:solidFill>
              <a:srgbClr val="D055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BEE96C-2AA8-8B49-9D98-A45B0392D6A3}"/>
                </a:ext>
              </a:extLst>
            </p:cNvPr>
            <p:cNvSpPr/>
            <p:nvPr/>
          </p:nvSpPr>
          <p:spPr>
            <a:xfrm>
              <a:off x="8778239" y="4006800"/>
              <a:ext cx="357447" cy="357447"/>
            </a:xfrm>
            <a:prstGeom prst="rect">
              <a:avLst/>
            </a:prstGeom>
            <a:solidFill>
              <a:srgbClr val="D055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A233B6-F226-BE4E-9E51-7BCA3FE16215}"/>
                </a:ext>
              </a:extLst>
            </p:cNvPr>
            <p:cNvSpPr/>
            <p:nvPr/>
          </p:nvSpPr>
          <p:spPr>
            <a:xfrm>
              <a:off x="9135685" y="4006799"/>
              <a:ext cx="357447" cy="357447"/>
            </a:xfrm>
            <a:prstGeom prst="rect">
              <a:avLst/>
            </a:prstGeom>
            <a:solidFill>
              <a:srgbClr val="D055D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22ECF61F-ED88-6142-B0EB-2B1181C733F7}"/>
                </a:ext>
              </a:extLst>
            </p:cNvPr>
            <p:cNvSpPr/>
            <p:nvPr/>
          </p:nvSpPr>
          <p:spPr>
            <a:xfrm>
              <a:off x="8650552" y="3360630"/>
              <a:ext cx="255373" cy="5274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E26E737C-5D12-5F48-BEC4-3F75E7FD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BBC3A24-C986-8C4D-A1F4-AF88065C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55029B2-2203-2943-97AB-687779C1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5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47C2-F230-8A4E-A8CC-A02E4553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EAFE-200C-5D47-9B65-0297C86197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Developed by David A. Huffman.</a:t>
            </a:r>
          </a:p>
          <a:p>
            <a:pPr lvl="1"/>
            <a:r>
              <a:rPr lang="en-US" dirty="0"/>
              <a:t>Distinguished member of the UCSC faculty.</a:t>
            </a:r>
          </a:p>
          <a:p>
            <a:pPr lvl="1"/>
            <a:r>
              <a:rPr lang="en-US" dirty="0"/>
              <a:t>One of the founders of UCSC’s Computer Science department.</a:t>
            </a:r>
          </a:p>
          <a:p>
            <a:r>
              <a:rPr lang="en-US" dirty="0"/>
              <a:t>Idea:  Assign each symbol a unique bit-string code.</a:t>
            </a:r>
          </a:p>
          <a:p>
            <a:pPr lvl="1"/>
            <a:r>
              <a:rPr lang="en-US" dirty="0"/>
              <a:t>Generate a histogram of unique symbols in data.</a:t>
            </a:r>
          </a:p>
          <a:p>
            <a:pPr lvl="1"/>
            <a:r>
              <a:rPr lang="en-US" dirty="0"/>
              <a:t>The more frequently a symbol appears, the shorter its code. </a:t>
            </a:r>
          </a:p>
          <a:p>
            <a:r>
              <a:rPr lang="en-US" dirty="0"/>
              <a:t>So how does it work?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1596F-E6CB-094F-AD18-504018D5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88" y="1293275"/>
            <a:ext cx="3423513" cy="427939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44A93-BF48-E049-8AD0-4076B1F3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BCEC-FA4A-5D46-B280-5129434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779C8-DE87-2E4C-8D76-8EEAD36C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5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911F-9378-B34C-963A-145FE2C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CFA2-D2B7-FD48-9EA7-0DFD129A70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/>
          <a:lstStyle/>
          <a:p>
            <a:r>
              <a:rPr lang="en-US" dirty="0"/>
              <a:t>We’ll compress the message </a:t>
            </a:r>
            <a:r>
              <a:rPr lang="en-US" dirty="0">
                <a:latin typeface="Courier" pitchFamily="2" charset="0"/>
              </a:rPr>
              <a:t>”bananas”</a:t>
            </a:r>
            <a:r>
              <a:rPr lang="en-US" dirty="0"/>
              <a:t>.</a:t>
            </a:r>
          </a:p>
          <a:p>
            <a:r>
              <a:rPr lang="en-US" dirty="0"/>
              <a:t>First, we create a histogram of the message’s unique symbol and their frequencies.</a:t>
            </a:r>
          </a:p>
          <a:p>
            <a:r>
              <a:rPr lang="en-US" dirty="0"/>
              <a:t>We assume that each symbol is an ASCII character.</a:t>
            </a:r>
          </a:p>
          <a:p>
            <a:r>
              <a:rPr lang="en-US" dirty="0"/>
              <a:t>We can represent this histogram as an array with 256 indices.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BE0EE8-922E-6847-B844-1657228A4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19816"/>
              </p:ext>
            </p:extLst>
          </p:nvPr>
        </p:nvGraphicFramePr>
        <p:xfrm>
          <a:off x="7917496" y="2367092"/>
          <a:ext cx="3207186" cy="35262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3593">
                  <a:extLst>
                    <a:ext uri="{9D8B030D-6E8A-4147-A177-3AD203B41FA5}">
                      <a16:colId xmlns:a16="http://schemas.microsoft.com/office/drawing/2014/main" val="1610339955"/>
                    </a:ext>
                  </a:extLst>
                </a:gridCol>
                <a:gridCol w="1603593">
                  <a:extLst>
                    <a:ext uri="{9D8B030D-6E8A-4147-A177-3AD203B41FA5}">
                      <a16:colId xmlns:a16="http://schemas.microsoft.com/office/drawing/2014/main" val="3437523126"/>
                    </a:ext>
                  </a:extLst>
                </a:gridCol>
              </a:tblGrid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Symbol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Frequency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3129446713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2965962025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1967981469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 = 97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1084353530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 = 98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3315181961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3328981176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 = 110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4045345263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831262380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 = 115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3269038781"/>
                  </a:ext>
                </a:extLst>
              </a:tr>
              <a:tr h="3526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255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212765404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AD082-B7CF-B940-842D-CA4AC8BA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33C9D-8C17-1B45-BA44-0335E612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13017-F8C1-554F-AF75-7EB431D5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4123-A0FF-7941-B4A2-9DDC8FDB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Queueing, with extra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C9EC-0404-2245-9E12-82CF0B7E2B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/>
          <a:lstStyle/>
          <a:p>
            <a:r>
              <a:rPr lang="en-US" dirty="0"/>
              <a:t>Each symbol with a non-zero frequency is added to a priority queue as a node.</a:t>
            </a:r>
          </a:p>
          <a:p>
            <a:r>
              <a:rPr lang="en-US" dirty="0"/>
              <a:t>The lower the frequency, the higher the priority.</a:t>
            </a:r>
          </a:p>
          <a:p>
            <a:r>
              <a:rPr lang="en-US" dirty="0"/>
              <a:t>In a priority queue, the only guarantee is that the highest priority element is first.</a:t>
            </a:r>
          </a:p>
          <a:p>
            <a:pPr lvl="1"/>
            <a:r>
              <a:rPr lang="en-US" dirty="0"/>
              <a:t>The order of the rest is not well defined.</a:t>
            </a:r>
          </a:p>
          <a:p>
            <a:pPr lvl="1"/>
            <a:r>
              <a:rPr lang="en-US" dirty="0"/>
              <a:t>We can provide this guarantee by: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Sorting the queue.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Using a heap.</a:t>
            </a:r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3408C8-D00B-E646-8EA5-2368F52F2F78}"/>
              </a:ext>
            </a:extLst>
          </p:cNvPr>
          <p:cNvGrpSpPr/>
          <p:nvPr/>
        </p:nvGrpSpPr>
        <p:grpSpPr>
          <a:xfrm>
            <a:off x="6231622" y="2629303"/>
            <a:ext cx="4872632" cy="503643"/>
            <a:chOff x="2032392" y="4504622"/>
            <a:chExt cx="8747402" cy="904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DE385C-7248-2D49-BAE8-AAF2DFA6B46F}"/>
                </a:ext>
              </a:extLst>
            </p:cNvPr>
            <p:cNvSpPr/>
            <p:nvPr/>
          </p:nvSpPr>
          <p:spPr>
            <a:xfrm>
              <a:off x="4416071" y="4504623"/>
              <a:ext cx="721895" cy="721895"/>
            </a:xfrm>
            <a:prstGeom prst="ellipse">
              <a:avLst/>
            </a:prstGeom>
            <a:solidFill>
              <a:srgbClr val="F044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a 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90AD2F-DF07-104B-97EE-AF34A2175765}"/>
                </a:ext>
              </a:extLst>
            </p:cNvPr>
            <p:cNvSpPr/>
            <p:nvPr/>
          </p:nvSpPr>
          <p:spPr>
            <a:xfrm>
              <a:off x="5502121" y="4504623"/>
              <a:ext cx="721895" cy="721895"/>
            </a:xfrm>
            <a:prstGeom prst="ellipse">
              <a:avLst/>
            </a:prstGeom>
            <a:solidFill>
              <a:srgbClr val="FAA10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n 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7F4016-1189-F949-828D-65331464802D}"/>
                </a:ext>
              </a:extLst>
            </p:cNvPr>
            <p:cNvSpPr/>
            <p:nvPr/>
          </p:nvSpPr>
          <p:spPr>
            <a:xfrm>
              <a:off x="6588171" y="4504622"/>
              <a:ext cx="721895" cy="721895"/>
            </a:xfrm>
            <a:prstGeom prst="ellipse">
              <a:avLst/>
            </a:prstGeom>
            <a:solidFill>
              <a:srgbClr val="FBDE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b 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6835B5-8684-8842-A823-B141196EA03A}"/>
                </a:ext>
              </a:extLst>
            </p:cNvPr>
            <p:cNvSpPr/>
            <p:nvPr/>
          </p:nvSpPr>
          <p:spPr>
            <a:xfrm>
              <a:off x="7674221" y="4504622"/>
              <a:ext cx="721895" cy="721895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s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191BF8-B55B-9B42-99CC-E83AEB7450E0}"/>
                </a:ext>
              </a:extLst>
            </p:cNvPr>
            <p:cNvSpPr txBox="1"/>
            <p:nvPr/>
          </p:nvSpPr>
          <p:spPr>
            <a:xfrm>
              <a:off x="8341624" y="4542403"/>
              <a:ext cx="2438170" cy="866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Head</a:t>
              </a:r>
            </a:p>
            <a:p>
              <a:pPr algn="ctr"/>
              <a:r>
                <a:rPr lang="en-US" sz="1200" dirty="0"/>
                <a:t>(High priority)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D29132-EB40-8740-A0B0-AB8CDCF89398}"/>
                </a:ext>
              </a:extLst>
            </p:cNvPr>
            <p:cNvSpPr txBox="1"/>
            <p:nvPr/>
          </p:nvSpPr>
          <p:spPr>
            <a:xfrm>
              <a:off x="2032392" y="4542403"/>
              <a:ext cx="2438170" cy="866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Tail</a:t>
              </a:r>
            </a:p>
            <a:p>
              <a:pPr algn="ctr"/>
              <a:r>
                <a:rPr lang="en-US" sz="1200" dirty="0"/>
                <a:t>(Low priority)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7143D1-9070-5047-B78A-F3E7B87B3354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5137966" y="4865571"/>
              <a:ext cx="3641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246727-1B90-E543-8E55-20A33440EA61}"/>
                </a:ext>
              </a:extLst>
            </p:cNvPr>
            <p:cNvCxnSpPr/>
            <p:nvPr/>
          </p:nvCxnSpPr>
          <p:spPr>
            <a:xfrm>
              <a:off x="6224016" y="4868778"/>
              <a:ext cx="3641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685E5-36C1-9C43-9447-3389FC51D80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310066" y="4865570"/>
              <a:ext cx="3641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159C-AEFB-6741-AD2E-E135FC6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25C8EA-4929-514F-AE6E-47EDBB5D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72C97A-F22D-824C-A6FD-A00F1DB1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C12CE5-B6B5-4C49-A9D5-3C990A62994B}"/>
              </a:ext>
            </a:extLst>
          </p:cNvPr>
          <p:cNvGrpSpPr/>
          <p:nvPr/>
        </p:nvGrpSpPr>
        <p:grpSpPr>
          <a:xfrm>
            <a:off x="7670927" y="3399941"/>
            <a:ext cx="1832623" cy="2555188"/>
            <a:chOff x="7852965" y="3645626"/>
            <a:chExt cx="1568198" cy="21865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D7BC3D-847D-BF46-A4EC-703662430B2E}"/>
                </a:ext>
              </a:extLst>
            </p:cNvPr>
            <p:cNvSpPr/>
            <p:nvPr/>
          </p:nvSpPr>
          <p:spPr>
            <a:xfrm>
              <a:off x="7852965" y="5449355"/>
              <a:ext cx="382778" cy="382777"/>
            </a:xfrm>
            <a:prstGeom prst="ellipse">
              <a:avLst/>
            </a:prstGeom>
            <a:solidFill>
              <a:srgbClr val="F044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a 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41E720-94D8-3B48-8D8F-5635217BC406}"/>
                </a:ext>
              </a:extLst>
            </p:cNvPr>
            <p:cNvSpPr/>
            <p:nvPr/>
          </p:nvSpPr>
          <p:spPr>
            <a:xfrm>
              <a:off x="8200273" y="4823824"/>
              <a:ext cx="382778" cy="382777"/>
            </a:xfrm>
            <a:prstGeom prst="ellipse">
              <a:avLst/>
            </a:prstGeom>
            <a:solidFill>
              <a:srgbClr val="FAA10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n 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F665BB-0220-D14B-8A3D-59780A40EE62}"/>
                </a:ext>
              </a:extLst>
            </p:cNvPr>
            <p:cNvSpPr/>
            <p:nvPr/>
          </p:nvSpPr>
          <p:spPr>
            <a:xfrm>
              <a:off x="8967530" y="4823824"/>
              <a:ext cx="382778" cy="382777"/>
            </a:xfrm>
            <a:prstGeom prst="ellipse">
              <a:avLst/>
            </a:prstGeom>
            <a:solidFill>
              <a:srgbClr val="FBDE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b 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9CC29E9-9C9D-FD41-B9C6-57D636D015CC}"/>
                </a:ext>
              </a:extLst>
            </p:cNvPr>
            <p:cNvSpPr/>
            <p:nvPr/>
          </p:nvSpPr>
          <p:spPr>
            <a:xfrm>
              <a:off x="8584752" y="4198121"/>
              <a:ext cx="382778" cy="382777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s 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A670D9-7D41-9346-8DB4-4D7E20D5EA35}"/>
                </a:ext>
              </a:extLst>
            </p:cNvPr>
            <p:cNvCxnSpPr>
              <a:cxnSpLocks/>
              <a:stCxn id="23" idx="3"/>
              <a:endCxn id="18" idx="0"/>
            </p:cNvCxnSpPr>
            <p:nvPr/>
          </p:nvCxnSpPr>
          <p:spPr>
            <a:xfrm flipH="1">
              <a:off x="8391662" y="4524842"/>
              <a:ext cx="249147" cy="298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21AADA-16AD-834B-8427-B23A50BBEAE7}"/>
                </a:ext>
              </a:extLst>
            </p:cNvPr>
            <p:cNvCxnSpPr>
              <a:cxnSpLocks/>
              <a:stCxn id="23" idx="5"/>
              <a:endCxn id="22" idx="0"/>
            </p:cNvCxnSpPr>
            <p:nvPr/>
          </p:nvCxnSpPr>
          <p:spPr>
            <a:xfrm>
              <a:off x="8911473" y="4524842"/>
              <a:ext cx="247446" cy="298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A2F58B-20B9-8B47-B369-FDDE62D4FDD1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 flipH="1">
              <a:off x="8044354" y="5150545"/>
              <a:ext cx="211975" cy="298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1BA2DB-F6A5-5343-AFAB-C3EFE8A76A55}"/>
                </a:ext>
              </a:extLst>
            </p:cNvPr>
            <p:cNvSpPr txBox="1"/>
            <p:nvPr/>
          </p:nvSpPr>
          <p:spPr>
            <a:xfrm>
              <a:off x="8128348" y="3645626"/>
              <a:ext cx="1292815" cy="45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Root</a:t>
              </a:r>
            </a:p>
            <a:p>
              <a:pPr algn="ctr"/>
              <a:r>
                <a:rPr lang="en-US" sz="1200" dirty="0"/>
                <a:t>(High priority)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77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B370-8A0C-F542-A353-9B3AD8CA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parenthood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1970-42D3-C34B-86D8-F81037EBCB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create a binary tree using the nodes in the priority queue.</a:t>
            </a:r>
          </a:p>
          <a:p>
            <a:r>
              <a:rPr lang="en-US" dirty="0"/>
              <a:t>While the queue has more than one node,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Dequeue a node. This will be the left child node.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Dequeue another node. This will be the right child node.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Create a parent node for the left and right child nodes. The frequency of the parent node is the sum of its children’s frequencies.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Enqueue the parent node.</a:t>
            </a:r>
          </a:p>
          <a:p>
            <a:r>
              <a:rPr lang="en-US" dirty="0"/>
              <a:t>The last node in the queue is the root of the tree.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C2C088-B07F-6949-A1B6-871B6C4E35A3}"/>
              </a:ext>
            </a:extLst>
          </p:cNvPr>
          <p:cNvGrpSpPr/>
          <p:nvPr/>
        </p:nvGrpSpPr>
        <p:grpSpPr>
          <a:xfrm>
            <a:off x="8324234" y="2504657"/>
            <a:ext cx="2450934" cy="3200228"/>
            <a:chOff x="7934386" y="2367092"/>
            <a:chExt cx="2953992" cy="38570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1F88B7-B5D8-2C45-BD4E-2BC105AC2974}"/>
                </a:ext>
              </a:extLst>
            </p:cNvPr>
            <p:cNvSpPr/>
            <p:nvPr/>
          </p:nvSpPr>
          <p:spPr>
            <a:xfrm>
              <a:off x="7934386" y="3406619"/>
              <a:ext cx="738498" cy="738498"/>
            </a:xfrm>
            <a:prstGeom prst="ellipse">
              <a:avLst/>
            </a:prstGeom>
            <a:solidFill>
              <a:srgbClr val="F0445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a 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BE976C-CBCE-0B41-B3BA-5B2220DB9D59}"/>
                </a:ext>
              </a:extLst>
            </p:cNvPr>
            <p:cNvSpPr/>
            <p:nvPr/>
          </p:nvSpPr>
          <p:spPr>
            <a:xfrm>
              <a:off x="10149880" y="4446146"/>
              <a:ext cx="738498" cy="738498"/>
            </a:xfrm>
            <a:prstGeom prst="ellipse">
              <a:avLst/>
            </a:prstGeom>
            <a:solidFill>
              <a:srgbClr val="FAA10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n 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D8C552-A0F3-0C41-B45A-1AFD96D80C43}"/>
                </a:ext>
              </a:extLst>
            </p:cNvPr>
            <p:cNvSpPr/>
            <p:nvPr/>
          </p:nvSpPr>
          <p:spPr>
            <a:xfrm>
              <a:off x="9411382" y="5485673"/>
              <a:ext cx="738498" cy="738498"/>
            </a:xfrm>
            <a:prstGeom prst="ellipse">
              <a:avLst/>
            </a:prstGeom>
            <a:solidFill>
              <a:srgbClr val="FBDE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b 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C7006C-F852-2148-8B87-E9B3E7FFFC91}"/>
                </a:ext>
              </a:extLst>
            </p:cNvPr>
            <p:cNvSpPr/>
            <p:nvPr/>
          </p:nvSpPr>
          <p:spPr>
            <a:xfrm>
              <a:off x="7950989" y="5485673"/>
              <a:ext cx="738498" cy="738498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s 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7C4370-D0E6-5846-967C-167FDE2675EE}"/>
                </a:ext>
              </a:extLst>
            </p:cNvPr>
            <p:cNvSpPr/>
            <p:nvPr/>
          </p:nvSpPr>
          <p:spPr>
            <a:xfrm>
              <a:off x="8672884" y="4446146"/>
              <a:ext cx="738498" cy="73849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$ 2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0085D6-991E-CC4C-9E5E-778F0FAF147B}"/>
                </a:ext>
              </a:extLst>
            </p:cNvPr>
            <p:cNvCxnSpPr>
              <a:stCxn id="14" idx="3"/>
              <a:endCxn id="8" idx="0"/>
            </p:cNvCxnSpPr>
            <p:nvPr/>
          </p:nvCxnSpPr>
          <p:spPr>
            <a:xfrm flipH="1">
              <a:off x="8320238" y="5076493"/>
              <a:ext cx="460797" cy="4091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321D0F-E36F-904C-B3D2-C6757005DFC0}"/>
                </a:ext>
              </a:extLst>
            </p:cNvPr>
            <p:cNvCxnSpPr>
              <a:cxnSpLocks/>
              <a:stCxn id="14" idx="5"/>
              <a:endCxn id="7" idx="0"/>
            </p:cNvCxnSpPr>
            <p:nvPr/>
          </p:nvCxnSpPr>
          <p:spPr>
            <a:xfrm>
              <a:off x="9303231" y="5076493"/>
              <a:ext cx="477400" cy="4091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09BABA-1E79-E54B-BB89-9F89F3700D66}"/>
                </a:ext>
              </a:extLst>
            </p:cNvPr>
            <p:cNvSpPr/>
            <p:nvPr/>
          </p:nvSpPr>
          <p:spPr>
            <a:xfrm>
              <a:off x="9411382" y="3406619"/>
              <a:ext cx="738498" cy="73849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$ 4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66281E-C55A-7245-A36E-6AE06FD134CF}"/>
                </a:ext>
              </a:extLst>
            </p:cNvPr>
            <p:cNvCxnSpPr>
              <a:cxnSpLocks/>
              <a:stCxn id="20" idx="3"/>
              <a:endCxn id="14" idx="0"/>
            </p:cNvCxnSpPr>
            <p:nvPr/>
          </p:nvCxnSpPr>
          <p:spPr>
            <a:xfrm flipH="1">
              <a:off x="9042133" y="4036966"/>
              <a:ext cx="477400" cy="4091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290AC6-2ABF-9941-99F1-CDD8553DB705}"/>
                </a:ext>
              </a:extLst>
            </p:cNvPr>
            <p:cNvCxnSpPr>
              <a:cxnSpLocks/>
              <a:stCxn id="20" idx="5"/>
              <a:endCxn id="6" idx="0"/>
            </p:cNvCxnSpPr>
            <p:nvPr/>
          </p:nvCxnSpPr>
          <p:spPr>
            <a:xfrm>
              <a:off x="10041729" y="4036966"/>
              <a:ext cx="477400" cy="4091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59C1A7-BDE5-5D43-AE90-95FA3DB5D058}"/>
                </a:ext>
              </a:extLst>
            </p:cNvPr>
            <p:cNvSpPr/>
            <p:nvPr/>
          </p:nvSpPr>
          <p:spPr>
            <a:xfrm>
              <a:off x="8689487" y="2367092"/>
              <a:ext cx="738498" cy="73849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$ 7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A72800-5C9A-3345-85B9-A95A3F3A8FF3}"/>
                </a:ext>
              </a:extLst>
            </p:cNvPr>
            <p:cNvCxnSpPr>
              <a:cxnSpLocks/>
              <a:stCxn id="27" idx="3"/>
              <a:endCxn id="5" idx="0"/>
            </p:cNvCxnSpPr>
            <p:nvPr/>
          </p:nvCxnSpPr>
          <p:spPr>
            <a:xfrm flipH="1">
              <a:off x="8303635" y="2997439"/>
              <a:ext cx="494003" cy="4091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4E3EF3-AB7F-A641-A347-49B7A3F7F693}"/>
                </a:ext>
              </a:extLst>
            </p:cNvPr>
            <p:cNvCxnSpPr>
              <a:cxnSpLocks/>
              <a:stCxn id="27" idx="5"/>
              <a:endCxn id="20" idx="0"/>
            </p:cNvCxnSpPr>
            <p:nvPr/>
          </p:nvCxnSpPr>
          <p:spPr>
            <a:xfrm>
              <a:off x="9319834" y="2997439"/>
              <a:ext cx="460797" cy="4091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44D8-D7A5-A543-888E-FDF03AD3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483055-6541-824F-99CD-290DA9D6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7930D5-2093-B74A-B515-C66E11BD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0576-DA72-F149-9352-C1344EF2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CODENAME: codes next 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397F-6191-4844-922B-725018ACDB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now populate a table of codes.</a:t>
            </a:r>
          </a:p>
          <a:p>
            <a:pPr lvl="1"/>
            <a:r>
              <a:rPr lang="en-US" dirty="0"/>
              <a:t>Like the histogram there are 256 indices, and each index stores a binary code.</a:t>
            </a:r>
          </a:p>
          <a:p>
            <a:r>
              <a:rPr lang="en-US" dirty="0"/>
              <a:t>We will utilize a stack of bits to keep track of the code.</a:t>
            </a:r>
          </a:p>
          <a:p>
            <a:r>
              <a:rPr lang="en-US" dirty="0"/>
              <a:t>To build these codes, we walk the constructed binary tree.</a:t>
            </a:r>
          </a:p>
          <a:p>
            <a:pPr lvl="1"/>
            <a:r>
              <a:rPr lang="en-US" dirty="0"/>
              <a:t>If we walk down to the left child, we push a 0 to the bit-stack.</a:t>
            </a:r>
          </a:p>
          <a:p>
            <a:pPr lvl="1"/>
            <a:r>
              <a:rPr lang="en-US" dirty="0"/>
              <a:t>If we walk down to the right child, we push a 1 to the bit-stack.</a:t>
            </a:r>
          </a:p>
          <a:p>
            <a:pPr lvl="1"/>
            <a:r>
              <a:rPr lang="en-US" dirty="0"/>
              <a:t>If we reach a leaf node, the code for the node’s symbol is the code in the bit-stack.</a:t>
            </a:r>
          </a:p>
          <a:p>
            <a:r>
              <a:rPr lang="en-US" dirty="0"/>
              <a:t>A code can be, at maximum, 256 bits long!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2C3A33-02A9-4D4B-8453-157153BF7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25065"/>
              </p:ext>
            </p:extLst>
          </p:nvPr>
        </p:nvGraphicFramePr>
        <p:xfrm>
          <a:off x="9127696" y="2312523"/>
          <a:ext cx="2150530" cy="37916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75265">
                  <a:extLst>
                    <a:ext uri="{9D8B030D-6E8A-4147-A177-3AD203B41FA5}">
                      <a16:colId xmlns:a16="http://schemas.microsoft.com/office/drawing/2014/main" val="1610339955"/>
                    </a:ext>
                  </a:extLst>
                </a:gridCol>
                <a:gridCol w="1075265">
                  <a:extLst>
                    <a:ext uri="{9D8B030D-6E8A-4147-A177-3AD203B41FA5}">
                      <a16:colId xmlns:a16="http://schemas.microsoft.com/office/drawing/2014/main" val="3437523126"/>
                    </a:ext>
                  </a:extLst>
                </a:gridCol>
              </a:tblGrid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Symbol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Code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3129446713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2965962025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1967981469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97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1084353530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98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101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3315181961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3328981176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110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4045345263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…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831262380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115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</a:t>
                      </a:r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3269038781"/>
                  </a:ext>
                </a:extLst>
              </a:tr>
              <a:tr h="37916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255</a:t>
                      </a:r>
                    </a:p>
                  </a:txBody>
                  <a:tcPr marL="78659" marR="78659" marT="39330" marB="39330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659" marR="78659" marT="39330" marB="39330"/>
                </a:tc>
                <a:extLst>
                  <a:ext uri="{0D108BD9-81ED-4DB2-BD59-A6C34878D82A}">
                    <a16:rowId xmlns:a16="http://schemas.microsoft.com/office/drawing/2014/main" val="2127654040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FFA402F9-0E60-CC43-85D5-77F8BE7ACF2B}"/>
              </a:ext>
            </a:extLst>
          </p:cNvPr>
          <p:cNvGrpSpPr/>
          <p:nvPr/>
        </p:nvGrpSpPr>
        <p:grpSpPr>
          <a:xfrm>
            <a:off x="6362080" y="2629621"/>
            <a:ext cx="2499535" cy="3263687"/>
            <a:chOff x="6362080" y="2629621"/>
            <a:chExt cx="2499535" cy="32636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5C4FEF-2F01-154E-AB45-404B440B520F}"/>
                </a:ext>
              </a:extLst>
            </p:cNvPr>
            <p:cNvGrpSpPr/>
            <p:nvPr/>
          </p:nvGrpSpPr>
          <p:grpSpPr>
            <a:xfrm>
              <a:off x="6362080" y="2629621"/>
              <a:ext cx="2499535" cy="3263687"/>
              <a:chOff x="7934386" y="2367092"/>
              <a:chExt cx="2953992" cy="385707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F0AEAD8-9AFF-4E4D-A0E4-CE13F86A4B53}"/>
                  </a:ext>
                </a:extLst>
              </p:cNvPr>
              <p:cNvSpPr/>
              <p:nvPr/>
            </p:nvSpPr>
            <p:spPr>
              <a:xfrm>
                <a:off x="7934386" y="3406619"/>
                <a:ext cx="738498" cy="738498"/>
              </a:xfrm>
              <a:prstGeom prst="ellipse">
                <a:avLst/>
              </a:prstGeom>
              <a:solidFill>
                <a:srgbClr val="F04458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" pitchFamily="2" charset="0"/>
                  </a:rPr>
                  <a:t>a 3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444110-6EBA-AA4D-8548-8CC51088BD39}"/>
                  </a:ext>
                </a:extLst>
              </p:cNvPr>
              <p:cNvSpPr/>
              <p:nvPr/>
            </p:nvSpPr>
            <p:spPr>
              <a:xfrm>
                <a:off x="10149880" y="4446146"/>
                <a:ext cx="738498" cy="738498"/>
              </a:xfrm>
              <a:prstGeom prst="ellipse">
                <a:avLst/>
              </a:prstGeom>
              <a:solidFill>
                <a:srgbClr val="FAA10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" pitchFamily="2" charset="0"/>
                  </a:rPr>
                  <a:t>n 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A650E-0EA7-4B42-B0D1-B52E3BFD9AFF}"/>
                  </a:ext>
                </a:extLst>
              </p:cNvPr>
              <p:cNvSpPr/>
              <p:nvPr/>
            </p:nvSpPr>
            <p:spPr>
              <a:xfrm>
                <a:off x="9411382" y="5485673"/>
                <a:ext cx="738498" cy="738498"/>
              </a:xfrm>
              <a:prstGeom prst="ellipse">
                <a:avLst/>
              </a:prstGeom>
              <a:solidFill>
                <a:srgbClr val="FBDE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" pitchFamily="2" charset="0"/>
                  </a:rPr>
                  <a:t>b 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409EA3-76C7-CC47-B761-91F0733A94D8}"/>
                  </a:ext>
                </a:extLst>
              </p:cNvPr>
              <p:cNvSpPr/>
              <p:nvPr/>
            </p:nvSpPr>
            <p:spPr>
              <a:xfrm>
                <a:off x="7950989" y="5485673"/>
                <a:ext cx="738498" cy="738498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" pitchFamily="2" charset="0"/>
                  </a:rPr>
                  <a:t>s 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67C4FF9-BB03-6F48-8098-59184F03B4DC}"/>
                  </a:ext>
                </a:extLst>
              </p:cNvPr>
              <p:cNvSpPr/>
              <p:nvPr/>
            </p:nvSpPr>
            <p:spPr>
              <a:xfrm>
                <a:off x="8672884" y="4446146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" pitchFamily="2" charset="0"/>
                  </a:rPr>
                  <a:t>$ 2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9CE526B-C18A-B541-BB06-EB2E05CAD360}"/>
                  </a:ext>
                </a:extLst>
              </p:cNvPr>
              <p:cNvCxnSpPr>
                <a:stCxn id="9" idx="3"/>
                <a:endCxn id="8" idx="0"/>
              </p:cNvCxnSpPr>
              <p:nvPr/>
            </p:nvCxnSpPr>
            <p:spPr>
              <a:xfrm flipH="1">
                <a:off x="8320238" y="5076493"/>
                <a:ext cx="460797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1433129-A1BC-8749-83BF-5C22816E66A9}"/>
                  </a:ext>
                </a:extLst>
              </p:cNvPr>
              <p:cNvCxnSpPr>
                <a:cxnSpLocks/>
                <a:stCxn id="9" idx="5"/>
                <a:endCxn id="7" idx="0"/>
              </p:cNvCxnSpPr>
              <p:nvPr/>
            </p:nvCxnSpPr>
            <p:spPr>
              <a:xfrm>
                <a:off x="9303231" y="5076493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7B5999-283D-9A49-9EBE-9CB0F1BD5F4A}"/>
                  </a:ext>
                </a:extLst>
              </p:cNvPr>
              <p:cNvSpPr/>
              <p:nvPr/>
            </p:nvSpPr>
            <p:spPr>
              <a:xfrm>
                <a:off x="9411382" y="3406619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" pitchFamily="2" charset="0"/>
                  </a:rPr>
                  <a:t>$ 4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CE9F9FD-6602-2D4C-8D36-157E19A19201}"/>
                  </a:ext>
                </a:extLst>
              </p:cNvPr>
              <p:cNvCxnSpPr>
                <a:cxnSpLocks/>
                <a:stCxn id="12" idx="3"/>
                <a:endCxn id="9" idx="0"/>
              </p:cNvCxnSpPr>
              <p:nvPr/>
            </p:nvCxnSpPr>
            <p:spPr>
              <a:xfrm flipH="1">
                <a:off x="9042133" y="4036966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DF4707F-75C7-7F4A-B827-C6698AEDAF4D}"/>
                  </a:ext>
                </a:extLst>
              </p:cNvPr>
              <p:cNvCxnSpPr>
                <a:cxnSpLocks/>
                <a:stCxn id="12" idx="5"/>
                <a:endCxn id="6" idx="0"/>
              </p:cNvCxnSpPr>
              <p:nvPr/>
            </p:nvCxnSpPr>
            <p:spPr>
              <a:xfrm>
                <a:off x="10041729" y="4036966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C9505E-8109-A54A-989F-5BB24FF1722B}"/>
                  </a:ext>
                </a:extLst>
              </p:cNvPr>
              <p:cNvSpPr/>
              <p:nvPr/>
            </p:nvSpPr>
            <p:spPr>
              <a:xfrm>
                <a:off x="8689487" y="2367092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urier" pitchFamily="2" charset="0"/>
                  </a:rPr>
                  <a:t>$ 7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E603383-30AA-EA48-85CD-7CB900080F7F}"/>
                  </a:ext>
                </a:extLst>
              </p:cNvPr>
              <p:cNvCxnSpPr>
                <a:cxnSpLocks/>
                <a:stCxn id="15" idx="3"/>
                <a:endCxn id="5" idx="0"/>
              </p:cNvCxnSpPr>
              <p:nvPr/>
            </p:nvCxnSpPr>
            <p:spPr>
              <a:xfrm flipH="1">
                <a:off x="8303635" y="2997439"/>
                <a:ext cx="494003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0EA92BD-18DB-1749-BC06-42FC0EECB283}"/>
                  </a:ext>
                </a:extLst>
              </p:cNvPr>
              <p:cNvCxnSpPr>
                <a:cxnSpLocks/>
                <a:stCxn id="15" idx="5"/>
                <a:endCxn id="12" idx="0"/>
              </p:cNvCxnSpPr>
              <p:nvPr/>
            </p:nvCxnSpPr>
            <p:spPr>
              <a:xfrm>
                <a:off x="9319834" y="2997439"/>
                <a:ext cx="460797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7F611-45C1-5342-9488-C8B2A7A1D8ED}"/>
                </a:ext>
              </a:extLst>
            </p:cNvPr>
            <p:cNvSpPr txBox="1"/>
            <p:nvPr/>
          </p:nvSpPr>
          <p:spPr>
            <a:xfrm>
              <a:off x="6537859" y="3059668"/>
              <a:ext cx="30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5CF074-397C-2E42-9D4B-89E3FA3BE42B}"/>
                </a:ext>
              </a:extLst>
            </p:cNvPr>
            <p:cNvSpPr txBox="1"/>
            <p:nvPr/>
          </p:nvSpPr>
          <p:spPr>
            <a:xfrm>
              <a:off x="7770540" y="3057871"/>
              <a:ext cx="30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BD5A2E-5CD0-4248-A6BF-7F8964FFCA76}"/>
                </a:ext>
              </a:extLst>
            </p:cNvPr>
            <p:cNvSpPr txBox="1"/>
            <p:nvPr/>
          </p:nvSpPr>
          <p:spPr>
            <a:xfrm>
              <a:off x="8395424" y="3949440"/>
              <a:ext cx="30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62BC9A-A635-8948-BD51-649B7482921E}"/>
                </a:ext>
              </a:extLst>
            </p:cNvPr>
            <p:cNvSpPr txBox="1"/>
            <p:nvPr/>
          </p:nvSpPr>
          <p:spPr>
            <a:xfrm>
              <a:off x="7145658" y="3949440"/>
              <a:ext cx="30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851FD2-0ECD-254C-81EA-5DA8C742874D}"/>
                </a:ext>
              </a:extLst>
            </p:cNvPr>
            <p:cNvSpPr txBox="1"/>
            <p:nvPr/>
          </p:nvSpPr>
          <p:spPr>
            <a:xfrm>
              <a:off x="6533343" y="4828768"/>
              <a:ext cx="30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3A782A-9FF2-7342-A791-3539F74B0F6D}"/>
                </a:ext>
              </a:extLst>
            </p:cNvPr>
            <p:cNvSpPr txBox="1"/>
            <p:nvPr/>
          </p:nvSpPr>
          <p:spPr>
            <a:xfrm>
              <a:off x="7770540" y="4817073"/>
              <a:ext cx="30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1</a:t>
              </a:r>
            </a:p>
          </p:txBody>
        </p:sp>
      </p:grp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AF2C2F45-CD00-1E44-A8F6-49DBB04E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3/9/20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C23E972-0967-9843-BCA2-7F2CB89D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B6C2147-E0B3-7143-BC00-BD1A8F9A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2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F251-4CDF-D74B-B211-ED0E6216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6F69-E958-B549-ACAF-86D19141B1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Claude Shannon, the “father of modern information theory,” breaks down communication into five parts: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Information source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Transmitter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Channel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Receiver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Destination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riding on the back of a bicycle&#10;&#10;Description automatically generated">
            <a:extLst>
              <a:ext uri="{FF2B5EF4-FFF2-40B4-BE49-F238E27FC236}">
                <a16:creationId xmlns:a16="http://schemas.microsoft.com/office/drawing/2014/main" id="{C99BBE50-64C2-A94A-81B0-599F832F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18" y="1293275"/>
            <a:ext cx="3102559" cy="42793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18B6-8CA3-B643-B2B7-D524FD6B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315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4D5F-9482-8C4E-9DF2-F77E8E62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3/9/20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CF66-6F3B-DF42-9722-C8551FFA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09E-AB4C-BA48-902E-11B8058D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tree Dumped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C79A0-16D7-A748-B264-8A8369777AE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5182226" cy="34241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Some versions of Huffman Coding are adaptive.</a:t>
                </a:r>
              </a:p>
              <a:p>
                <a:pPr lvl="1"/>
                <a:r>
                  <a:rPr lang="en-US" dirty="0"/>
                  <a:t>The tree used to construct codes is included as part of the encoding.</a:t>
                </a:r>
              </a:p>
              <a:p>
                <a:pPr lvl="1"/>
                <a:r>
                  <a:rPr lang="en-US" dirty="0"/>
                  <a:t>The tree is dumped to the encoding through a post-order traversal.</a:t>
                </a:r>
              </a:p>
              <a:p>
                <a:r>
                  <a:rPr lang="en-US" dirty="0"/>
                  <a:t>Performing a post-order traversal of the tree,</a:t>
                </a:r>
              </a:p>
              <a:p>
                <a:pPr lvl="1"/>
                <a:r>
                  <a:rPr lang="en-US" dirty="0"/>
                  <a:t>If a leaf node is reached, output an </a:t>
                </a:r>
                <a:r>
                  <a:rPr lang="en-US" dirty="0">
                    <a:latin typeface="Courier" pitchFamily="2" charset="0"/>
                  </a:rPr>
                  <a:t>‘L’</a:t>
                </a:r>
                <a:r>
                  <a:rPr lang="en-US" dirty="0"/>
                  <a:t> followed by the node’s symbol.</a:t>
                </a:r>
              </a:p>
              <a:p>
                <a:pPr lvl="1"/>
                <a:r>
                  <a:rPr lang="en-US" dirty="0"/>
                  <a:t>If an interior node’s children have been traversed, output an </a:t>
                </a:r>
                <a:r>
                  <a:rPr lang="en-US" dirty="0">
                    <a:latin typeface="Courier" pitchFamily="2" charset="0"/>
                  </a:rPr>
                  <a:t>‘I’</a:t>
                </a:r>
                <a:r>
                  <a:rPr lang="en-US" dirty="0"/>
                  <a:t> to indicate an interior node.</a:t>
                </a:r>
              </a:p>
              <a:p>
                <a:r>
                  <a:rPr lang="en-US" dirty="0"/>
                  <a:t>The number of symbols representing the tree dump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leaves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C79A0-16D7-A748-B264-8A8369777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5182226" cy="3424107"/>
              </a:xfrm>
              <a:blipFill>
                <a:blip r:embed="rId2"/>
                <a:stretch>
                  <a:fillRect l="-735" t="-1845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B94E203-00B1-9349-B10A-48D4414E3FA9}"/>
              </a:ext>
            </a:extLst>
          </p:cNvPr>
          <p:cNvGrpSpPr/>
          <p:nvPr/>
        </p:nvGrpSpPr>
        <p:grpSpPr>
          <a:xfrm>
            <a:off x="7783342" y="2367091"/>
            <a:ext cx="2944361" cy="3975929"/>
            <a:chOff x="8000158" y="2367092"/>
            <a:chExt cx="2763079" cy="37311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64511D-9675-9A4F-BA9C-4CFFDAA68209}"/>
                </a:ext>
              </a:extLst>
            </p:cNvPr>
            <p:cNvGrpSpPr/>
            <p:nvPr/>
          </p:nvGrpSpPr>
          <p:grpSpPr>
            <a:xfrm>
              <a:off x="8324234" y="2367092"/>
              <a:ext cx="2114928" cy="2761499"/>
              <a:chOff x="7934386" y="2367092"/>
              <a:chExt cx="2953992" cy="385707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04036C9-5649-7648-8FA5-89E260A251ED}"/>
                  </a:ext>
                </a:extLst>
              </p:cNvPr>
              <p:cNvSpPr/>
              <p:nvPr/>
            </p:nvSpPr>
            <p:spPr>
              <a:xfrm>
                <a:off x="7934386" y="3406619"/>
                <a:ext cx="738498" cy="738498"/>
              </a:xfrm>
              <a:prstGeom prst="ellipse">
                <a:avLst/>
              </a:prstGeom>
              <a:solidFill>
                <a:srgbClr val="F04458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ourier" pitchFamily="2" charset="0"/>
                  </a:rPr>
                  <a:t>a 3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CF9ED71-0D2D-AE46-9A49-E468872A81EF}"/>
                  </a:ext>
                </a:extLst>
              </p:cNvPr>
              <p:cNvSpPr/>
              <p:nvPr/>
            </p:nvSpPr>
            <p:spPr>
              <a:xfrm>
                <a:off x="10149880" y="4446146"/>
                <a:ext cx="738498" cy="738498"/>
              </a:xfrm>
              <a:prstGeom prst="ellipse">
                <a:avLst/>
              </a:prstGeom>
              <a:solidFill>
                <a:srgbClr val="FAA10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ourier" pitchFamily="2" charset="0"/>
                  </a:rPr>
                  <a:t>n 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08CFF2F-24B2-BB40-98D1-43F8995F2892}"/>
                  </a:ext>
                </a:extLst>
              </p:cNvPr>
              <p:cNvSpPr/>
              <p:nvPr/>
            </p:nvSpPr>
            <p:spPr>
              <a:xfrm>
                <a:off x="9411382" y="5485673"/>
                <a:ext cx="738498" cy="738498"/>
              </a:xfrm>
              <a:prstGeom prst="ellipse">
                <a:avLst/>
              </a:prstGeom>
              <a:solidFill>
                <a:srgbClr val="FBDE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ourier" pitchFamily="2" charset="0"/>
                  </a:rPr>
                  <a:t>b 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EBCEF73-01B7-DD47-918E-4307E39BDF0F}"/>
                  </a:ext>
                </a:extLst>
              </p:cNvPr>
              <p:cNvSpPr/>
              <p:nvPr/>
            </p:nvSpPr>
            <p:spPr>
              <a:xfrm>
                <a:off x="7950989" y="5485673"/>
                <a:ext cx="738498" cy="738498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ourier" pitchFamily="2" charset="0"/>
                  </a:rPr>
                  <a:t>s 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B71A4ED-E3FC-2543-A275-3A4508C50061}"/>
                  </a:ext>
                </a:extLst>
              </p:cNvPr>
              <p:cNvSpPr/>
              <p:nvPr/>
            </p:nvSpPr>
            <p:spPr>
              <a:xfrm>
                <a:off x="8672884" y="4446146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ourier" pitchFamily="2" charset="0"/>
                  </a:rPr>
                  <a:t>$ 2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B5E2E78-00D6-5645-8E4E-DC4DB8F0AEEC}"/>
                  </a:ext>
                </a:extLst>
              </p:cNvPr>
              <p:cNvCxnSpPr>
                <a:stCxn id="9" idx="3"/>
                <a:endCxn id="8" idx="0"/>
              </p:cNvCxnSpPr>
              <p:nvPr/>
            </p:nvCxnSpPr>
            <p:spPr>
              <a:xfrm flipH="1">
                <a:off x="8320238" y="5076493"/>
                <a:ext cx="460797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F0E403D-129D-A74B-A547-7BBB8D10359B}"/>
                  </a:ext>
                </a:extLst>
              </p:cNvPr>
              <p:cNvCxnSpPr>
                <a:cxnSpLocks/>
                <a:stCxn id="9" idx="5"/>
                <a:endCxn id="7" idx="0"/>
              </p:cNvCxnSpPr>
              <p:nvPr/>
            </p:nvCxnSpPr>
            <p:spPr>
              <a:xfrm>
                <a:off x="9303231" y="5076493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80250CA-86D2-4544-8B11-97FF91BE591C}"/>
                  </a:ext>
                </a:extLst>
              </p:cNvPr>
              <p:cNvSpPr/>
              <p:nvPr/>
            </p:nvSpPr>
            <p:spPr>
              <a:xfrm>
                <a:off x="9411382" y="3406619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ourier" pitchFamily="2" charset="0"/>
                  </a:rPr>
                  <a:t>$ 4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4DF739-E4CA-0341-AEF9-A16E3BD526E2}"/>
                  </a:ext>
                </a:extLst>
              </p:cNvPr>
              <p:cNvCxnSpPr>
                <a:cxnSpLocks/>
                <a:stCxn id="12" idx="3"/>
                <a:endCxn id="9" idx="0"/>
              </p:cNvCxnSpPr>
              <p:nvPr/>
            </p:nvCxnSpPr>
            <p:spPr>
              <a:xfrm flipH="1">
                <a:off x="9042133" y="4036966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8FA366D-7117-4844-A94D-6FF31E0EDBD6}"/>
                  </a:ext>
                </a:extLst>
              </p:cNvPr>
              <p:cNvCxnSpPr>
                <a:cxnSpLocks/>
                <a:stCxn id="12" idx="5"/>
                <a:endCxn id="6" idx="0"/>
              </p:cNvCxnSpPr>
              <p:nvPr/>
            </p:nvCxnSpPr>
            <p:spPr>
              <a:xfrm>
                <a:off x="10041729" y="4036966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070F462-A824-EB44-834E-68CE1F03CE2A}"/>
                  </a:ext>
                </a:extLst>
              </p:cNvPr>
              <p:cNvSpPr/>
              <p:nvPr/>
            </p:nvSpPr>
            <p:spPr>
              <a:xfrm>
                <a:off x="8689487" y="2367092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ourier" pitchFamily="2" charset="0"/>
                  </a:rPr>
                  <a:t>$ 7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A64E96D-084F-7A47-827F-DAB941518954}"/>
                  </a:ext>
                </a:extLst>
              </p:cNvPr>
              <p:cNvCxnSpPr>
                <a:cxnSpLocks/>
                <a:stCxn id="15" idx="3"/>
                <a:endCxn id="5" idx="0"/>
              </p:cNvCxnSpPr>
              <p:nvPr/>
            </p:nvCxnSpPr>
            <p:spPr>
              <a:xfrm flipH="1">
                <a:off x="8303635" y="2997439"/>
                <a:ext cx="494003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AD80A67-6E65-D440-9047-27973702DE2A}"/>
                  </a:ext>
                </a:extLst>
              </p:cNvPr>
              <p:cNvCxnSpPr>
                <a:cxnSpLocks/>
                <a:stCxn id="15" idx="5"/>
                <a:endCxn id="12" idx="0"/>
              </p:cNvCxnSpPr>
              <p:nvPr/>
            </p:nvCxnSpPr>
            <p:spPr>
              <a:xfrm>
                <a:off x="9319834" y="2997439"/>
                <a:ext cx="460797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478DC-C673-904F-B4B4-2ED7EBB534F8}"/>
                </a:ext>
              </a:extLst>
            </p:cNvPr>
            <p:cNvSpPr txBox="1"/>
            <p:nvPr/>
          </p:nvSpPr>
          <p:spPr>
            <a:xfrm>
              <a:off x="8000158" y="5751634"/>
              <a:ext cx="2763079" cy="346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LaLsLbILnII</a:t>
              </a: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3504DBEE-8D90-3F4C-995F-65D83A45D2F6}"/>
                </a:ext>
              </a:extLst>
            </p:cNvPr>
            <p:cNvSpPr/>
            <p:nvPr/>
          </p:nvSpPr>
          <p:spPr>
            <a:xfrm>
              <a:off x="9267345" y="5264839"/>
              <a:ext cx="252479" cy="44032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BD4A68B2-E00D-E74F-90AB-A689C347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0FBEEEF-6049-7A48-9A8C-4E8C16E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3BE487-63DC-954D-B851-03C99057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8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0990-80C8-FA45-99B4-075659BD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to bits, bits to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B4A0-71B7-FA40-9457-9344E2CBFE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1368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symbol in the message, output its code.</a:t>
            </a:r>
          </a:p>
          <a:p>
            <a:r>
              <a:rPr lang="en-US" dirty="0"/>
              <a:t>We use the constructed code table for fast symbol to code translation.</a:t>
            </a:r>
          </a:p>
          <a:p>
            <a:r>
              <a:rPr lang="en-US" dirty="0"/>
              <a:t>It’s a function – table: symbol → code.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9DC125-4331-DA44-B75B-5B14CEAA0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07591"/>
              </p:ext>
            </p:extLst>
          </p:nvPr>
        </p:nvGraphicFramePr>
        <p:xfrm>
          <a:off x="2231135" y="3850579"/>
          <a:ext cx="2034230" cy="22472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17115">
                  <a:extLst>
                    <a:ext uri="{9D8B030D-6E8A-4147-A177-3AD203B41FA5}">
                      <a16:colId xmlns:a16="http://schemas.microsoft.com/office/drawing/2014/main" val="1610339955"/>
                    </a:ext>
                  </a:extLst>
                </a:gridCol>
                <a:gridCol w="1017115">
                  <a:extLst>
                    <a:ext uri="{9D8B030D-6E8A-4147-A177-3AD203B41FA5}">
                      <a16:colId xmlns:a16="http://schemas.microsoft.com/office/drawing/2014/main" val="3437523126"/>
                    </a:ext>
                  </a:extLst>
                </a:gridCol>
              </a:tblGrid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Symbol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Code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129446713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2965962025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967981469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97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084353530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98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15181961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28981176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4045345263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831262380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115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269038781"/>
                  </a:ext>
                </a:extLst>
              </a:tr>
              <a:tr h="203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21276540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4D47E6-99B6-D94D-A5EA-5596B35DA0FF}"/>
              </a:ext>
            </a:extLst>
          </p:cNvPr>
          <p:cNvSpPr txBox="1"/>
          <p:nvPr/>
        </p:nvSpPr>
        <p:spPr>
          <a:xfrm>
            <a:off x="7593469" y="3075462"/>
            <a:ext cx="2314583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urier" pitchFamily="2" charset="0"/>
              </a:rPr>
              <a:t>bananas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38A03-FF51-7D4E-80E7-D59BE0F2A961}"/>
              </a:ext>
            </a:extLst>
          </p:cNvPr>
          <p:cNvSpPr txBox="1"/>
          <p:nvPr/>
        </p:nvSpPr>
        <p:spPr>
          <a:xfrm>
            <a:off x="7541071" y="5235763"/>
            <a:ext cx="2419792" cy="44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1010110110100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1DBAC-5CF6-C148-859A-D7C45A9397D1}"/>
              </a:ext>
            </a:extLst>
          </p:cNvPr>
          <p:cNvGrpSpPr/>
          <p:nvPr/>
        </p:nvGrpSpPr>
        <p:grpSpPr>
          <a:xfrm>
            <a:off x="6096000" y="4164064"/>
            <a:ext cx="5339338" cy="449663"/>
            <a:chOff x="6096000" y="3666581"/>
            <a:chExt cx="4784117" cy="4029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A08178-0BF9-534C-A090-7253923A0A73}"/>
                </a:ext>
              </a:extLst>
            </p:cNvPr>
            <p:cNvSpPr txBox="1"/>
            <p:nvPr/>
          </p:nvSpPr>
          <p:spPr>
            <a:xfrm>
              <a:off x="6096000" y="3669375"/>
              <a:ext cx="1206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[101]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A52DAC-D598-A446-8A32-F0BD935EFD17}"/>
                </a:ext>
              </a:extLst>
            </p:cNvPr>
            <p:cNvSpPr txBox="1"/>
            <p:nvPr/>
          </p:nvSpPr>
          <p:spPr>
            <a:xfrm>
              <a:off x="7007258" y="3669375"/>
              <a:ext cx="710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[0]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9B97AC-D23B-374F-997C-A89007C0F581}"/>
                </a:ext>
              </a:extLst>
            </p:cNvPr>
            <p:cNvSpPr txBox="1"/>
            <p:nvPr/>
          </p:nvSpPr>
          <p:spPr>
            <a:xfrm>
              <a:off x="7400044" y="3667978"/>
              <a:ext cx="1074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[11]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938C1E-FCF3-6645-B2F9-D0F23506F2A5}"/>
                </a:ext>
              </a:extLst>
            </p:cNvPr>
            <p:cNvSpPr txBox="1"/>
            <p:nvPr/>
          </p:nvSpPr>
          <p:spPr>
            <a:xfrm>
              <a:off x="8207608" y="3666581"/>
              <a:ext cx="659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[0]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CD8258-B072-B440-97A3-EE6319AC456F}"/>
                </a:ext>
              </a:extLst>
            </p:cNvPr>
            <p:cNvSpPr txBox="1"/>
            <p:nvPr/>
          </p:nvSpPr>
          <p:spPr>
            <a:xfrm>
              <a:off x="8668732" y="3666581"/>
              <a:ext cx="858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[11]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89C48C-302C-AB45-8DC9-59F337C1AE2C}"/>
                </a:ext>
              </a:extLst>
            </p:cNvPr>
            <p:cNvSpPr txBox="1"/>
            <p:nvPr/>
          </p:nvSpPr>
          <p:spPr>
            <a:xfrm>
              <a:off x="9357684" y="3666581"/>
              <a:ext cx="659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[0]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5C8D1D-0E81-214A-BCBE-33FB98434364}"/>
                </a:ext>
              </a:extLst>
            </p:cNvPr>
            <p:cNvSpPr txBox="1"/>
            <p:nvPr/>
          </p:nvSpPr>
          <p:spPr>
            <a:xfrm>
              <a:off x="9838449" y="3666581"/>
              <a:ext cx="1041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[100]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B75FD63C-F36A-E740-830A-ACF887F5EEA8}"/>
              </a:ext>
            </a:extLst>
          </p:cNvPr>
          <p:cNvSpPr/>
          <p:nvPr/>
        </p:nvSpPr>
        <p:spPr>
          <a:xfrm>
            <a:off x="8623911" y="3600716"/>
            <a:ext cx="183234" cy="5046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D7F5461-1E84-6746-B7A7-FDB6A37CE8D2}"/>
              </a:ext>
            </a:extLst>
          </p:cNvPr>
          <p:cNvSpPr/>
          <p:nvPr/>
        </p:nvSpPr>
        <p:spPr>
          <a:xfrm>
            <a:off x="8637666" y="4668724"/>
            <a:ext cx="183234" cy="5046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439657-F1C1-6A4F-905A-FB0CD568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200BE54-F0AA-0D48-B81E-D93AB39C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A34B148-9967-C54C-BC5B-E673F731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7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470C-1901-BE47-B768-65AE6951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FRAnkenoding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FF47-3DC4-B44E-B3F0-0B68149381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1"/>
            <a:ext cx="5182226" cy="39677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decompress the compressed message, we first reconstruct the tree from its dump.</a:t>
            </a:r>
          </a:p>
          <a:p>
            <a:pPr lvl="1"/>
            <a:r>
              <a:rPr lang="en-US" dirty="0"/>
              <a:t>Recall that the dump was performed through post-order traversal.</a:t>
            </a:r>
          </a:p>
          <a:p>
            <a:r>
              <a:rPr lang="en-US" dirty="0"/>
              <a:t>Initialize a stack of nodes.</a:t>
            </a:r>
          </a:p>
          <a:p>
            <a:r>
              <a:rPr lang="en-US" dirty="0"/>
              <a:t>While all the symbols of the dump haven’t been processed,</a:t>
            </a:r>
          </a:p>
          <a:p>
            <a:pPr lvl="1"/>
            <a:r>
              <a:rPr lang="en-US" dirty="0"/>
              <a:t>If the current symbol is an ‘L’, then the next symbol in the dump is the leaf’s symbol.</a:t>
            </a:r>
          </a:p>
          <a:p>
            <a:pPr lvl="2"/>
            <a:r>
              <a:rPr lang="en-US" dirty="0"/>
              <a:t>Put this symbol into a node and push it onto the node-stack.</a:t>
            </a:r>
          </a:p>
          <a:p>
            <a:pPr lvl="1"/>
            <a:r>
              <a:rPr lang="en-US" dirty="0"/>
              <a:t>If the current symbol is an ‘I’, then an interior node has been reached.</a:t>
            </a:r>
          </a:p>
          <a:p>
            <a:pPr lvl="2"/>
            <a:r>
              <a:rPr lang="en-US" dirty="0"/>
              <a:t>Pop the stack for the right child, then pop again for the left child.</a:t>
            </a:r>
          </a:p>
          <a:p>
            <a:pPr lvl="2"/>
            <a:r>
              <a:rPr lang="en-US" dirty="0"/>
              <a:t>Create the parent node for these children and push it onto the node-stack.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326121-7100-3140-B667-AF900D091DF8}"/>
              </a:ext>
            </a:extLst>
          </p:cNvPr>
          <p:cNvGrpSpPr/>
          <p:nvPr/>
        </p:nvGrpSpPr>
        <p:grpSpPr>
          <a:xfrm>
            <a:off x="8366234" y="2367091"/>
            <a:ext cx="2575359" cy="3526217"/>
            <a:chOff x="7823379" y="2435328"/>
            <a:chExt cx="2944361" cy="403145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A84E30-BF69-AA40-A7ED-DAE354CC8191}"/>
                </a:ext>
              </a:extLst>
            </p:cNvPr>
            <p:cNvGrpSpPr/>
            <p:nvPr/>
          </p:nvGrpSpPr>
          <p:grpSpPr>
            <a:xfrm>
              <a:off x="8168716" y="3524109"/>
              <a:ext cx="2253686" cy="2942678"/>
              <a:chOff x="7934386" y="2367092"/>
              <a:chExt cx="2953992" cy="385707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D4BA79B-3D73-BF4D-86EE-E90A31E7A736}"/>
                  </a:ext>
                </a:extLst>
              </p:cNvPr>
              <p:cNvSpPr/>
              <p:nvPr/>
            </p:nvSpPr>
            <p:spPr>
              <a:xfrm>
                <a:off x="7934386" y="3406619"/>
                <a:ext cx="738498" cy="738498"/>
              </a:xfrm>
              <a:prstGeom prst="ellipse">
                <a:avLst/>
              </a:prstGeom>
              <a:solidFill>
                <a:srgbClr val="F04458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" pitchFamily="2" charset="0"/>
                  </a:rPr>
                  <a:t>a 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F30200-3385-D54F-A8E2-475D24089B11}"/>
                  </a:ext>
                </a:extLst>
              </p:cNvPr>
              <p:cNvSpPr/>
              <p:nvPr/>
            </p:nvSpPr>
            <p:spPr>
              <a:xfrm>
                <a:off x="10149880" y="4446146"/>
                <a:ext cx="738498" cy="738498"/>
              </a:xfrm>
              <a:prstGeom prst="ellipse">
                <a:avLst/>
              </a:prstGeom>
              <a:solidFill>
                <a:srgbClr val="FAA10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" pitchFamily="2" charset="0"/>
                  </a:rPr>
                  <a:t>n 2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1C6BF90-65F1-7346-8D96-A0A305E933DC}"/>
                  </a:ext>
                </a:extLst>
              </p:cNvPr>
              <p:cNvSpPr/>
              <p:nvPr/>
            </p:nvSpPr>
            <p:spPr>
              <a:xfrm>
                <a:off x="9411382" y="5485673"/>
                <a:ext cx="738498" cy="738498"/>
              </a:xfrm>
              <a:prstGeom prst="ellipse">
                <a:avLst/>
              </a:prstGeom>
              <a:solidFill>
                <a:srgbClr val="FBDE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" pitchFamily="2" charset="0"/>
                  </a:rPr>
                  <a:t>b 1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8E07A1B-54B7-E340-BF5C-F40269660AFB}"/>
                  </a:ext>
                </a:extLst>
              </p:cNvPr>
              <p:cNvSpPr/>
              <p:nvPr/>
            </p:nvSpPr>
            <p:spPr>
              <a:xfrm>
                <a:off x="7950989" y="5485673"/>
                <a:ext cx="738498" cy="738498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" pitchFamily="2" charset="0"/>
                  </a:rPr>
                  <a:t>s 1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7FCCD46-00AC-0742-BCDB-08B907039F4E}"/>
                  </a:ext>
                </a:extLst>
              </p:cNvPr>
              <p:cNvSpPr/>
              <p:nvPr/>
            </p:nvSpPr>
            <p:spPr>
              <a:xfrm>
                <a:off x="8672884" y="4446146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" pitchFamily="2" charset="0"/>
                  </a:rPr>
                  <a:t>$ 2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F74756D-A62E-A545-8760-CB5C10282504}"/>
                  </a:ext>
                </a:extLst>
              </p:cNvPr>
              <p:cNvCxnSpPr>
                <a:stCxn id="26" idx="3"/>
                <a:endCxn id="25" idx="0"/>
              </p:cNvCxnSpPr>
              <p:nvPr/>
            </p:nvCxnSpPr>
            <p:spPr>
              <a:xfrm flipH="1">
                <a:off x="8320238" y="5076493"/>
                <a:ext cx="460797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0F04853-4340-FB43-90A6-90E346A993E0}"/>
                  </a:ext>
                </a:extLst>
              </p:cNvPr>
              <p:cNvCxnSpPr>
                <a:cxnSpLocks/>
                <a:stCxn id="26" idx="5"/>
                <a:endCxn id="24" idx="0"/>
              </p:cNvCxnSpPr>
              <p:nvPr/>
            </p:nvCxnSpPr>
            <p:spPr>
              <a:xfrm>
                <a:off x="9303231" y="5076493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EA452E8-4E7B-6941-9FAD-472F885126D6}"/>
                  </a:ext>
                </a:extLst>
              </p:cNvPr>
              <p:cNvSpPr/>
              <p:nvPr/>
            </p:nvSpPr>
            <p:spPr>
              <a:xfrm>
                <a:off x="9411382" y="3406619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" pitchFamily="2" charset="0"/>
                  </a:rPr>
                  <a:t>$ 4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8E3816B-BB29-BD46-9C2E-A52005B7CE72}"/>
                  </a:ext>
                </a:extLst>
              </p:cNvPr>
              <p:cNvCxnSpPr>
                <a:cxnSpLocks/>
                <a:stCxn id="29" idx="3"/>
                <a:endCxn id="26" idx="0"/>
              </p:cNvCxnSpPr>
              <p:nvPr/>
            </p:nvCxnSpPr>
            <p:spPr>
              <a:xfrm flipH="1">
                <a:off x="9042133" y="4036966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AE1ABF8-F16B-C042-A2EC-DD0C9B6014EB}"/>
                  </a:ext>
                </a:extLst>
              </p:cNvPr>
              <p:cNvCxnSpPr>
                <a:cxnSpLocks/>
                <a:stCxn id="29" idx="5"/>
                <a:endCxn id="23" idx="0"/>
              </p:cNvCxnSpPr>
              <p:nvPr/>
            </p:nvCxnSpPr>
            <p:spPr>
              <a:xfrm>
                <a:off x="10041729" y="4036966"/>
                <a:ext cx="477400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517226D-AB6E-574F-9A41-39AE8D365615}"/>
                  </a:ext>
                </a:extLst>
              </p:cNvPr>
              <p:cNvSpPr/>
              <p:nvPr/>
            </p:nvSpPr>
            <p:spPr>
              <a:xfrm>
                <a:off x="8689487" y="2367092"/>
                <a:ext cx="738498" cy="738498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urier" pitchFamily="2" charset="0"/>
                  </a:rPr>
                  <a:t>$ 7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094803-7307-044C-89B1-608C779FCB53}"/>
                  </a:ext>
                </a:extLst>
              </p:cNvPr>
              <p:cNvCxnSpPr>
                <a:cxnSpLocks/>
                <a:stCxn id="32" idx="3"/>
                <a:endCxn id="22" idx="0"/>
              </p:cNvCxnSpPr>
              <p:nvPr/>
            </p:nvCxnSpPr>
            <p:spPr>
              <a:xfrm flipH="1">
                <a:off x="8303635" y="2997439"/>
                <a:ext cx="494003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0E4AD41-2A2C-B640-ABEB-11D7B668D124}"/>
                  </a:ext>
                </a:extLst>
              </p:cNvPr>
              <p:cNvCxnSpPr>
                <a:cxnSpLocks/>
                <a:stCxn id="32" idx="5"/>
                <a:endCxn id="29" idx="0"/>
              </p:cNvCxnSpPr>
              <p:nvPr/>
            </p:nvCxnSpPr>
            <p:spPr>
              <a:xfrm>
                <a:off x="9319834" y="2997439"/>
                <a:ext cx="460797" cy="4091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60F0E8-A5EB-C84B-8452-37EBD53CECDD}"/>
                </a:ext>
              </a:extLst>
            </p:cNvPr>
            <p:cNvSpPr txBox="1"/>
            <p:nvPr/>
          </p:nvSpPr>
          <p:spPr>
            <a:xfrm>
              <a:off x="7823379" y="2435328"/>
              <a:ext cx="2944361" cy="422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LaLsLbILnII</a:t>
              </a:r>
            </a:p>
          </p:txBody>
        </p:sp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4D96FC0E-58AA-4A4B-9311-C084CB637A63}"/>
                </a:ext>
              </a:extLst>
            </p:cNvPr>
            <p:cNvSpPr/>
            <p:nvPr/>
          </p:nvSpPr>
          <p:spPr>
            <a:xfrm>
              <a:off x="9161037" y="2869229"/>
              <a:ext cx="269044" cy="46920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C8CB-FE89-6941-9FDD-DE0DB63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86F8-CB7A-9048-8F6B-545E2C78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5C78-5B98-B745-B6CD-E07737D3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0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24A1-602A-3549-B62B-D41DFB2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delightful codes</a:t>
            </a:r>
            <a:br>
              <a:rPr lang="en-US" dirty="0"/>
            </a:br>
            <a:r>
              <a:rPr lang="en-US" dirty="0"/>
              <a:t>FROM down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892A-94EE-E24E-87A4-5599A65459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/>
          <a:lstStyle/>
          <a:p>
            <a:r>
              <a:rPr lang="en-US" dirty="0"/>
              <a:t>To decode the binary codes, we walk the tree.</a:t>
            </a:r>
          </a:p>
          <a:p>
            <a:r>
              <a:rPr lang="en-US" dirty="0"/>
              <a:t>Read in each bit from the input.</a:t>
            </a:r>
          </a:p>
          <a:p>
            <a:pPr lvl="1"/>
            <a:r>
              <a:rPr lang="en-US" dirty="0"/>
              <a:t>If the bit is a 0, walk down to the left child.</a:t>
            </a:r>
          </a:p>
          <a:p>
            <a:pPr lvl="1"/>
            <a:r>
              <a:rPr lang="en-US" dirty="0"/>
              <a:t>If the bit is a 1, walk down to the right child.</a:t>
            </a:r>
          </a:p>
          <a:p>
            <a:pPr lvl="1"/>
            <a:r>
              <a:rPr lang="en-US" dirty="0"/>
              <a:t>If a leaf node is reached, output its symbol and restart from the root of the tree.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A54E04-9563-7E42-ABCA-67D02A63DDDA}"/>
              </a:ext>
            </a:extLst>
          </p:cNvPr>
          <p:cNvGrpSpPr/>
          <p:nvPr/>
        </p:nvGrpSpPr>
        <p:grpSpPr>
          <a:xfrm>
            <a:off x="7192259" y="2435095"/>
            <a:ext cx="4081102" cy="3460652"/>
            <a:chOff x="6786906" y="2397388"/>
            <a:chExt cx="4491320" cy="380850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1758F8-5A2B-9F43-A62A-2089F8D13C29}"/>
                </a:ext>
              </a:extLst>
            </p:cNvPr>
            <p:cNvGrpSpPr/>
            <p:nvPr/>
          </p:nvGrpSpPr>
          <p:grpSpPr>
            <a:xfrm>
              <a:off x="6786906" y="3183143"/>
              <a:ext cx="2275376" cy="2970999"/>
              <a:chOff x="6362080" y="2629621"/>
              <a:chExt cx="2499535" cy="326368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E05D6B9-1395-5640-8E16-BC620FD9265F}"/>
                  </a:ext>
                </a:extLst>
              </p:cNvPr>
              <p:cNvGrpSpPr/>
              <p:nvPr/>
            </p:nvGrpSpPr>
            <p:grpSpPr>
              <a:xfrm>
                <a:off x="6362080" y="2629621"/>
                <a:ext cx="2499535" cy="3263687"/>
                <a:chOff x="7934386" y="2367092"/>
                <a:chExt cx="2953992" cy="3857079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83548B9-58FE-1043-BD0A-D1995316C62C}"/>
                    </a:ext>
                  </a:extLst>
                </p:cNvPr>
                <p:cNvSpPr/>
                <p:nvPr/>
              </p:nvSpPr>
              <p:spPr>
                <a:xfrm>
                  <a:off x="7934386" y="3406619"/>
                  <a:ext cx="738498" cy="738498"/>
                </a:xfrm>
                <a:prstGeom prst="ellipse">
                  <a:avLst/>
                </a:prstGeom>
                <a:solidFill>
                  <a:srgbClr val="F04458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urier" pitchFamily="2" charset="0"/>
                    </a:rPr>
                    <a:t>a 3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F77AB2B-A1A7-AB4C-9585-86195C0F17FA}"/>
                    </a:ext>
                  </a:extLst>
                </p:cNvPr>
                <p:cNvSpPr/>
                <p:nvPr/>
              </p:nvSpPr>
              <p:spPr>
                <a:xfrm>
                  <a:off x="10149880" y="4446146"/>
                  <a:ext cx="738498" cy="738498"/>
                </a:xfrm>
                <a:prstGeom prst="ellipse">
                  <a:avLst/>
                </a:prstGeom>
                <a:solidFill>
                  <a:srgbClr val="FAA10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urier" pitchFamily="2" charset="0"/>
                    </a:rPr>
                    <a:t>n 2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F961D37-8F4E-654A-9199-D69046B9A8C9}"/>
                    </a:ext>
                  </a:extLst>
                </p:cNvPr>
                <p:cNvSpPr/>
                <p:nvPr/>
              </p:nvSpPr>
              <p:spPr>
                <a:xfrm>
                  <a:off x="9411382" y="5485673"/>
                  <a:ext cx="738498" cy="738498"/>
                </a:xfrm>
                <a:prstGeom prst="ellipse">
                  <a:avLst/>
                </a:prstGeom>
                <a:solidFill>
                  <a:srgbClr val="FBDE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urier" pitchFamily="2" charset="0"/>
                    </a:rPr>
                    <a:t>b 1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3E9E015-465A-1E49-87DB-3CA432EC2D5E}"/>
                    </a:ext>
                  </a:extLst>
                </p:cNvPr>
                <p:cNvSpPr/>
                <p:nvPr/>
              </p:nvSpPr>
              <p:spPr>
                <a:xfrm>
                  <a:off x="7950989" y="5485673"/>
                  <a:ext cx="738498" cy="738498"/>
                </a:xfrm>
                <a:prstGeom prst="ellipse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urier" pitchFamily="2" charset="0"/>
                    </a:rPr>
                    <a:t>s 1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13DE3C5-9C62-A948-9573-918AE3330B1A}"/>
                    </a:ext>
                  </a:extLst>
                </p:cNvPr>
                <p:cNvSpPr/>
                <p:nvPr/>
              </p:nvSpPr>
              <p:spPr>
                <a:xfrm>
                  <a:off x="8672884" y="4446146"/>
                  <a:ext cx="738498" cy="738498"/>
                </a:xfrm>
                <a:prstGeom prst="ellipse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urier" pitchFamily="2" charset="0"/>
                    </a:rPr>
                    <a:t>$ 2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6C9F51F-3C76-DD44-BEAD-F4170933F1B0}"/>
                    </a:ext>
                  </a:extLst>
                </p:cNvPr>
                <p:cNvCxnSpPr>
                  <a:stCxn id="44" idx="3"/>
                  <a:endCxn id="43" idx="0"/>
                </p:cNvCxnSpPr>
                <p:nvPr/>
              </p:nvCxnSpPr>
              <p:spPr>
                <a:xfrm flipH="1">
                  <a:off x="8320238" y="5076493"/>
                  <a:ext cx="460797" cy="409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45B52D3-2C39-F648-9ABD-7A7DFAEBCC68}"/>
                    </a:ext>
                  </a:extLst>
                </p:cNvPr>
                <p:cNvCxnSpPr>
                  <a:cxnSpLocks/>
                  <a:stCxn id="44" idx="5"/>
                  <a:endCxn id="42" idx="0"/>
                </p:cNvCxnSpPr>
                <p:nvPr/>
              </p:nvCxnSpPr>
              <p:spPr>
                <a:xfrm>
                  <a:off x="9303231" y="5076493"/>
                  <a:ext cx="477400" cy="409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7FD33B9-B19E-AF4D-99F9-A5DDDA9BF37E}"/>
                    </a:ext>
                  </a:extLst>
                </p:cNvPr>
                <p:cNvSpPr/>
                <p:nvPr/>
              </p:nvSpPr>
              <p:spPr>
                <a:xfrm>
                  <a:off x="9411382" y="3406619"/>
                  <a:ext cx="738498" cy="738498"/>
                </a:xfrm>
                <a:prstGeom prst="ellipse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urier" pitchFamily="2" charset="0"/>
                    </a:rPr>
                    <a:t>$ 4</a:t>
                  </a: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3BED744-36DA-FD4F-8CFE-A6F58B2B4D9E}"/>
                    </a:ext>
                  </a:extLst>
                </p:cNvPr>
                <p:cNvCxnSpPr>
                  <a:cxnSpLocks/>
                  <a:stCxn id="47" idx="3"/>
                  <a:endCxn id="44" idx="0"/>
                </p:cNvCxnSpPr>
                <p:nvPr/>
              </p:nvCxnSpPr>
              <p:spPr>
                <a:xfrm flipH="1">
                  <a:off x="9042133" y="4036966"/>
                  <a:ext cx="477400" cy="409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E229D2C-FAFC-534A-9634-F37E2C471DC0}"/>
                    </a:ext>
                  </a:extLst>
                </p:cNvPr>
                <p:cNvCxnSpPr>
                  <a:cxnSpLocks/>
                  <a:stCxn id="47" idx="5"/>
                  <a:endCxn id="41" idx="0"/>
                </p:cNvCxnSpPr>
                <p:nvPr/>
              </p:nvCxnSpPr>
              <p:spPr>
                <a:xfrm>
                  <a:off x="10041729" y="4036966"/>
                  <a:ext cx="477400" cy="409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1913C64-C979-6340-915B-D2CBC267BBD5}"/>
                    </a:ext>
                  </a:extLst>
                </p:cNvPr>
                <p:cNvSpPr/>
                <p:nvPr/>
              </p:nvSpPr>
              <p:spPr>
                <a:xfrm>
                  <a:off x="8689487" y="2367092"/>
                  <a:ext cx="738498" cy="738498"/>
                </a:xfrm>
                <a:prstGeom prst="ellipse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urier" pitchFamily="2" charset="0"/>
                    </a:rPr>
                    <a:t>$ 7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1B356D2-676E-D747-8B85-679BC9D5FE36}"/>
                    </a:ext>
                  </a:extLst>
                </p:cNvPr>
                <p:cNvCxnSpPr>
                  <a:cxnSpLocks/>
                  <a:stCxn id="50" idx="3"/>
                  <a:endCxn id="40" idx="0"/>
                </p:cNvCxnSpPr>
                <p:nvPr/>
              </p:nvCxnSpPr>
              <p:spPr>
                <a:xfrm flipH="1">
                  <a:off x="8303635" y="2997439"/>
                  <a:ext cx="494003" cy="409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859657A-1DB4-324D-8E26-345D29CE3131}"/>
                    </a:ext>
                  </a:extLst>
                </p:cNvPr>
                <p:cNvCxnSpPr>
                  <a:cxnSpLocks/>
                  <a:stCxn id="50" idx="5"/>
                  <a:endCxn id="47" idx="0"/>
                </p:cNvCxnSpPr>
                <p:nvPr/>
              </p:nvCxnSpPr>
              <p:spPr>
                <a:xfrm>
                  <a:off x="9319834" y="2997439"/>
                  <a:ext cx="460797" cy="409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87EE91-A737-2644-AA90-AD29E00EAD99}"/>
                  </a:ext>
                </a:extLst>
              </p:cNvPr>
              <p:cNvSpPr txBox="1"/>
              <p:nvPr/>
            </p:nvSpPr>
            <p:spPr>
              <a:xfrm>
                <a:off x="6537859" y="3059668"/>
                <a:ext cx="307498" cy="33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" pitchFamily="2" charset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D9DF49-3555-4A4F-B716-A255E5AF8C84}"/>
                  </a:ext>
                </a:extLst>
              </p:cNvPr>
              <p:cNvSpPr txBox="1"/>
              <p:nvPr/>
            </p:nvSpPr>
            <p:spPr>
              <a:xfrm>
                <a:off x="7770540" y="3057871"/>
                <a:ext cx="307498" cy="33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" pitchFamily="2" charset="0"/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27A194-28EA-524D-887E-165693D83B04}"/>
                  </a:ext>
                </a:extLst>
              </p:cNvPr>
              <p:cNvSpPr txBox="1"/>
              <p:nvPr/>
            </p:nvSpPr>
            <p:spPr>
              <a:xfrm>
                <a:off x="8395423" y="3949441"/>
                <a:ext cx="307498" cy="33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" pitchFamily="2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244863-36CC-5341-95AB-91862DC2130D}"/>
                  </a:ext>
                </a:extLst>
              </p:cNvPr>
              <p:cNvSpPr txBox="1"/>
              <p:nvPr/>
            </p:nvSpPr>
            <p:spPr>
              <a:xfrm>
                <a:off x="7145658" y="3949441"/>
                <a:ext cx="307498" cy="33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" pitchFamily="2" charset="0"/>
                  </a:rPr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5EBA77-BC06-594B-8F2C-8E75E77BF8F9}"/>
                  </a:ext>
                </a:extLst>
              </p:cNvPr>
              <p:cNvSpPr txBox="1"/>
              <p:nvPr/>
            </p:nvSpPr>
            <p:spPr>
              <a:xfrm>
                <a:off x="6533342" y="4828768"/>
                <a:ext cx="307498" cy="33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" pitchFamily="2" charset="0"/>
                  </a:rPr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083390-1A2C-2249-8CA3-F260D6F317DF}"/>
                  </a:ext>
                </a:extLst>
              </p:cNvPr>
              <p:cNvSpPr txBox="1"/>
              <p:nvPr/>
            </p:nvSpPr>
            <p:spPr>
              <a:xfrm>
                <a:off x="7770540" y="4817073"/>
                <a:ext cx="307498" cy="33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" pitchFamily="2" charset="0"/>
                  </a:rPr>
                  <a:t>1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C98FD5-D9A2-D840-9E69-FC1AEEC90026}"/>
                </a:ext>
              </a:extLst>
            </p:cNvPr>
            <p:cNvSpPr txBox="1"/>
            <p:nvPr/>
          </p:nvSpPr>
          <p:spPr>
            <a:xfrm>
              <a:off x="6815256" y="2397388"/>
              <a:ext cx="2419792" cy="44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1010110110100</a:t>
              </a: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7500E6A0-8E1A-3641-83F1-EAE9A01E5189}"/>
                </a:ext>
              </a:extLst>
            </p:cNvPr>
            <p:cNvSpPr/>
            <p:nvPr/>
          </p:nvSpPr>
          <p:spPr>
            <a:xfrm>
              <a:off x="7872083" y="2796971"/>
              <a:ext cx="271633" cy="3488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6A8E172D-208A-3F4C-A5BA-CC49F440BE1C}"/>
                </a:ext>
              </a:extLst>
            </p:cNvPr>
            <p:cNvSpPr/>
            <p:nvPr/>
          </p:nvSpPr>
          <p:spPr>
            <a:xfrm rot="16200000">
              <a:off x="8963415" y="5791199"/>
              <a:ext cx="271633" cy="3488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02096D4-AF96-F94D-BD95-BD7D32754312}"/>
                </a:ext>
              </a:extLst>
            </p:cNvPr>
            <p:cNvSpPr txBox="1"/>
            <p:nvPr/>
          </p:nvSpPr>
          <p:spPr>
            <a:xfrm>
              <a:off x="8858433" y="5765564"/>
              <a:ext cx="2419793" cy="44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" pitchFamily="2" charset="0"/>
                </a:rPr>
                <a:t>bananas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BA92-9E92-F142-9632-421FA6FD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8D82-310F-3948-8103-E3292504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1FBD-0E1B-C942-8968-8A683579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E94B-04CB-3E46-91CD-79100867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Lempel-ziv coding (lz78)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514C-66B4-874B-9159-532B5A17F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672" y="2638044"/>
            <a:ext cx="5901189" cy="37627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Developed by Abraham Lempel and Jacob </a:t>
            </a:r>
            <a:r>
              <a:rPr lang="en-US" sz="1100" dirty="0" err="1"/>
              <a:t>Ziv</a:t>
            </a:r>
            <a:r>
              <a:rPr lang="en-US" sz="11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An adaptive dictionary coder.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Dictionaries aren’t output as part of encoding.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Dictionaries are built incrementally as encoded data is processed.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Idea:  If a message isn’t uniformly random, it is likely to contain recurring patterns.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Use a dictionary to store seen patterns and give them unique codes.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Terminology 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Word – a sequence of bytes.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Code – an unsigned 16-bit integer that denotes a word.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Pair – a code followed by a symbol.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wo people posing for the camera&#10;&#10;Description automatically generated">
            <a:extLst>
              <a:ext uri="{FF2B5EF4-FFF2-40B4-BE49-F238E27FC236}">
                <a16:creationId xmlns:a16="http://schemas.microsoft.com/office/drawing/2014/main" id="{F9B4C394-01D3-0242-AAFD-9364ACB28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493"/>
          <a:stretch/>
        </p:blipFill>
        <p:spPr>
          <a:xfrm>
            <a:off x="8360664" y="3261825"/>
            <a:ext cx="3026664" cy="2348100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99EBC627-4320-6045-9B8E-1DEC83D76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4" r="8448" b="5"/>
          <a:stretch/>
        </p:blipFill>
        <p:spPr>
          <a:xfrm>
            <a:off x="8349996" y="775171"/>
            <a:ext cx="3026664" cy="23481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504922-1113-404F-B99E-0BCAF610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28949B-E2CA-824A-82BC-6EA56A03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673C1D-D34E-9248-8F2A-15CCEFD2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A84E-BE69-C847-8517-AB14C07E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Trie-ing to be 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5792-4B30-2F44-AE3C-2478CE5DD1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best-case scenario for LZ78 is a message with words with long, common prefixes.</a:t>
            </a:r>
          </a:p>
          <a:p>
            <a:pPr lvl="1"/>
            <a:r>
              <a:rPr lang="en-US" dirty="0"/>
              <a:t>Which means, the larger the codes, the longer the words they denote.</a:t>
            </a:r>
          </a:p>
          <a:p>
            <a:r>
              <a:rPr lang="en-US" dirty="0"/>
              <a:t>To store these words, we use a trie.</a:t>
            </a:r>
          </a:p>
          <a:p>
            <a:pPr lvl="1"/>
            <a:r>
              <a:rPr lang="en-US" dirty="0"/>
              <a:t>Named because it is an efficient information re-</a:t>
            </a:r>
            <a:r>
              <a:rPr lang="en-US" i="1" dirty="0" err="1"/>
              <a:t>trie</a:t>
            </a:r>
            <a:r>
              <a:rPr lang="en-US" i="1" dirty="0"/>
              <a:t>-</a:t>
            </a:r>
            <a:r>
              <a:rPr lang="en-US" dirty="0" err="1"/>
              <a:t>val</a:t>
            </a:r>
            <a:r>
              <a:rPr lang="en-US" dirty="0"/>
              <a:t> data structure.</a:t>
            </a:r>
          </a:p>
          <a:p>
            <a:pPr lvl="1"/>
            <a:r>
              <a:rPr lang="en-US" dirty="0"/>
              <a:t>Also called a prefix tree.</a:t>
            </a:r>
          </a:p>
          <a:p>
            <a:pPr lvl="1"/>
            <a:r>
              <a:rPr lang="en-US" dirty="0"/>
              <a:t>The trie node representing the end of a word stores the code for the word.</a:t>
            </a:r>
          </a:p>
          <a:p>
            <a:r>
              <a:rPr lang="en-US" dirty="0"/>
              <a:t>Minimizes redundancies when storing many words with common prefixes.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2D95-4D25-744E-9140-44CDD478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9B87-D321-1B42-9874-695274A1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8613-048E-264C-871A-F4D6D68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F7DFCA-72F9-C246-B0FB-1CDF8D950370}"/>
              </a:ext>
            </a:extLst>
          </p:cNvPr>
          <p:cNvGrpSpPr/>
          <p:nvPr/>
        </p:nvGrpSpPr>
        <p:grpSpPr>
          <a:xfrm>
            <a:off x="8084964" y="2625063"/>
            <a:ext cx="2490211" cy="2908164"/>
            <a:chOff x="7717460" y="2532806"/>
            <a:chExt cx="2490211" cy="29081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2ACF2F-F974-5F46-A7AD-8FC51D63EE1C}"/>
                </a:ext>
              </a:extLst>
            </p:cNvPr>
            <p:cNvSpPr/>
            <p:nvPr/>
          </p:nvSpPr>
          <p:spPr>
            <a:xfrm>
              <a:off x="8704688" y="2532806"/>
              <a:ext cx="493614" cy="493614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$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64044D-9600-7943-B0F0-94E44C0F5CB3}"/>
                </a:ext>
              </a:extLst>
            </p:cNvPr>
            <p:cNvSpPr/>
            <p:nvPr/>
          </p:nvSpPr>
          <p:spPr>
            <a:xfrm>
              <a:off x="8211074" y="3303577"/>
              <a:ext cx="493614" cy="493614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AE0381-B6EF-324D-9568-8333E24FD3FC}"/>
                </a:ext>
              </a:extLst>
            </p:cNvPr>
            <p:cNvSpPr/>
            <p:nvPr/>
          </p:nvSpPr>
          <p:spPr>
            <a:xfrm>
              <a:off x="9198302" y="3293460"/>
              <a:ext cx="493614" cy="493614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B6EC56-4E21-0041-8C46-840AC8F82C61}"/>
                </a:ext>
              </a:extLst>
            </p:cNvPr>
            <p:cNvSpPr/>
            <p:nvPr/>
          </p:nvSpPr>
          <p:spPr>
            <a:xfrm>
              <a:off x="7717460" y="4079173"/>
              <a:ext cx="493614" cy="493614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y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3CF120-7361-EC4E-9BEE-263A5482FF02}"/>
                </a:ext>
              </a:extLst>
            </p:cNvPr>
            <p:cNvSpPr/>
            <p:nvPr/>
          </p:nvSpPr>
          <p:spPr>
            <a:xfrm>
              <a:off x="8704688" y="4078392"/>
              <a:ext cx="493614" cy="493614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2AE110-3C11-F347-9DD5-F215E56BE8B1}"/>
                </a:ext>
              </a:extLst>
            </p:cNvPr>
            <p:cNvSpPr/>
            <p:nvPr/>
          </p:nvSpPr>
          <p:spPr>
            <a:xfrm>
              <a:off x="8704688" y="4947356"/>
              <a:ext cx="493614" cy="493614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C51E0A-1CAB-CA44-8D10-81B8EEDDDD93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8457881" y="2954132"/>
              <a:ext cx="319095" cy="349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74369B-1448-4349-AD80-DE02A733D663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964267" y="3724903"/>
              <a:ext cx="319095" cy="354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CE540D-6EC2-D64A-AECF-5F82D2442E3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632400" y="3724903"/>
              <a:ext cx="319095" cy="35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9A7617-6CFD-7E4F-910B-819D8E2816D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8951495" y="4572006"/>
              <a:ext cx="0" cy="375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5E63DF-BE29-764F-A1D2-CF7217DC518E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126014" y="2954132"/>
              <a:ext cx="319095" cy="339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B5EED5-481E-C449-80A6-0837C3A3D330}"/>
                </a:ext>
              </a:extLst>
            </p:cNvPr>
            <p:cNvSpPr/>
            <p:nvPr/>
          </p:nvSpPr>
          <p:spPr>
            <a:xfrm>
              <a:off x="7717460" y="4927057"/>
              <a:ext cx="493614" cy="493614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7DFBD9F-68D8-DF4F-9571-60929B5DFB66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7964267" y="4572006"/>
              <a:ext cx="0" cy="355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A1730C-204E-0143-B021-E94FCED0B764}"/>
                </a:ext>
              </a:extLst>
            </p:cNvPr>
            <p:cNvSpPr/>
            <p:nvPr/>
          </p:nvSpPr>
          <p:spPr>
            <a:xfrm>
              <a:off x="9714057" y="4078392"/>
              <a:ext cx="493614" cy="493614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w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E65406-4B46-CD4E-B44E-95EE4C3F1B77}"/>
                </a:ext>
              </a:extLst>
            </p:cNvPr>
            <p:cNvCxnSpPr>
              <a:cxnSpLocks/>
              <a:stCxn id="9" idx="5"/>
              <a:endCxn id="35" idx="0"/>
            </p:cNvCxnSpPr>
            <p:nvPr/>
          </p:nvCxnSpPr>
          <p:spPr>
            <a:xfrm>
              <a:off x="9619628" y="3714786"/>
              <a:ext cx="341236" cy="363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960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 go compressing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/>
          <a:lstStyle/>
          <a:p>
            <a:r>
              <a:rPr lang="en-US" dirty="0"/>
              <a:t>The message to encode is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abababa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Initialize the trie to just the root node.</a:t>
            </a:r>
          </a:p>
          <a:p>
            <a:pPr lvl="1"/>
            <a:r>
              <a:rPr lang="en-US" dirty="0"/>
              <a:t>It will be given the code </a:t>
            </a:r>
            <a:r>
              <a:rPr lang="en-US" dirty="0">
                <a:latin typeface="Courier" pitchFamily="2" charset="0"/>
              </a:rPr>
              <a:t>EMPTY = 1</a:t>
            </a:r>
            <a:r>
              <a:rPr lang="en-US" dirty="0"/>
              <a:t> since the root denotes the empty word.</a:t>
            </a:r>
          </a:p>
          <a:p>
            <a:r>
              <a:rPr lang="en-US" dirty="0"/>
              <a:t>We will need to keep track of the current node, which is colored:      .</a:t>
            </a:r>
          </a:p>
          <a:p>
            <a:r>
              <a:rPr lang="en-US" dirty="0"/>
              <a:t>Nodes that are added to the trie at any step are colored:      .</a:t>
            </a:r>
          </a:p>
          <a:p>
            <a:r>
              <a:rPr lang="en-US" dirty="0"/>
              <a:t>All other uninteresting nodes are colored:      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5E836D-E192-2248-94F8-44150F22023A}"/>
              </a:ext>
            </a:extLst>
          </p:cNvPr>
          <p:cNvSpPr/>
          <p:nvPr/>
        </p:nvSpPr>
        <p:spPr>
          <a:xfrm>
            <a:off x="2892748" y="4147372"/>
            <a:ext cx="218484" cy="218485"/>
          </a:xfrm>
          <a:prstGeom prst="rect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2A7769-3913-4844-8B20-B01DBE0641DF}"/>
              </a:ext>
            </a:extLst>
          </p:cNvPr>
          <p:cNvSpPr/>
          <p:nvPr/>
        </p:nvSpPr>
        <p:spPr>
          <a:xfrm>
            <a:off x="2061379" y="4810575"/>
            <a:ext cx="218484" cy="21848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1D48E-A198-8D4E-BE96-638E5FD7D00E}"/>
              </a:ext>
            </a:extLst>
          </p:cNvPr>
          <p:cNvSpPr/>
          <p:nvPr/>
        </p:nvSpPr>
        <p:spPr>
          <a:xfrm>
            <a:off x="5214154" y="5205862"/>
            <a:ext cx="218484" cy="21848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8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 an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Message: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u="sng" dirty="0" err="1">
                <a:latin typeface="Courier" pitchFamily="2" charset="0"/>
              </a:rPr>
              <a:t>a</a:t>
            </a:r>
            <a:r>
              <a:rPr lang="en-US" dirty="0" err="1">
                <a:latin typeface="Courier" pitchFamily="2" charset="0"/>
              </a:rPr>
              <a:t>bababa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The first symbol, and thus the current symbol, to consider is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.</a:t>
            </a:r>
          </a:p>
          <a:p>
            <a:r>
              <a:rPr lang="en-US" dirty="0"/>
              <a:t>Check if the current node has the child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64192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 an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Since it doesn’t, we add the child.</a:t>
            </a:r>
          </a:p>
          <a:p>
            <a:pPr lvl="1"/>
            <a:r>
              <a:rPr lang="en-US" dirty="0"/>
              <a:t>The code for the child is the next unused code.</a:t>
            </a:r>
          </a:p>
          <a:p>
            <a:pPr lvl="1"/>
            <a:r>
              <a:rPr lang="en-US" dirty="0"/>
              <a:t>In this case, the code is 2.</a:t>
            </a:r>
          </a:p>
          <a:p>
            <a:r>
              <a:rPr lang="en-US" dirty="0"/>
              <a:t>Each time we come across a word that doesn’t exist in the trie, we output a pair.</a:t>
            </a:r>
          </a:p>
          <a:p>
            <a:pPr lvl="1"/>
            <a:r>
              <a:rPr lang="en-US" dirty="0"/>
              <a:t>The pair is made from the current code and symbol.</a:t>
            </a:r>
          </a:p>
          <a:p>
            <a:pPr lvl="1"/>
            <a:r>
              <a:rPr lang="en-US" dirty="0"/>
              <a:t>So we output </a:t>
            </a:r>
            <a:r>
              <a:rPr lang="en-US" dirty="0">
                <a:latin typeface="Courier" pitchFamily="2" charset="0"/>
              </a:rPr>
              <a:t>(EMPTY, ‘a’)</a:t>
            </a:r>
            <a:r>
              <a:rPr lang="en-US" dirty="0"/>
              <a:t>.</a:t>
            </a:r>
          </a:p>
          <a:p>
            <a:r>
              <a:rPr lang="en-US" dirty="0"/>
              <a:t>We have just added a new word to the trie, so now we reset back to the root.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2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 a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Message: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</a:t>
            </a:r>
            <a:r>
              <a:rPr lang="en-US" u="sng" dirty="0" err="1">
                <a:latin typeface="Courier" pitchFamily="2" charset="0"/>
              </a:rPr>
              <a:t>b</a:t>
            </a:r>
            <a:r>
              <a:rPr lang="en-US" dirty="0" err="1">
                <a:latin typeface="Courier" pitchFamily="2" charset="0"/>
              </a:rPr>
              <a:t>ababa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The current symbol to consider is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.</a:t>
            </a:r>
          </a:p>
          <a:p>
            <a:r>
              <a:rPr lang="en-US" dirty="0"/>
              <a:t>Check if the current node has the child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8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F25-D733-284A-91A1-9811D2D8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0789-E04E-FD40-B4B6-1B27F23D86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217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Produces a message, or a sequence of messages, to be communicated to the receiving terminal.</a:t>
            </a:r>
          </a:p>
          <a:p>
            <a:r>
              <a:rPr lang="en-US" dirty="0"/>
              <a:t>A message takes on various forms: </a:t>
            </a:r>
          </a:p>
          <a:p>
            <a:pPr lvl="1"/>
            <a:r>
              <a:rPr lang="en-US" dirty="0"/>
              <a:t>A sequence of symbols like in a telegraph or teletype system.</a:t>
            </a:r>
          </a:p>
          <a:p>
            <a:pPr lvl="1"/>
            <a:r>
              <a:rPr lang="en-US" dirty="0"/>
              <a:t>A single function of time like radio.</a:t>
            </a:r>
          </a:p>
          <a:p>
            <a:pPr lvl="1"/>
            <a:r>
              <a:rPr lang="en-US" dirty="0"/>
              <a:t>A function of time and other variables like black/white television.</a:t>
            </a:r>
          </a:p>
          <a:p>
            <a:pPr lvl="1"/>
            <a:r>
              <a:rPr lang="en-US" dirty="0"/>
              <a:t>Two of more functions of time like sound transmission (several channels).</a:t>
            </a:r>
          </a:p>
          <a:p>
            <a:pPr lvl="1"/>
            <a:r>
              <a:rPr lang="en-US" dirty="0"/>
              <a:t>Several functions of variables like color television.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71F509-5DA6-1346-955C-D43CFC60B9B0}"/>
              </a:ext>
            </a:extLst>
          </p:cNvPr>
          <p:cNvGrpSpPr/>
          <p:nvPr/>
        </p:nvGrpSpPr>
        <p:grpSpPr>
          <a:xfrm>
            <a:off x="2447689" y="4798070"/>
            <a:ext cx="7296622" cy="1749337"/>
            <a:chOff x="4258266" y="3810637"/>
            <a:chExt cx="6310884" cy="15130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AAF91-4E8C-F240-8494-2653667A822C}"/>
                </a:ext>
              </a:extLst>
            </p:cNvPr>
            <p:cNvSpPr/>
            <p:nvPr/>
          </p:nvSpPr>
          <p:spPr>
            <a:xfrm>
              <a:off x="4258266" y="3810637"/>
              <a:ext cx="960120" cy="5788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02F88A-24F2-1B49-A3A4-8A8C02863079}"/>
                </a:ext>
              </a:extLst>
            </p:cNvPr>
            <p:cNvSpPr/>
            <p:nvPr/>
          </p:nvSpPr>
          <p:spPr>
            <a:xfrm>
              <a:off x="5500013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TRANSMITTER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F8788A-379B-B840-BE1F-BCFF25FA30A4}"/>
                </a:ext>
              </a:extLst>
            </p:cNvPr>
            <p:cNvSpPr/>
            <p:nvPr/>
          </p:nvSpPr>
          <p:spPr>
            <a:xfrm>
              <a:off x="8319726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RECEIVER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58F4E-F58B-AD4A-A505-56B775502B46}"/>
                </a:ext>
              </a:extLst>
            </p:cNvPr>
            <p:cNvSpPr/>
            <p:nvPr/>
          </p:nvSpPr>
          <p:spPr>
            <a:xfrm>
              <a:off x="9609030" y="3812842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DESTINATION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03A06D-5B74-284B-A5FD-BA41C02A5231}"/>
                </a:ext>
              </a:extLst>
            </p:cNvPr>
            <p:cNvSpPr/>
            <p:nvPr/>
          </p:nvSpPr>
          <p:spPr>
            <a:xfrm>
              <a:off x="6924953" y="474484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NOISE SOURCE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3A6A6C-FAB9-184E-A679-381FC7F48D15}"/>
                </a:ext>
              </a:extLst>
            </p:cNvPr>
            <p:cNvSpPr/>
            <p:nvPr/>
          </p:nvSpPr>
          <p:spPr>
            <a:xfrm>
              <a:off x="7291025" y="3994881"/>
              <a:ext cx="219457" cy="2103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6EDCFC-2A0F-B54F-80A6-C46687CE4D2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218386" y="4100037"/>
              <a:ext cx="2816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030F25-4340-FD40-9CF2-18BC232E30EA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460133" y="4100037"/>
              <a:ext cx="8308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4F3D188-28DD-F848-87CF-9D4E07346D19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7510482" y="4100037"/>
              <a:ext cx="809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4F0590-59FC-944B-A512-C3D6A9F545BA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279846" y="4100037"/>
              <a:ext cx="329184" cy="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F21E39-D07F-F44B-A18D-2BBA0B5D756B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H="1" flipV="1">
              <a:off x="7400754" y="4205193"/>
              <a:ext cx="4259" cy="539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7C6A1E-21FC-304F-ADC8-48CF51D6FE58}"/>
                </a:ext>
              </a:extLst>
            </p:cNvPr>
            <p:cNvSpPr txBox="1"/>
            <p:nvPr/>
          </p:nvSpPr>
          <p:spPr>
            <a:xfrm>
              <a:off x="5011168" y="4440873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9DAA3-7AB2-8F48-BD01-5C6781BFF0EA}"/>
                </a:ext>
              </a:extLst>
            </p:cNvPr>
            <p:cNvSpPr txBox="1"/>
            <p:nvPr/>
          </p:nvSpPr>
          <p:spPr>
            <a:xfrm>
              <a:off x="9096407" y="4447588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772EF2-86D6-1E40-AD03-7C603BED7323}"/>
                </a:ext>
              </a:extLst>
            </p:cNvPr>
            <p:cNvSpPr txBox="1"/>
            <p:nvPr/>
          </p:nvSpPr>
          <p:spPr>
            <a:xfrm>
              <a:off x="6527548" y="4137015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SIGNAL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13FDC5-F9A4-5644-B755-EC74A5C05F86}"/>
                </a:ext>
              </a:extLst>
            </p:cNvPr>
            <p:cNvSpPr txBox="1"/>
            <p:nvPr/>
          </p:nvSpPr>
          <p:spPr>
            <a:xfrm>
              <a:off x="7567073" y="4144304"/>
              <a:ext cx="696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RECEIVED</a:t>
              </a:r>
            </a:p>
            <a:p>
              <a:pPr algn="ctr"/>
              <a:r>
                <a:rPr lang="en-US" sz="800" dirty="0"/>
                <a:t>SIGNAL</a:t>
              </a:r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2C36D95C-E28D-3A48-9321-346CD793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A090717-3F56-874E-AE65-55FB66AA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B564A98-3F9C-D14A-9714-452E063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10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 a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Since it doesn’t, we add the child.</a:t>
            </a:r>
          </a:p>
          <a:p>
            <a:pPr lvl="1"/>
            <a:r>
              <a:rPr lang="en-US" dirty="0"/>
              <a:t>The code for the child is the next unused code.</a:t>
            </a:r>
          </a:p>
          <a:p>
            <a:pPr lvl="1"/>
            <a:r>
              <a:rPr lang="en-US" dirty="0"/>
              <a:t>In this case, the code is 3.</a:t>
            </a:r>
          </a:p>
          <a:p>
            <a:r>
              <a:rPr lang="en-US" dirty="0"/>
              <a:t>We output the pair</a:t>
            </a:r>
            <a:r>
              <a:rPr lang="en-US" dirty="0">
                <a:latin typeface="Courier" pitchFamily="2" charset="0"/>
              </a:rPr>
              <a:t>(EMPTY, ‘b’)</a:t>
            </a:r>
            <a:r>
              <a:rPr lang="en-US" dirty="0"/>
              <a:t>.</a:t>
            </a:r>
          </a:p>
          <a:p>
            <a:r>
              <a:rPr lang="en-US" dirty="0"/>
              <a:t>We have just added a new word to the trie, so now we reset back to the root.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7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 another…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Message: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ab</a:t>
            </a:r>
            <a:r>
              <a:rPr lang="en-US" u="sng" dirty="0" err="1">
                <a:latin typeface="Courier" pitchFamily="2" charset="0"/>
              </a:rPr>
              <a:t>a</a:t>
            </a:r>
            <a:r>
              <a:rPr lang="en-US" dirty="0" err="1">
                <a:latin typeface="Courier" pitchFamily="2" charset="0"/>
              </a:rPr>
              <a:t>baba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The current symbol to consider is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.</a:t>
            </a:r>
          </a:p>
          <a:p>
            <a:r>
              <a:rPr lang="en-US" dirty="0"/>
              <a:t>Check if the current node has the child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 another…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Since it does, we simply step down the trie.</a:t>
            </a:r>
          </a:p>
          <a:p>
            <a:pPr lvl="1"/>
            <a:r>
              <a:rPr lang="en-US" dirty="0"/>
              <a:t>The current node is now the child node containing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 .</a:t>
            </a:r>
          </a:p>
          <a:p>
            <a:r>
              <a:rPr lang="en-US" dirty="0"/>
              <a:t>Since we haven’t added anything, no pair is output.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68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 another…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Message: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aba</a:t>
            </a:r>
            <a:r>
              <a:rPr lang="en-US" u="sng" dirty="0" err="1">
                <a:latin typeface="Courier" pitchFamily="2" charset="0"/>
              </a:rPr>
              <a:t>b</a:t>
            </a:r>
            <a:r>
              <a:rPr lang="en-US" dirty="0" err="1">
                <a:latin typeface="Courier" pitchFamily="2" charset="0"/>
              </a:rPr>
              <a:t>aba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The current symbol to consider is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.</a:t>
            </a:r>
          </a:p>
          <a:p>
            <a:r>
              <a:rPr lang="en-US" dirty="0"/>
              <a:t>Check if the current node has the child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03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GIMME another…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Since it doesn’t, we add the child.</a:t>
            </a:r>
          </a:p>
          <a:p>
            <a:pPr lvl="1"/>
            <a:r>
              <a:rPr lang="en-US" dirty="0"/>
              <a:t>The code for the child is the next unused code.</a:t>
            </a:r>
          </a:p>
          <a:p>
            <a:pPr lvl="1"/>
            <a:r>
              <a:rPr lang="en-US" dirty="0"/>
              <a:t>In this case, the code is 4.</a:t>
            </a:r>
          </a:p>
          <a:p>
            <a:r>
              <a:rPr lang="en-US" dirty="0"/>
              <a:t>We output the pair</a:t>
            </a:r>
            <a:r>
              <a:rPr lang="en-US" dirty="0">
                <a:latin typeface="Courier" pitchFamily="2" charset="0"/>
              </a:rPr>
              <a:t>(2, ‘b’)</a:t>
            </a:r>
            <a:r>
              <a:rPr lang="en-US" dirty="0"/>
              <a:t>.</a:t>
            </a:r>
          </a:p>
          <a:p>
            <a:r>
              <a:rPr lang="en-US" dirty="0"/>
              <a:t>We have just added a new word to the trie, so now we reset back to the root.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B30B703-2767-2A48-8961-767E09E5CC06}"/>
              </a:ext>
            </a:extLst>
          </p:cNvPr>
          <p:cNvSpPr/>
          <p:nvPr/>
        </p:nvSpPr>
        <p:spPr>
          <a:xfrm>
            <a:off x="8013537" y="4241029"/>
            <a:ext cx="493614" cy="49361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BA1C0F-A448-914A-BEE0-A5733A959398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8260344" y="3850326"/>
            <a:ext cx="208020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20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giving me 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Message: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abab</a:t>
            </a:r>
            <a:r>
              <a:rPr lang="en-US" u="sng" dirty="0" err="1">
                <a:latin typeface="Courier" pitchFamily="2" charset="0"/>
              </a:rPr>
              <a:t>a</a:t>
            </a:r>
            <a:r>
              <a:rPr lang="en-US" dirty="0" err="1">
                <a:latin typeface="Courier" pitchFamily="2" charset="0"/>
              </a:rPr>
              <a:t>ba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The current symbol to consider is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.</a:t>
            </a:r>
          </a:p>
          <a:p>
            <a:r>
              <a:rPr lang="en-US" dirty="0"/>
              <a:t>Check if the current node has the child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B30B703-2767-2A48-8961-767E09E5CC06}"/>
              </a:ext>
            </a:extLst>
          </p:cNvPr>
          <p:cNvSpPr/>
          <p:nvPr/>
        </p:nvSpPr>
        <p:spPr>
          <a:xfrm>
            <a:off x="8013537" y="4241029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BA1C0F-A448-914A-BEE0-A5733A959398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8260344" y="3850326"/>
            <a:ext cx="208020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48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giving me 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Since it does, we simply step down the trie.</a:t>
            </a:r>
          </a:p>
          <a:p>
            <a:pPr lvl="1"/>
            <a:r>
              <a:rPr lang="en-US" dirty="0"/>
              <a:t>The current node is now the child node containing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 .</a:t>
            </a:r>
          </a:p>
          <a:p>
            <a:r>
              <a:rPr lang="en-US" dirty="0"/>
              <a:t>Since we haven’t added anything, no pair is output.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B30B703-2767-2A48-8961-767E09E5CC06}"/>
              </a:ext>
            </a:extLst>
          </p:cNvPr>
          <p:cNvSpPr/>
          <p:nvPr/>
        </p:nvSpPr>
        <p:spPr>
          <a:xfrm>
            <a:off x="8013537" y="4241029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BA1C0F-A448-914A-BEE0-A5733A959398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8260344" y="3850326"/>
            <a:ext cx="208020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3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giving me b’s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Message: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ababa</a:t>
            </a:r>
            <a:r>
              <a:rPr lang="en-US" u="sng" dirty="0" err="1">
                <a:latin typeface="Courier" pitchFamily="2" charset="0"/>
              </a:rPr>
              <a:t>b</a:t>
            </a:r>
            <a:r>
              <a:rPr lang="en-US" dirty="0" err="1">
                <a:latin typeface="Courier" pitchFamily="2" charset="0"/>
              </a:rPr>
              <a:t>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The current symbol to consider is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.</a:t>
            </a:r>
          </a:p>
          <a:p>
            <a:r>
              <a:rPr lang="en-US" dirty="0"/>
              <a:t>Check if the current node has the child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B30B703-2767-2A48-8961-767E09E5CC06}"/>
              </a:ext>
            </a:extLst>
          </p:cNvPr>
          <p:cNvSpPr/>
          <p:nvPr/>
        </p:nvSpPr>
        <p:spPr>
          <a:xfrm>
            <a:off x="8013537" y="4241029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BA1C0F-A448-914A-BEE0-A5733A959398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8260344" y="3850326"/>
            <a:ext cx="208020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70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giving me b’s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Since it does, we simply step down the trie.</a:t>
            </a:r>
          </a:p>
          <a:p>
            <a:pPr lvl="1"/>
            <a:r>
              <a:rPr lang="en-US" dirty="0"/>
              <a:t>The current node is now the child node containing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 .</a:t>
            </a:r>
          </a:p>
          <a:p>
            <a:r>
              <a:rPr lang="en-US" dirty="0"/>
              <a:t>Since we haven’t added anything, no pair is output.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B30B703-2767-2A48-8961-767E09E5CC06}"/>
              </a:ext>
            </a:extLst>
          </p:cNvPr>
          <p:cNvSpPr/>
          <p:nvPr/>
        </p:nvSpPr>
        <p:spPr>
          <a:xfrm>
            <a:off x="8013537" y="4241029"/>
            <a:ext cx="493614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BA1C0F-A448-914A-BEE0-A5733A959398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8260344" y="3850326"/>
            <a:ext cx="208020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2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Fine, One last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/>
          </a:bodyPr>
          <a:lstStyle/>
          <a:p>
            <a:r>
              <a:rPr lang="en-US" dirty="0"/>
              <a:t>Message: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ababab</a:t>
            </a:r>
            <a:r>
              <a:rPr lang="en-US" u="sng" dirty="0" err="1">
                <a:latin typeface="Courier" pitchFamily="2" charset="0"/>
              </a:rPr>
              <a:t>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The last symbol to consider is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.</a:t>
            </a:r>
          </a:p>
          <a:p>
            <a:r>
              <a:rPr lang="en-US" dirty="0"/>
              <a:t>Check if the current node has the child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B30B703-2767-2A48-8961-767E09E5CC06}"/>
              </a:ext>
            </a:extLst>
          </p:cNvPr>
          <p:cNvSpPr/>
          <p:nvPr/>
        </p:nvSpPr>
        <p:spPr>
          <a:xfrm>
            <a:off x="8013537" y="4241029"/>
            <a:ext cx="493614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BA1C0F-A448-914A-BEE0-A5733A959398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8260344" y="3850326"/>
            <a:ext cx="208020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5C77-3AF8-2A4E-87BA-3F144F57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E969-557D-D346-9F59-480B5070B3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Operates on the message to produce a signal suitable for transmission over the channel.</a:t>
            </a:r>
          </a:p>
          <a:p>
            <a:r>
              <a:rPr lang="en-US" dirty="0"/>
              <a:t>This is where compression and/or encryption occurs.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7D6636-EF22-6F43-B887-2A787C9884F9}"/>
              </a:ext>
            </a:extLst>
          </p:cNvPr>
          <p:cNvGrpSpPr/>
          <p:nvPr/>
        </p:nvGrpSpPr>
        <p:grpSpPr>
          <a:xfrm>
            <a:off x="2447376" y="3639413"/>
            <a:ext cx="7296622" cy="1749337"/>
            <a:chOff x="4258266" y="3810637"/>
            <a:chExt cx="6310884" cy="15130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0B046C-DB07-404E-BF26-65D0F278393D}"/>
                </a:ext>
              </a:extLst>
            </p:cNvPr>
            <p:cNvSpPr/>
            <p:nvPr/>
          </p:nvSpPr>
          <p:spPr>
            <a:xfrm>
              <a:off x="4258266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4C2243-E04C-894F-8080-FE1AEB8D8773}"/>
                </a:ext>
              </a:extLst>
            </p:cNvPr>
            <p:cNvSpPr/>
            <p:nvPr/>
          </p:nvSpPr>
          <p:spPr>
            <a:xfrm>
              <a:off x="5500013" y="3810637"/>
              <a:ext cx="960120" cy="5788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TRANSMITTER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97B574-FC37-AC4E-BD5A-9A164D7754B8}"/>
                </a:ext>
              </a:extLst>
            </p:cNvPr>
            <p:cNvSpPr/>
            <p:nvPr/>
          </p:nvSpPr>
          <p:spPr>
            <a:xfrm>
              <a:off x="8319726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RECEIVER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BE8F11-A353-B44F-848F-728F1FF91DDB}"/>
                </a:ext>
              </a:extLst>
            </p:cNvPr>
            <p:cNvSpPr/>
            <p:nvPr/>
          </p:nvSpPr>
          <p:spPr>
            <a:xfrm>
              <a:off x="9609030" y="3812842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DESTINATION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E8998F-AC2D-6F4C-9C10-FE1CE59B9AB2}"/>
                </a:ext>
              </a:extLst>
            </p:cNvPr>
            <p:cNvSpPr/>
            <p:nvPr/>
          </p:nvSpPr>
          <p:spPr>
            <a:xfrm>
              <a:off x="6924953" y="474484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NOISE SOURCE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EE130E-D4A7-D74C-BBCC-E2B2174925C9}"/>
                </a:ext>
              </a:extLst>
            </p:cNvPr>
            <p:cNvSpPr/>
            <p:nvPr/>
          </p:nvSpPr>
          <p:spPr>
            <a:xfrm>
              <a:off x="7291025" y="3994881"/>
              <a:ext cx="219457" cy="2103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26E075-5D12-A942-A211-7230451D7C2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218386" y="4100037"/>
              <a:ext cx="2816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4147DB-9EDD-4E42-9F74-1DEDDC0819BD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460133" y="4100037"/>
              <a:ext cx="8308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E55EF-53B3-9748-A633-439956F88C35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7510482" y="4100037"/>
              <a:ext cx="809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19B67A-9175-4244-8F4D-78285412BC4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279846" y="4100037"/>
              <a:ext cx="329184" cy="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1576C8D-E467-F84A-906E-9EDEBE25D34A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H="1" flipV="1">
              <a:off x="7400754" y="4205193"/>
              <a:ext cx="4259" cy="539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54024F-238A-EA40-B0AB-A1BDAA078446}"/>
                </a:ext>
              </a:extLst>
            </p:cNvPr>
            <p:cNvSpPr txBox="1"/>
            <p:nvPr/>
          </p:nvSpPr>
          <p:spPr>
            <a:xfrm>
              <a:off x="5011168" y="4440873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792B9A-1026-644E-8D37-AF097DB1C4CA}"/>
                </a:ext>
              </a:extLst>
            </p:cNvPr>
            <p:cNvSpPr txBox="1"/>
            <p:nvPr/>
          </p:nvSpPr>
          <p:spPr>
            <a:xfrm>
              <a:off x="9096407" y="4447588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54078F-07AF-3A46-ADC1-73834D57748B}"/>
                </a:ext>
              </a:extLst>
            </p:cNvPr>
            <p:cNvSpPr txBox="1"/>
            <p:nvPr/>
          </p:nvSpPr>
          <p:spPr>
            <a:xfrm>
              <a:off x="6527548" y="4137015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SIGNAL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42A48B-4C05-5B44-9CBB-799ABC6CA44D}"/>
                </a:ext>
              </a:extLst>
            </p:cNvPr>
            <p:cNvSpPr txBox="1"/>
            <p:nvPr/>
          </p:nvSpPr>
          <p:spPr>
            <a:xfrm>
              <a:off x="7567073" y="4144304"/>
              <a:ext cx="696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RECEIVED</a:t>
              </a:r>
            </a:p>
            <a:p>
              <a:pPr algn="ctr"/>
              <a:r>
                <a:rPr lang="en-US" sz="800" dirty="0"/>
                <a:t>SIGNAL</a:t>
              </a:r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E2940DDF-73BF-FC42-8E8F-397380B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7AFA1A5-E280-0842-B57A-669A8D6A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9BE9CC0-926A-394E-852C-14C3599D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9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2EF-6C0E-C142-8C1D-01831796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Fine, One last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E0C2-CDF6-984D-88E1-372B246538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it doesn’t, we add the child.</a:t>
            </a:r>
          </a:p>
          <a:p>
            <a:pPr lvl="1"/>
            <a:r>
              <a:rPr lang="en-US" dirty="0"/>
              <a:t>The code for the child is the next unused code.</a:t>
            </a:r>
          </a:p>
          <a:p>
            <a:pPr lvl="1"/>
            <a:r>
              <a:rPr lang="en-US" dirty="0"/>
              <a:t>In this case, the code is 5.</a:t>
            </a:r>
          </a:p>
          <a:p>
            <a:r>
              <a:rPr lang="en-US" dirty="0"/>
              <a:t>We output the pair</a:t>
            </a:r>
            <a:r>
              <a:rPr lang="en-US" dirty="0">
                <a:latin typeface="Courier" pitchFamily="2" charset="0"/>
              </a:rPr>
              <a:t>(4, ‘a’)</a:t>
            </a:r>
            <a:r>
              <a:rPr lang="en-US" dirty="0"/>
              <a:t>.</a:t>
            </a:r>
          </a:p>
          <a:p>
            <a:r>
              <a:rPr lang="en-US" dirty="0"/>
              <a:t>The message has now been compressed to the following pairs, in order: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‘a’)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‘b’)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(2, ‘b’)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(4, ‘a’)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934F-4243-BD4B-9C38-336C5B8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1D9-47F2-4841-9C2A-81D1019B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1499-EA7A-0643-BF91-389D4FB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20B05-EE9B-7E4B-AE03-638D16BB748F}"/>
              </a:ext>
            </a:extLst>
          </p:cNvPr>
          <p:cNvSpPr/>
          <p:nvPr/>
        </p:nvSpPr>
        <p:spPr>
          <a:xfrm>
            <a:off x="8642883" y="2616971"/>
            <a:ext cx="1317981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$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EMPTY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7F7B2-0E13-914C-999C-C346002E19A8}"/>
              </a:ext>
            </a:extLst>
          </p:cNvPr>
          <p:cNvSpPr/>
          <p:nvPr/>
        </p:nvSpPr>
        <p:spPr>
          <a:xfrm>
            <a:off x="8396076" y="3429000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0145E-DEC0-464C-89E5-4C9D2FD79FD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8642883" y="3038297"/>
            <a:ext cx="193014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FD6CD6-EEB6-8E48-A7E8-38B4DB0F940E}"/>
              </a:ext>
            </a:extLst>
          </p:cNvPr>
          <p:cNvSpPr/>
          <p:nvPr/>
        </p:nvSpPr>
        <p:spPr>
          <a:xfrm>
            <a:off x="9714057" y="3424805"/>
            <a:ext cx="493614" cy="4936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58AB66-EA4C-184F-8754-2BEA82150E38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9767850" y="3038297"/>
            <a:ext cx="193014" cy="386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B30B703-2767-2A48-8961-767E09E5CC06}"/>
              </a:ext>
            </a:extLst>
          </p:cNvPr>
          <p:cNvSpPr/>
          <p:nvPr/>
        </p:nvSpPr>
        <p:spPr>
          <a:xfrm>
            <a:off x="8013537" y="4241029"/>
            <a:ext cx="493614" cy="493614"/>
          </a:xfrm>
          <a:prstGeom prst="ellipse">
            <a:avLst/>
          </a:prstGeom>
          <a:solidFill>
            <a:srgbClr val="F044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b4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BA1C0F-A448-914A-BEE0-A5733A959398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8260344" y="3850326"/>
            <a:ext cx="208020" cy="3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623FE0-3213-774E-9E20-413681F57C7D}"/>
              </a:ext>
            </a:extLst>
          </p:cNvPr>
          <p:cNvSpPr/>
          <p:nvPr/>
        </p:nvSpPr>
        <p:spPr>
          <a:xfrm>
            <a:off x="7605395" y="5125346"/>
            <a:ext cx="493614" cy="493614"/>
          </a:xfrm>
          <a:prstGeom prst="ellipse">
            <a:avLst/>
          </a:prstGeom>
          <a:solidFill>
            <a:srgbClr val="FAA10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A717EA-6E96-5A4A-A24D-6F1BEEA5E3CC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7852202" y="4662355"/>
            <a:ext cx="233623" cy="462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13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063C-5127-0447-A8F1-92B85593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Decoded things come in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36EA-B035-A047-AF5C-3DFFDF74A1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/>
          <a:lstStyle/>
          <a:p>
            <a:r>
              <a:rPr lang="en-US" dirty="0"/>
              <a:t>To decompress, we decode the pairs, filling out a dictionary as we go.</a:t>
            </a:r>
          </a:p>
          <a:p>
            <a:pPr lvl="1"/>
            <a:r>
              <a:rPr lang="en-US" dirty="0"/>
              <a:t>The key is a code, and the value the word that the code denotes.</a:t>
            </a:r>
          </a:p>
          <a:p>
            <a:r>
              <a:rPr lang="en-US" dirty="0"/>
              <a:t>Like with the trie used in compression, the empty word is added initially to the dictionary.</a:t>
            </a:r>
          </a:p>
          <a:p>
            <a:pPr lvl="1"/>
            <a:r>
              <a:rPr lang="en-US" dirty="0"/>
              <a:t>Compression and decompression must agree on the starting set of words and codes.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A432-3085-6C43-8F0A-59148CE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24B2-61FE-2045-AA16-A095664B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A1A8-A6EF-924B-8C37-839B8D94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D42D2B-B0C7-2B4B-9E21-678C38EC8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85464"/>
              </p:ext>
            </p:extLst>
          </p:nvPr>
        </p:nvGraphicFramePr>
        <p:xfrm>
          <a:off x="8005176" y="2416022"/>
          <a:ext cx="3119506" cy="27398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59753">
                  <a:extLst>
                    <a:ext uri="{9D8B030D-6E8A-4147-A177-3AD203B41FA5}">
                      <a16:colId xmlns:a16="http://schemas.microsoft.com/office/drawing/2014/main" val="1610339955"/>
                    </a:ext>
                  </a:extLst>
                </a:gridCol>
                <a:gridCol w="1559753">
                  <a:extLst>
                    <a:ext uri="{9D8B030D-6E8A-4147-A177-3AD203B41FA5}">
                      <a16:colId xmlns:a16="http://schemas.microsoft.com/office/drawing/2014/main" val="3437523126"/>
                    </a:ext>
                  </a:extLst>
                </a:gridCol>
              </a:tblGrid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Code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Word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129446713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EMPTY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2965962025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967981469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084353530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15181961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2898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90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ACD3-4CA1-9A4F-9408-604FB0B0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pair, get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9F6-7012-F249-A595-DB8815E11D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Pairs: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‘a’) ←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‘b’)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(2, ‘b’)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(4, ‘a’)</a:t>
            </a:r>
            <a:endParaRPr lang="en-US" dirty="0"/>
          </a:p>
          <a:p>
            <a:r>
              <a:rPr lang="en-US" dirty="0"/>
              <a:t>We append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 to the word denoted by </a:t>
            </a:r>
            <a:r>
              <a:rPr lang="en-US" dirty="0">
                <a:latin typeface="Courier" pitchFamily="2" charset="0"/>
              </a:rPr>
              <a:t>EMPTY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yields the new word: </a:t>
            </a:r>
            <a:r>
              <a:rPr lang="en-US" dirty="0">
                <a:latin typeface="Courier" pitchFamily="2" charset="0"/>
              </a:rPr>
              <a:t>”a”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add this word to the dictionary, giving it the next unused code of 2.</a:t>
            </a:r>
          </a:p>
          <a:p>
            <a:r>
              <a:rPr lang="en-US" dirty="0"/>
              <a:t>Output the word.</a:t>
            </a:r>
          </a:p>
          <a:p>
            <a:pPr lvl="1"/>
            <a:r>
              <a:rPr lang="en-US" dirty="0"/>
              <a:t>Current output: </a:t>
            </a:r>
            <a:r>
              <a:rPr lang="en-US" dirty="0">
                <a:latin typeface="Courier" pitchFamily="2" charset="0"/>
              </a:rPr>
              <a:t>“a”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E2B5-FE77-B442-A4F6-0DCA9A8E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9191-D974-3A4E-941C-B2C81C88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8426-4C6D-244A-BB93-347AC8DF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A54EEB-1F4B-CD4C-8E4A-F6E7D0A5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07438"/>
              </p:ext>
            </p:extLst>
          </p:nvPr>
        </p:nvGraphicFramePr>
        <p:xfrm>
          <a:off x="8005176" y="2416022"/>
          <a:ext cx="3119506" cy="27398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59753">
                  <a:extLst>
                    <a:ext uri="{9D8B030D-6E8A-4147-A177-3AD203B41FA5}">
                      <a16:colId xmlns:a16="http://schemas.microsoft.com/office/drawing/2014/main" val="1610339955"/>
                    </a:ext>
                  </a:extLst>
                </a:gridCol>
                <a:gridCol w="1559753">
                  <a:extLst>
                    <a:ext uri="{9D8B030D-6E8A-4147-A177-3AD203B41FA5}">
                      <a16:colId xmlns:a16="http://schemas.microsoft.com/office/drawing/2014/main" val="3437523126"/>
                    </a:ext>
                  </a:extLst>
                </a:gridCol>
              </a:tblGrid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Code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Word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129446713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EMPTY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2965962025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”a”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967981469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084353530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15181961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2898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73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ACD3-4CA1-9A4F-9408-604FB0B0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double down…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9F6-7012-F249-A595-DB8815E11D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Pairs: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‘a’)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‘b’) ←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(2, ‘b’)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(4, ‘a’)</a:t>
            </a:r>
            <a:endParaRPr lang="en-US" dirty="0"/>
          </a:p>
          <a:p>
            <a:r>
              <a:rPr lang="en-US" dirty="0"/>
              <a:t>We append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 to the word denoted by </a:t>
            </a:r>
            <a:r>
              <a:rPr lang="en-US" dirty="0">
                <a:latin typeface="Courier" pitchFamily="2" charset="0"/>
              </a:rPr>
              <a:t>EMPTY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yields the new word: </a:t>
            </a:r>
            <a:r>
              <a:rPr lang="en-US" dirty="0">
                <a:latin typeface="Courier" pitchFamily="2" charset="0"/>
              </a:rPr>
              <a:t>”b”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add this word to the dictionary, giving it the next unused code of 3.</a:t>
            </a:r>
          </a:p>
          <a:p>
            <a:r>
              <a:rPr lang="en-US" dirty="0"/>
              <a:t>Output the word.</a:t>
            </a:r>
          </a:p>
          <a:p>
            <a:pPr lvl="1"/>
            <a:r>
              <a:rPr lang="en-US" dirty="0"/>
              <a:t>Current output: </a:t>
            </a:r>
            <a:r>
              <a:rPr lang="en-US" dirty="0">
                <a:latin typeface="Courier" pitchFamily="2" charset="0"/>
              </a:rPr>
              <a:t>“ab”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E2B5-FE77-B442-A4F6-0DCA9A8E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9191-D974-3A4E-941C-B2C81C88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8426-4C6D-244A-BB93-347AC8DF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A54EEB-1F4B-CD4C-8E4A-F6E7D0A5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9806"/>
              </p:ext>
            </p:extLst>
          </p:nvPr>
        </p:nvGraphicFramePr>
        <p:xfrm>
          <a:off x="8005176" y="2416022"/>
          <a:ext cx="3119506" cy="27398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59753">
                  <a:extLst>
                    <a:ext uri="{9D8B030D-6E8A-4147-A177-3AD203B41FA5}">
                      <a16:colId xmlns:a16="http://schemas.microsoft.com/office/drawing/2014/main" val="1610339955"/>
                    </a:ext>
                  </a:extLst>
                </a:gridCol>
                <a:gridCol w="1559753">
                  <a:extLst>
                    <a:ext uri="{9D8B030D-6E8A-4147-A177-3AD203B41FA5}">
                      <a16:colId xmlns:a16="http://schemas.microsoft.com/office/drawing/2014/main" val="3437523126"/>
                    </a:ext>
                  </a:extLst>
                </a:gridCol>
              </a:tblGrid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Code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Word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129446713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EMPTY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2965962025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”a”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967981469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“b”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084353530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15181961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2898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01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ACD3-4CA1-9A4F-9408-604FB0B0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double down 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9F6-7012-F249-A595-DB8815E11D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Pairs: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‘a’)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‘b’)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(2, ‘b’) ←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(4, ‘a’)</a:t>
            </a:r>
            <a:endParaRPr lang="en-US" dirty="0"/>
          </a:p>
          <a:p>
            <a:r>
              <a:rPr lang="en-US" dirty="0"/>
              <a:t>We append </a:t>
            </a:r>
            <a:r>
              <a:rPr lang="en-US" dirty="0">
                <a:latin typeface="Courier" pitchFamily="2" charset="0"/>
              </a:rPr>
              <a:t>‘b’</a:t>
            </a:r>
            <a:r>
              <a:rPr lang="en-US" dirty="0"/>
              <a:t> to the word denoted by </a:t>
            </a:r>
            <a:r>
              <a:rPr lang="en-US" dirty="0">
                <a:latin typeface="Courier" pitchFamily="2" charset="0"/>
              </a:rPr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yields the new word: </a:t>
            </a:r>
            <a:r>
              <a:rPr lang="en-US" dirty="0">
                <a:latin typeface="Courier" pitchFamily="2" charset="0"/>
              </a:rPr>
              <a:t>”ab”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add this word to the dictionary, giving it the next unused code of 4.</a:t>
            </a:r>
          </a:p>
          <a:p>
            <a:r>
              <a:rPr lang="en-US" dirty="0"/>
              <a:t>Output the word.</a:t>
            </a:r>
          </a:p>
          <a:p>
            <a:pPr lvl="1"/>
            <a:r>
              <a:rPr lang="en-US" dirty="0"/>
              <a:t>Current output: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abab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E2B5-FE77-B442-A4F6-0DCA9A8E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9191-D974-3A4E-941C-B2C81C88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8426-4C6D-244A-BB93-347AC8DF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A54EEB-1F4B-CD4C-8E4A-F6E7D0A5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37963"/>
              </p:ext>
            </p:extLst>
          </p:nvPr>
        </p:nvGraphicFramePr>
        <p:xfrm>
          <a:off x="8005176" y="2416022"/>
          <a:ext cx="3119506" cy="27398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59753">
                  <a:extLst>
                    <a:ext uri="{9D8B030D-6E8A-4147-A177-3AD203B41FA5}">
                      <a16:colId xmlns:a16="http://schemas.microsoft.com/office/drawing/2014/main" val="1610339955"/>
                    </a:ext>
                  </a:extLst>
                </a:gridCol>
                <a:gridCol w="1559753">
                  <a:extLst>
                    <a:ext uri="{9D8B030D-6E8A-4147-A177-3AD203B41FA5}">
                      <a16:colId xmlns:a16="http://schemas.microsoft.com/office/drawing/2014/main" val="3437523126"/>
                    </a:ext>
                  </a:extLst>
                </a:gridCol>
              </a:tblGrid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Code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Word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129446713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EMPTY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2965962025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”a”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967981469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“b”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084353530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“ab”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15181961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2898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38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ACD3-4CA1-9A4F-9408-604FB0B0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time for good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9F6-7012-F249-A595-DB8815E11D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Pairs: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‘a’)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(EMPTY, ‘b’)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(2, ‘b’)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(4, ‘a’) ←</a:t>
            </a:r>
            <a:endParaRPr lang="en-US" dirty="0"/>
          </a:p>
          <a:p>
            <a:r>
              <a:rPr lang="en-US" dirty="0"/>
              <a:t>We append </a:t>
            </a:r>
            <a:r>
              <a:rPr lang="en-US" dirty="0">
                <a:latin typeface="Courier" pitchFamily="2" charset="0"/>
              </a:rPr>
              <a:t>‘a’</a:t>
            </a:r>
            <a:r>
              <a:rPr lang="en-US" dirty="0"/>
              <a:t> to the word denoted by </a:t>
            </a:r>
            <a:r>
              <a:rPr lang="en-US" dirty="0">
                <a:latin typeface="Courier" pitchFamily="2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yields the new word: </a:t>
            </a:r>
            <a:r>
              <a:rPr lang="en-US" dirty="0">
                <a:latin typeface="Courier" pitchFamily="2" charset="0"/>
              </a:rPr>
              <a:t>”aba”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add this word to the dictionary, giving it the next unused code of 5.</a:t>
            </a:r>
          </a:p>
          <a:p>
            <a:r>
              <a:rPr lang="en-US" dirty="0"/>
              <a:t>Output the word.</a:t>
            </a:r>
          </a:p>
          <a:p>
            <a:pPr lvl="1"/>
            <a:r>
              <a:rPr lang="en-US" dirty="0"/>
              <a:t>Current output: </a:t>
            </a: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abababa</a:t>
            </a:r>
            <a:r>
              <a:rPr lang="en-US" dirty="0">
                <a:latin typeface="Courier" pitchFamily="2" charset="0"/>
              </a:rPr>
              <a:t>”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E2B5-FE77-B442-A4F6-0DCA9A8E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9191-D974-3A4E-941C-B2C81C88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8426-4C6D-244A-BB93-347AC8DF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A54EEB-1F4B-CD4C-8E4A-F6E7D0A5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90160"/>
              </p:ext>
            </p:extLst>
          </p:nvPr>
        </p:nvGraphicFramePr>
        <p:xfrm>
          <a:off x="8005176" y="2416022"/>
          <a:ext cx="3119506" cy="27398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59753">
                  <a:extLst>
                    <a:ext uri="{9D8B030D-6E8A-4147-A177-3AD203B41FA5}">
                      <a16:colId xmlns:a16="http://schemas.microsoft.com/office/drawing/2014/main" val="1610339955"/>
                    </a:ext>
                  </a:extLst>
                </a:gridCol>
                <a:gridCol w="1559753">
                  <a:extLst>
                    <a:ext uri="{9D8B030D-6E8A-4147-A177-3AD203B41FA5}">
                      <a16:colId xmlns:a16="http://schemas.microsoft.com/office/drawing/2014/main" val="3437523126"/>
                    </a:ext>
                  </a:extLst>
                </a:gridCol>
              </a:tblGrid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Code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Word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129446713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EMPTY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2965962025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”a”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967981469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“b”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1084353530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“ab”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15181961"/>
                  </a:ext>
                </a:extLst>
              </a:tr>
              <a:tr h="456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marL="57084" marR="57084" marT="28543" marB="285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“aba”</a:t>
                      </a:r>
                    </a:p>
                  </a:txBody>
                  <a:tcPr marL="57084" marR="57084" marT="28543" marB="28543"/>
                </a:tc>
                <a:extLst>
                  <a:ext uri="{0D108BD9-81ED-4DB2-BD59-A6C34878D82A}">
                    <a16:rowId xmlns:a16="http://schemas.microsoft.com/office/drawing/2014/main" val="332898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92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99C-69EE-8647-AC3D-B88CE030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C84D-2AD3-B449-A800-D4D18572EC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 lossless compression algorithms: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Huffman Coding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LZ78</a:t>
            </a:r>
          </a:p>
          <a:p>
            <a:r>
              <a:rPr lang="en-US" dirty="0"/>
              <a:t>Knowing that messages exhibit varying levels of entropy, it is good to pick your tools wisely.</a:t>
            </a:r>
          </a:p>
          <a:p>
            <a:pPr lvl="1"/>
            <a:r>
              <a:rPr lang="en-US" dirty="0"/>
              <a:t>Would it be good to use LZ78 for messages with high entropy?</a:t>
            </a:r>
          </a:p>
          <a:p>
            <a:pPr lvl="1"/>
            <a:r>
              <a:rPr lang="en-US" dirty="0"/>
              <a:t>Would it be better to use Huffman over LZ78 for message with low entropy?</a:t>
            </a:r>
          </a:p>
          <a:p>
            <a:r>
              <a:rPr lang="en-US" dirty="0"/>
              <a:t>Compression algorithms have their limits.</a:t>
            </a:r>
          </a:p>
          <a:p>
            <a:pPr lvl="1"/>
            <a:r>
              <a:rPr lang="en-US" dirty="0"/>
              <a:t>They can’t hope to compress messages consisting of uniform randomness.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9FCA-2502-414A-8C32-503CA795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0B09-A8A4-E447-BA4C-D3A21F9B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AAEF-C35A-394D-AEE1-DBE6D9C4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EBE7-5E4D-0E4F-9DB9-6473EC03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F961-F248-B245-B7F1-D61A6A5329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015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medium through which a signal is transmitted.</a:t>
            </a:r>
          </a:p>
          <a:p>
            <a:r>
              <a:rPr lang="en-US" dirty="0"/>
              <a:t>Could be, but not limited to:</a:t>
            </a:r>
          </a:p>
          <a:p>
            <a:pPr lvl="1"/>
            <a:r>
              <a:rPr lang="en-US" dirty="0"/>
              <a:t>Radio frequencies.</a:t>
            </a:r>
          </a:p>
          <a:p>
            <a:pPr lvl="1"/>
            <a:r>
              <a:rPr lang="en-US" dirty="0"/>
              <a:t>Beams of light.</a:t>
            </a:r>
          </a:p>
          <a:p>
            <a:pPr lvl="1"/>
            <a:r>
              <a:rPr lang="en-US" dirty="0"/>
              <a:t>Coaxial cables.</a:t>
            </a:r>
          </a:p>
          <a:p>
            <a:pPr lvl="1"/>
            <a:r>
              <a:rPr lang="en-US" dirty="0"/>
              <a:t>Wires.</a:t>
            </a:r>
          </a:p>
          <a:p>
            <a:pPr lvl="1"/>
            <a:r>
              <a:rPr lang="en-US" dirty="0"/>
              <a:t>Fiber optics.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44A13D-BB05-6A4C-94B2-89B0515457EB}"/>
              </a:ext>
            </a:extLst>
          </p:cNvPr>
          <p:cNvGrpSpPr/>
          <p:nvPr/>
        </p:nvGrpSpPr>
        <p:grpSpPr>
          <a:xfrm>
            <a:off x="2447376" y="4453604"/>
            <a:ext cx="7296622" cy="1749337"/>
            <a:chOff x="4258266" y="3810637"/>
            <a:chExt cx="6310884" cy="15130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B3EFC3-0D38-3A43-BEC3-8E0B3FFD09A9}"/>
                </a:ext>
              </a:extLst>
            </p:cNvPr>
            <p:cNvSpPr/>
            <p:nvPr/>
          </p:nvSpPr>
          <p:spPr>
            <a:xfrm>
              <a:off x="4258266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3B4E2D-1ED6-E145-8EEB-51839A6577BC}"/>
                </a:ext>
              </a:extLst>
            </p:cNvPr>
            <p:cNvSpPr/>
            <p:nvPr/>
          </p:nvSpPr>
          <p:spPr>
            <a:xfrm>
              <a:off x="5500013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TRANSMITTER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17E6A8-5D53-3049-990C-98038FBC338F}"/>
                </a:ext>
              </a:extLst>
            </p:cNvPr>
            <p:cNvSpPr/>
            <p:nvPr/>
          </p:nvSpPr>
          <p:spPr>
            <a:xfrm>
              <a:off x="8319726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RECEIVER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E0D24-9F33-C446-8E15-E426BC5332B7}"/>
                </a:ext>
              </a:extLst>
            </p:cNvPr>
            <p:cNvSpPr/>
            <p:nvPr/>
          </p:nvSpPr>
          <p:spPr>
            <a:xfrm>
              <a:off x="9609030" y="3812842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DESTINATION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8A22B8-6C2C-A045-9141-68D78F25BEF5}"/>
                </a:ext>
              </a:extLst>
            </p:cNvPr>
            <p:cNvSpPr/>
            <p:nvPr/>
          </p:nvSpPr>
          <p:spPr>
            <a:xfrm>
              <a:off x="6924953" y="4744847"/>
              <a:ext cx="960120" cy="5788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NOISE SOURCE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0EACF9-7300-0048-B21C-C23CB158420F}"/>
                </a:ext>
              </a:extLst>
            </p:cNvPr>
            <p:cNvSpPr/>
            <p:nvPr/>
          </p:nvSpPr>
          <p:spPr>
            <a:xfrm>
              <a:off x="7291025" y="3994881"/>
              <a:ext cx="219457" cy="21031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DFCE82-088D-3E49-8B69-FD62280D7B2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218386" y="4100037"/>
              <a:ext cx="2816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4C35175-2066-434A-ACEE-F588CFA2FDC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460133" y="4100037"/>
              <a:ext cx="8308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B36E5A-405F-6C48-8790-5B1A48F2DA37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7510482" y="4100037"/>
              <a:ext cx="809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898A14-6044-954A-90D8-DADC66F5242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279846" y="4100037"/>
              <a:ext cx="329184" cy="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33499B-1D2F-3F4E-B8EB-3715196B67CD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H="1" flipV="1">
              <a:off x="7400754" y="4205193"/>
              <a:ext cx="4259" cy="539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E47804-F98F-5B49-A15C-EEA246CE3E4C}"/>
                </a:ext>
              </a:extLst>
            </p:cNvPr>
            <p:cNvSpPr txBox="1"/>
            <p:nvPr/>
          </p:nvSpPr>
          <p:spPr>
            <a:xfrm>
              <a:off x="5011168" y="4440873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A3034-1271-D04B-8D8B-38662AA183C3}"/>
                </a:ext>
              </a:extLst>
            </p:cNvPr>
            <p:cNvSpPr txBox="1"/>
            <p:nvPr/>
          </p:nvSpPr>
          <p:spPr>
            <a:xfrm>
              <a:off x="9096407" y="4447588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EAB626-BECC-FD46-AB16-6BCA467F159E}"/>
                </a:ext>
              </a:extLst>
            </p:cNvPr>
            <p:cNvSpPr txBox="1"/>
            <p:nvPr/>
          </p:nvSpPr>
          <p:spPr>
            <a:xfrm>
              <a:off x="6527548" y="4137015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SIGNAL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490CE-8A8E-2F42-9B80-0055EBD9EC0A}"/>
                </a:ext>
              </a:extLst>
            </p:cNvPr>
            <p:cNvSpPr txBox="1"/>
            <p:nvPr/>
          </p:nvSpPr>
          <p:spPr>
            <a:xfrm>
              <a:off x="7567073" y="4144304"/>
              <a:ext cx="696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RECEIVED</a:t>
              </a:r>
            </a:p>
            <a:p>
              <a:pPr algn="ctr"/>
              <a:r>
                <a:rPr lang="en-US" sz="800" dirty="0"/>
                <a:t>SIGNAL</a:t>
              </a:r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DF2611AC-AB36-7E48-8FCC-5DCCD871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B210963-6640-254B-94CB-52D271A1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927C1FA-AB0F-914E-AD20-9E66AE4B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2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ECB4-1BE6-7649-935A-A701E4B1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9DA6-CC2B-A340-A069-4A191C515E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Performs the inverse operation of that done by the transmitter.</a:t>
            </a:r>
          </a:p>
          <a:p>
            <a:r>
              <a:rPr lang="en-US" dirty="0"/>
              <a:t>Decompression if the transmitter used compression, decryption if the transmitter used encryption.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C2A772-9784-8140-B58F-D6FF150E3D2C}"/>
              </a:ext>
            </a:extLst>
          </p:cNvPr>
          <p:cNvGrpSpPr/>
          <p:nvPr/>
        </p:nvGrpSpPr>
        <p:grpSpPr>
          <a:xfrm>
            <a:off x="2447376" y="3702042"/>
            <a:ext cx="7296622" cy="1749337"/>
            <a:chOff x="4258266" y="3810637"/>
            <a:chExt cx="6310884" cy="15130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2EA8C9-B4E2-FC49-83FE-C18B3ECBA2AE}"/>
                </a:ext>
              </a:extLst>
            </p:cNvPr>
            <p:cNvSpPr/>
            <p:nvPr/>
          </p:nvSpPr>
          <p:spPr>
            <a:xfrm>
              <a:off x="4258266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690A4E-3CC2-BC4C-BD9F-2AE17E66A3F5}"/>
                </a:ext>
              </a:extLst>
            </p:cNvPr>
            <p:cNvSpPr/>
            <p:nvPr/>
          </p:nvSpPr>
          <p:spPr>
            <a:xfrm>
              <a:off x="5500013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TRANSMITTER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B8ED74-BF09-F148-A2E7-9F6F007C1716}"/>
                </a:ext>
              </a:extLst>
            </p:cNvPr>
            <p:cNvSpPr/>
            <p:nvPr/>
          </p:nvSpPr>
          <p:spPr>
            <a:xfrm>
              <a:off x="8319726" y="3810637"/>
              <a:ext cx="960120" cy="5788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RECEIVER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2BF40-1FC1-3E4A-8DE7-E4BC7C5C995B}"/>
                </a:ext>
              </a:extLst>
            </p:cNvPr>
            <p:cNvSpPr/>
            <p:nvPr/>
          </p:nvSpPr>
          <p:spPr>
            <a:xfrm>
              <a:off x="9609030" y="3812842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DESTINATION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B65B9-5BF5-7A42-AFC6-5FF79FF3965F}"/>
                </a:ext>
              </a:extLst>
            </p:cNvPr>
            <p:cNvSpPr/>
            <p:nvPr/>
          </p:nvSpPr>
          <p:spPr>
            <a:xfrm>
              <a:off x="6924953" y="474484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NOISE SOURCE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6EF78C-2742-9748-A369-4424518A4252}"/>
                </a:ext>
              </a:extLst>
            </p:cNvPr>
            <p:cNvSpPr/>
            <p:nvPr/>
          </p:nvSpPr>
          <p:spPr>
            <a:xfrm>
              <a:off x="7291025" y="3994881"/>
              <a:ext cx="219457" cy="2103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D6B84A-B485-9149-853E-6C52F146D64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218386" y="4100037"/>
              <a:ext cx="2816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80DF852-7A39-0A4F-91E6-DECC79D3F10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460133" y="4100037"/>
              <a:ext cx="8308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EDC80B8-8BCD-1348-A12A-A8E4051D5637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7510482" y="4100037"/>
              <a:ext cx="809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D95239-23BE-3040-8F79-4EE67CAE897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279846" y="4100037"/>
              <a:ext cx="329184" cy="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0E48CF-6D29-F146-8BE0-238486DB3FA0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H="1" flipV="1">
              <a:off x="7400754" y="4205193"/>
              <a:ext cx="4259" cy="539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1CBBE0-A7CE-9543-BE77-D98D8638C477}"/>
                </a:ext>
              </a:extLst>
            </p:cNvPr>
            <p:cNvSpPr txBox="1"/>
            <p:nvPr/>
          </p:nvSpPr>
          <p:spPr>
            <a:xfrm>
              <a:off x="5011168" y="4440873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A58976-A968-9542-83BD-7B837698BDB9}"/>
                </a:ext>
              </a:extLst>
            </p:cNvPr>
            <p:cNvSpPr txBox="1"/>
            <p:nvPr/>
          </p:nvSpPr>
          <p:spPr>
            <a:xfrm>
              <a:off x="9096407" y="4447588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FD6C48-BF94-2A4B-AE4A-67C53323ECCA}"/>
                </a:ext>
              </a:extLst>
            </p:cNvPr>
            <p:cNvSpPr txBox="1"/>
            <p:nvPr/>
          </p:nvSpPr>
          <p:spPr>
            <a:xfrm>
              <a:off x="6527548" y="4137015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SIGNAL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E163BF-FDF4-7642-B6D6-BC77DA7BEEC2}"/>
                </a:ext>
              </a:extLst>
            </p:cNvPr>
            <p:cNvSpPr txBox="1"/>
            <p:nvPr/>
          </p:nvSpPr>
          <p:spPr>
            <a:xfrm>
              <a:off x="7567073" y="4144304"/>
              <a:ext cx="696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RECEIVED</a:t>
              </a:r>
            </a:p>
            <a:p>
              <a:pPr algn="ctr"/>
              <a:r>
                <a:rPr lang="en-US" sz="800" dirty="0"/>
                <a:t>SIGNAL</a:t>
              </a:r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54DFD9D6-11BF-FA47-BF6B-B85AD0A8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41C05EE-E391-7A48-AD60-22624AC5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A6F9ACF-2C43-694D-99EC-462F943E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5751-D218-5349-B228-376483B0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F337-1C52-B242-849F-9BB9D0B633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intended target of the message.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329B53-A57C-4645-8664-6883624B0003}"/>
              </a:ext>
            </a:extLst>
          </p:cNvPr>
          <p:cNvGrpSpPr/>
          <p:nvPr/>
        </p:nvGrpSpPr>
        <p:grpSpPr>
          <a:xfrm>
            <a:off x="2447376" y="3429000"/>
            <a:ext cx="7296622" cy="1749337"/>
            <a:chOff x="4258266" y="3810637"/>
            <a:chExt cx="6310884" cy="15130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0AA8A0-0A19-4847-960B-D6D4E28874FD}"/>
                </a:ext>
              </a:extLst>
            </p:cNvPr>
            <p:cNvSpPr/>
            <p:nvPr/>
          </p:nvSpPr>
          <p:spPr>
            <a:xfrm>
              <a:off x="4258266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30C0DA-86F2-314A-AAA7-98350478261C}"/>
                </a:ext>
              </a:extLst>
            </p:cNvPr>
            <p:cNvSpPr/>
            <p:nvPr/>
          </p:nvSpPr>
          <p:spPr>
            <a:xfrm>
              <a:off x="5500013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TRANSMITTER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40C1F5-1466-BE46-ABAB-63EF2B781642}"/>
                </a:ext>
              </a:extLst>
            </p:cNvPr>
            <p:cNvSpPr/>
            <p:nvPr/>
          </p:nvSpPr>
          <p:spPr>
            <a:xfrm>
              <a:off x="8319726" y="381063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RECEIVER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A047E6-7B08-EA4B-BEE1-1A484372AA9F}"/>
                </a:ext>
              </a:extLst>
            </p:cNvPr>
            <p:cNvSpPr/>
            <p:nvPr/>
          </p:nvSpPr>
          <p:spPr>
            <a:xfrm>
              <a:off x="9609030" y="3812842"/>
              <a:ext cx="960120" cy="5788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DESTINATION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FBAB7A-6C01-BB4E-B0EE-11CB5E5A01A2}"/>
                </a:ext>
              </a:extLst>
            </p:cNvPr>
            <p:cNvSpPr/>
            <p:nvPr/>
          </p:nvSpPr>
          <p:spPr>
            <a:xfrm>
              <a:off x="6924953" y="4744847"/>
              <a:ext cx="960120" cy="5788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NOISE SOURCE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992162-D28C-BF42-B318-B8012F2A319C}"/>
                </a:ext>
              </a:extLst>
            </p:cNvPr>
            <p:cNvSpPr/>
            <p:nvPr/>
          </p:nvSpPr>
          <p:spPr>
            <a:xfrm>
              <a:off x="7291025" y="3994881"/>
              <a:ext cx="219457" cy="21031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B0DF64-E838-EE44-B933-A172168063F7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218386" y="4100037"/>
              <a:ext cx="2816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1B2028-2787-C647-8A46-CCCA32D01E19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460133" y="4100037"/>
              <a:ext cx="8308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E95197-0288-9D40-83E5-74DF6E8CA1AC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7510482" y="4100037"/>
              <a:ext cx="809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D0EADC-B0B9-0947-ACD8-33023F701F3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279846" y="4100037"/>
              <a:ext cx="329184" cy="2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4A599E-11C5-F94C-BC22-4ECA20DAFF62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H="1" flipV="1">
              <a:off x="7400754" y="4205193"/>
              <a:ext cx="4259" cy="539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79447E-5B78-B047-9796-8B5E4A75A8DF}"/>
                </a:ext>
              </a:extLst>
            </p:cNvPr>
            <p:cNvSpPr txBox="1"/>
            <p:nvPr/>
          </p:nvSpPr>
          <p:spPr>
            <a:xfrm>
              <a:off x="5011168" y="4440873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2F0475-0C53-1F4C-87FE-4BF5847DB06C}"/>
                </a:ext>
              </a:extLst>
            </p:cNvPr>
            <p:cNvSpPr txBox="1"/>
            <p:nvPr/>
          </p:nvSpPr>
          <p:spPr>
            <a:xfrm>
              <a:off x="9096407" y="4447588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MESSAGE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DC2B60-325C-EE4F-9719-271CD9755490}"/>
                </a:ext>
              </a:extLst>
            </p:cNvPr>
            <p:cNvSpPr txBox="1"/>
            <p:nvPr/>
          </p:nvSpPr>
          <p:spPr>
            <a:xfrm>
              <a:off x="6527548" y="4137015"/>
              <a:ext cx="6960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SIGNAL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5855E7-0D9A-604A-8B8D-ADC5FF7C64E7}"/>
                </a:ext>
              </a:extLst>
            </p:cNvPr>
            <p:cNvSpPr txBox="1"/>
            <p:nvPr/>
          </p:nvSpPr>
          <p:spPr>
            <a:xfrm>
              <a:off x="7567073" y="4144304"/>
              <a:ext cx="696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RECEIVED</a:t>
              </a:r>
            </a:p>
            <a:p>
              <a:pPr algn="ctr"/>
              <a:r>
                <a:rPr lang="en-US" sz="800" dirty="0"/>
                <a:t>SIGNAL</a:t>
              </a:r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759B7A78-A2CF-7C40-9514-0A327246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C770B81-B4E6-104F-B80B-00E76C5D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90ED7C9-E2CB-014F-9058-3DA80A2F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1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1B7A-365F-814A-9711-3A7B83E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235E6-B76B-7644-A393-C79B93C6A59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Defined by Shannon as a measure of uncertainty of the occurrence of an event.</a:t>
                </a:r>
              </a:p>
              <a:p>
                <a:r>
                  <a:rPr lang="en-US" dirty="0"/>
                  <a:t>Assume a set of possible events with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is, the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occurring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such a measure exists, call it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it can be required to have the following properties:</a:t>
                </a:r>
              </a:p>
              <a:p>
                <a:pPr marL="5715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continuous in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dirty="0"/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dirty="0"/>
                  <a:t>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equal,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 monotonically increasing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There is some amount of uncertainty that occurs given equally likely events.</a:t>
                </a:r>
              </a:p>
              <a:p>
                <a:pPr lvl="2"/>
                <a:r>
                  <a:rPr lang="en-US" dirty="0"/>
                  <a:t>The more events, the more uncertainty.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en-US" dirty="0"/>
                  <a:t>If a choice is broken down into two successive choices,  the 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the weighted sum of the individual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Thus,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call this entropy.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235E6-B76B-7644-A393-C79B93C6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45" t="-2214" b="-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342F-FFDF-1D40-867F-51566C31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0920-EA3F-9047-8E75-E83F3908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7D51-ACEF-DE4C-985C-4A3FA407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6B66-401E-D144-8F8B-03F27998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all mean?!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A32D-FDE9-144C-8574-31DB7D2925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Assume the following three messages:</a:t>
                </a:r>
              </a:p>
              <a:p>
                <a:pPr marL="5715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𝐴𝐴𝐴𝐴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marL="5715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marL="5715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𝐵𝐶𝐷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r>
                  <a:rPr lang="en-US" dirty="0"/>
                  <a:t>Which message, if we pick a random symbol and guess what it is, has:</a:t>
                </a:r>
              </a:p>
              <a:p>
                <a:pPr lvl="1"/>
                <a:r>
                  <a:rPr lang="en-US" dirty="0"/>
                  <a:t>The greatest probability of correctly guessing the symbol?</a:t>
                </a:r>
              </a:p>
              <a:p>
                <a:pPr lvl="1"/>
                <a:r>
                  <a:rPr lang="en-US" dirty="0"/>
                  <a:t>The least probability of correctly guessing the symbol?</a:t>
                </a:r>
              </a:p>
              <a:p>
                <a:r>
                  <a:rPr lang="en-US" dirty="0"/>
                  <a:t>In other words, which message has:</a:t>
                </a:r>
              </a:p>
              <a:p>
                <a:pPr lvl="1"/>
                <a:r>
                  <a:rPr lang="en-US" dirty="0"/>
                  <a:t>The greatest entropy?</a:t>
                </a:r>
              </a:p>
              <a:p>
                <a:pPr lvl="1"/>
                <a:r>
                  <a:rPr lang="en-US" dirty="0"/>
                  <a:t>The least entropy?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A32D-FDE9-144C-8574-31DB7D292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8" t="-1107" b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7634-C3F3-4141-A77C-08864C1C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3/9/20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474E-D15E-624A-A287-A1E7709A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58E3-09DC-654D-BE7D-8FA82CBB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627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3565</Words>
  <Application>Microsoft Macintosh PowerPoint</Application>
  <PresentationFormat>Widescreen</PresentationFormat>
  <Paragraphs>776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Gill Sans MT</vt:lpstr>
      <vt:lpstr>Parcel</vt:lpstr>
      <vt:lpstr>Data COMPRESSION</vt:lpstr>
      <vt:lpstr>COMMUNICATION</vt:lpstr>
      <vt:lpstr>INFORMATION SOURCE</vt:lpstr>
      <vt:lpstr>TRANSMITTER</vt:lpstr>
      <vt:lpstr>Channel</vt:lpstr>
      <vt:lpstr>RECEIVER</vt:lpstr>
      <vt:lpstr>DESTINATION</vt:lpstr>
      <vt:lpstr>entropy</vt:lpstr>
      <vt:lpstr>what does it all mean?!</vt:lpstr>
      <vt:lpstr>Better Understanding entropy</vt:lpstr>
      <vt:lpstr>Better Understanding entropy</vt:lpstr>
      <vt:lpstr>Better Understanding entropy</vt:lpstr>
      <vt:lpstr>Guess… the symbol? </vt:lpstr>
      <vt:lpstr>Run-length coding</vt:lpstr>
      <vt:lpstr>Huffman coding</vt:lpstr>
      <vt:lpstr>Roll Call</vt:lpstr>
      <vt:lpstr>Queueing, with extra steps</vt:lpstr>
      <vt:lpstr>Assigned parenthood</vt:lpstr>
      <vt:lpstr>CODENAME: codes next door</vt:lpstr>
      <vt:lpstr>One tree Dumped</vt:lpstr>
      <vt:lpstr>Symbols to bits, bits to output</vt:lpstr>
      <vt:lpstr>FRAnkenoding</vt:lpstr>
      <vt:lpstr>The delightful codes FROM down the tree</vt:lpstr>
      <vt:lpstr>Lempel-ziv coding (lz78)</vt:lpstr>
      <vt:lpstr>Trie-ing to be efficient</vt:lpstr>
      <vt:lpstr>Here I go compressing again</vt:lpstr>
      <vt:lpstr>GIMME an A</vt:lpstr>
      <vt:lpstr>GIMME an A</vt:lpstr>
      <vt:lpstr>GIMME a B</vt:lpstr>
      <vt:lpstr>GIMME a B</vt:lpstr>
      <vt:lpstr>GIMME another… A</vt:lpstr>
      <vt:lpstr>GIMME another… A</vt:lpstr>
      <vt:lpstr>GIMME another… B</vt:lpstr>
      <vt:lpstr>GIMME another… B</vt:lpstr>
      <vt:lpstr>Stop giving me a’s</vt:lpstr>
      <vt:lpstr>Stop giving me a’s</vt:lpstr>
      <vt:lpstr>Stop giving me b’s</vt:lpstr>
      <vt:lpstr>Stop giving me b’s</vt:lpstr>
      <vt:lpstr>Fine, One last A</vt:lpstr>
      <vt:lpstr>Fine, One last A</vt:lpstr>
      <vt:lpstr>Decoded things come in pairs</vt:lpstr>
      <vt:lpstr>Read a pair, get a word</vt:lpstr>
      <vt:lpstr>Then double down…</vt:lpstr>
      <vt:lpstr>and double down again…</vt:lpstr>
      <vt:lpstr>One last time for good measure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</dc:title>
  <dc:creator>Eugene Chou</dc:creator>
  <cp:lastModifiedBy>Darrell Long</cp:lastModifiedBy>
  <cp:revision>3</cp:revision>
  <dcterms:created xsi:type="dcterms:W3CDTF">2020-03-07T22:55:23Z</dcterms:created>
  <dcterms:modified xsi:type="dcterms:W3CDTF">2020-03-07T23:42:25Z</dcterms:modified>
</cp:coreProperties>
</file>