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5" r:id="rId3"/>
    <p:sldId id="258" r:id="rId4"/>
    <p:sldId id="262" r:id="rId5"/>
    <p:sldId id="259" r:id="rId6"/>
    <p:sldId id="260" r:id="rId7"/>
    <p:sldId id="257" r:id="rId8"/>
    <p:sldId id="261" r:id="rId9"/>
    <p:sldId id="263" r:id="rId10"/>
    <p:sldId id="264" r:id="rId11"/>
    <p:sldId id="268" r:id="rId12"/>
    <p:sldId id="266" r:id="rId13"/>
    <p:sldId id="265" r:id="rId14"/>
    <p:sldId id="267" r:id="rId15"/>
    <p:sldId id="272" r:id="rId16"/>
    <p:sldId id="269" r:id="rId17"/>
    <p:sldId id="270" r:id="rId18"/>
    <p:sldId id="273" r:id="rId19"/>
    <p:sldId id="276" r:id="rId20"/>
    <p:sldId id="274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70"/>
    <p:restoredTop sz="94717"/>
  </p:normalViewPr>
  <p:slideViewPr>
    <p:cSldViewPr snapToGrid="0" snapToObjects="1">
      <p:cViewPr varScale="1">
        <p:scale>
          <a:sx n="73" d="100"/>
          <a:sy n="73" d="100"/>
        </p:scale>
        <p:origin x="23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EC5E3-2E49-A649-B429-215C057C4920}" type="datetimeFigureOut">
              <a:rPr lang="en-US" smtClean="0"/>
              <a:t>1/1/20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C3AFB-A64B-D74A-BF81-020E1756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9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3AFB-A64B-D74A-BF81-020E1756E2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56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E07E-5A7B-D84E-91BB-A609FD20A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57C09-0F92-304D-9281-EEED87284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0348B-9341-444A-BAF6-D3516A20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6094"/>
            <a:ext cx="2743200" cy="365125"/>
          </a:xfrm>
        </p:spPr>
        <p:txBody>
          <a:bodyPr/>
          <a:lstStyle/>
          <a:p>
            <a:fld id="{419B4936-A6F6-DE4E-AAF4-253ADF77D700}" type="datetime3">
              <a:rPr lang="en-US" smtClean="0"/>
              <a:t>1 January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89A3-C3C8-B145-930C-57C15F85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85858" y="6495496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98B5B-056E-D446-BA87-DBDCFFCE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5496"/>
            <a:ext cx="2743200" cy="365125"/>
          </a:xfrm>
        </p:spPr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5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A624-F80A-4F4F-90DD-5419C801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A686C-EE89-7D4E-AAE4-E3D7525B7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BE470-CDCA-7247-BD58-94ACAECA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77"/>
            <a:ext cx="2743200" cy="365125"/>
          </a:xfrm>
        </p:spPr>
        <p:txBody>
          <a:bodyPr/>
          <a:lstStyle/>
          <a:p>
            <a:fld id="{4D687196-462D-DC42-BB29-5619992EAEB9}" type="datetime3">
              <a:rPr lang="en-US" smtClean="0"/>
              <a:t>1 January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63CF7-53A6-C54D-82F7-AE02676C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8C021-D5BD-E94F-ABAE-15DC05FF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1C3C3-7334-1A46-8A2A-427031CB9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796E9-DAC5-8440-978B-FF58355BA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56C0-129A-834F-974B-C785A087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80"/>
            <a:ext cx="2743200" cy="365125"/>
          </a:xfrm>
        </p:spPr>
        <p:txBody>
          <a:bodyPr/>
          <a:lstStyle/>
          <a:p>
            <a:fld id="{93D7C817-CFA5-084C-8ABE-ED1752B3A6BD}" type="datetime3">
              <a:rPr lang="en-US" smtClean="0"/>
              <a:t>1 January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12DC8-D9F4-034E-A960-B625165D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21A19-A146-544A-979C-78A7B31F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0B64-E988-A544-BEA4-D20AF279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2269-7DB6-D14E-B0A9-94D7E1C41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6D3C-C975-5F47-A65B-D2BD3BC6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79"/>
            <a:ext cx="2743200" cy="365125"/>
          </a:xfrm>
        </p:spPr>
        <p:txBody>
          <a:bodyPr/>
          <a:lstStyle/>
          <a:p>
            <a:fld id="{29B6A289-3720-8148-BA5D-BCEE5931BD89}" type="datetime3">
              <a:rPr lang="en-US" smtClean="0"/>
              <a:t>1 January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369B1-DFEE-6A49-BB9C-CA3E832D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7B1DF-A5BB-634F-8B1D-2E9D93D4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6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9A1C-FF21-4D43-92FA-5C0D7339C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86EB5-1066-9B42-985B-575CADD4D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D3D4-2738-0543-B813-0DCA325F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80"/>
            <a:ext cx="2743200" cy="365125"/>
          </a:xfrm>
        </p:spPr>
        <p:txBody>
          <a:bodyPr/>
          <a:lstStyle/>
          <a:p>
            <a:fld id="{BEFF547A-365C-D244-B85F-29E299C4B622}" type="datetime3">
              <a:rPr lang="en-US" smtClean="0"/>
              <a:t>1 January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137C-5A4F-0D45-9720-CABB916A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66F32-0855-6F44-A208-C1710948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2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636F-ACF2-624E-9654-647F538F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BCA2-C605-DC4D-9316-AB17199B6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C1440-E8E1-6241-B07D-B39F83E47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BB86C-A8AF-5345-B483-E73864D5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80"/>
            <a:ext cx="2743200" cy="365125"/>
          </a:xfrm>
        </p:spPr>
        <p:txBody>
          <a:bodyPr/>
          <a:lstStyle/>
          <a:p>
            <a:fld id="{38820273-8F1A-6146-AA8B-F2D2DEF9485A}" type="datetime3">
              <a:rPr lang="en-US" smtClean="0"/>
              <a:t>1 January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60C7C-9011-A248-B25C-185BE7E8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EC36D-9B7D-3D4C-9776-CD21C703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7625-402D-D744-BD5B-970F2C71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20DC6-9F61-D445-8294-EA5AA806A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EDC88-3EC8-A54D-9088-9C059AEAB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B084E-DF58-D145-A515-8BE80EE80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6D1DC-360D-264E-B984-847F1FEF2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FB94D-B98C-6F4D-BD58-A0DC538A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7864"/>
            <a:ext cx="2743200" cy="365125"/>
          </a:xfrm>
        </p:spPr>
        <p:txBody>
          <a:bodyPr/>
          <a:lstStyle/>
          <a:p>
            <a:fld id="{717E3C8E-A29A-CD42-BF18-7CFC9AA87C94}" type="datetime3">
              <a:rPr lang="en-US" smtClean="0"/>
              <a:t>1 January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40457-67D9-CC4B-802F-C2F8E5DF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CCDB9-3572-9341-811A-52E809DC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1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98FD-D44B-674A-9551-F3C868BB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6CABF-F9E3-CF46-9DD9-9EC5542F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80"/>
            <a:ext cx="2743200" cy="365125"/>
          </a:xfrm>
        </p:spPr>
        <p:txBody>
          <a:bodyPr/>
          <a:lstStyle/>
          <a:p>
            <a:fld id="{B3C6586C-4265-3940-9188-D72EC725E7D5}" type="datetime3">
              <a:rPr lang="en-US" smtClean="0"/>
              <a:t>1 January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D8C98-B3F4-F64D-A22F-5377B1E9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E23AF-1141-5046-A64A-90847C7F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9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26A78-84C8-E949-865B-EF3C3F89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79"/>
            <a:ext cx="2743200" cy="365125"/>
          </a:xfrm>
        </p:spPr>
        <p:txBody>
          <a:bodyPr/>
          <a:lstStyle/>
          <a:p>
            <a:fld id="{3D2195EB-C8F2-484F-B550-EFAD5D17AA1C}" type="datetime3">
              <a:rPr lang="en-US" smtClean="0"/>
              <a:t>1 January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33900-1196-1D49-890C-809F1B7D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17558-95B3-C24D-863C-462B1465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4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FBF3-9B0B-884C-B430-73F68287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6DDA-8AD9-8741-96C7-32FD6F200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2DF9D-1A4F-2E47-A84A-4A3C9234D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EFBCD-8947-174A-8CCD-78FC05AB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79"/>
            <a:ext cx="2743200" cy="365125"/>
          </a:xfrm>
        </p:spPr>
        <p:txBody>
          <a:bodyPr/>
          <a:lstStyle/>
          <a:p>
            <a:fld id="{4770579E-62DC-B240-95C8-F6BC7AF53C32}" type="datetime3">
              <a:rPr lang="en-US" smtClean="0"/>
              <a:t>1 January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8EF92-9FF0-D44C-B39B-A185C780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4B751-542F-BD46-9D5C-6F7B322E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39BA-4B67-AB4F-862D-449C12ED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06BBBC-CF57-5649-AB86-54F3805A6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9B003-90F8-434E-B6DB-572E1896C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407BA-877C-EC49-8ABB-609E797C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80"/>
            <a:ext cx="2743200" cy="365125"/>
          </a:xfrm>
        </p:spPr>
        <p:txBody>
          <a:bodyPr/>
          <a:lstStyle/>
          <a:p>
            <a:fld id="{1652DAA3-21FF-7A4B-9955-7544D15EF39A}" type="datetime3">
              <a:rPr lang="en-US" smtClean="0"/>
              <a:t>1 January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A53C0-F999-1743-B90F-B1D8CC36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B7BDF-3BA3-4642-A0DF-FA6210AB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9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4B83A-70CB-7342-9752-1C30BAD4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67F6B-0489-694E-9464-732149B02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56B7C-0CAE-7B47-BE13-5A6CA1ADA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065BE-BC05-9B4E-8D6E-30E6A474F0AE}" type="datetime3">
              <a:rPr lang="en-US" smtClean="0"/>
              <a:t>1 January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73C00-7FB6-4B4B-AA04-1F13E3CD9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85858" y="648555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D4F52-AB18-124A-9DAA-D2475468F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55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1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0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6F584-12A3-3248-B868-BD7050E9F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01D0C-A7D8-5846-9AD7-DD56FFCFD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Prof. Darrell Long</a:t>
            </a:r>
          </a:p>
          <a:p>
            <a:r>
              <a:rPr lang="en-US" sz="2000" dirty="0">
                <a:solidFill>
                  <a:schemeClr val="accent5"/>
                </a:solidFill>
              </a:rPr>
              <a:t>CSE 13S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sky, outdoor, roller coaster, ride&#13;&#10;&#13;&#10;Description automatically generated">
            <a:extLst>
              <a:ext uri="{FF2B5EF4-FFF2-40B4-BE49-F238E27FC236}">
                <a16:creationId xmlns:a16="http://schemas.microsoft.com/office/drawing/2014/main" id="{0C62B05A-8A5B-AA4D-86B0-1AE6899D7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950817"/>
            <a:ext cx="6553545" cy="496430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97E8F-D3FA-E44E-A89E-976539C0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B9BE3-F46A-004D-AEF2-C843FEE0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56E7BC-5A20-7547-99F8-A35FEAFA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0659-67CE-3746-90C4-5729BEF8E317}" type="datetime3">
              <a:rPr lang="en-US" smtClean="0"/>
              <a:t>1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45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AF76F-A067-7244-BB76-F40AAA97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Courier" pitchFamily="2" charset="0"/>
              </a:rPr>
              <a:t>break</a:t>
            </a:r>
            <a:endParaRPr lang="en-US" sz="2800" kern="12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43D3794-9D8F-49D9-9A63-3D75C7944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Immediately exits the enclosing loop.</a:t>
            </a:r>
          </a:p>
          <a:p>
            <a:r>
              <a:rPr lang="en-US" sz="2000">
                <a:solidFill>
                  <a:schemeClr val="bg1"/>
                </a:solidFill>
              </a:rPr>
              <a:t>Allows for middle-exit loops.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This is still considered structured programming, but it should be used in moderation.</a:t>
            </a:r>
          </a:p>
          <a:p>
            <a:pPr lvl="1"/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1" name="Picture 10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53E698B9-AFD3-FD4D-9B79-86822DD27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349" y="2097109"/>
            <a:ext cx="7199416" cy="266378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B04782-77B1-C343-AA09-9169515EE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B7A32-9B35-7046-92B5-F1C2270F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F3A8F-756C-164C-8B6C-98CE32833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54DD-0D7C-1A4B-9AB7-8993A4836007}" type="datetime3">
              <a:rPr lang="en-US" smtClean="0"/>
              <a:t>1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29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4C3AC-DA56-1D44-9AEC-2DAD002D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Equivalent </a:t>
            </a:r>
            <a:r>
              <a:rPr lang="en-US" sz="2400" kern="1200" dirty="0" err="1">
                <a:solidFill>
                  <a:schemeClr val="bg1"/>
                </a:solidFill>
                <a:latin typeface="Courier" pitchFamily="2" charset="0"/>
              </a:rPr>
              <a:t>goto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F0A32-08EE-E54E-B62F-913E66449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It goes without saying that you should not write code like this…</a:t>
            </a:r>
          </a:p>
        </p:txBody>
      </p:sp>
      <p:pic>
        <p:nvPicPr>
          <p:cNvPr id="5" name="Content Placeholder 8" descr="A picture containing object&#10;&#10;Description automatically generated">
            <a:extLst>
              <a:ext uri="{FF2B5EF4-FFF2-40B4-BE49-F238E27FC236}">
                <a16:creationId xmlns:a16="http://schemas.microsoft.com/office/drawing/2014/main" id="{FA225B84-759A-0547-A9DA-F3A87E105D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57232" y="1899834"/>
            <a:ext cx="7112405" cy="305833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55C48-77B6-164C-852C-D69A77BCC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B2CFA-B511-094A-BDED-58FA76DE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11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321E8E-34AD-2D41-9B9B-991079C3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3A95-14D2-4E46-BCDC-A92C141C2CE2}" type="datetime3">
              <a:rPr lang="en-US" smtClean="0"/>
              <a:t>1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2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A2BE2D4-D181-8C44-ACA3-4C8C312AD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108" y="1358454"/>
            <a:ext cx="7265907" cy="41410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CC458-69F5-2343-9DA5-21A8408D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Factorial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DD4E0D-66E8-294E-9CA5-FA732CA4A11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 vert="horz" lIns="91440" tIns="45720" rIns="91440" bIns="45720" rtlCol="0"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×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This code will print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0!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to the largest that will fit in an </a:t>
                </a:r>
                <a:r>
                  <a:rPr lang="en-US" sz="2000" dirty="0">
                    <a:solidFill>
                      <a:schemeClr val="bg1"/>
                    </a:solidFill>
                    <a:latin typeface="Courier" pitchFamily="2" charset="0"/>
                  </a:rPr>
                  <a:t>int</a:t>
                </a:r>
                <a:r>
                  <a:rPr lang="en-US" sz="2000" dirty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We use the fact that numbers are stored in two’s complement (and so turn negative when they exceed the positive numbers).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We are trying to be perhaps a bit 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too</a:t>
                </a:r>
                <a:r>
                  <a:rPr lang="en-US" sz="2000" dirty="0">
                    <a:solidFill>
                      <a:schemeClr val="bg1"/>
                    </a:solidFill>
                  </a:rPr>
                  <a:t> clever.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DD4E0D-66E8-294E-9CA5-FA732CA4A1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3"/>
                <a:stretch>
                  <a:fillRect l="-1504" t="-1481" r="-1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8BAE442-A8D2-CE4F-AE3B-E670E365A053}"/>
              </a:ext>
            </a:extLst>
          </p:cNvPr>
          <p:cNvSpPr txBox="1"/>
          <p:nvPr/>
        </p:nvSpPr>
        <p:spPr>
          <a:xfrm>
            <a:off x="9296252" y="4092354"/>
            <a:ext cx="2418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Our attempt at cleverness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AEC5DB-560B-2647-A849-5CCE6FDCEC33}"/>
              </a:ext>
            </a:extLst>
          </p:cNvPr>
          <p:cNvCxnSpPr>
            <a:cxnSpLocks/>
          </p:cNvCxnSpPr>
          <p:nvPr/>
        </p:nvCxnSpPr>
        <p:spPr>
          <a:xfrm flipH="1">
            <a:off x="8935313" y="4261635"/>
            <a:ext cx="36093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CAD1E-847A-5741-9EB9-A1501B0B8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7A043-18CB-1443-9711-84392066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350AA93-E3EE-7342-B028-ABFE7F50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4407-764C-FC41-BF96-890022BE9FE1}" type="datetime3">
              <a:rPr lang="en-US" smtClean="0"/>
              <a:t>1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04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6D915-705D-3041-B5C1-0CEB13827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When can I use </a:t>
            </a:r>
            <a:r>
              <a:rPr lang="en-US" sz="2400" kern="1200" dirty="0" err="1">
                <a:solidFill>
                  <a:schemeClr val="bg1"/>
                </a:solidFill>
                <a:latin typeface="Courier" pitchFamily="2" charset="0"/>
              </a:rPr>
              <a:t>goto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A16D3-3538-134D-8FA3-8CBE470D6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000" i="1" dirty="0">
                <a:solidFill>
                  <a:schemeClr val="bg1"/>
                </a:solidFill>
              </a:rPr>
              <a:t>One place</a:t>
            </a:r>
            <a:r>
              <a:rPr lang="en-US" sz="2000" dirty="0">
                <a:solidFill>
                  <a:schemeClr val="bg1"/>
                </a:solidFill>
              </a:rPr>
              <a:t>: non-local error handling.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This is when an exceptional condition—an error—that you cannot handle occurs.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i="1" dirty="0">
                <a:solidFill>
                  <a:schemeClr val="bg1"/>
                </a:solidFill>
              </a:rPr>
              <a:t>It is not pretty.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More modern languages like C++ provide an exception handling mechanism.</a:t>
            </a:r>
          </a:p>
        </p:txBody>
      </p:sp>
      <p:pic>
        <p:nvPicPr>
          <p:cNvPr id="6" name="Content Placeholder 5" descr="A screen shot of a computer&#13;&#10;&#13;&#10;Description automatically generated">
            <a:extLst>
              <a:ext uri="{FF2B5EF4-FFF2-40B4-BE49-F238E27FC236}">
                <a16:creationId xmlns:a16="http://schemas.microsoft.com/office/drawing/2014/main" id="{2E8710B7-3473-904E-8B25-05E7AE130F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67065" y="1721189"/>
            <a:ext cx="7345423" cy="341562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A96DC-81B7-8947-8981-53F2B25D6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4B18F-BA25-E044-8C7D-4FFD78B1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13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67FAFB-2987-8A47-BEFE-D2165CFA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FB5B-0F36-2B46-9117-995AE9F0FEC1}" type="datetime3">
              <a:rPr lang="en-US" smtClean="0"/>
              <a:t>1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06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7D887-EE00-8C41-82C5-DFD728A9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What’s wrong with this code?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64D252-1453-9043-B2F4-17DCA16028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1" b="3816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B925E-E1C0-A946-8882-31BB6FF02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71275" y="2615466"/>
            <a:ext cx="3424739" cy="3013339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It’s an infinite loop!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How do I know that?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i="1" dirty="0">
                <a:solidFill>
                  <a:srgbClr val="FFFFFF"/>
                </a:solidFill>
              </a:rPr>
              <a:t>Never forget </a:t>
            </a:r>
            <a:r>
              <a:rPr lang="en-US" dirty="0">
                <a:solidFill>
                  <a:srgbClr val="FFFFFF"/>
                </a:solidFill>
              </a:rPr>
              <a:t>that 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FFFFFF"/>
                </a:solidFill>
              </a:rPr>
              <a:t> is assignment and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ourier" pitchFamily="2" charset="0"/>
              </a:rPr>
              <a:t>==</a:t>
            </a:r>
            <a:r>
              <a:rPr lang="en-US" dirty="0">
                <a:solidFill>
                  <a:srgbClr val="FFFFFF"/>
                </a:solidFill>
              </a:rPr>
              <a:t> is equality!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70A07A-B757-3341-8910-E6C26BA42338}"/>
              </a:ext>
            </a:extLst>
          </p:cNvPr>
          <p:cNvGrpSpPr/>
          <p:nvPr/>
        </p:nvGrpSpPr>
        <p:grpSpPr>
          <a:xfrm>
            <a:off x="2428407" y="794479"/>
            <a:ext cx="7764904" cy="1572531"/>
            <a:chOff x="2428407" y="794479"/>
            <a:chExt cx="7764904" cy="1572531"/>
          </a:xfrm>
        </p:grpSpPr>
        <p:sp>
          <p:nvSpPr>
            <p:cNvPr id="7" name="Frame 6">
              <a:extLst>
                <a:ext uri="{FF2B5EF4-FFF2-40B4-BE49-F238E27FC236}">
                  <a16:creationId xmlns:a16="http://schemas.microsoft.com/office/drawing/2014/main" id="{2882CC82-792C-024A-B9A0-938DB63BD4BE}"/>
                </a:ext>
              </a:extLst>
            </p:cNvPr>
            <p:cNvSpPr/>
            <p:nvPr/>
          </p:nvSpPr>
          <p:spPr>
            <a:xfrm>
              <a:off x="2428407" y="794479"/>
              <a:ext cx="3552668" cy="839449"/>
            </a:xfrm>
            <a:prstGeom prst="fram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E7710BD-39D3-8343-980C-BABB034D7E51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6096000" y="1229194"/>
              <a:ext cx="3077980" cy="876206"/>
            </a:xfrm>
            <a:prstGeom prst="straightConnector1">
              <a:avLst/>
            </a:prstGeom>
            <a:ln w="635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57BF3D-E330-804D-B095-36CE2903B620}"/>
                </a:ext>
              </a:extLst>
            </p:cNvPr>
            <p:cNvSpPr txBox="1"/>
            <p:nvPr/>
          </p:nvSpPr>
          <p:spPr>
            <a:xfrm>
              <a:off x="9173980" y="1843790"/>
              <a:ext cx="1019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This!</a:t>
              </a: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4DBA9-B472-354F-8CB8-888BF22F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67002-DDDA-E243-984D-5CC25BA2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14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8760E0E-3D60-C540-BB3D-6409D0F4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657A-2A36-204A-9744-2A476BD933DC}" type="datetime3">
              <a:rPr lang="en-US" smtClean="0"/>
              <a:t>1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A44D9-248D-0043-80E4-18BEB21A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Courier" pitchFamily="2" charset="0"/>
              </a:rPr>
              <a:t>continue</a:t>
            </a:r>
          </a:p>
        </p:txBody>
      </p:sp>
      <p:pic>
        <p:nvPicPr>
          <p:cNvPr id="12" name="Content Placeholder 11" descr="A picture containing object&#10;&#10;Description automatically generated">
            <a:extLst>
              <a:ext uri="{FF2B5EF4-FFF2-40B4-BE49-F238E27FC236}">
                <a16:creationId xmlns:a16="http://schemas.microsoft.com/office/drawing/2014/main" id="{7939E59A-90B2-7B44-A497-CA55B34C6C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38600" y="681037"/>
            <a:ext cx="7770858" cy="42545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C6017-0BFD-0D49-88A0-A35956F39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8600" y="5351489"/>
            <a:ext cx="7188199" cy="12715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You may have times when you want to skip the remainder of a loop.</a:t>
            </a:r>
          </a:p>
          <a:p>
            <a:r>
              <a:rPr lang="en-US" sz="1800" dirty="0"/>
              <a:t>For this, there is </a:t>
            </a:r>
            <a:r>
              <a:rPr lang="en-US" sz="1800" dirty="0">
                <a:latin typeface="Courier" pitchFamily="2" charset="0"/>
              </a:rPr>
              <a:t>continue</a:t>
            </a:r>
            <a:r>
              <a:rPr lang="en-US" sz="1800" dirty="0"/>
              <a:t>.</a:t>
            </a:r>
          </a:p>
          <a:p>
            <a:r>
              <a:rPr lang="en-US" sz="1800" dirty="0"/>
              <a:t>Please use it sparingly.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B1D80BCE-7D8D-2842-A660-2B58198BDBCD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16974" y="2323477"/>
            <a:ext cx="644577" cy="644575"/>
          </a:xfrm>
          <a:prstGeom prst="bentConnector3">
            <a:avLst>
              <a:gd name="adj1" fmla="val -3488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A picture containing object&#13;&#10;&#13;&#10;Description automatically generated">
            <a:extLst>
              <a:ext uri="{FF2B5EF4-FFF2-40B4-BE49-F238E27FC236}">
                <a16:creationId xmlns:a16="http://schemas.microsoft.com/office/drawing/2014/main" id="{CEE0FFB8-CEC1-EB41-B0D6-36D2E8780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778" y="4366847"/>
            <a:ext cx="2199320" cy="218060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6AA8A-30AD-8B4B-8581-4F5D75BB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1446D-5BA9-1046-BD5C-A6F7DFE4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7B25C84-888F-EB4C-89A3-B5755EEB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4E7A-1FF4-2041-83B3-CE29A9F628DB}" type="datetime3">
              <a:rPr lang="en-US" smtClean="0">
                <a:solidFill>
                  <a:schemeClr val="bg1"/>
                </a:solidFill>
              </a:rPr>
              <a:t>1 January 2020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36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D85675-7C93-0547-94D7-87A60EB7F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Let’s Compute!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1FFADC-1957-A94A-B4CB-95378AEEB70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380855" y="1412489"/>
                <a:ext cx="3427283" cy="43638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We’ll compute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But, can’t I just call a library routine?</a:t>
                </a:r>
              </a:p>
              <a:p>
                <a:pPr marL="0" indent="0">
                  <a:buNone/>
                </a:pPr>
                <a:r>
                  <a:rPr lang="en-US" sz="2400" dirty="0"/>
                  <a:t>No!</a:t>
                </a:r>
              </a:p>
              <a:p>
                <a:pPr marL="0" indent="0">
                  <a:buNone/>
                </a:pPr>
                <a:r>
                  <a:rPr lang="en-US" sz="2400" dirty="0"/>
                  <a:t>There is no magic — someone has to write the code.</a:t>
                </a:r>
              </a:p>
              <a:p>
                <a:pPr marL="0" indent="0">
                  <a:buNone/>
                </a:pPr>
                <a:r>
                  <a:rPr lang="en-US" sz="2400" dirty="0"/>
                  <a:t>The subfield of writing numerical programs is called </a:t>
                </a:r>
                <a:r>
                  <a:rPr lang="en-US" sz="2400" i="1" dirty="0"/>
                  <a:t>numerical analysis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1FFADC-1957-A94A-B4CB-95378AEEB7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380855" y="1412489"/>
                <a:ext cx="3427283" cy="4363844"/>
              </a:xfrm>
              <a:blipFill>
                <a:blip r:embed="rId2"/>
                <a:stretch>
                  <a:fillRect l="-2583" t="-870" r="-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CB22388-BB49-5140-A740-2EB5AB58ED2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451604" y="1412489"/>
                <a:ext cx="3197701" cy="43638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400" dirty="0"/>
                  <a:t> is that same as solving the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−2=0.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What else do we know?</a:t>
                </a:r>
              </a:p>
              <a:p>
                <a:pPr marL="0" indent="0">
                  <a:buNone/>
                </a:pPr>
                <a:r>
                  <a:rPr lang="en-US" sz="2400" dirty="0"/>
                  <a:t>We know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sz="2400" dirty="0"/>
                  <a:t>, so we’ll start looking in the middle.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CB22388-BB49-5140-A740-2EB5AB58ED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451604" y="1412489"/>
                <a:ext cx="3197701" cy="4363844"/>
              </a:xfrm>
              <a:blipFill>
                <a:blip r:embed="rId3"/>
                <a:stretch>
                  <a:fillRect l="-2372" t="-870" r="-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503B4FB8-76ED-1242-8FFF-A528D938A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232" y="2953352"/>
            <a:ext cx="1734586" cy="31651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4655AD-12F4-FF4D-9A80-EADA7D2A240D}"/>
                  </a:ext>
                </a:extLst>
              </p:cNvPr>
              <p:cNvSpPr txBox="1"/>
              <p:nvPr/>
            </p:nvSpPr>
            <p:spPr>
              <a:xfrm>
                <a:off x="4495646" y="5933858"/>
                <a:ext cx="7268450" cy="39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1.414213562373095048801688724209698078569671875376948073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4655AD-12F4-FF4D-9A80-EADA7D2A2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646" y="5933858"/>
                <a:ext cx="7268450" cy="396327"/>
              </a:xfrm>
              <a:prstGeom prst="rect">
                <a:avLst/>
              </a:prstGeom>
              <a:blipFill>
                <a:blip r:embed="rId5"/>
                <a:stretch>
                  <a:fillRect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E15CB-1D02-514B-8763-53FE1DEF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BB8DF73-5DE8-1741-9E3E-C854CACD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16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DC12D1F-DE92-3B4D-BC76-7F95FB737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C087-D898-FA45-B102-C506B3825F2E}" type="datetime3">
              <a:rPr lang="en-US" smtClean="0"/>
              <a:t>1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26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0C155-0A02-8649-960F-A9911634E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Bisection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803E5-96CE-BE4F-9A46-AAA9DE06A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Start in the middle.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We have two intervals: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(low,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mid)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and 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(mid,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high)</a:t>
            </a:r>
            <a:endParaRPr lang="en-US" sz="20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If we guess to low them we choose the right interval,</a:t>
            </a:r>
          </a:p>
          <a:p>
            <a:r>
              <a:rPr lang="en-US" sz="2000" dirty="0">
                <a:solidFill>
                  <a:schemeClr val="bg1"/>
                </a:solidFill>
              </a:rPr>
              <a:t>If we guess too high then we choose the left interval.</a:t>
            </a:r>
          </a:p>
          <a:p>
            <a:r>
              <a:rPr lang="en-US" sz="2000" dirty="0">
                <a:solidFill>
                  <a:schemeClr val="bg1"/>
                </a:solidFill>
              </a:rPr>
              <a:t>We repeat until we’re within our error bound.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9F4D4D-74E3-5243-8325-4CFBDA90DC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78998" y="664633"/>
            <a:ext cx="7250798" cy="5528733"/>
          </a:xfrm>
          <a:prstGeom prst="rect">
            <a:avLst/>
          </a:prstGeom>
        </p:spPr>
      </p:pic>
      <p:pic>
        <p:nvPicPr>
          <p:cNvPr id="8" name="Picture 7" descr="A picture containing object, clock&#13;&#10;&#13;&#10;Description automatically generated">
            <a:extLst>
              <a:ext uri="{FF2B5EF4-FFF2-40B4-BE49-F238E27FC236}">
                <a16:creationId xmlns:a16="http://schemas.microsoft.com/office/drawing/2014/main" id="{F0967611-F05A-9E4E-97BA-A17FE65FF4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57"/>
          <a:stretch/>
        </p:blipFill>
        <p:spPr>
          <a:xfrm>
            <a:off x="235367" y="5871016"/>
            <a:ext cx="4180174" cy="685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7FF466-1B68-2941-8928-888B56D07FB7}"/>
              </a:ext>
            </a:extLst>
          </p:cNvPr>
          <p:cNvSpPr txBox="1"/>
          <p:nvPr/>
        </p:nvSpPr>
        <p:spPr>
          <a:xfrm>
            <a:off x="9625265" y="1120920"/>
            <a:ext cx="140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What’s this?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8C6ABD-2E4B-6341-892D-93C2A80229D1}"/>
              </a:ext>
            </a:extLst>
          </p:cNvPr>
          <p:cNvCxnSpPr>
            <a:cxnSpLocks/>
          </p:cNvCxnSpPr>
          <p:nvPr/>
        </p:nvCxnSpPr>
        <p:spPr>
          <a:xfrm flipH="1" flipV="1">
            <a:off x="8927433" y="1299412"/>
            <a:ext cx="685800" cy="61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52F72F-3811-8B48-9842-6392CA610888}"/>
              </a:ext>
            </a:extLst>
          </p:cNvPr>
          <p:cNvSpPr txBox="1"/>
          <p:nvPr/>
        </p:nvSpPr>
        <p:spPr>
          <a:xfrm>
            <a:off x="9661752" y="3455431"/>
            <a:ext cx="1770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This requires thinking though!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B6A530-A209-8546-BC7A-82E704A99F5A}"/>
              </a:ext>
            </a:extLst>
          </p:cNvPr>
          <p:cNvCxnSpPr>
            <a:cxnSpLocks/>
          </p:cNvCxnSpPr>
          <p:nvPr/>
        </p:nvCxnSpPr>
        <p:spPr>
          <a:xfrm flipH="1">
            <a:off x="8769246" y="3656065"/>
            <a:ext cx="96109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B88EA-320F-D749-BF10-AF9E488E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E8924-8F4C-4F49-BADA-E8AACB95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17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400505-FC00-D447-823A-FF6F6392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8606-1441-BD4B-B953-79E6DC6E4301}" type="datetime3">
              <a:rPr lang="en-US" smtClean="0"/>
              <a:t>1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3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1B75-50BB-114A-9E0A-6003DDC66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What is that thing?!</a:t>
            </a:r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D3D79-7827-8D42-9846-631653835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81373" y="2279151"/>
            <a:ext cx="3627063" cy="33871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latin typeface="Courier" pitchFamily="2" charset="0"/>
              </a:rPr>
              <a:t>?:</a:t>
            </a:r>
            <a:r>
              <a:rPr lang="en-US" sz="2000" dirty="0"/>
              <a:t> is a </a:t>
            </a:r>
            <a:r>
              <a:rPr lang="en-US" sz="2000" i="1" dirty="0"/>
              <a:t>ternary</a:t>
            </a:r>
            <a:r>
              <a:rPr lang="en-US" sz="2000" dirty="0"/>
              <a:t> operator.</a:t>
            </a:r>
          </a:p>
          <a:p>
            <a:r>
              <a:rPr lang="en-US" sz="2000" dirty="0"/>
              <a:t>It’s like an </a:t>
            </a:r>
            <a:r>
              <a:rPr lang="en-US" sz="2000" i="1" dirty="0"/>
              <a:t>if-else</a:t>
            </a:r>
            <a:r>
              <a:rPr lang="en-US" sz="2000" dirty="0"/>
              <a:t> statement, but it can be part of an expression.</a:t>
            </a:r>
          </a:p>
          <a:p>
            <a:r>
              <a:rPr lang="en-US" sz="2000" dirty="0"/>
              <a:t>If the first part is </a:t>
            </a:r>
            <a:r>
              <a:rPr lang="en-US" sz="2000" i="1" dirty="0"/>
              <a:t>true</a:t>
            </a:r>
            <a:r>
              <a:rPr lang="en-US" sz="2000" dirty="0"/>
              <a:t>, it’s value is the second part.</a:t>
            </a:r>
          </a:p>
          <a:p>
            <a:r>
              <a:rPr lang="en-US" sz="2000" dirty="0"/>
              <a:t>If the first part is </a:t>
            </a:r>
            <a:r>
              <a:rPr lang="en-US" sz="2000" i="1" dirty="0"/>
              <a:t>false</a:t>
            </a:r>
            <a:r>
              <a:rPr lang="en-US" sz="2000" dirty="0"/>
              <a:t>, it’s value is the third part.</a:t>
            </a:r>
          </a:p>
          <a:p>
            <a:r>
              <a:rPr lang="en-US" sz="2000" dirty="0"/>
              <a:t>Use it with care, it can lead to unreadable code if abused.</a:t>
            </a:r>
          </a:p>
        </p:txBody>
      </p:sp>
      <p:pic>
        <p:nvPicPr>
          <p:cNvPr id="15" name="Content Placeholder 5" descr="A picture containing object&#10;&#10;Description automatically generated">
            <a:extLst>
              <a:ext uri="{FF2B5EF4-FFF2-40B4-BE49-F238E27FC236}">
                <a16:creationId xmlns:a16="http://schemas.microsoft.com/office/drawing/2014/main" id="{C081556C-9200-FA4C-8CC4-4050EC4067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14293" y="4118737"/>
            <a:ext cx="5069382" cy="988528"/>
          </a:xfrm>
          <a:prstGeom prst="rect">
            <a:avLst/>
          </a:prstGeom>
        </p:spPr>
      </p:pic>
      <p:pic>
        <p:nvPicPr>
          <p:cNvPr id="17" name="Picture 16" descr="A clock mounted to the side&#13;&#10;&#13;&#10;Description automatically generated">
            <a:extLst>
              <a:ext uri="{FF2B5EF4-FFF2-40B4-BE49-F238E27FC236}">
                <a16:creationId xmlns:a16="http://schemas.microsoft.com/office/drawing/2014/main" id="{E15C3E0F-F085-4447-87CA-A99F24350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292" y="2880495"/>
            <a:ext cx="5069382" cy="84941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081FED-0932-2F4E-9A1A-2CE925259E86}"/>
              </a:ext>
            </a:extLst>
          </p:cNvPr>
          <p:cNvCxnSpPr/>
          <p:nvPr/>
        </p:nvCxnSpPr>
        <p:spPr>
          <a:xfrm flipV="1">
            <a:off x="1755648" y="5205984"/>
            <a:ext cx="0" cy="844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7BC308-E14F-CC41-A6EC-7AC333C443CC}"/>
              </a:ext>
            </a:extLst>
          </p:cNvPr>
          <p:cNvSpPr txBox="1"/>
          <p:nvPr/>
        </p:nvSpPr>
        <p:spPr>
          <a:xfrm>
            <a:off x="231648" y="595791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defines a macro, more on that later.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E0DDF-4ABA-214A-BCE7-3EE82FC96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EC75A-7AE5-3F46-91F9-374273EC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906CA9C-1E39-9340-96C5-51D9B16E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FB9F-D5E6-2C4F-967C-194756094BD7}" type="datetime3">
              <a:rPr lang="en-US" smtClean="0"/>
              <a:t>1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2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4768607-7396-4E48-A163-92355C150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9" y="640081"/>
            <a:ext cx="3494341" cy="379348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Vade Mecum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837836-A3AA-C74B-A022-A03B04196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2267"/>
          <a:stretch/>
        </p:blipFill>
        <p:spPr>
          <a:xfrm>
            <a:off x="5441735" y="804672"/>
            <a:ext cx="5934456" cy="5248656"/>
          </a:xfrm>
          <a:prstGeom prst="rect">
            <a:avLst/>
          </a:prstGeom>
          <a:effectLst/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93221-7A8D-0448-B962-7AF4C9FC1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5858" y="6356350"/>
            <a:ext cx="3627692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>
                <a:solidFill>
                  <a:srgbClr val="898989"/>
                </a:solidFill>
                <a:latin typeface="Calibri" panose="020F0502020204030204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4EDCE-C214-A14A-8F17-5D7F219E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95684" y="6356350"/>
            <a:ext cx="2663801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38820273-8F1A-6146-AA8B-F2D2DEF9485A}" type="datetime3">
              <a:rPr lang="en-US">
                <a:solidFill>
                  <a:srgbClr val="595959"/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1 January 2020</a:t>
            </a:fld>
            <a:endParaRPr lang="en-US">
              <a:solidFill>
                <a:srgbClr val="595959"/>
              </a:solidFill>
              <a:latin typeface="Calibri" panose="020F0502020204030204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CF0C4-34C2-2A43-96FC-5B7AC46B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9470" y="6356350"/>
            <a:ext cx="689322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fld id="{4CB303EE-96AC-6B48-B3D9-60FCDE71DF64}" type="slidenum">
              <a:rPr lang="en-US">
                <a:solidFill>
                  <a:srgbClr val="595959"/>
                </a:solidFill>
                <a:latin typeface="Calibri" panose="020F0502020204030204"/>
              </a:rPr>
              <a:pPr algn="l">
                <a:spcAft>
                  <a:spcPts val="600"/>
                </a:spcAft>
                <a:defRPr/>
              </a:pPr>
              <a:t>19</a:t>
            </a:fld>
            <a:endParaRPr lang="en-US">
              <a:solidFill>
                <a:srgbClr val="595959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817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734F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AFD0F-8CF4-1C40-A114-116030FF7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What is a loop?</a:t>
            </a:r>
          </a:p>
        </p:txBody>
      </p:sp>
      <p:pic>
        <p:nvPicPr>
          <p:cNvPr id="5" name="Picture 4" descr="A picture containing indoor&#13;&#10;&#13;&#10;Description automatically generated">
            <a:extLst>
              <a:ext uri="{FF2B5EF4-FFF2-40B4-BE49-F238E27FC236}">
                <a16:creationId xmlns:a16="http://schemas.microsoft.com/office/drawing/2014/main" id="{BBA5502C-F7AD-6D4A-86AA-6F5CD83292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13" r="9470" b="-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6EFDF-E817-354C-A721-1C41E276B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 loop allows you to repeat a sequence of code.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Programs spend the vast majority of their execution time in loops.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We will focus on structured loops: </a:t>
            </a:r>
            <a:r>
              <a:rPr lang="en-US" sz="2000" dirty="0">
                <a:solidFill>
                  <a:srgbClr val="FFFFFF"/>
                </a:solidFill>
                <a:latin typeface="Courier" pitchFamily="2" charset="0"/>
              </a:rPr>
              <a:t>while</a:t>
            </a:r>
            <a:r>
              <a:rPr lang="en-US" sz="2000" dirty="0">
                <a:solidFill>
                  <a:srgbClr val="FFFFFF"/>
                </a:solidFill>
              </a:rPr>
              <a:t>, </a:t>
            </a:r>
            <a:r>
              <a:rPr lang="en-US" sz="2000" dirty="0">
                <a:solidFill>
                  <a:srgbClr val="FFFFFF"/>
                </a:solidFill>
                <a:latin typeface="Courier" pitchFamily="2" charset="0"/>
              </a:rPr>
              <a:t>for</a:t>
            </a:r>
            <a:r>
              <a:rPr lang="en-US" sz="2000" dirty="0">
                <a:solidFill>
                  <a:srgbClr val="FFFFFF"/>
                </a:solidFill>
              </a:rPr>
              <a:t>, and </a:t>
            </a:r>
            <a:r>
              <a:rPr lang="en-US" sz="2000" dirty="0">
                <a:solidFill>
                  <a:srgbClr val="FFFFFF"/>
                </a:solidFill>
                <a:latin typeface="Courier" pitchFamily="2" charset="0"/>
              </a:rPr>
              <a:t>do-while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You can also create loops with </a:t>
            </a:r>
            <a:r>
              <a:rPr lang="en-US" sz="2000" dirty="0" err="1">
                <a:solidFill>
                  <a:srgbClr val="FFFFFF"/>
                </a:solidFill>
                <a:latin typeface="Courier" pitchFamily="2" charset="0"/>
              </a:rPr>
              <a:t>goto</a:t>
            </a:r>
            <a:r>
              <a:rPr lang="en-US" sz="2000" dirty="0">
                <a:solidFill>
                  <a:srgbClr val="FFFFFF"/>
                </a:solidFill>
              </a:rPr>
              <a:t>: but don’t, it’s </a:t>
            </a:r>
            <a:r>
              <a:rPr lang="en-US" sz="2000" i="1" dirty="0">
                <a:solidFill>
                  <a:srgbClr val="FFFFFF"/>
                </a:solidFill>
              </a:rPr>
              <a:t>ugly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Ghostbusters don’t cross streams, and good programmers don’t cross loops.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5A234-3272-7E46-9F02-6F2C26D7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9BA6A-2113-6445-9A5E-151C08A9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85B4FC-7E7F-3A44-B038-C40CEA794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866F-497F-A04A-9382-9F08ADB18A3A}" type="datetime3">
              <a:rPr lang="en-US" smtClean="0"/>
              <a:t>1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44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C925CE-A5FE-9644-BB02-1F680884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 not be </a:t>
            </a:r>
            <a:r>
              <a:rPr lang="en-US" sz="5400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That Guy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...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close up of a piece of paper&#13;&#10;&#13;&#10;Description automatically generated">
            <a:extLst>
              <a:ext uri="{FF2B5EF4-FFF2-40B4-BE49-F238E27FC236}">
                <a16:creationId xmlns:a16="http://schemas.microsoft.com/office/drawing/2014/main" id="{1BE38771-5E53-7E43-8018-1FB4FDFD4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511157"/>
            <a:ext cx="11496821" cy="399514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2B129E-CBAB-3542-865F-B0310A404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8222F1-B16A-5346-887D-37C2C622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20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89587-4E44-BC4C-90D4-AD332AF2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FD34-0819-6244-A781-BEAF3828419E}" type="datetime3">
              <a:rPr lang="en-US" smtClean="0"/>
              <a:t>1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13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23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D34A5-8F1C-194F-B78E-38379D0A6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Some Advice…</a:t>
            </a:r>
          </a:p>
        </p:txBody>
      </p:sp>
      <p:pic>
        <p:nvPicPr>
          <p:cNvPr id="9" name="Content Placeholder 8" descr="A picture containing toy&#10;&#10;Description automatically generated">
            <a:extLst>
              <a:ext uri="{FF2B5EF4-FFF2-40B4-BE49-F238E27FC236}">
                <a16:creationId xmlns:a16="http://schemas.microsoft.com/office/drawing/2014/main" id="{087C78C7-B283-104D-BF02-973A2A1F7E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607" r="1" b="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C9DD0-DAD9-1F4F-A019-5875D05E0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You should take time to </a:t>
            </a:r>
            <a:r>
              <a:rPr lang="en-US" sz="2000" i="1" dirty="0">
                <a:solidFill>
                  <a:srgbClr val="FFFFFF"/>
                </a:solidFill>
              </a:rPr>
              <a:t>think</a:t>
            </a:r>
            <a:r>
              <a:rPr lang="en-US" sz="2000" dirty="0">
                <a:solidFill>
                  <a:srgbClr val="FFFFFF"/>
                </a:solidFill>
              </a:rPr>
              <a:t> before you code.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Work out examples on paper or on a whiteboard.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Pounding on the keyboard is unlikely to produce quality code.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Quality code requires that you </a:t>
            </a:r>
            <a:r>
              <a:rPr lang="en-US" sz="2000" i="1" dirty="0">
                <a:solidFill>
                  <a:srgbClr val="FFFFFF"/>
                </a:solidFill>
              </a:rPr>
              <a:t>rewrite</a:t>
            </a:r>
            <a:r>
              <a:rPr lang="en-US" sz="2000" dirty="0">
                <a:solidFill>
                  <a:srgbClr val="FFFFFF"/>
                </a:solidFill>
              </a:rPr>
              <a:t> it, just like you rewrite drafts of an essay.</a:t>
            </a:r>
          </a:p>
        </p:txBody>
      </p:sp>
      <p:pic>
        <p:nvPicPr>
          <p:cNvPr id="14" name="Picture 13" descr="A person wearing a suit and tie&#13;&#10;&#13;&#10;Description automatically generated">
            <a:extLst>
              <a:ext uri="{FF2B5EF4-FFF2-40B4-BE49-F238E27FC236}">
                <a16:creationId xmlns:a16="http://schemas.microsoft.com/office/drawing/2014/main" id="{0757A6D0-20DF-F544-AAFE-4D55D224C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3" y="4572000"/>
            <a:ext cx="1964266" cy="196426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ABA8C-E890-5D42-BA27-FCE6441ED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AFB99-4CD8-0840-A817-10A35316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A38A42A-3A73-534F-A8A4-2FCFD48C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7C77-ACDA-3041-9BFD-6C9E05D19FF0}" type="datetime3">
              <a:rPr lang="en-US" smtClean="0"/>
              <a:t>1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D589E2-FE45-2F47-A429-9D219B18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ourier" pitchFamily="2" charset="0"/>
              </a:rPr>
              <a:t>while ()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56F73FF-563B-42B7-83C6-9C500BD02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It is called a top-test loop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The test is evaluated </a:t>
            </a:r>
            <a:r>
              <a:rPr lang="en-US" sz="1600" i="1" dirty="0">
                <a:solidFill>
                  <a:schemeClr val="bg1"/>
                </a:solidFill>
              </a:rPr>
              <a:t>before</a:t>
            </a:r>
            <a:r>
              <a:rPr lang="en-US" sz="1600" dirty="0">
                <a:solidFill>
                  <a:schemeClr val="bg1"/>
                </a:solidFill>
              </a:rPr>
              <a:t> entering the loop.</a:t>
            </a:r>
          </a:p>
          <a:p>
            <a:r>
              <a:rPr lang="en-US" sz="2000" dirty="0">
                <a:solidFill>
                  <a:schemeClr val="bg1"/>
                </a:solidFill>
              </a:rPr>
              <a:t>Executes the statement as long as the Boolean condition remains </a:t>
            </a:r>
            <a:r>
              <a:rPr lang="en-US" sz="2000" i="1" dirty="0">
                <a:solidFill>
                  <a:schemeClr val="bg1"/>
                </a:solidFill>
              </a:rPr>
              <a:t>true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>
                <a:solidFill>
                  <a:schemeClr val="bg1"/>
                </a:solidFill>
              </a:rPr>
              <a:t>Executes the statement </a:t>
            </a:r>
            <a:r>
              <a:rPr lang="en-US" sz="2000" i="1" dirty="0">
                <a:solidFill>
                  <a:schemeClr val="bg1"/>
                </a:solidFill>
              </a:rPr>
              <a:t>zero</a:t>
            </a:r>
            <a:r>
              <a:rPr lang="en-US" sz="2000" dirty="0">
                <a:solidFill>
                  <a:schemeClr val="bg1"/>
                </a:solidFill>
              </a:rPr>
              <a:t> or more times.</a:t>
            </a:r>
          </a:p>
        </p:txBody>
      </p:sp>
      <p:pic>
        <p:nvPicPr>
          <p:cNvPr id="8" name="Content Placeholder 4" descr="A clock mounted to the side&#10;&#10;Description automatically generated">
            <a:extLst>
              <a:ext uri="{FF2B5EF4-FFF2-40B4-BE49-F238E27FC236}">
                <a16:creationId xmlns:a16="http://schemas.microsoft.com/office/drawing/2014/main" id="{0AEC80E2-5656-DE49-893B-04EDA0BE1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76" y="1694098"/>
            <a:ext cx="7228758" cy="346980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B591C3-BD08-7347-A805-8FB557CA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15399-3283-EE4E-A0EB-81657F50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08E06-405A-0141-8B1E-272475BE4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88B5-D403-2D40-9A39-6BFBC9FBA068}" type="datetime3">
              <a:rPr lang="en-US" smtClean="0"/>
              <a:t>1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0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7C775-E807-DA46-B910-7632C5898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Equivalent </a:t>
            </a:r>
            <a:r>
              <a:rPr lang="en-US" sz="2400" dirty="0" err="1">
                <a:solidFill>
                  <a:schemeClr val="bg1"/>
                </a:solidFill>
                <a:latin typeface="Courier" pitchFamily="2" charset="0"/>
              </a:rPr>
              <a:t>goto</a:t>
            </a:r>
            <a:r>
              <a:rPr lang="en-US" sz="2400" dirty="0">
                <a:solidFill>
                  <a:schemeClr val="bg1"/>
                </a:solidFill>
              </a:rPr>
              <a:t> Code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410C367-97E3-4603-9DFC-8AC367981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You can implement it with the </a:t>
            </a:r>
            <a:r>
              <a:rPr lang="en-US" sz="2000" dirty="0" err="1">
                <a:solidFill>
                  <a:schemeClr val="bg1"/>
                </a:solidFill>
                <a:latin typeface="Courier" pitchFamily="2" charset="0"/>
              </a:rPr>
              <a:t>goto</a:t>
            </a:r>
            <a:r>
              <a:rPr lang="en-US" sz="2000" dirty="0">
                <a:solidFill>
                  <a:schemeClr val="bg1"/>
                </a:solidFill>
              </a:rPr>
              <a:t> statement.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Just because you </a:t>
            </a:r>
            <a:r>
              <a:rPr lang="en-US" sz="2000" i="1" dirty="0">
                <a:solidFill>
                  <a:schemeClr val="bg1"/>
                </a:solidFill>
              </a:rPr>
              <a:t>can</a:t>
            </a:r>
            <a:r>
              <a:rPr lang="en-US" sz="2000" dirty="0">
                <a:solidFill>
                  <a:schemeClr val="bg1"/>
                </a:solidFill>
              </a:rPr>
              <a:t> does not mean that you </a:t>
            </a:r>
            <a:r>
              <a:rPr lang="en-US" sz="2000" i="1" dirty="0">
                <a:solidFill>
                  <a:schemeClr val="bg1"/>
                </a:solidFill>
              </a:rPr>
              <a:t>should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6" name="Content Placeholder 6">
            <a:extLst>
              <a:ext uri="{FF2B5EF4-FFF2-40B4-BE49-F238E27FC236}">
                <a16:creationId xmlns:a16="http://schemas.microsoft.com/office/drawing/2014/main" id="{0CF973EB-48E0-AB45-84BC-7783A536E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929" y="2058862"/>
            <a:ext cx="7259011" cy="274027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0A0D03D-5B02-3445-BC34-013152867D68}"/>
              </a:ext>
            </a:extLst>
          </p:cNvPr>
          <p:cNvGrpSpPr/>
          <p:nvPr/>
        </p:nvGrpSpPr>
        <p:grpSpPr>
          <a:xfrm>
            <a:off x="643467" y="4799136"/>
            <a:ext cx="4007442" cy="2058863"/>
            <a:chOff x="643467" y="4799136"/>
            <a:chExt cx="4007442" cy="2058863"/>
          </a:xfrm>
        </p:grpSpPr>
        <p:pic>
          <p:nvPicPr>
            <p:cNvPr id="14" name="Picture 13" descr="A person wearing glasses and looking at the camera&#13;&#10;&#13;&#10;Description automatically generated">
              <a:extLst>
                <a:ext uri="{FF2B5EF4-FFF2-40B4-BE49-F238E27FC236}">
                  <a16:creationId xmlns:a16="http://schemas.microsoft.com/office/drawing/2014/main" id="{57483243-D0BB-E745-9093-D536D93A8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8090" y="4799136"/>
              <a:ext cx="1502819" cy="2058863"/>
            </a:xfrm>
            <a:prstGeom prst="rect">
              <a:avLst/>
            </a:prstGeom>
          </p:spPr>
        </p:pic>
        <p:sp>
          <p:nvSpPr>
            <p:cNvPr id="15" name="Rectangular Callout 14">
              <a:extLst>
                <a:ext uri="{FF2B5EF4-FFF2-40B4-BE49-F238E27FC236}">
                  <a16:creationId xmlns:a16="http://schemas.microsoft.com/office/drawing/2014/main" id="{D0AF9798-ACBE-3941-8B90-28252575D82B}"/>
                </a:ext>
              </a:extLst>
            </p:cNvPr>
            <p:cNvSpPr/>
            <p:nvPr/>
          </p:nvSpPr>
          <p:spPr>
            <a:xfrm>
              <a:off x="643467" y="5009322"/>
              <a:ext cx="2192498" cy="1044344"/>
            </a:xfrm>
            <a:prstGeom prst="wedgeRectCallout">
              <a:avLst>
                <a:gd name="adj1" fmla="val 77085"/>
                <a:gd name="adj2" fmla="val 3204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 warned you about this in 1968!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D5D07-69AB-0B45-AF0C-1A01316F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F47D4-BDF4-184C-B5EE-0A6B6046D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FC356-B3BB-2245-BE76-1D3DFC19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0856C-39B7-A443-B834-F43D7E4BC857}" type="datetime3">
              <a:rPr lang="en-US" smtClean="0"/>
              <a:t>1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F6284-D756-E842-9159-245824B9D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ourier" pitchFamily="2" charset="0"/>
              </a:rPr>
              <a:t>for ()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9A9436F-E36E-4F10-9742-A6E1367B1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Also a top-test loop.</a:t>
            </a:r>
          </a:p>
          <a:p>
            <a:r>
              <a:rPr lang="en-US" sz="2000" dirty="0">
                <a:solidFill>
                  <a:schemeClr val="bg1"/>
                </a:solidFill>
              </a:rPr>
              <a:t>Puts: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Initialization,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Test, and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Increment all together.</a:t>
            </a:r>
          </a:p>
          <a:p>
            <a:r>
              <a:rPr lang="en-US" sz="2000" dirty="0">
                <a:solidFill>
                  <a:schemeClr val="bg1"/>
                </a:solidFill>
              </a:rPr>
              <a:t>By convention they are related, but nothing in </a:t>
            </a:r>
            <a:r>
              <a:rPr lang="en-US" sz="2000" b="1" dirty="0">
                <a:solidFill>
                  <a:schemeClr val="bg1"/>
                </a:solidFill>
              </a:rPr>
              <a:t>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i="1" dirty="0">
                <a:solidFill>
                  <a:schemeClr val="bg1"/>
                </a:solidFill>
              </a:rPr>
              <a:t>requires</a:t>
            </a:r>
            <a:r>
              <a:rPr lang="en-US" sz="2000" dirty="0">
                <a:solidFill>
                  <a:schemeClr val="bg1"/>
                </a:solidFill>
              </a:rPr>
              <a:t> them to be.</a:t>
            </a:r>
          </a:p>
        </p:txBody>
      </p:sp>
      <p:pic>
        <p:nvPicPr>
          <p:cNvPr id="8" name="Content Placeholder 4" descr="A clock that is on some time in the dark&#10;&#10;Description automatically generated">
            <a:extLst>
              <a:ext uri="{FF2B5EF4-FFF2-40B4-BE49-F238E27FC236}">
                <a16:creationId xmlns:a16="http://schemas.microsoft.com/office/drawing/2014/main" id="{F134A30F-C1AC-4B4B-BD85-1628C0B57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130" y="2840664"/>
            <a:ext cx="7241065" cy="117667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0FC932A-CEF2-804A-B75A-E67E5262FB0B}"/>
              </a:ext>
            </a:extLst>
          </p:cNvPr>
          <p:cNvGrpSpPr/>
          <p:nvPr/>
        </p:nvGrpSpPr>
        <p:grpSpPr>
          <a:xfrm>
            <a:off x="8184558" y="4799137"/>
            <a:ext cx="4007442" cy="2058863"/>
            <a:chOff x="643467" y="4799136"/>
            <a:chExt cx="4007442" cy="2058863"/>
          </a:xfrm>
        </p:grpSpPr>
        <p:pic>
          <p:nvPicPr>
            <p:cNvPr id="12" name="Picture 11" descr="A person wearing glasses and looking at the camera&#13;&#10;&#13;&#10;Description automatically generated">
              <a:extLst>
                <a:ext uri="{FF2B5EF4-FFF2-40B4-BE49-F238E27FC236}">
                  <a16:creationId xmlns:a16="http://schemas.microsoft.com/office/drawing/2014/main" id="{243496A0-60EA-0F42-BA64-F52C4255A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8090" y="4799136"/>
              <a:ext cx="1502819" cy="2058863"/>
            </a:xfrm>
            <a:prstGeom prst="rect">
              <a:avLst/>
            </a:prstGeom>
          </p:spPr>
        </p:pic>
        <p:sp>
          <p:nvSpPr>
            <p:cNvPr id="13" name="Rectangular Callout 12">
              <a:extLst>
                <a:ext uri="{FF2B5EF4-FFF2-40B4-BE49-F238E27FC236}">
                  <a16:creationId xmlns:a16="http://schemas.microsoft.com/office/drawing/2014/main" id="{0824F3D7-D5EF-D14E-957F-C97345C7039E}"/>
                </a:ext>
              </a:extLst>
            </p:cNvPr>
            <p:cNvSpPr/>
            <p:nvPr/>
          </p:nvSpPr>
          <p:spPr>
            <a:xfrm>
              <a:off x="643467" y="5009322"/>
              <a:ext cx="2192498" cy="1044344"/>
            </a:xfrm>
            <a:prstGeom prst="wedgeRectCallout">
              <a:avLst>
                <a:gd name="adj1" fmla="val 77085"/>
                <a:gd name="adj2" fmla="val 3204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" sz="2200" dirty="0">
                  <a:solidFill>
                    <a:schemeClr val="tx1"/>
                  </a:solidFill>
                </a:rPr>
                <a:t>Deze code is veel beter leesbaar!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5FBD4-007E-5D45-9E89-20E28BB7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1D88E-0F27-8D42-AD1A-D23353A8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C5ACA-F2A5-AA4F-B480-150FB2DC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84A8-04AF-C64A-A142-F996052F6F1A}" type="datetime3">
              <a:rPr lang="en-US" smtClean="0"/>
              <a:t>1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7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35214-F639-1046-931E-7F44E2243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Equivalent </a:t>
            </a:r>
            <a:r>
              <a:rPr lang="en-US" sz="2800" dirty="0">
                <a:solidFill>
                  <a:schemeClr val="bg1"/>
                </a:solidFill>
                <a:latin typeface="Courier" pitchFamily="2" charset="0"/>
              </a:rPr>
              <a:t>while()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9D2338-0B34-4F7F-A83B-B8F2823D1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This is the equivalent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while</a:t>
            </a:r>
            <a:r>
              <a:rPr lang="en-US" sz="2000" dirty="0">
                <a:solidFill>
                  <a:schemeClr val="bg1"/>
                </a:solidFill>
              </a:rPr>
              <a:t> statement.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while</a:t>
            </a:r>
            <a:r>
              <a:rPr lang="en-US" sz="2000" dirty="0">
                <a:solidFill>
                  <a:schemeClr val="bg1"/>
                </a:solidFill>
              </a:rPr>
              <a:t> statement is </a:t>
            </a:r>
            <a:r>
              <a:rPr lang="en-US" sz="2000" i="1" dirty="0">
                <a:solidFill>
                  <a:schemeClr val="bg1"/>
                </a:solidFill>
              </a:rPr>
              <a:t>complete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Which means you can implement any loop using it.</a:t>
            </a:r>
          </a:p>
        </p:txBody>
      </p:sp>
      <p:pic>
        <p:nvPicPr>
          <p:cNvPr id="8" name="Content Placeholder 4" descr="A clock mounted to the side&#10;&#10;Description automatically generated">
            <a:extLst>
              <a:ext uri="{FF2B5EF4-FFF2-40B4-BE49-F238E27FC236}">
                <a16:creationId xmlns:a16="http://schemas.microsoft.com/office/drawing/2014/main" id="{70575F49-4353-494E-8859-DBAB17D1B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955" y="1721313"/>
            <a:ext cx="7005893" cy="341537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530F073-994A-D844-9E3A-E798B25BE028}"/>
              </a:ext>
            </a:extLst>
          </p:cNvPr>
          <p:cNvGrpSpPr/>
          <p:nvPr/>
        </p:nvGrpSpPr>
        <p:grpSpPr>
          <a:xfrm>
            <a:off x="643467" y="4799136"/>
            <a:ext cx="4007442" cy="2058863"/>
            <a:chOff x="643467" y="4799136"/>
            <a:chExt cx="4007442" cy="2058863"/>
          </a:xfrm>
        </p:grpSpPr>
        <p:pic>
          <p:nvPicPr>
            <p:cNvPr id="11" name="Picture 10" descr="A person wearing glasses and looking at the camera&#13;&#10;&#13;&#10;Description automatically generated">
              <a:extLst>
                <a:ext uri="{FF2B5EF4-FFF2-40B4-BE49-F238E27FC236}">
                  <a16:creationId xmlns:a16="http://schemas.microsoft.com/office/drawing/2014/main" id="{8CC0D57F-93F3-0A46-9FD2-2583395C4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8090" y="4799136"/>
              <a:ext cx="1502819" cy="2058863"/>
            </a:xfrm>
            <a:prstGeom prst="rect">
              <a:avLst/>
            </a:prstGeom>
          </p:spPr>
        </p:pic>
        <p:sp>
          <p:nvSpPr>
            <p:cNvPr id="12" name="Rectangular Callout 11">
              <a:extLst>
                <a:ext uri="{FF2B5EF4-FFF2-40B4-BE49-F238E27FC236}">
                  <a16:creationId xmlns:a16="http://schemas.microsoft.com/office/drawing/2014/main" id="{F1AF699D-8DC9-EF49-BDB7-B56AD5BE5CF7}"/>
                </a:ext>
              </a:extLst>
            </p:cNvPr>
            <p:cNvSpPr/>
            <p:nvPr/>
          </p:nvSpPr>
          <p:spPr>
            <a:xfrm>
              <a:off x="643467" y="5009321"/>
              <a:ext cx="2192498" cy="1205211"/>
            </a:xfrm>
            <a:prstGeom prst="wedgeRectCallout">
              <a:avLst>
                <a:gd name="adj1" fmla="val 77085"/>
                <a:gd name="adj2" fmla="val 3204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The </a:t>
              </a:r>
              <a:r>
                <a:rPr lang="en-US" dirty="0" err="1">
                  <a:solidFill>
                    <a:schemeClr val="tx1"/>
                  </a:solidFill>
                </a:rPr>
                <a:t>Böhm-Jacopini</a:t>
              </a:r>
              <a:r>
                <a:rPr lang="en-US" dirty="0">
                  <a:solidFill>
                    <a:schemeClr val="tx1"/>
                  </a:solidFill>
                </a:rPr>
                <a:t> theorem proves you can do it all with </a:t>
              </a:r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while</a:t>
              </a:r>
              <a:r>
                <a:rPr lang="en-US" dirty="0">
                  <a:solidFill>
                    <a:schemeClr val="tx1"/>
                  </a:solidFill>
                </a:rPr>
                <a:t>!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2658B-BD9E-524F-889F-3F301FC6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E2BAB-65B1-394F-961E-7B38CA6B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40ABA-3DA0-2642-B7A2-022F131E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9AE6-387A-024C-A940-0DA90F10DD9B}" type="datetime3">
              <a:rPr lang="en-US" smtClean="0"/>
              <a:t>1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4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6EF48-E2F3-F14F-B8AB-0F4C958DB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urier" pitchFamily="2" charset="0"/>
              </a:rPr>
              <a:t>do { } while ()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751569-A76F-4F84-9795-16D258FA1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This is a bottom-test loop.</a:t>
            </a:r>
          </a:p>
          <a:p>
            <a:r>
              <a:rPr lang="en-US" sz="2000" dirty="0">
                <a:solidFill>
                  <a:schemeClr val="bg1"/>
                </a:solidFill>
              </a:rPr>
              <a:t>Used when you want to perform the statement at least once.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Continues to execute the enclosed statement as long as the Boolean condition remains </a:t>
            </a:r>
            <a:r>
              <a:rPr lang="en-US" sz="2000" i="1" dirty="0">
                <a:solidFill>
                  <a:schemeClr val="bg1"/>
                </a:solidFill>
              </a:rPr>
              <a:t>true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8" name="Content Placeholder 4" descr="A clock that is on some time in the dark&#10;&#10;Description automatically generated">
            <a:extLst>
              <a:ext uri="{FF2B5EF4-FFF2-40B4-BE49-F238E27FC236}">
                <a16:creationId xmlns:a16="http://schemas.microsoft.com/office/drawing/2014/main" id="{AB2CB2DA-8D66-1E47-90A3-71C3ACAE6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441" y="1708061"/>
            <a:ext cx="7060260" cy="344187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FB5EB-F773-9946-A56A-F55F76E9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1DE42-62B0-2144-A97E-F818515A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9BEEB-D8B9-0F45-9B12-A0B7F31BB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D3D97-53D1-A34D-88E8-E3FB71B3A89B}" type="datetime3">
              <a:rPr lang="en-US" smtClean="0"/>
              <a:t>1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70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490CE-E500-4A4C-828C-0A776ADEC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Equivalent </a:t>
            </a:r>
            <a:r>
              <a:rPr lang="en-US" sz="2400" dirty="0" err="1">
                <a:solidFill>
                  <a:schemeClr val="bg1"/>
                </a:solidFill>
                <a:latin typeface="Courier" pitchFamily="2" charset="0"/>
              </a:rPr>
              <a:t>goto</a:t>
            </a:r>
            <a:r>
              <a:rPr lang="en-US" sz="2400" dirty="0">
                <a:solidFill>
                  <a:schemeClr val="bg1"/>
                </a:solidFill>
              </a:rPr>
              <a:t> Code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D3A05A4-39BB-43CB-B026-9F442A8A4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This is the equivalent code using </a:t>
            </a:r>
            <a:r>
              <a:rPr lang="en-US" sz="2000" dirty="0" err="1">
                <a:solidFill>
                  <a:schemeClr val="bg1"/>
                </a:solidFill>
                <a:latin typeface="Courier" pitchFamily="2" charset="0"/>
              </a:rPr>
              <a:t>goto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You should </a:t>
            </a:r>
            <a:r>
              <a:rPr lang="en-US" sz="2000" i="1" dirty="0">
                <a:solidFill>
                  <a:schemeClr val="bg1"/>
                </a:solidFill>
              </a:rPr>
              <a:t>never</a:t>
            </a:r>
            <a:r>
              <a:rPr lang="en-US" sz="2000" dirty="0">
                <a:solidFill>
                  <a:schemeClr val="bg1"/>
                </a:solidFill>
              </a:rPr>
              <a:t> write code like this unless your programming language lacks the equivalent statement.</a:t>
            </a:r>
          </a:p>
        </p:txBody>
      </p:sp>
      <p:pic>
        <p:nvPicPr>
          <p:cNvPr id="7" name="Picture 6" descr="A clock mounted to the side&#13;&#10;&#13;&#10;Description automatically generated">
            <a:extLst>
              <a:ext uri="{FF2B5EF4-FFF2-40B4-BE49-F238E27FC236}">
                <a16:creationId xmlns:a16="http://schemas.microsoft.com/office/drawing/2014/main" id="{9BDBEE1B-49A1-3B45-96F4-1865F0BC6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402" y="2261242"/>
            <a:ext cx="7414338" cy="233551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DCB25-41DB-9B44-9849-6FA7DAC8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4CA93-EDB8-B549-8F78-F99B11FB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D669D-B8C2-1C4D-A4E1-7E81AA0C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DF15-A284-B145-A1F0-CEEEB3A28948}" type="datetime3">
              <a:rPr lang="en-US" smtClean="0"/>
              <a:t>1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30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B0151-2E44-0E43-9C07-7300568C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Infinite Loops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41F8D26-E207-455B-9FC0-3592936C7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All of these execute </a:t>
            </a:r>
            <a:r>
              <a:rPr lang="en-US" sz="2000" i="1" dirty="0">
                <a:solidFill>
                  <a:schemeClr val="bg1"/>
                </a:solidFill>
              </a:rPr>
              <a:t>forever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one you choose is a matter of </a:t>
            </a:r>
            <a:r>
              <a:rPr lang="en-US" sz="2000" i="1" dirty="0">
                <a:solidFill>
                  <a:schemeClr val="bg1"/>
                </a:solidFill>
              </a:rPr>
              <a:t>style</a:t>
            </a:r>
            <a:r>
              <a:rPr lang="en-US" sz="2000" dirty="0">
                <a:solidFill>
                  <a:schemeClr val="bg1"/>
                </a:solidFill>
              </a:rPr>
              <a:t>, not of substance.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How do you ever escape?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Use the 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break</a:t>
            </a:r>
            <a:r>
              <a:rPr lang="en-US" sz="1600" dirty="0">
                <a:solidFill>
                  <a:schemeClr val="bg1"/>
                </a:solidFill>
              </a:rPr>
              <a:t> statement.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B9C9B8C-D2EB-8945-8B3D-872821455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02107"/>
            <a:ext cx="4946447" cy="585378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98882-720E-8345-8F76-E70B5AE9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C9F05-ED2D-2143-AF38-98D50793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C2809-EDBE-D54A-B089-1F28CECC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25F4-EA81-0F48-9FB5-D0A0EFFF4EA0}" type="datetime3">
              <a:rPr lang="en-US" smtClean="0"/>
              <a:t>1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83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936</Words>
  <Application>Microsoft Macintosh PowerPoint</Application>
  <PresentationFormat>Widescreen</PresentationFormat>
  <Paragraphs>179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</vt:lpstr>
      <vt:lpstr>Office Theme</vt:lpstr>
      <vt:lpstr>Loops</vt:lpstr>
      <vt:lpstr>What is a loop?</vt:lpstr>
      <vt:lpstr>while ()</vt:lpstr>
      <vt:lpstr>Equivalent goto Code</vt:lpstr>
      <vt:lpstr>for ()</vt:lpstr>
      <vt:lpstr>Equivalent while()</vt:lpstr>
      <vt:lpstr>do { } while ()</vt:lpstr>
      <vt:lpstr>Equivalent goto Code</vt:lpstr>
      <vt:lpstr>Infinite Loops</vt:lpstr>
      <vt:lpstr>break</vt:lpstr>
      <vt:lpstr>Equivalent goto Code</vt:lpstr>
      <vt:lpstr>Factorial Example</vt:lpstr>
      <vt:lpstr>When can I use goto?</vt:lpstr>
      <vt:lpstr>What’s wrong with this code?</vt:lpstr>
      <vt:lpstr>continue</vt:lpstr>
      <vt:lpstr>Let’s Compute!</vt:lpstr>
      <vt:lpstr>Bisection Method</vt:lpstr>
      <vt:lpstr>What is that thing?!</vt:lpstr>
      <vt:lpstr>Vade Mecum</vt:lpstr>
      <vt:lpstr>Do not be That Guy...</vt:lpstr>
      <vt:lpstr>Some Advice…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creator>Darrell Long</dc:creator>
  <cp:lastModifiedBy>Darrell Long</cp:lastModifiedBy>
  <cp:revision>1</cp:revision>
  <dcterms:created xsi:type="dcterms:W3CDTF">2020-01-02T07:32:24Z</dcterms:created>
  <dcterms:modified xsi:type="dcterms:W3CDTF">2020-01-02T07:32:35Z</dcterms:modified>
</cp:coreProperties>
</file>