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64" r:id="rId4"/>
    <p:sldId id="265" r:id="rId5"/>
    <p:sldId id="266" r:id="rId6"/>
    <p:sldId id="291" r:id="rId7"/>
    <p:sldId id="292" r:id="rId8"/>
    <p:sldId id="268" r:id="rId9"/>
    <p:sldId id="286" r:id="rId10"/>
    <p:sldId id="289" r:id="rId11"/>
    <p:sldId id="297" r:id="rId12"/>
    <p:sldId id="298" r:id="rId13"/>
    <p:sldId id="299" r:id="rId14"/>
    <p:sldId id="262" r:id="rId15"/>
    <p:sldId id="300" r:id="rId16"/>
    <p:sldId id="261" r:id="rId17"/>
    <p:sldId id="257" r:id="rId18"/>
    <p:sldId id="258" r:id="rId19"/>
    <p:sldId id="301" r:id="rId20"/>
    <p:sldId id="290" r:id="rId21"/>
    <p:sldId id="294" r:id="rId22"/>
    <p:sldId id="295" r:id="rId23"/>
    <p:sldId id="296" r:id="rId24"/>
    <p:sldId id="270" r:id="rId25"/>
    <p:sldId id="274" r:id="rId26"/>
    <p:sldId id="259" r:id="rId27"/>
    <p:sldId id="283" r:id="rId28"/>
    <p:sldId id="260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B86C7-3F1F-1945-85C6-36C032FD7273}">
          <p14:sldIdLst>
            <p14:sldId id="256"/>
            <p14:sldId id="264"/>
            <p14:sldId id="265"/>
            <p14:sldId id="266"/>
            <p14:sldId id="291"/>
            <p14:sldId id="292"/>
            <p14:sldId id="268"/>
            <p14:sldId id="286"/>
            <p14:sldId id="289"/>
            <p14:sldId id="297"/>
            <p14:sldId id="298"/>
            <p14:sldId id="299"/>
            <p14:sldId id="262"/>
            <p14:sldId id="300"/>
            <p14:sldId id="261"/>
            <p14:sldId id="257"/>
            <p14:sldId id="258"/>
            <p14:sldId id="301"/>
            <p14:sldId id="290"/>
            <p14:sldId id="294"/>
            <p14:sldId id="295"/>
            <p14:sldId id="296"/>
            <p14:sldId id="270"/>
            <p14:sldId id="274"/>
            <p14:sldId id="259"/>
            <p14:sldId id="28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/>
    <p:restoredTop sz="96208"/>
  </p:normalViewPr>
  <p:slideViewPr>
    <p:cSldViewPr snapToGrid="0">
      <p:cViewPr varScale="1">
        <p:scale>
          <a:sx n="128" d="100"/>
          <a:sy n="128" d="100"/>
        </p:scale>
        <p:origin x="9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3E2E6-10CF-A947-8641-DDFB860184AA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42B72-47F3-CF43-B0F5-1D88646B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AF9959-BA65-C946-9C24-E26885864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D4E9D-3A38-4D44-B009-B8DB1C08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57F6F-B718-724D-83B1-FCFAEF953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17DC2-C3D3-FF40-9DF5-21DFA3EFEA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94EF4-0469-D241-9F75-51096FD58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8E7-5A8F-4444-8BE7-E04F66B7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EBA6-5A40-104E-B621-E58C790D6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1E981-E140-5944-A04F-D8CDF672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851CC-2585-F94D-90F4-D2EF765B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B0471-A273-6B4C-9769-CA7E13EC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24E9-0019-9041-8770-1B1C5116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73CA-79A7-4C48-8EE6-29C860D6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ABE1-B7B8-7847-9C6D-F9A999E4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1512-0A3D-6141-B92E-C9ED0E64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E22C-1EE9-8F40-AE85-A010920F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9542-F038-9D4F-8C66-7FC152A0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AAF5-BAA9-684B-84C4-45F0AB8D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73CA-79A7-4C48-8EE6-29C860D6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E4F9BB-B4E4-9C40-9C38-C7A1D749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BD122-2FC7-944D-BEFD-DC7D802D6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5B2F8-3578-6B41-82EC-A247008BC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F30A1-AFFA-5641-A1B2-2A50560BE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114AC-13C4-F04B-BC35-5EB09FD3D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CC722-D3CB-B946-BC64-9C4E2A359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D0DA-C038-724B-A849-D4C8EB1C9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26750-97C3-E14C-82FC-FB104431B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B6F38-6C2D-5D40-8EE7-351C2801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55B3F-BB1A-2946-8D0A-DF7EDB946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80083-CDD6-1140-ADDF-C266F5F0F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645EF-96CC-2840-AA1A-F4F8781E7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AD90B-F4E4-2245-A2FD-2085C94E0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E799C-1981-5B42-B259-6FDF45AEF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CC235-59F7-FF4E-932B-629BC4D25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1B6AF-3885-8F4C-BC27-2D3777A9F1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61DA9-54B2-F046-9FF3-F315C1265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1458E-F5F3-0841-8B20-F1EB2E852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438B16-D152-5F43-930D-A9B1B12D0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9B89B-5F0C-3141-B98A-6C1DACADA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3FB78-94C9-8E45-8CB0-DE0BEAAB6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74A4D-03F5-564D-9648-2A51AC29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6048" y="6219275"/>
            <a:ext cx="57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16F3-F497-354A-8977-12A8DD92D2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5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9EAF-C2F2-EE42-94DD-59F91DBFE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4747-E788-024F-B944-AE5634B0AA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04600" y="3321000"/>
            <a:ext cx="4424625" cy="207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Stacks and Queues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04600" y="2348640"/>
            <a:ext cx="452340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Prof. Darrell Long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  <a:ea typeface="DejaVu Sans"/>
              </a:rPr>
              <a:t>CSE13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857200" y="380880"/>
            <a:ext cx="6333120" cy="6475680"/>
          </a:xfrm>
          <a:custGeom>
            <a:avLst/>
            <a:gdLst/>
            <a:ahLst/>
            <a:cxnLst/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A4F00C5-5C14-4FA0-8CEC-CF18BFAAE7E6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2"/>
          <a:srcRect l="23401" r="25300" b="10479"/>
          <a:stretch/>
        </p:blipFill>
        <p:spPr>
          <a:xfrm>
            <a:off x="5577840" y="365760"/>
            <a:ext cx="6612120" cy="649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stack_create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82A98-1438-D848-9886-B1C54246B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639" y="825500"/>
            <a:ext cx="61722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0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stack_push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" name="Picture 2" descr="A picture containing black, screen, sitting, phone&#10;&#10;Description automatically generated">
            <a:extLst>
              <a:ext uri="{FF2B5EF4-FFF2-40B4-BE49-F238E27FC236}">
                <a16:creationId xmlns:a16="http://schemas.microsoft.com/office/drawing/2014/main" id="{F7191673-4731-6B4D-91E2-59AE8A9C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83" y="2673350"/>
            <a:ext cx="4330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3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stack_pop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252B53-790B-FC44-97DF-D611599E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0" y="1644650"/>
            <a:ext cx="3746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9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2C8-F066-BA4E-9788-212C54A5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atin typeface="Courier" pitchFamily="2" charset="0"/>
              </a:rPr>
              <a:t>queue.h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C06763C-1E43-E440-BE35-A0833A532F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350" b="-1"/>
          <a:stretch/>
        </p:blipFill>
        <p:spPr>
          <a:xfrm>
            <a:off x="649224" y="722376"/>
            <a:ext cx="3337560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2AC5-B1CD-8744-8050-8DB912DD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458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queue is an abstract data type (ADT), so let’s define it.</a:t>
            </a:r>
          </a:p>
          <a:p>
            <a:r>
              <a:rPr lang="en-US" sz="2000" dirty="0"/>
              <a:t>For our implementation we need:</a:t>
            </a:r>
          </a:p>
          <a:p>
            <a:pPr lvl="1"/>
            <a:r>
              <a:rPr lang="en-US" sz="2000" dirty="0"/>
              <a:t>A head, a tail, and a size, and</a:t>
            </a:r>
          </a:p>
          <a:p>
            <a:pPr lvl="1"/>
            <a:r>
              <a:rPr lang="en-US" sz="2000" dirty="0"/>
              <a:t>A pointer to an array.</a:t>
            </a:r>
          </a:p>
          <a:p>
            <a:r>
              <a:rPr lang="en-US" sz="2000" dirty="0"/>
              <a:t>A constructor</a:t>
            </a:r>
          </a:p>
          <a:p>
            <a:r>
              <a:rPr lang="en-US" sz="2000" dirty="0"/>
              <a:t>A destructor</a:t>
            </a:r>
          </a:p>
          <a:p>
            <a:r>
              <a:rPr lang="en-US" sz="2000" dirty="0"/>
              <a:t>Empty and full predicates</a:t>
            </a:r>
          </a:p>
          <a:p>
            <a:r>
              <a:rPr lang="en-US" sz="2000" dirty="0"/>
              <a:t>Enqueue — inserts into the queue</a:t>
            </a:r>
          </a:p>
          <a:p>
            <a:r>
              <a:rPr lang="en-US" sz="2000" dirty="0"/>
              <a:t>Dequeue — removes from the queue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8AF55-1158-754D-ADF8-7B475EF9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176144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0E48-5765-1F47-9F07-723C0C8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Create a Queue</a:t>
            </a:r>
          </a:p>
        </p:txBody>
      </p:sp>
      <p:pic>
        <p:nvPicPr>
          <p:cNvPr id="11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7B5F258-FC18-FD42-B507-18218DFDC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765300" y="673689"/>
            <a:ext cx="8661400" cy="42037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BB2D0-576B-EB40-9028-16F8FDD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108508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B836A-84A8-DD40-B11C-36E8B3D7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Delete a Queue</a:t>
            </a:r>
          </a:p>
        </p:txBody>
      </p:sp>
      <p:pic>
        <p:nvPicPr>
          <p:cNvPr id="7" name="Content Placeholder 6" descr="A picture containing text, clock, dark&#10;&#10;Description automatically generated">
            <a:extLst>
              <a:ext uri="{FF2B5EF4-FFF2-40B4-BE49-F238E27FC236}">
                <a16:creationId xmlns:a16="http://schemas.microsoft.com/office/drawing/2014/main" id="{C0F9B78F-B459-E54D-9071-0A41433E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3787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433E9-509E-B744-9C7E-BED4064D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111619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B46FAD-3E1D-1C41-84A7-867E0863D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1" r="6622" b="-1"/>
          <a:stretch/>
        </p:blipFill>
        <p:spPr>
          <a:xfrm>
            <a:off x="1636713" y="1844675"/>
            <a:ext cx="6659563" cy="444976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9B5019-FE30-4C40-83A1-C75DB87EE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8" y="1844675"/>
            <a:ext cx="219551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11B0E-2E37-7342-857D-ADEC1356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Enqueue an 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EDD77-1172-7547-B00F-77B0C68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37207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74A81F-ED39-6E45-B966-37F53E8D0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5" r="1834"/>
          <a:stretch/>
        </p:blipFill>
        <p:spPr>
          <a:xfrm>
            <a:off x="1636713" y="1844675"/>
            <a:ext cx="6659563" cy="444976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2E1455-DE8D-8B44-9D6A-7542CB7EE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8" y="1844675"/>
            <a:ext cx="2195513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ACB72-BEA6-C84E-97D0-21EE176B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Dequeue an 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0390A-81E5-B649-8495-7F5F6C0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137245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D562D-EF0E-2E4C-9E84-2E36AE3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Empty? Full?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04E3B23-281A-3A44-8E88-EB4BEC02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24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9FFD8-A2BC-DA4E-B9FF-A0A948F9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Darrell Long</a:t>
            </a:r>
          </a:p>
        </p:txBody>
      </p:sp>
    </p:spTree>
    <p:extLst>
      <p:ext uri="{BB962C8B-B14F-4D97-AF65-F5344CB8AC3E}">
        <p14:creationId xmlns:p14="http://schemas.microsoft.com/office/powerpoint/2010/main" val="112934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Unb</a:t>
            </a:r>
            <a:r>
              <a:rPr lang="en-US" sz="2800" kern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ounded Queues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Unbounded queues can be implemented with a linked list.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unbounded queue itself is a wrapper for a linked list.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wrapper keeps track of the head and tail.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FD545-23F8-7F49-8441-22F59D7E9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32" y="402587"/>
            <a:ext cx="3425136" cy="6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4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7E6414-BB9F-2B49-9945-27082C8273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59977" y="1897886"/>
            <a:ext cx="4169223" cy="1237200"/>
          </a:xfrm>
        </p:spPr>
        <p:txBody>
          <a:bodyPr anchor="t"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Arrays allow random access:</a:t>
            </a: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can be accessed directly in constant time.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9F8EA4-4579-4349-AE89-665429CA790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24036" y="1897886"/>
            <a:ext cx="4646903" cy="1333452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Linked lists allow sequential access: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can only be accessed in a particular order.</a:t>
            </a:r>
          </a:p>
          <a:p>
            <a:pPr lvl="1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0">
            <a:extLst>
              <a:ext uri="{FF2B5EF4-FFF2-40B4-BE49-F238E27FC236}">
                <a16:creationId xmlns:a16="http://schemas.microsoft.com/office/drawing/2014/main" id="{05C27B13-47CF-B242-838B-3E97AC9EED92}"/>
              </a:ext>
            </a:extLst>
          </p:cNvPr>
          <p:cNvSpPr txBox="1">
            <a:spLocks/>
          </p:cNvSpPr>
          <p:nvPr/>
        </p:nvSpPr>
        <p:spPr>
          <a:xfrm>
            <a:off x="1713896" y="640923"/>
            <a:ext cx="2129442" cy="616040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Arrays</a:t>
            </a:r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F2A63698-6A56-054E-A36C-E4FDED50A6A1}"/>
              </a:ext>
            </a:extLst>
          </p:cNvPr>
          <p:cNvSpPr txBox="1">
            <a:spLocks/>
          </p:cNvSpPr>
          <p:nvPr/>
        </p:nvSpPr>
        <p:spPr>
          <a:xfrm>
            <a:off x="7593135" y="640923"/>
            <a:ext cx="2729668" cy="586502"/>
          </a:xfrm>
          <a:prstGeom prst="rect">
            <a:avLst/>
          </a:prstGeo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Linked Lists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F2B49A-5B8B-FD45-9E34-7499447A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97" y="3471806"/>
            <a:ext cx="2587269" cy="2604633"/>
          </a:xfrm>
          <a:prstGeom prst="rect">
            <a:avLst/>
          </a:prstGeom>
        </p:spPr>
      </p:pic>
      <p:pic>
        <p:nvPicPr>
          <p:cNvPr id="17" name="Picture 16" descr="A drawing of a person&#10;&#10;Description automatically generated">
            <a:extLst>
              <a:ext uri="{FF2B5EF4-FFF2-40B4-BE49-F238E27FC236}">
                <a16:creationId xmlns:a16="http://schemas.microsoft.com/office/drawing/2014/main" id="{BFAACC71-78B0-4047-A9B4-F574017B1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85" y="3471805"/>
            <a:ext cx="2445167" cy="260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0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queue_create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Creating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unbounded queue itself is a wrapper for a linked list.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wrapper keeps track of the head and tail.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483E51-B1AE-4043-A947-5D1E5E200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2" y="2095500"/>
            <a:ext cx="619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enqueue()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sz="2000" spc="-1" dirty="0">
                <a:latin typeface="Courier" pitchFamily="2" charset="0"/>
                <a:ea typeface="+mn-ea"/>
                <a:cs typeface="Calibri" panose="020F0502020204030204" pitchFamily="34" charset="0"/>
              </a:rPr>
              <a:t>enqueue() </a:t>
            </a: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function first creates the node to enqueue.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the queue is empty, both the head and tail point to the new node.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Else, add new node to the end.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C84C1-8E01-3D46-AC92-A9F95C72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898525"/>
            <a:ext cx="6656844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dequeue()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AACA91E-3E89-4A4C-AF52-BEBA723E55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4083432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sz="2000" spc="-1" dirty="0">
                <a:latin typeface="Courier" pitchFamily="2" charset="0"/>
                <a:ea typeface="+mn-ea"/>
                <a:cs typeface="Calibri" panose="020F0502020204030204" pitchFamily="34" charset="0"/>
              </a:rPr>
              <a:t>dequeue() </a:t>
            </a: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function first stores the data into the supplied item pointer. 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head of the queue is moved forward one node.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save a pointer to it so we can free memory.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the queue is empty now, the tail is set to </a:t>
            </a:r>
            <a:r>
              <a:rPr lang="en-US" sz="2000" spc="-1" dirty="0">
                <a:latin typeface="Courier" pitchFamily="2" charset="0"/>
                <a:ea typeface="+mn-ea"/>
                <a:cs typeface="Calibri" panose="020F0502020204030204" pitchFamily="34" charset="0"/>
              </a:rPr>
              <a:t>NULL</a:t>
            </a: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536F9841-7024-7D44-99AA-A3D3533F75C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10D132-EA4A-7C48-BBA2-59EDB46B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600"/>
            <a:ext cx="491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Differences between stacks and queues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4403B-2DEF-E646-8094-7402DD1BF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0" y="1399032"/>
            <a:ext cx="5501834" cy="4471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>
                <a:latin typeface="+mn-lt"/>
                <a:ea typeface="+mn-ea"/>
                <a:cs typeface="+mn-cs"/>
              </a:rPr>
              <a:t>Removing an element: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removes the </a:t>
            </a:r>
            <a:r>
              <a:rPr lang="en-US" sz="2200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recently added element.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b="0" strike="noStrike" kern="1200" spc="-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removes the least recently added element.</a:t>
            </a:r>
          </a:p>
          <a:p>
            <a:pPr lvl="1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19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9EDF8-9D6E-9944-97CC-4DF4194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7" y="803669"/>
            <a:ext cx="8755507" cy="1163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pitchFamily="2" charset="0"/>
              </a:rPr>
              <a:t>Queue implementations</a:t>
            </a:r>
            <a:endParaRPr lang="en-US" sz="2800" kern="1200" dirty="0">
              <a:solidFill>
                <a:schemeClr val="bg1"/>
              </a:solidFill>
              <a:latin typeface="Courier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2">
            <a:extLst>
              <a:ext uri="{FF2B5EF4-FFF2-40B4-BE49-F238E27FC236}">
                <a16:creationId xmlns:a16="http://schemas.microsoft.com/office/drawing/2014/main" id="{E226F212-43E8-CF40-A610-B9B0102E603B}"/>
              </a:ext>
            </a:extLst>
          </p:cNvPr>
          <p:cNvSpPr/>
          <p:nvPr/>
        </p:nvSpPr>
        <p:spPr>
          <a:xfrm>
            <a:off x="5066674" y="1768839"/>
            <a:ext cx="6285565" cy="4406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Commonly 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mplemented using vector-based data structures: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Arrays, linked-lists, vectors (used in C++), etc.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Some queue implementations feature an algorithm, or a rule called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move-to-front: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Elements that have been 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previously searched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for in a queue are placed at the </a:t>
            </a:r>
            <a:r>
              <a:rPr lang="en-US" sz="2000" i="1" spc="-1" dirty="0">
                <a:solidFill>
                  <a:srgbClr val="000000"/>
                </a:solidFill>
                <a:latin typeface="Calibri"/>
              </a:rPr>
              <a:t>front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of the queue.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Typically used as an optimization, as the recent past is a good indicator of the near future.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59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4BF2B-9F9A-4A40-98F2-DEA0879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Circular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7003-DFB6-4A4F-95C7-909876D88B8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35965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Linear data structure: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performed using FIFO.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position connected back to the first position to make a circle.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Operations on circular queue: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Front/Rear: get the front/last item of the queue.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enQueue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insert new element always in the rear end of queue.</a:t>
            </a:r>
          </a:p>
          <a:p>
            <a:pPr marL="2857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deQueue</a:t>
            </a:r>
            <a:r>
              <a:rPr lang="en-US" sz="13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delete element from front position.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Also called wrap-around queue.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EA6ACD5C-54B8-9F43-AC7A-9C31EB51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89" y="643467"/>
            <a:ext cx="5864716" cy="5410199"/>
          </a:xfrm>
          <a:prstGeom prst="rect">
            <a:avLst/>
          </a:prstGeom>
        </p:spPr>
      </p:pic>
      <p:sp>
        <p:nvSpPr>
          <p:cNvPr id="6" name="CustomShape 4">
            <a:extLst>
              <a:ext uri="{FF2B5EF4-FFF2-40B4-BE49-F238E27FC236}">
                <a16:creationId xmlns:a16="http://schemas.microsoft.com/office/drawing/2014/main" id="{ED8335F6-024C-7A4A-B911-709A79612B72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15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96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7E027FD-260B-D643-BC5A-73653131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96" y="650024"/>
            <a:ext cx="4378880" cy="3886255"/>
          </a:xfrm>
          <a:prstGeom prst="rect">
            <a:avLst/>
          </a:prstGeom>
        </p:spPr>
      </p:pic>
      <p:sp>
        <p:nvSpPr>
          <p:cNvPr id="104" name="Freeform: Shape 98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100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4BF2B-9F9A-4A40-98F2-DEA0879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Priority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7003-DFB6-4A4F-95C7-909876D88B8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04672" y="2020824"/>
            <a:ext cx="5076090" cy="41513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Implemented like a generic queue,</a:t>
            </a:r>
            <a:r>
              <a:rPr lang="en-US" sz="2000" i="1" dirty="0">
                <a:latin typeface="+mn-lt"/>
                <a:ea typeface="+mn-ea"/>
                <a:cs typeface="+mn-cs"/>
              </a:rPr>
              <a:t> BUT </a:t>
            </a:r>
            <a:r>
              <a:rPr lang="en-US" sz="2000" dirty="0">
                <a:latin typeface="+mn-lt"/>
                <a:ea typeface="+mn-ea"/>
                <a:cs typeface="+mn-cs"/>
              </a:rPr>
              <a:t>every element has a priority associated with it.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Element of highest priority is dequeued before elements with lower priority.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In the case of two elements of the same priority, preference is given to the position of the element in the queue.</a:t>
            </a:r>
          </a:p>
        </p:txBody>
      </p:sp>
    </p:spTree>
    <p:extLst>
      <p:ext uri="{BB962C8B-B14F-4D97-AF65-F5344CB8AC3E}">
        <p14:creationId xmlns:p14="http://schemas.microsoft.com/office/powerpoint/2010/main" val="226348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86C41A-A02B-EF41-8F8F-0A5BCAA2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4538241" cy="242477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Courier" pitchFamily="2" charset="0"/>
              </a:rPr>
              <a:t>Summary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175B71-4D8B-A94B-B561-93B282CB740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61117" y="356187"/>
            <a:ext cx="3729446" cy="1792281"/>
          </a:xfrm>
        </p:spPr>
        <p:txBody>
          <a:bodyPr anchor="ctr">
            <a:normAutofit/>
          </a:bodyPr>
          <a:lstStyle/>
          <a:p>
            <a:r>
              <a:rPr lang="en-US" sz="2000" i="1" dirty="0"/>
              <a:t>Stacks</a:t>
            </a:r>
            <a:r>
              <a:rPr lang="en-US" sz="2000" dirty="0"/>
              <a:t> use </a:t>
            </a:r>
            <a:r>
              <a:rPr lang="en-US" sz="2000" i="1" dirty="0"/>
              <a:t>LIFO</a:t>
            </a:r>
          </a:p>
          <a:p>
            <a:r>
              <a:rPr lang="en-US" sz="2000" i="1" dirty="0"/>
              <a:t>Queues</a:t>
            </a:r>
            <a:r>
              <a:rPr lang="en-US" sz="2000" dirty="0"/>
              <a:t> use </a:t>
            </a:r>
            <a:r>
              <a:rPr lang="en-US" sz="2000" i="1" dirty="0"/>
              <a:t>FIFO</a:t>
            </a:r>
          </a:p>
          <a:p>
            <a:r>
              <a:rPr lang="en-US" sz="2000" dirty="0"/>
              <a:t>Both can be </a:t>
            </a:r>
            <a:r>
              <a:rPr lang="en-US" sz="2000" i="1" dirty="0"/>
              <a:t>implemented </a:t>
            </a:r>
            <a:r>
              <a:rPr lang="en-US" sz="2000" dirty="0"/>
              <a:t>using </a:t>
            </a:r>
            <a:r>
              <a:rPr lang="en-US" sz="2000" i="1" dirty="0"/>
              <a:t>arrays</a:t>
            </a:r>
            <a:r>
              <a:rPr lang="en-US" sz="2000" dirty="0"/>
              <a:t> and </a:t>
            </a:r>
            <a:r>
              <a:rPr lang="en-US" sz="2000" i="1" dirty="0"/>
              <a:t>linked lists</a:t>
            </a:r>
            <a:r>
              <a:rPr lang="en-US" sz="2000" dirty="0"/>
              <a:t>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45EF4C-4EA0-364D-A7C0-7F0515729EA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sp>
        <p:nvSpPr>
          <p:cNvPr id="85" name="CustomShape 4"/>
          <p:cNvSpPr/>
          <p:nvPr/>
        </p:nvSpPr>
        <p:spPr>
          <a:xfrm>
            <a:off x="8610480" y="648828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fld id="{97EA112E-17AD-46B3-8335-ABE29CA6547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pPr algn="r">
                <a:lnSpc>
                  <a:spcPct val="100000"/>
                </a:lnSpc>
                <a:spcAft>
                  <a:spcPts val="600"/>
                </a:spcAft>
              </a:p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475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CE445-3B1B-FB44-8600-6CB07114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latin typeface="Courier" pitchFamily="2" charset="0"/>
              </a:rPr>
              <a:t>Stacks and Queues</a:t>
            </a:r>
            <a:endParaRPr lang="en-US" sz="3600" kern="1200">
              <a:solidFill>
                <a:srgbClr val="FFFFFF"/>
              </a:solidFill>
              <a:latin typeface="Courier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CD48A-8959-CB47-9A28-2069265E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6CD2D-745C-EB4A-AE4E-39DC31BD1A68}"/>
              </a:ext>
            </a:extLst>
          </p:cNvPr>
          <p:cNvSpPr txBox="1"/>
          <p:nvPr/>
        </p:nvSpPr>
        <p:spPr>
          <a:xfrm>
            <a:off x="5118652" y="1878496"/>
            <a:ext cx="5357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Stacks and queues operate as containers for other data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the most part, data of any type may be placed in a stack or a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stacks and queues: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well-defined semantics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fixed set of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distinct ordering to their elements</a:t>
            </a:r>
          </a:p>
        </p:txBody>
      </p:sp>
    </p:spTree>
    <p:extLst>
      <p:ext uri="{BB962C8B-B14F-4D97-AF65-F5344CB8AC3E}">
        <p14:creationId xmlns:p14="http://schemas.microsoft.com/office/powerpoint/2010/main" val="156030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Stacks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4403B-2DEF-E646-8094-7402DD1BF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385635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Objects are added and removed using last-in-first-out (LIFO) order.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Capacity of a stack is the number of stack elements that will fit.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capacity can be increased as number of elements increases through reallocation (dynamic).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Often implemented with arrays, but other possibilities exist as long as the semantics are preserved.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C4EE6EE-588E-F746-B64D-3132D04B0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55612"/>
            <a:ext cx="3657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6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625470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stack_create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12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DejaVu Sans"/>
              </a:rPr>
              <a:t>© 2020 Darrell Long</a:t>
            </a:r>
            <a:endParaRPr lang="en-US" sz="1200" b="0" strike="noStrike" spc="-1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B045E5-F8B4-BE48-A005-3B83B757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0" y="1073150"/>
            <a:ext cx="57785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03" y="906448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stack_full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  <a:endParaRPr lang="en-US" sz="2800" kern="1200" dirty="0">
              <a:solidFill>
                <a:schemeClr val="tx1"/>
              </a:solidFill>
              <a:latin typeface="Courier" pitchFamily="2" charset="0"/>
              <a:cs typeface="Calibri Light" panose="020F0302020204030204" pitchFamily="34" charset="0"/>
            </a:endParaRP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DejaVu Sans"/>
              </a:rPr>
              <a:t>© 2020 Darrell Long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0DF07318-1467-3E4C-B601-B5DD876CA042}"/>
              </a:ext>
            </a:extLst>
          </p:cNvPr>
          <p:cNvSpPr txBox="1">
            <a:spLocks/>
          </p:cNvSpPr>
          <p:nvPr/>
        </p:nvSpPr>
        <p:spPr>
          <a:xfrm>
            <a:off x="698603" y="43444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latin typeface="Courier" pitchFamily="2" charset="0"/>
                <a:cs typeface="Calibri Light" panose="020F0302020204030204" pitchFamily="34" charset="0"/>
              </a:rPr>
              <a:t>stack_empty</a:t>
            </a:r>
            <a:r>
              <a:rPr lang="en-US" sz="2800" dirty="0">
                <a:latin typeface="Courier" pitchFamily="2" charset="0"/>
                <a:cs typeface="Calibri Light" panose="020F0302020204030204" pitchFamily="34" charset="0"/>
              </a:rPr>
              <a:t>()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55BA0B-26A6-C946-A3EF-92DC9FA5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46" y="1089025"/>
            <a:ext cx="5396508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8A279-A550-1040-A7D0-F139C86BB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346" y="4409081"/>
            <a:ext cx="5396508" cy="14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1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EE0FF9-3201-A840-9F5C-A10439F0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latin typeface="Courier" pitchFamily="2" charset="0"/>
              </a:rPr>
              <a:t>stack_push</a:t>
            </a:r>
            <a:r>
              <a:rPr lang="en-US" sz="4000" dirty="0">
                <a:latin typeface="Courier" pitchFamily="2" charset="0"/>
              </a:rPr>
              <a:t>()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714B07E8-7F7D-7748-A97A-1A57CCD5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83" y="637360"/>
            <a:ext cx="1938001" cy="335584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03CF9-8B33-8D43-A878-ADCB094FE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24600" y="4767660"/>
            <a:ext cx="507572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Adds an element to the top of a stack.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Example is for a dynamic stack, in which memory is reallocated when the stack is “full”.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9A042-EDA8-3F4F-893C-DA2B0FF48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39" y="1064677"/>
            <a:ext cx="7226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BCEE0FF9-3201-A840-9F5C-A10439F0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4980883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 err="1">
                <a:latin typeface="Courier" pitchFamily="2" charset="0"/>
              </a:rPr>
              <a:t>stack_pop</a:t>
            </a:r>
            <a:r>
              <a:rPr lang="en-US" sz="4000" dirty="0">
                <a:latin typeface="Courier" pitchFamily="2" charset="0"/>
              </a:rPr>
              <a:t>()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714B07E8-7F7D-7748-A97A-1A57CCD5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12" y="612575"/>
            <a:ext cx="1938001" cy="335584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803CF9-8B33-8D43-A878-ADCB094FE0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324600" y="4767660"/>
            <a:ext cx="507572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Removes the element at the top of a stack.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spc="-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Returns false if the stack is empty.</a:t>
            </a:r>
          </a:p>
          <a:p>
            <a:pPr marL="4572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28600" lvl="1">
              <a:spcAft>
                <a:spcPts val="600"/>
              </a:spcAft>
            </a:pPr>
            <a:endParaRPr lang="en-US" sz="100" spc="-1" dirty="0"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9230F5-5FEB-5846-894A-A35DCFD06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3" y="903334"/>
            <a:ext cx="4774652" cy="28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17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AEE775-3AF3-944C-8747-F8149EA6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Stacks using linked lists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D4403B-2DEF-E646-8094-7402DD1BF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>
                <a:latin typeface="+mn-lt"/>
                <a:ea typeface="+mn-ea"/>
                <a:cs typeface="+mn-cs"/>
              </a:rPr>
              <a:t>Stacks can also be implemented using linked lists.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1">
                <a:latin typeface="+mn-lt"/>
                <a:ea typeface="+mn-ea"/>
                <a:cs typeface="+mn-cs"/>
              </a:rPr>
              <a:t>Each element of the stack points to the next.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1D3E9-34BA-4A47-9BC2-02AFCDC0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62" y="317005"/>
            <a:ext cx="3158675" cy="6223990"/>
          </a:xfrm>
          <a:prstGeom prst="rect">
            <a:avLst/>
          </a:prstGeom>
        </p:spPr>
      </p:pic>
      <p:sp>
        <p:nvSpPr>
          <p:cNvPr id="20" name="CustomShape 4">
            <a:extLst>
              <a:ext uri="{FF2B5EF4-FFF2-40B4-BE49-F238E27FC236}">
                <a16:creationId xmlns:a16="http://schemas.microsoft.com/office/drawing/2014/main" id="{F1E3EB9B-94A2-9B4F-A57C-D626AEAECE9B}"/>
              </a:ext>
            </a:extLst>
          </p:cNvPr>
          <p:cNvSpPr/>
          <p:nvPr/>
        </p:nvSpPr>
        <p:spPr>
          <a:xfrm>
            <a:off x="4472529" y="6494400"/>
            <a:ext cx="2362303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" normalizeH="0" baseline="0" noProof="0" dirty="0">
                <a:ln>
                  <a:noFill/>
                </a:ln>
                <a:solidFill>
                  <a:prstClr val="white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DejaVu Sans"/>
              </a:rPr>
              <a:t>© 2020 Darrell Long</a:t>
            </a:r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214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797</Words>
  <Application>Microsoft Macintosh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Stacks and Queues</vt:lpstr>
      <vt:lpstr>Stacks</vt:lpstr>
      <vt:lpstr>stack_create()</vt:lpstr>
      <vt:lpstr>stack_full()</vt:lpstr>
      <vt:lpstr>stack_push()</vt:lpstr>
      <vt:lpstr>stack_pop()</vt:lpstr>
      <vt:lpstr>Stacks using linked lists</vt:lpstr>
      <vt:lpstr>stack_create()</vt:lpstr>
      <vt:lpstr>stack_push()</vt:lpstr>
      <vt:lpstr>stack_pop()</vt:lpstr>
      <vt:lpstr>queue.h</vt:lpstr>
      <vt:lpstr>Create a Queue</vt:lpstr>
      <vt:lpstr>Delete a Queue</vt:lpstr>
      <vt:lpstr>Enqueue an Item</vt:lpstr>
      <vt:lpstr>Dequeue an Item</vt:lpstr>
      <vt:lpstr>Empty? Full?</vt:lpstr>
      <vt:lpstr>Unbounded Queues</vt:lpstr>
      <vt:lpstr>queue_create()</vt:lpstr>
      <vt:lpstr>enqueue()</vt:lpstr>
      <vt:lpstr>dequeue()</vt:lpstr>
      <vt:lpstr>Differences between stacks and queues</vt:lpstr>
      <vt:lpstr>Queue implementations</vt:lpstr>
      <vt:lpstr>Circular Queue</vt:lpstr>
      <vt:lpstr>Priority Queue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Chou</dc:creator>
  <cp:lastModifiedBy>Darrell Long</cp:lastModifiedBy>
  <cp:revision>10</cp:revision>
  <dcterms:created xsi:type="dcterms:W3CDTF">2020-01-18T00:14:25Z</dcterms:created>
  <dcterms:modified xsi:type="dcterms:W3CDTF">2021-01-31T00:03:43Z</dcterms:modified>
</cp:coreProperties>
</file>