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66" r:id="rId4"/>
    <p:sldId id="270" r:id="rId5"/>
    <p:sldId id="260" r:id="rId6"/>
    <p:sldId id="261" r:id="rId7"/>
    <p:sldId id="257" r:id="rId8"/>
    <p:sldId id="262" r:id="rId9"/>
    <p:sldId id="258" r:id="rId10"/>
    <p:sldId id="263" r:id="rId11"/>
    <p:sldId id="259" r:id="rId12"/>
    <p:sldId id="282" r:id="rId13"/>
    <p:sldId id="264" r:id="rId14"/>
    <p:sldId id="267" r:id="rId15"/>
    <p:sldId id="280" r:id="rId16"/>
    <p:sldId id="271" r:id="rId17"/>
    <p:sldId id="272" r:id="rId18"/>
    <p:sldId id="279" r:id="rId19"/>
    <p:sldId id="278" r:id="rId20"/>
    <p:sldId id="277" r:id="rId21"/>
    <p:sldId id="276" r:id="rId22"/>
    <p:sldId id="274" r:id="rId23"/>
    <p:sldId id="275" r:id="rId24"/>
    <p:sldId id="26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BFED-DB09-1747-8957-1BA5C72A0CB5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FE6F1-8ADE-694C-94E2-D8373858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FE6F1-8ADE-694C-94E2-D8373858CD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809B-3EA2-1947-9A97-3EE5AE6ABC0D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157-4BC4-E943-8B0E-43DB58CA9CB2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E5C7-1283-B245-9769-458A57AE6C3F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B063-4B3E-4E48-9E1F-E0C15FD1EB57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B783-242B-164E-BC79-FAEA3C22F4F1}" type="datetime3">
              <a:rPr lang="en-US" smtClean="0"/>
              <a:t>30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1598-6194-084F-8B8A-81BD4AFA2B68}" type="datetime3">
              <a:rPr lang="en-US" smtClean="0"/>
              <a:t>30 January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23EB-D837-E448-99ED-5ABA35E2F374}" type="datetime3">
              <a:rPr lang="en-US" smtClean="0"/>
              <a:t>30 January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5B4-8819-F84B-A4DE-96E3F25BC71A}" type="datetime3">
              <a:rPr lang="en-US" smtClean="0"/>
              <a:t>30 January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C29-8084-704A-9191-3B29F9BF1E18}" type="datetime3">
              <a:rPr lang="en-US" smtClean="0"/>
              <a:t>30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FC4F-36AC-6B4B-B823-697068C8566A}" type="datetime3">
              <a:rPr lang="en-US" smtClean="0"/>
              <a:t>30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01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50C-BE68-3C42-8DF2-4EEC62F1B56A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0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9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38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2445" y="3640254"/>
            <a:ext cx="531943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446" y="2668075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</a:rPr>
              <a:t>Prof. Darrell Long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E41B0F36-367A-A949-AB48-AD27DEE45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9" r="25750" b="1"/>
          <a:stretch/>
        </p:blipFill>
        <p:spPr>
          <a:xfrm>
            <a:off x="20" y="10"/>
            <a:ext cx="5234499" cy="621061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F91D-9D74-6640-81AB-52461D8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73858-0201-DD4B-9608-A45F99EF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ABC4AA6-0E28-9E45-AED3-D88DBA8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95714" cy="365125"/>
          </a:xfrm>
        </p:spPr>
        <p:txBody>
          <a:bodyPr/>
          <a:lstStyle/>
          <a:p>
            <a:fld id="{9066CA7A-5C55-6440-950C-B3B032D8D334}" type="datetime3">
              <a:rPr lang="en-US" smtClean="0"/>
              <a:t>30 January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6E85-A245-6345-A89B-5E5B6481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Fourth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Suppose we have an unsorted array.</a:t>
                </a:r>
              </a:p>
              <a:p>
                <a:r>
                  <a:rPr lang="en-US" sz="1800" dirty="0"/>
                  <a:t>Look at the first two elements, if the first is greater than the second then </a:t>
                </a:r>
                <a:r>
                  <a:rPr lang="en-US" sz="1800" i="1" dirty="0"/>
                  <a:t>swap them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Move on to the second and third elements, swap if they are out of order.</a:t>
                </a:r>
              </a:p>
              <a:p>
                <a:pPr lvl="1"/>
                <a:r>
                  <a:rPr lang="en-US" sz="1800" dirty="0"/>
                  <a:t>Continue on with this procedure up to the last pair of elements in the array.</a:t>
                </a:r>
              </a:p>
              <a:p>
                <a:r>
                  <a:rPr lang="en-US" sz="1800" dirty="0"/>
                  <a:t>What do we know?</a:t>
                </a:r>
              </a:p>
              <a:p>
                <a:pPr lvl="1"/>
                <a:r>
                  <a:rPr lang="en-US" sz="1800" dirty="0"/>
                  <a:t>The last element of the array is the largest! So we can now ignore it.</a:t>
                </a:r>
              </a:p>
              <a:p>
                <a:pPr lvl="1"/>
                <a:r>
                  <a:rPr lang="en-US" sz="1800" dirty="0"/>
                  <a:t>Repeat this procedure on the first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elements, then on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−2,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r>
                  <a:rPr lang="en-US" sz="1800" dirty="0"/>
                  <a:t>But wait, what happens if you look at a subarray and we make </a:t>
                </a:r>
                <a:r>
                  <a:rPr lang="en-US" sz="1800" i="1" dirty="0"/>
                  <a:t>no swaps</a:t>
                </a:r>
                <a:r>
                  <a:rPr lang="en-US" sz="1800" dirty="0"/>
                  <a:t>?</a:t>
                </a:r>
              </a:p>
              <a:p>
                <a:pPr lvl="1"/>
                <a:r>
                  <a:rPr lang="en-US" sz="1800" dirty="0"/>
                  <a:t>We know that the array is sorted!</a:t>
                </a:r>
              </a:p>
              <a:p>
                <a:r>
                  <a:rPr lang="en-US" sz="1800" dirty="0"/>
                  <a:t>In the best case, we only examine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91FB9-0C98-124B-925A-3275CC8C2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99132"/>
              </a:xfrm>
              <a:blipFill>
                <a:blip r:embed="rId2"/>
                <a:stretch>
                  <a:fillRect l="-423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20F35-74C4-5844-B025-77D6E87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25C6165-88B7-264D-84C8-449D7D27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240971" cy="365125"/>
          </a:xfrm>
        </p:spPr>
        <p:txBody>
          <a:bodyPr/>
          <a:lstStyle/>
          <a:p>
            <a:fld id="{AD40F392-4746-444C-81D6-19FB41BF40F1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25F4D56-4851-D143-80A8-AC70FA42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2E7D57-573E-9D44-B0B2-369A3AB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BubbleSort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A5857EA-6C9E-9349-9205-CCB75A4A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F2C0B37-187E-7647-A757-DFE4CD8851E3}" type="datetime3">
              <a:rPr lang="en-US" smtClean="0">
                <a:solidFill>
                  <a:srgbClr val="898989"/>
                </a:solidFill>
              </a:rPr>
              <a:t>30 January 2021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7C450-7F66-D64A-90DE-3D74C1B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E58521-443B-0346-A98C-0EAA9E3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406687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ECFAE6E6-5C06-1644-9A48-EE424C2B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7" y="626940"/>
            <a:ext cx="10809919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0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925B-8612-F74C-9B82-78B89DFC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can immediately do better!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/>
                  <a:t>We observe that swapping means that at least two elements were </a:t>
                </a:r>
                <a:r>
                  <a:rPr lang="en-US" sz="2000" i="1"/>
                  <a:t>out of order</a:t>
                </a:r>
                <a:r>
                  <a:rPr lang="en-US" sz="2000"/>
                  <a:t>.</a:t>
                </a:r>
              </a:p>
              <a:p>
                <a:r>
                  <a:rPr lang="en-US" sz="2000"/>
                  <a:t>This implies that if we examine every pair, and none of them are inverted then the array is sorted.</a:t>
                </a:r>
              </a:p>
              <a:p>
                <a:r>
                  <a:rPr lang="en-US" sz="2000"/>
                  <a:t>The best case is thus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E1942-7847-554F-979A-CD2C33574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2"/>
                <a:stretch>
                  <a:fillRect l="-1079" t="-2007" r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BB18C89-E959-1C45-A32A-DCAA96DBD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2298" y="807593"/>
            <a:ext cx="5486458" cy="5239568"/>
          </a:xfrm>
          <a:prstGeom prst="rect">
            <a:avLst/>
          </a:prstGeom>
          <a:effectLst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1AE1-4B1E-F143-BEFA-10A29114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03B783-242B-164E-BC79-FAEA3C22F4F1}" type="datetime3">
              <a:rPr lang="en-US" smtClean="0"/>
              <a:pPr>
                <a:spcAft>
                  <a:spcPts val="600"/>
                </a:spcAft>
              </a:pPr>
              <a:t>30 January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9B99-5318-6949-8565-4895AE5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3737-B48D-8D47-8FE3-1D89E811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1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DF38-E52F-BB47-AE92-C6CEAD9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Is that the best we can do?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No, as you will learn in later classes we can prove that we can sort in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At the risk of annoying my colleagues by jumping ahead, let’s do a little thought experiment.</a:t>
                </a:r>
              </a:p>
              <a:p>
                <a:r>
                  <a:rPr lang="en-US" sz="1800" dirty="0"/>
                  <a:t>Suppose I examine my array in disjoint pairs: </a:t>
                </a:r>
                <a:r>
                  <a:rPr lang="en-US" sz="1800" dirty="0">
                    <a:latin typeface="Courier" pitchFamily="2" charset="0"/>
                  </a:rPr>
                  <a:t>a[0]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a[1]</a:t>
                </a:r>
                <a:r>
                  <a:rPr lang="en-US" sz="1800" dirty="0"/>
                  <a:t>, then </a:t>
                </a:r>
                <a:r>
                  <a:rPr lang="en-US" sz="1800" dirty="0">
                    <a:latin typeface="Courier" pitchFamily="2" charset="0"/>
                  </a:rPr>
                  <a:t>a[2]</a:t>
                </a:r>
                <a:r>
                  <a:rPr lang="en-US" sz="1800" dirty="0"/>
                  <a:t>, </a:t>
                </a:r>
                <a:r>
                  <a:rPr lang="en-US" sz="1800" dirty="0">
                    <a:latin typeface="Courier" pitchFamily="2" charset="0"/>
                  </a:rPr>
                  <a:t>a[3]</a:t>
                </a:r>
                <a:r>
                  <a:rPr lang="en-US" sz="1800" dirty="0"/>
                  <a:t>, and so forth.</a:t>
                </a:r>
              </a:p>
              <a:p>
                <a:pPr lvl="1"/>
                <a:r>
                  <a:rPr lang="en-US" sz="180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such pairs, but we have to look at both so let’s call that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/>
                  <a:t>We put the elements of every pair in order (length 2), and call that a </a:t>
                </a:r>
                <a:r>
                  <a:rPr lang="en-US" sz="1800" i="1" dirty="0"/>
                  <a:t>run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let’s take a pair of runs, each of length 2, and merge them into runs of length 4.</a:t>
                </a:r>
              </a:p>
              <a:p>
                <a:pPr lvl="1"/>
                <a:r>
                  <a:rPr lang="en-US" sz="1800" dirty="0"/>
                  <a:t>Again, this will take us time proportional to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How many times can we double 1 before we exceed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? That’s easy,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Thus, our sort finishes in time proportional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. Our sort has a name: </a:t>
                </a:r>
                <a:r>
                  <a:rPr lang="en-US" sz="1800" i="1" dirty="0"/>
                  <a:t>Merge Sort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E23F7-2885-D040-9742-67BC2D8BE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641978"/>
              </a:xfrm>
              <a:blipFill>
                <a:blip r:embed="rId2"/>
                <a:stretch>
                  <a:fillRect l="-423" t="-10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E8E3F-5C01-784D-BE7C-83D2445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DDAE6814-455F-3446-B9CB-53A7ACB1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5109A122-0C7A-9342-ADBD-31BF4F1DAFEF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45BC87F-09AF-3341-9366-24668041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5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1524A-7BF7-7B44-A7E1-5D3C2825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Comparative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Bubble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Insertion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Selection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(worst case)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Shell sort is 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sorting algorithm. 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It is surprisingly good!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Here are some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sorting algorithms: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Merge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Heap Sort</a:t>
                </a:r>
              </a:p>
              <a:p>
                <a:pPr lvl="1"/>
                <a:r>
                  <a:rPr lang="en-US" sz="2000" dirty="0">
                    <a:solidFill>
                      <a:srgbClr val="FFFFFF"/>
                    </a:solidFill>
                  </a:rPr>
                  <a:t>Quick Sort (average case)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4EF21-F43F-6343-B328-6EF04922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18097820-3AE3-284C-85C3-D357AE41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121C7-7A5A-494F-B02A-33A932A3A0E2}" type="datetime3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30 January 2021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87729ED-9205-7642-9604-B4C6233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80000"/>
                  </a:srgbClr>
                </a:solidFill>
              </a:rPr>
              <a:t>© 2020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E639C-B2CB-9C4E-B33B-F5C04A7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51FA-C818-0D4B-9680-9FFF3434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Execution Times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53630-BC8F-2A4C-A4D2-AE91DCA52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38" y="1825625"/>
            <a:ext cx="769912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2C1F-53AB-A445-9A2E-160B8DF5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6C34-E1FF-034F-A47B-0D777104CB69}" type="datetime3">
              <a:rPr lang="en-US" smtClean="0"/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057D-B163-FA4D-91F5-A1910C9A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79C5-5901-614B-92E3-37FDC6C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269-BB3F-164B-8FCE-4D73256C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Shell Sort</a:t>
            </a:r>
          </a:p>
        </p:txBody>
      </p:sp>
      <p:pic>
        <p:nvPicPr>
          <p:cNvPr id="8" name="Content Placeholder 7" descr="A picture containing monitor, clock, screen, room&#10;&#10;Description automatically generated">
            <a:extLst>
              <a:ext uri="{FF2B5EF4-FFF2-40B4-BE49-F238E27FC236}">
                <a16:creationId xmlns:a16="http://schemas.microsoft.com/office/drawing/2014/main" id="{6FD29768-B401-DE46-B7EB-C483F51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36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B7D9-D211-194E-BA3E-37667E91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C81F-8EAB-5049-B056-504CBB36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DCAD-A867-704B-8A9E-D527CE0B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9463E4-9AFC-334C-AF4C-330F419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20" y="640080"/>
            <a:ext cx="1752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9EBD-85AB-2945-900F-DEB8669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QuickSort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8C88-B30F-0E47-ABBC-27F883F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13F6-38BE-DE48-BD9F-8F6479B0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050D-3DB1-3A45-9C10-22A013C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68E9BA63-83BF-0E4A-AB15-6122B068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24" y="511208"/>
            <a:ext cx="11377752" cy="3706778"/>
          </a:xfr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1F7347C-A0E1-8E43-B1F7-BCF2862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538027"/>
            <a:ext cx="1778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3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23B-3E3C-8748-ADD9-7C481663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Heaps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4237BB-E237-4034-A8D8-0BAE3377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many types of heaps:</a:t>
            </a:r>
          </a:p>
          <a:p>
            <a:r>
              <a:rPr lang="en-US" sz="2000" dirty="0"/>
              <a:t>Minimum/Maximum Heaps</a:t>
            </a:r>
          </a:p>
          <a:p>
            <a:r>
              <a:rPr lang="en-US" sz="2000" dirty="0"/>
              <a:t>Leftist Heaps</a:t>
            </a:r>
          </a:p>
          <a:p>
            <a:r>
              <a:rPr lang="en-US" sz="2000" dirty="0"/>
              <a:t>Binomial Heaps</a:t>
            </a:r>
          </a:p>
          <a:p>
            <a:r>
              <a:rPr lang="en-US" sz="2000" dirty="0"/>
              <a:t>Fibonacci Heaps</a:t>
            </a:r>
          </a:p>
          <a:p>
            <a:r>
              <a:rPr lang="en-US" sz="2000" dirty="0" err="1"/>
              <a:t>Brodal</a:t>
            </a:r>
            <a:r>
              <a:rPr lang="en-US" sz="2000" dirty="0"/>
              <a:t> Heaps</a:t>
            </a:r>
          </a:p>
          <a:p>
            <a:r>
              <a:rPr lang="en-US" sz="2000" dirty="0"/>
              <a:t>Radix Heaps, …</a:t>
            </a:r>
          </a:p>
          <a:p>
            <a:r>
              <a:rPr lang="en-US" sz="2000" dirty="0"/>
              <a:t>Uriah </a:t>
            </a:r>
            <a:r>
              <a:rPr lang="en-US" sz="2000" dirty="0" err="1"/>
              <a:t>Heeps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FAF4-D075-8A41-B26D-CF8AD36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 January 2021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 descr="A person sitting in a room&#10;&#10;Description automatically generated">
            <a:extLst>
              <a:ext uri="{FF2B5EF4-FFF2-40B4-BE49-F238E27FC236}">
                <a16:creationId xmlns:a16="http://schemas.microsoft.com/office/drawing/2014/main" id="{12133C8A-B105-844C-85B6-77B65582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6" r="-2" b="-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47E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4BD5-DAD0-6044-A22C-50865CCB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2EB09-46B2-4F4C-A21E-85BF27B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E7C5-ED4C-E54E-AAF2-DCEDFCF1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(Max) Heap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8506A7-277C-4680-8EC2-B940F282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A single node is a heap.</a:t>
            </a:r>
          </a:p>
          <a:p>
            <a:r>
              <a:rPr lang="en-US" sz="2000"/>
              <a:t>It is a heap if the parent is a heap and the trees rooted at both children are heaps.</a:t>
            </a:r>
          </a:p>
          <a:p>
            <a:r>
              <a:rPr lang="en-US" sz="2000"/>
              <a:t>A parent’s value (key) is greater than that of either child.</a:t>
            </a:r>
          </a:p>
          <a:p>
            <a:r>
              <a:rPr lang="en-US" sz="2000"/>
              <a:t>There is no order among the children.</a:t>
            </a:r>
          </a:p>
        </p:txBody>
      </p:sp>
      <p:pic>
        <p:nvPicPr>
          <p:cNvPr id="8" name="Content Placeholder 7" descr="A picture containing ball, equipment, black, sport&#10;&#10;Description automatically generated">
            <a:extLst>
              <a:ext uri="{FF2B5EF4-FFF2-40B4-BE49-F238E27FC236}">
                <a16:creationId xmlns:a16="http://schemas.microsoft.com/office/drawing/2014/main" id="{5D042478-B77F-5740-97FB-6E443939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50" r="1" b="411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2773-217B-0A4E-A331-A46B4246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B6C34-E1FF-034F-A47B-0D777104CB69}" type="datetime3">
              <a:rPr lang="en-US" smtClean="0"/>
              <a:pPr>
                <a:spcAft>
                  <a:spcPts val="600"/>
                </a:spcAft>
              </a:pPr>
              <a:t>30 January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5C89-F9A4-6146-82EC-FDF389E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8CB69-C99A-CA4B-BCFB-CDF48A4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19D4E-094C-C143-918C-2DE77F73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sorting?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4B04-38CC-9147-931B-FA5E9454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Sorting is the act of putting things into a defined order.</a:t>
            </a:r>
          </a:p>
          <a:p>
            <a:r>
              <a:rPr lang="en-US" dirty="0"/>
              <a:t>Dictionaries are sorted in what is called </a:t>
            </a:r>
            <a:r>
              <a:rPr lang="en-US" i="1" dirty="0"/>
              <a:t>lexicographical</a:t>
            </a:r>
            <a:r>
              <a:rPr lang="en-US" dirty="0"/>
              <a:t> order.</a:t>
            </a:r>
          </a:p>
          <a:p>
            <a:pPr lvl="1"/>
            <a:r>
              <a:rPr lang="en-US" dirty="0"/>
              <a:t>Only fancy people call it that, most people say </a:t>
            </a:r>
            <a:r>
              <a:rPr lang="en-US" i="1" dirty="0"/>
              <a:t>alphabetical</a:t>
            </a:r>
            <a:r>
              <a:rPr lang="en-US" dirty="0"/>
              <a:t> order.</a:t>
            </a:r>
          </a:p>
          <a:p>
            <a:r>
              <a:rPr lang="en-US" dirty="0"/>
              <a:t>Numbers can be sorted in their natural order, or reverse order.</a:t>
            </a:r>
          </a:p>
          <a:p>
            <a:r>
              <a:rPr lang="en-US" dirty="0"/>
              <a:t>There are </a:t>
            </a:r>
            <a:r>
              <a:rPr lang="en-US" i="1" dirty="0"/>
              <a:t>total</a:t>
            </a:r>
            <a:r>
              <a:rPr lang="en-US" dirty="0"/>
              <a:t> and </a:t>
            </a:r>
            <a:r>
              <a:rPr lang="en-US" i="1" dirty="0"/>
              <a:t>partial</a:t>
            </a:r>
            <a:r>
              <a:rPr lang="en-US" dirty="0"/>
              <a:t> orderings, but we will only concern ourselves with total orderings.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1460-6A1F-8F49-A01F-83A83E3C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2B47A3D-AF8C-5542-82E8-66B8DE4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30438" cy="365125"/>
          </a:xfrm>
        </p:spPr>
        <p:txBody>
          <a:bodyPr/>
          <a:lstStyle/>
          <a:p>
            <a:fld id="{C58F9B3F-7E8D-134D-A98E-05AD2369A55E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20802A-EF1A-FC4C-9FB5-352F728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45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003D-68FB-2944-A3F1-C1D753C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Heap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00AE-C3B5-9549-8ABA-F3069EB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9753-550E-4949-BA54-FC4BD492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571E-E520-3C46-975F-0BFFE790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picture containing sitting, monitor, green, table&#10;&#10;Description automatically generated">
            <a:extLst>
              <a:ext uri="{FF2B5EF4-FFF2-40B4-BE49-F238E27FC236}">
                <a16:creationId xmlns:a16="http://schemas.microsoft.com/office/drawing/2014/main" id="{9F14896E-E6DC-CB44-A6D3-00D6C0BE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605" y="883404"/>
            <a:ext cx="10994789" cy="363525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09268-CE7D-CB47-B915-39B6665D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7563F97-AF05-CE46-83B7-3964C0BA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537" y="3999389"/>
            <a:ext cx="2584383" cy="19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59E-7E0E-A84E-98C9-DCA4000B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Build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E92E-0229-7547-B332-29563A95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9A0F-2FA6-B04F-B406-1C73771B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7759-F0ED-CB40-86FA-1AB5AD95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2" name="Content Placeholder 11" descr="A close up of a screen&#10;&#10;Description automatically generated">
            <a:extLst>
              <a:ext uri="{FF2B5EF4-FFF2-40B4-BE49-F238E27FC236}">
                <a16:creationId xmlns:a16="http://schemas.microsoft.com/office/drawing/2014/main" id="{FCA16BCE-2DB0-6745-B170-F89CA081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65" y="898901"/>
            <a:ext cx="11295870" cy="4031645"/>
          </a:xfrm>
        </p:spPr>
      </p:pic>
    </p:spTree>
    <p:extLst>
      <p:ext uri="{BB962C8B-B14F-4D97-AF65-F5344CB8AC3E}">
        <p14:creationId xmlns:p14="http://schemas.microsoft.com/office/powerpoint/2010/main" val="59549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29C-DC9E-4F46-862A-70DE88F1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Fix Heap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0D33-ECAD-E741-99FB-92C268AB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9A27-7E55-5446-830B-5DD94AFC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3A6B-DAB1-A044-89C9-C4C5DAF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4" name="Content Placeholder 13" descr="A close up of a screen&#10;&#10;Description automatically generated">
            <a:extLst>
              <a:ext uri="{FF2B5EF4-FFF2-40B4-BE49-F238E27FC236}">
                <a16:creationId xmlns:a16="http://schemas.microsoft.com/office/drawing/2014/main" id="{EBC73BEC-DD8B-574B-BA15-63DBB66B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93" y="447777"/>
            <a:ext cx="7772400" cy="5129110"/>
          </a:xfrm>
        </p:spPr>
      </p:pic>
    </p:spTree>
    <p:extLst>
      <p:ext uri="{BB962C8B-B14F-4D97-AF65-F5344CB8AC3E}">
        <p14:creationId xmlns:p14="http://schemas.microsoft.com/office/powerpoint/2010/main" val="324346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CABF-083E-B143-9519-5C9D146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Max Child</a:t>
            </a:r>
          </a:p>
        </p:txBody>
      </p:sp>
      <p:pic>
        <p:nvPicPr>
          <p:cNvPr id="8" name="Content Placeholder 7" descr="A picture containing screen, monitor, table, holding&#10;&#10;Description automatically generated">
            <a:extLst>
              <a:ext uri="{FF2B5EF4-FFF2-40B4-BE49-F238E27FC236}">
                <a16:creationId xmlns:a16="http://schemas.microsoft.com/office/drawing/2014/main" id="{DFDE52C6-7B64-8B43-AE8B-A84993491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7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7A2D-7715-A647-B8BA-B36208E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07B6C34-E1FF-034F-A47B-0D777104CB69}" type="datetime3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30 January 2021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59B4-CE7B-8749-9069-93E17FE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© 2020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8413-371A-F143-9F63-1BE3207A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4CB303EE-96AC-6B48-B3D9-60FCDE71DF64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457200"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E3CA-9861-F147-9A54-ED0829D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Can I do even better?</a:t>
            </a:r>
          </a:p>
        </p:txBody>
      </p:sp>
      <p:pic>
        <p:nvPicPr>
          <p:cNvPr id="5" name="Picture 4" descr="A picture containing indoor, wall, sitting&#13;&#10;&#13;&#10;Description automatically generated">
            <a:extLst>
              <a:ext uri="{FF2B5EF4-FFF2-40B4-BE49-F238E27FC236}">
                <a16:creationId xmlns:a16="http://schemas.microsoft.com/office/drawing/2014/main" id="{94F17BCD-7754-7945-AAA7-A2121994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4" r="1" b="330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DDF3-853A-7440-BDC4-D4E4C534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Using </a:t>
            </a:r>
            <a:r>
              <a:rPr lang="en-US" sz="2000" i="1" dirty="0">
                <a:solidFill>
                  <a:srgbClr val="FFFFFF"/>
                </a:solidFill>
              </a:rPr>
              <a:t>comparisons</a:t>
            </a:r>
            <a:r>
              <a:rPr lang="en-US" sz="2000" dirty="0">
                <a:solidFill>
                  <a:srgbClr val="FFFFFF"/>
                </a:solidFill>
              </a:rPr>
              <a:t>, the answer is </a:t>
            </a:r>
            <a:r>
              <a:rPr lang="en-US" sz="2000" i="1" dirty="0">
                <a:solidFill>
                  <a:srgbClr val="FFFFFF"/>
                </a:solidFill>
              </a:rPr>
              <a:t>no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But, if we make some assumptions about the encoding then you can use a </a:t>
            </a:r>
            <a:r>
              <a:rPr lang="en-US" sz="2000" i="1" dirty="0">
                <a:solidFill>
                  <a:srgbClr val="FFFFFF"/>
                </a:solidFill>
              </a:rPr>
              <a:t>Radix Sort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runs in time proportional to the number of digits in the key times the number of records.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It was invented for the mechanical sorting of punched cards.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FD33-7B19-7042-A0E2-2A943D32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24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63CF060-D0A9-4645-A0F8-9478074E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802D1BBC-3C80-0B4B-BF63-E444191752C1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5E80E4C-879D-1C46-8171-379AC6F3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FD-AE73-7B42-AC96-E36DC7E3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FEA9-C542-0742-BAA3-64646386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dirty="0"/>
              <a:t>Sorting is a </a:t>
            </a:r>
            <a:r>
              <a:rPr lang="en-US" sz="1700" i="1" dirty="0"/>
              <a:t>fundamental</a:t>
            </a:r>
            <a:r>
              <a:rPr lang="en-US" sz="1700" dirty="0"/>
              <a:t> operation, so doing efficiently has a huge impact on computing.</a:t>
            </a:r>
          </a:p>
          <a:p>
            <a:r>
              <a:rPr lang="en-US" sz="1700" dirty="0"/>
              <a:t>Analysis of algorithm complexity is an important topic, and you will be a lot of it in your advanced classes.</a:t>
            </a:r>
          </a:p>
          <a:p>
            <a:pPr lvl="1"/>
            <a:r>
              <a:rPr lang="en-US" sz="1700" dirty="0"/>
              <a:t>A better algorithm makes a lot more difference than a faster computer.</a:t>
            </a:r>
          </a:p>
          <a:p>
            <a:pPr lvl="1"/>
            <a:endParaRPr lang="en-US" sz="1700" dirty="0"/>
          </a:p>
          <a:p>
            <a:r>
              <a:rPr lang="en-US" sz="1700" dirty="0"/>
              <a:t>You will encounter many instances in your career where you need to employ a sorting algorithm, and the best one will depend on the circumstances and the data structures employed.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oup of people posing for the camera&#13;&#10;&#13;&#10;Description automatically generated">
            <a:extLst>
              <a:ext uri="{FF2B5EF4-FFF2-40B4-BE49-F238E27FC236}">
                <a16:creationId xmlns:a16="http://schemas.microsoft.com/office/drawing/2014/main" id="{F974E98B-1107-CB4D-925E-46098098C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r="2233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4C7E-B9A2-9048-A424-7DD58EC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25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F1FF08A-E77D-1141-9ED5-7223EDD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88311" cy="365125"/>
          </a:xfrm>
        </p:spPr>
        <p:txBody>
          <a:bodyPr/>
          <a:lstStyle/>
          <a:p>
            <a:fld id="{B90DEA37-2DED-D44F-BF68-984E175EE335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1E47F35-57D3-0048-AB22-1367E1D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1EF45-F67B-F341-84A0-28527B4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Why do we sort?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F014-96E8-1743-B9CA-027585BA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Sorting adds information to our data.</a:t>
            </a:r>
          </a:p>
          <a:p>
            <a:r>
              <a:rPr lang="en-US" sz="2400" dirty="0"/>
              <a:t>For example, we now can make assertions about before, after, lesser, greater, and so forth.</a:t>
            </a:r>
          </a:p>
          <a:p>
            <a:r>
              <a:rPr lang="en-US" sz="2400" dirty="0"/>
              <a:t>Here are a few examples:</a:t>
            </a:r>
          </a:p>
          <a:p>
            <a:pPr lvl="1"/>
            <a:r>
              <a:rPr lang="en-US" dirty="0"/>
              <a:t>We can search most efficiently in sorted data.</a:t>
            </a:r>
          </a:p>
          <a:p>
            <a:pPr lvl="1"/>
            <a:r>
              <a:rPr lang="en-US" dirty="0"/>
              <a:t>We can marge sorted lists efficiently.</a:t>
            </a:r>
          </a:p>
          <a:p>
            <a:pPr lvl="1"/>
            <a:r>
              <a:rPr lang="en-US" dirty="0"/>
              <a:t>We can detect duplicates efficiently.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8A594-ADFE-884E-B12C-948D3CA1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EAAEFE74-BDB4-3243-8218-901DB908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0E955F00-E82A-B546-83A4-AC5871C00EF3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DEC13EC-BEFE-4F4A-897D-B789D694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05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F233437B-6EAE-4E4A-B64C-1360A2A9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20" y="643467"/>
            <a:ext cx="5958360" cy="55710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1F8D9-5073-4640-B5D2-F5E31B62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86F78-74CB-974A-B8A9-1BE823E03C76}"/>
              </a:ext>
            </a:extLst>
          </p:cNvPr>
          <p:cNvSpPr txBox="1"/>
          <p:nvPr/>
        </p:nvSpPr>
        <p:spPr>
          <a:xfrm>
            <a:off x="805973" y="5906756"/>
            <a:ext cx="198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xkcd.com</a:t>
            </a:r>
            <a:r>
              <a:rPr lang="en-US" sz="1400" dirty="0">
                <a:hlinkClick r:id="rId3"/>
              </a:rPr>
              <a:t>/1386/</a:t>
            </a:r>
            <a:endParaRPr lang="en-US" sz="1400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8FF3E845-5C93-894F-8497-DADA50D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18863" cy="365125"/>
          </a:xfrm>
        </p:spPr>
        <p:txBody>
          <a:bodyPr/>
          <a:lstStyle/>
          <a:p>
            <a:fld id="{EBB42AF9-EAA0-6F4C-B5C9-B7670C962830}" type="datetime3">
              <a:rPr lang="en-US" smtClean="0">
                <a:solidFill>
                  <a:schemeClr val="bg1"/>
                </a:solidFill>
              </a:rPr>
              <a:t>30 January 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98F4A41-8EA4-494D-8DF9-BD9A3DC5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© 2020 Darrell Long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2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ADCE4-8519-2741-A782-7418960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First idea…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US" sz="1800" dirty="0"/>
                  <a:t>Enumerate all of the possible orderings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objects.</a:t>
                </a:r>
              </a:p>
              <a:p>
                <a:pPr lvl="1"/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1400" dirty="0"/>
                  <a:t> such orderings</a:t>
                </a:r>
              </a:p>
              <a:p>
                <a:r>
                  <a:rPr lang="en-US" sz="1800" dirty="0"/>
                  <a:t>Pick the one that is in order.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On second thought, that was a </a:t>
                </a:r>
                <a:r>
                  <a:rPr lang="en-US" sz="1800" i="1" dirty="0"/>
                  <a:t>bad</a:t>
                </a:r>
                <a:r>
                  <a:rPr lang="en-US" sz="1800" dirty="0"/>
                  <a:t> idea.</a:t>
                </a:r>
              </a:p>
              <a:p>
                <a:r>
                  <a:rPr lang="en-US" sz="1800" dirty="0"/>
                  <a:t>So what should we do? Find a </a:t>
                </a:r>
                <a:r>
                  <a:rPr lang="en-US" sz="1800" i="1" dirty="0"/>
                  <a:t>better</a:t>
                </a:r>
                <a:r>
                  <a:rPr lang="en-US" sz="1800" dirty="0"/>
                  <a:t> idea.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F7CA4-6D05-2046-BB7F-46717E2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474" y="1774372"/>
                <a:ext cx="4064409" cy="2754086"/>
              </a:xfrm>
              <a:blipFill>
                <a:blip r:embed="rId2"/>
                <a:stretch>
                  <a:fillRect l="-935" t="-2752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2.652×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8.158×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3.041×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8.320×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81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C2871-70FD-0349-9D88-132AF0F1A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192716"/>
                  </p:ext>
                </p:extLst>
              </p:nvPr>
            </p:nvGraphicFramePr>
            <p:xfrm>
              <a:off x="6038101" y="1144629"/>
              <a:ext cx="5510770" cy="4275824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51272">
                      <a:extLst>
                        <a:ext uri="{9D8B030D-6E8A-4147-A177-3AD203B41FA5}">
                          <a16:colId xmlns:a16="http://schemas.microsoft.com/office/drawing/2014/main" val="2778729603"/>
                        </a:ext>
                      </a:extLst>
                    </a:gridCol>
                    <a:gridCol w="4359498">
                      <a:extLst>
                        <a:ext uri="{9D8B030D-6E8A-4147-A177-3AD203B41FA5}">
                          <a16:colId xmlns:a16="http://schemas.microsoft.com/office/drawing/2014/main" val="1016743463"/>
                        </a:ext>
                      </a:extLst>
                    </a:gridCol>
                  </a:tblGrid>
                  <a:tr h="534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t="-2381" r="-37802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2381" b="-7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608991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45360514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10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3628800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778614101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2432902008176640000</a:t>
                          </a:r>
                        </a:p>
                      </a:txBody>
                      <a:tcPr marL="121472" marR="121472" marT="60736" marB="60736"/>
                    </a:tc>
                    <a:extLst>
                      <a:ext uri="{0D108BD9-81ED-4DB2-BD59-A6C34878D82A}">
                        <a16:rowId xmlns:a16="http://schemas.microsoft.com/office/drawing/2014/main" val="200915565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30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404762" b="-3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911568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40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504762" b="-2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25685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50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604762" b="-1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7312732"/>
                      </a:ext>
                    </a:extLst>
                  </a:tr>
                  <a:tr h="53447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60</a:t>
                          </a:r>
                        </a:p>
                      </a:txBody>
                      <a:tcPr marL="121472" marR="121472" marT="60736" marB="60736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472" marR="121472" marT="60736" marB="60736">
                        <a:blipFill>
                          <a:blip r:embed="rId3"/>
                          <a:stretch>
                            <a:fillRect l="-26453" t="-704762" b="-1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96788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4FE7A9C-DDBB-3F4A-A1B9-D00468ED2709}"/>
              </a:ext>
            </a:extLst>
          </p:cNvPr>
          <p:cNvGrpSpPr/>
          <p:nvPr/>
        </p:nvGrpSpPr>
        <p:grpSpPr>
          <a:xfrm>
            <a:off x="4933758" y="5157788"/>
            <a:ext cx="6615113" cy="1049814"/>
            <a:chOff x="4933758" y="5157788"/>
            <a:chExt cx="6615113" cy="10498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4B18D-7FCC-2542-89E2-CB3312FFD71C}"/>
                </a:ext>
              </a:extLst>
            </p:cNvPr>
            <p:cNvSpPr txBox="1"/>
            <p:nvPr/>
          </p:nvSpPr>
          <p:spPr>
            <a:xfrm>
              <a:off x="4933758" y="5838270"/>
              <a:ext cx="661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number exceeds the number of protons in the known universe.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45D3C5-4B84-9346-80A1-C6038A3D3EC1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8241315" y="5157788"/>
              <a:ext cx="1431323" cy="6804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4A513-5027-9A4E-8327-E202D74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8F41AB8F-F3CB-C949-AA26-F41D575D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84139" cy="365125"/>
          </a:xfrm>
        </p:spPr>
        <p:txBody>
          <a:bodyPr/>
          <a:lstStyle/>
          <a:p>
            <a:fld id="{73281A88-4DC4-1640-911B-8A0BFBD11FE5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706ACF-49C4-4447-AF63-716E36E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5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F4209-7410-4F41-A69F-7ACE7C87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Second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Find the smallest item, to do that we must look at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them.</a:t>
                </a:r>
              </a:p>
              <a:p>
                <a:pPr lvl="1"/>
                <a:r>
                  <a:rPr lang="en-US" sz="2000" dirty="0"/>
                  <a:t>Put it in the first slot.</a:t>
                </a:r>
              </a:p>
              <a:p>
                <a:r>
                  <a:rPr lang="en-US" sz="2000" dirty="0"/>
                  <a:t>What do I do with what was already there?</a:t>
                </a:r>
              </a:p>
              <a:p>
                <a:pPr lvl="1"/>
                <a:r>
                  <a:rPr lang="en-US" sz="2000" dirty="0"/>
                  <a:t>Let’s swap them.</a:t>
                </a:r>
              </a:p>
              <a:p>
                <a:r>
                  <a:rPr lang="en-US" sz="2000" dirty="0"/>
                  <a:t>Once the smallest item is found, we never look at it again. In effect, we have a smaller, by 1, unsorted array.</a:t>
                </a:r>
              </a:p>
              <a:p>
                <a:r>
                  <a:rPr lang="en-US" sz="2000" dirty="0"/>
                  <a:t>We repeat the same process for smaller and smaller subarrays: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−2, …, 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an instance of </a:t>
                </a:r>
                <a:r>
                  <a:rPr lang="en-US" sz="2000" i="1" dirty="0"/>
                  <a:t>Selection Sort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01079-6D11-F44C-9133-B032D704D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127629"/>
              </a:xfrm>
              <a:blipFill>
                <a:blip r:embed="rId2"/>
                <a:stretch>
                  <a:fillRect l="-5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/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…+1=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A9687-D4D8-AA47-B63D-42AFE13A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15" y="1201482"/>
                <a:ext cx="5529262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erson wearing a suit and tie&#13;&#10;&#13;&#10;Description automatically generated">
            <a:extLst>
              <a:ext uri="{FF2B5EF4-FFF2-40B4-BE49-F238E27FC236}">
                <a16:creationId xmlns:a16="http://schemas.microsoft.com/office/drawing/2014/main" id="{E57C68D1-5D0A-C04B-97E0-8397E9C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36" y="0"/>
            <a:ext cx="1929063" cy="2469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6BB84-44B4-AE47-9A82-8B7B72E33ACA}"/>
              </a:ext>
            </a:extLst>
          </p:cNvPr>
          <p:cNvSpPr txBox="1"/>
          <p:nvPr/>
        </p:nvSpPr>
        <p:spPr>
          <a:xfrm>
            <a:off x="10148886" y="2499479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Carl Friedrich </a:t>
            </a:r>
            <a:r>
              <a:rPr lang="en-US" dirty="0" err="1"/>
              <a:t>Gauß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EBE1-27CE-0C4F-918D-A3ABC4EC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1172E41-88A6-2043-8683-C69CC37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72565" cy="365125"/>
          </a:xfrm>
        </p:spPr>
        <p:txBody>
          <a:bodyPr/>
          <a:lstStyle/>
          <a:p>
            <a:fld id="{FB6350D3-7070-B346-9AEF-974972D15CA0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D85C37A-BD15-4142-953E-965E854F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8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EB7D3-75F8-024E-988F-CAACD74D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MinSort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7C3F96-6E80-D648-8938-A2FD0076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90" y="109946"/>
            <a:ext cx="7969054" cy="6415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D76A1-80D0-5F46-A9D7-2E65475F10D9}"/>
              </a:ext>
            </a:extLst>
          </p:cNvPr>
          <p:cNvSpPr txBox="1"/>
          <p:nvPr/>
        </p:nvSpPr>
        <p:spPr>
          <a:xfrm>
            <a:off x="5813397" y="3000380"/>
            <a:ext cx="335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use of the ternary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F558EE-F2BD-FF40-BBEB-75897B4B4387}"/>
              </a:ext>
            </a:extLst>
          </p:cNvPr>
          <p:cNvCxnSpPr/>
          <p:nvPr/>
        </p:nvCxnSpPr>
        <p:spPr>
          <a:xfrm flipV="1">
            <a:off x="7492178" y="2657474"/>
            <a:ext cx="223072" cy="3474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A6848-81E0-5B4D-9952-921D80A43603}"/>
              </a:ext>
            </a:extLst>
          </p:cNvPr>
          <p:cNvCxnSpPr>
            <a:cxnSpLocks/>
          </p:cNvCxnSpPr>
          <p:nvPr/>
        </p:nvCxnSpPr>
        <p:spPr>
          <a:xfrm flipH="1" flipV="1">
            <a:off x="7272338" y="2657475"/>
            <a:ext cx="234128" cy="3429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8D50-FC5F-3C40-86E8-DE5B11ED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8D47E960-7099-E847-9C16-CAC97457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6267" cy="365125"/>
          </a:xfrm>
        </p:spPr>
        <p:txBody>
          <a:bodyPr/>
          <a:lstStyle/>
          <a:p>
            <a:fld id="{6324F682-9C33-4044-BA1C-0E07C47DE7DD}" type="datetime3">
              <a:rPr lang="en-US" smtClean="0">
                <a:solidFill>
                  <a:schemeClr val="tx1"/>
                </a:solidFill>
              </a:rPr>
              <a:t>30 January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ECEAB5F-3FFB-7045-8BEB-3C0AB9F3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8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CC882-E8C5-6B48-8D87-8FD97072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Third idea…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Suppose we have an array with one element, is it sorted?</a:t>
                </a:r>
              </a:p>
              <a:p>
                <a:pPr lvl="1"/>
                <a:r>
                  <a:rPr lang="en-US" sz="2000" dirty="0"/>
                  <a:t>Yes, by definition we say it is sorted.</a:t>
                </a:r>
              </a:p>
              <a:p>
                <a:r>
                  <a:rPr lang="en-US" sz="2000" dirty="0"/>
                  <a:t>Given a second element, it must go either before or after the first element.</a:t>
                </a:r>
              </a:p>
              <a:p>
                <a:pPr lvl="1"/>
                <a:r>
                  <a:rPr lang="en-US" sz="2000" dirty="0"/>
                  <a:t>Now the two element subarray is sorted.</a:t>
                </a:r>
              </a:p>
              <a:p>
                <a:r>
                  <a:rPr lang="en-US" sz="2000" dirty="0"/>
                  <a:t>Given a third element, it must before the first element, between the two elements, or after the second.</a:t>
                </a:r>
              </a:p>
              <a:p>
                <a:pPr lvl="1"/>
                <a:r>
                  <a:rPr lang="en-US" sz="2000" dirty="0"/>
                  <a:t>Now the three element subarray is sorted.</a:t>
                </a:r>
              </a:p>
              <a:p>
                <a:r>
                  <a:rPr lang="en-US" sz="2000" dirty="0"/>
                  <a:t>Proceed to 4, 5, … elements.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 2, 3, 4, …,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 steps.</a:t>
                </a:r>
              </a:p>
              <a:p>
                <a:r>
                  <a:rPr lang="en-US" sz="2000" dirty="0"/>
                  <a:t>Hold on, if the element before the one we are considering is less then we can stop!</a:t>
                </a:r>
              </a:p>
              <a:p>
                <a:pPr lvl="1"/>
                <a:r>
                  <a:rPr lang="en-US" sz="2000" dirty="0"/>
                  <a:t>That means we only have to consider all of the preceding elements in the </a:t>
                </a:r>
                <a:r>
                  <a:rPr lang="en-US" sz="2000" i="1" dirty="0"/>
                  <a:t>worst case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88FFD-956F-744A-90DD-3E1BAB246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848350"/>
              </a:xfrm>
              <a:blipFill>
                <a:blip r:embed="rId2"/>
                <a:stretch>
                  <a:fillRect l="-563" t="-1645" r="-986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/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1+2+3+ …+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0D1AC-6068-5B48-850E-936ECA38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73" y="1311908"/>
                <a:ext cx="4700587" cy="67653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70B-228F-204F-AC1A-F656641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C8FCE9ED-A7B8-AA49-B1F1-1E544857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360990" cy="365125"/>
          </a:xfrm>
        </p:spPr>
        <p:txBody>
          <a:bodyPr/>
          <a:lstStyle/>
          <a:p>
            <a:fld id="{60A73B4B-C85D-B246-870D-594A0FDD5CC8}" type="datetime3">
              <a:rPr lang="en-US" smtClean="0"/>
              <a:t>30 January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9B9785-DAA0-7B43-B8C8-8110894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2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DDFFE-3C26-BB4F-A25C-9513B0FE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InsertionSort</a:t>
            </a:r>
          </a:p>
        </p:txBody>
      </p:sp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61739D3-48D8-894F-BBB1-E75C284A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874481"/>
            <a:ext cx="8307382" cy="51090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501A-59B8-C54A-9F6C-2ECCF32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9</a:t>
            </a:fld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4441846-9596-6549-B743-AC5E83C1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804"/>
            <a:ext cx="1407289" cy="365125"/>
          </a:xfrm>
        </p:spPr>
        <p:txBody>
          <a:bodyPr/>
          <a:lstStyle/>
          <a:p>
            <a:fld id="{92EEE91D-76F2-5944-8A34-E929947F801B}" type="datetime3">
              <a:rPr lang="en-US" smtClean="0">
                <a:solidFill>
                  <a:schemeClr val="tx1"/>
                </a:solidFill>
              </a:rPr>
              <a:t>30 January 2021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73CC8-E93D-844D-B958-3075576F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9011"/>
            <a:ext cx="4114800" cy="365125"/>
          </a:xfrm>
        </p:spPr>
        <p:txBody>
          <a:bodyPr/>
          <a:lstStyle/>
          <a:p>
            <a:r>
              <a:rPr lang="en-US"/>
              <a:t>© 2020 Darrell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1332</Words>
  <Application>Microsoft Macintosh PowerPoint</Application>
  <PresentationFormat>Widescreen</PresentationFormat>
  <Paragraphs>212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Office Theme</vt:lpstr>
      <vt:lpstr>Sorting</vt:lpstr>
      <vt:lpstr>What is sorting?</vt:lpstr>
      <vt:lpstr>Why do we sort?</vt:lpstr>
      <vt:lpstr>PowerPoint Presentation</vt:lpstr>
      <vt:lpstr>First idea…</vt:lpstr>
      <vt:lpstr>Second idea…</vt:lpstr>
      <vt:lpstr>MinSort</vt:lpstr>
      <vt:lpstr>Third idea…</vt:lpstr>
      <vt:lpstr>InsertionSort</vt:lpstr>
      <vt:lpstr>Fourth idea…</vt:lpstr>
      <vt:lpstr>BubbleSort</vt:lpstr>
      <vt:lpstr>We can immediately do better!</vt:lpstr>
      <vt:lpstr>Is that the best we can do?</vt:lpstr>
      <vt:lpstr>Comparative Sorting Algorithms</vt:lpstr>
      <vt:lpstr>Comparison of Execution Times</vt:lpstr>
      <vt:lpstr>Shell Sort</vt:lpstr>
      <vt:lpstr>QuickSort</vt:lpstr>
      <vt:lpstr>Heaps</vt:lpstr>
      <vt:lpstr>A (Max) Heap</vt:lpstr>
      <vt:lpstr>Heap Sort</vt:lpstr>
      <vt:lpstr>Build Heap</vt:lpstr>
      <vt:lpstr>Fix Heap</vt:lpstr>
      <vt:lpstr>Max Child</vt:lpstr>
      <vt:lpstr>Can I do even better?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Darrell Long</dc:creator>
  <cp:lastModifiedBy>Darrell Long</cp:lastModifiedBy>
  <cp:revision>4</cp:revision>
  <dcterms:created xsi:type="dcterms:W3CDTF">2020-02-10T19:01:03Z</dcterms:created>
  <dcterms:modified xsi:type="dcterms:W3CDTF">2021-01-30T23:31:19Z</dcterms:modified>
</cp:coreProperties>
</file>