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88" r:id="rId4"/>
    <p:sldId id="287" r:id="rId5"/>
    <p:sldId id="268" r:id="rId6"/>
    <p:sldId id="278" r:id="rId7"/>
    <p:sldId id="269" r:id="rId8"/>
    <p:sldId id="319" r:id="rId9"/>
    <p:sldId id="275" r:id="rId10"/>
    <p:sldId id="289" r:id="rId11"/>
    <p:sldId id="290" r:id="rId12"/>
    <p:sldId id="285" r:id="rId13"/>
    <p:sldId id="270" r:id="rId14"/>
    <p:sldId id="317" r:id="rId15"/>
    <p:sldId id="315" r:id="rId16"/>
    <p:sldId id="293" r:id="rId17"/>
    <p:sldId id="280" r:id="rId18"/>
    <p:sldId id="295" r:id="rId19"/>
    <p:sldId id="296" r:id="rId20"/>
    <p:sldId id="314" r:id="rId21"/>
    <p:sldId id="294" r:id="rId22"/>
    <p:sldId id="297" r:id="rId23"/>
    <p:sldId id="284" r:id="rId24"/>
    <p:sldId id="299" r:id="rId25"/>
    <p:sldId id="318" r:id="rId26"/>
    <p:sldId id="286" r:id="rId27"/>
    <p:sldId id="3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6" autoAdjust="0"/>
    <p:restoredTop sz="94822"/>
  </p:normalViewPr>
  <p:slideViewPr>
    <p:cSldViewPr snapToGrid="0" snapToObjects="1">
      <p:cViewPr varScale="1">
        <p:scale>
          <a:sx n="139" d="100"/>
          <a:sy n="139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2EB0-2467-904F-8C4D-0F4F506F3833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51B6-92F6-0941-8950-7E4D46D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09F-0B73-7048-8B6A-F4523D839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CB887-B159-7646-9551-21F78AF18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2DD8-7C0E-3D44-90F7-8FE8B2F2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2153356" cy="365125"/>
          </a:xfrm>
        </p:spPr>
        <p:txBody>
          <a:bodyPr/>
          <a:lstStyle/>
          <a:p>
            <a:fld id="{0360841B-B70E-8742-80F7-DDEF7552DBAB}" type="datetime3">
              <a:rPr lang="en-US" smtClean="0"/>
              <a:t>27 January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ED77-BA6E-AF42-A858-E0DA0B99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3745" y="6491258"/>
            <a:ext cx="433775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7134-D4E7-9648-8B8C-828E20E3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3688" y="6491260"/>
            <a:ext cx="2300111" cy="365125"/>
          </a:xfrm>
        </p:spPr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DB33-E818-4B4C-A421-83C01E99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31538-DEE4-FB46-A473-C55A2A7A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9E4C-B728-E34F-967D-B14E0DB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FC97-14E3-CB44-92B1-FA1EBAFD0195}" type="datetime3">
              <a:rPr lang="en-US" smtClean="0"/>
              <a:t>27 January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D8CE-405D-A747-8A74-C444DAFB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718B-5D16-034A-AED4-78F62F07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48B29-B633-744C-A9E8-312752FB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8268-2392-794C-8D22-F61598B69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3C56-1319-F243-976F-3E1186A3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DD57-63B6-6444-B7FE-62BB2868B0B2}" type="datetime3">
              <a:rPr lang="en-US" smtClean="0"/>
              <a:t>27 January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A731-3CEA-CB47-B6B5-744534CE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3024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1885-8D9B-1B48-A9D3-EC14420A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4D8A-D1B0-6B4C-96FE-49F10E8A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2424-A3C1-C54F-9209-D9B1B129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AF36-1EF8-8F43-B043-EA6E7C69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83A1-43C8-984C-A7BB-C520146BE963}" type="datetime3">
              <a:rPr lang="en-US" smtClean="0"/>
              <a:t>27 January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316B-08C6-E04C-9EFE-664A499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9A67-6131-B141-988D-DF04E70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46F6-F028-AB41-A916-E8E54957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EAB8-8164-DC46-B0CC-159A5030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7CBF-A0E3-2E4C-8358-A8F8E0C2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0382-0CBA-A44B-BB6A-4083B33D25D0}" type="datetime3">
              <a:rPr lang="en-US" smtClean="0"/>
              <a:t>27 January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31A5-2152-8446-BE08-947C002F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FB11-BAEE-2E48-A239-309F789B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BE8-2F44-8947-8439-FD92357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3B2B-8D70-B744-A9CF-3351A718F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A7E06-C964-FD47-8642-A57F0E8F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C1619-14FA-9F43-B955-A983B5F4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E05-97F8-9144-8049-8E268B6AFCF5}" type="datetime3">
              <a:rPr lang="en-US" smtClean="0"/>
              <a:t>27 January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660A-F323-1B40-B246-98B7B51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4435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FFEF-836F-2F4F-BD6F-76902D3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29B2-2A10-9D43-AF47-A0595913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CB74-6142-714E-A532-5316324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9A45C-E4BC-4D45-86E4-E4ADAF47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52EC0-E4D7-F046-8497-76EC505C7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A18B7-A0AD-164A-A33E-D440CAB15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95DED-B76F-CC48-B486-58123EA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E6-2E59-1942-A4C8-C7637F4A7019}" type="datetime3">
              <a:rPr lang="en-US" smtClean="0"/>
              <a:t>27 January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B6E6C-A497-344E-90A0-0114AF6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4435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28550-DF06-234F-9A9C-594E0AD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E074-0C14-B449-B3A2-630B6D70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85375-040B-6B40-9946-39D9320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95C-A314-6049-A6A4-81F613B932F4}" type="datetime3">
              <a:rPr lang="en-US" smtClean="0"/>
              <a:t>27 January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5AE8B-759D-9145-B477-088DC208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9DA44-3D92-EB46-9FD3-930F5DDC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FEFDA-D75F-BC44-A774-F9553555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BBF9-AC8B-324E-B7F9-E06CF9B14B6E}" type="datetime3">
              <a:rPr lang="en-US" smtClean="0"/>
              <a:t>27 January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83D03-FC1D-D542-A4C9-A63D5C73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7D93E-E030-4D46-8BA6-5527C091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5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6B9-B255-B54F-B786-0093CEB5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0854-2577-5341-A225-E8FDD6CC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E28C1-F830-7A46-8669-0AD880364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1F42-CC57-9844-B1E3-F45A106C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E7B-EBEF-4040-A3D3-23A99242F9AC}" type="datetime3">
              <a:rPr lang="en-US" smtClean="0"/>
              <a:t>27 January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A744E-6EA4-DD42-8441-2D05D3DB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1290-DEFD-CC4D-AA76-ED081C77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DBD2-F9DD-F74C-AB52-44EDEEDB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C1759-3637-2F4B-83BD-472807D42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A5F51-DB2E-1C42-A020-9103ADCA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C1AD2-8813-1D43-81A5-A5472AEA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6407-050E-F542-A982-410DF81C0FB1}" type="datetime3">
              <a:rPr lang="en-US" smtClean="0"/>
              <a:t>27 January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AA6A-D755-BA43-9759-A2F567E8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922" y="6493024"/>
            <a:ext cx="423615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68F6-45CF-EF44-95AE-1CB69739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51D9A-EEDB-B741-ACB2-ABE9DD84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877EF-15A7-AF4D-913B-8334C25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97B9-7551-1741-865B-536A0FAE9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8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C3DB-9EC9-9E42-9075-725E4944A7EA}" type="datetime3">
              <a:rPr lang="en-US" smtClean="0"/>
              <a:t>27 January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295A-D9DE-974F-B73C-5904B476D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4055" y="6493024"/>
            <a:ext cx="4303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C72D-0E06-D242-BFAE-8B09E0AF5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12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D034-B69E-A742-8D96-D676D6BE5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D49A-E2CF-BD4E-90E6-3363CCD1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Pointers and Dynamic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E56D-CE03-B74B-98D1-7B303D4F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Darrell Long</a:t>
            </a:r>
          </a:p>
          <a:p>
            <a:pPr algn="l"/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BBB38-4D95-EC43-89A0-402FF2688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86" b="3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17A7-8FCD-AF4A-BB92-3CA945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62FB-B235-134C-B671-6324EC8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2444" y="6472896"/>
            <a:ext cx="4751433" cy="365760"/>
          </a:xfrm>
        </p:spPr>
        <p:txBody>
          <a:bodyPr>
            <a:normAutofit/>
          </a:bodyPr>
          <a:lstStyle/>
          <a:p>
            <a:r>
              <a:rPr lang="en-US" sz="1100" dirty="0"/>
              <a:t>© 2020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463-7D6F-B745-8749-A78C6C51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2E0-F884-CF46-846D-87A7D1FC7DE1}" type="datetime3">
              <a:rPr lang="en-US" smtClean="0"/>
              <a:t>27 January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5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Passing by value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versus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Passing by 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4F3F7-DD53-4B01-92EA-45E206DD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101700" y="478232"/>
            <a:ext cx="2423101" cy="27899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AF3211-E299-4F58-ACE8-99C4D414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995390"/>
            <a:ext cx="3662730" cy="19778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“Passing by value” duplicates passed values onto stack.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“Passing by reference” duplicates  a pointer onto the stack.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DEDF3-5D80-A44B-AA51-89011142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550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DB9D6-490B-3349-B9DE-9C21BF7C41BB}" type="datetime3">
              <a:rPr lang="en-US" smtClean="0"/>
              <a:pPr>
                <a:spcAft>
                  <a:spcPts val="600"/>
                </a:spcAft>
              </a:pPr>
              <a:t>27 January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1" y="6455503"/>
            <a:ext cx="479045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121" y="6455503"/>
            <a:ext cx="649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39286B-772E-4B31-95F0-33484AFAA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232" y="365760"/>
            <a:ext cx="4928616" cy="2057400"/>
          </a:xfrm>
        </p:spPr>
        <p:txBody>
          <a:bodyPr anchor="b">
            <a:normAutofit/>
          </a:bodyPr>
          <a:lstStyle/>
          <a:p>
            <a:r>
              <a:rPr lang="en-US" sz="4000"/>
              <a:t>Passing by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E7057-5128-4754-AE6E-FB90196F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93776" y="539686"/>
            <a:ext cx="4855464" cy="2549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0D02FD-D027-4390-B5FE-47418CDAD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93776" y="4596941"/>
            <a:ext cx="4855464" cy="94681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FA79A8-0B2C-4219-95C7-D68CB577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3598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232" y="2624328"/>
            <a:ext cx="4928616" cy="3538728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Allows “returning” multiple values.</a:t>
            </a:r>
          </a:p>
          <a:p>
            <a:endParaRPr lang="en-US" sz="2000" dirty="0"/>
          </a:p>
          <a:p>
            <a:r>
              <a:rPr lang="en-US" sz="2000" dirty="0"/>
              <a:t>Allows passing large amounts of data quickly.</a:t>
            </a:r>
          </a:p>
          <a:p>
            <a:pPr lvl="1"/>
            <a:r>
              <a:rPr lang="en-US" sz="2000"/>
              <a:t>You’re not copying the data, just telling where it is stored.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D3F859-CA4F-1A4F-9482-284BE7A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232" y="6355080"/>
            <a:ext cx="1097280" cy="36512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E6E95C30-177C-BE46-BAE4-903B6378A8EE}" type="datetime3">
              <a:rPr lang="en-US" sz="1100">
                <a:solidFill>
                  <a:schemeClr val="tx1">
                    <a:tint val="7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 sz="1100">
              <a:solidFill>
                <a:schemeClr val="tx1">
                  <a:tint val="75000"/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25512" y="6355080"/>
            <a:ext cx="30906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184" y="6355080"/>
            <a:ext cx="7315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tint val="7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7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D141-9AF7-4E1C-B3AB-743690B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Pointer Arithmetic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5E8B-572D-465C-85C7-0D01D534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Since pointers in </a:t>
            </a:r>
            <a:r>
              <a:rPr lang="en-US" sz="2400" b="1" dirty="0">
                <a:solidFill>
                  <a:srgbClr val="FFFFFF"/>
                </a:solidFill>
              </a:rPr>
              <a:t>C</a:t>
            </a:r>
            <a:r>
              <a:rPr lang="en-US" sz="2400" dirty="0">
                <a:solidFill>
                  <a:srgbClr val="FFFFFF"/>
                </a:solidFill>
              </a:rPr>
              <a:t> are just an addresses, numeric values, you can perform arithmetic on them.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++</a:t>
            </a:r>
            <a:r>
              <a:rPr lang="en-US" sz="2400" dirty="0">
                <a:solidFill>
                  <a:srgbClr val="FFFFFF"/>
                </a:solidFill>
              </a:rPr>
              <a:t> : increments to next address (increment by 4 bytes assuming 32-bit integers).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--</a:t>
            </a:r>
            <a:r>
              <a:rPr lang="en-US" sz="2400" dirty="0">
                <a:solidFill>
                  <a:srgbClr val="FFFFFF"/>
                </a:solidFill>
              </a:rPr>
              <a:t> : decrements to previous address.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FFFFFF"/>
                </a:solidFill>
              </a:rPr>
              <a:t> : can only add a numeric value to a pointer (no pointer and pointer addition).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FFFFFF"/>
                </a:solidFill>
              </a:rPr>
              <a:t> : if a pointer is subtracted from another pointer, the distance between both addresses is calculated.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</a:rPr>
              <a:t>Pointers can also be compared using relational operators (e.g. 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==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&lt;=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&lt;</a:t>
            </a:r>
            <a:r>
              <a:rPr lang="en-US" sz="2400" dirty="0">
                <a:solidFill>
                  <a:srgbClr val="FFFFFF"/>
                </a:solidFill>
              </a:rPr>
              <a:t>, etc.).</a:t>
            </a:r>
          </a:p>
          <a:p>
            <a:pPr lvl="0">
              <a:defRPr b="1"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53DC2A-E7CA-B04A-81F3-27EA1411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C719E1-FFF1-2D45-A63F-78A639D0F67B}" type="datetime3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A800-569E-4E5C-A416-A9FFFC7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3328-2DF7-4415-A026-FBB6A4B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3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42" y="479990"/>
            <a:ext cx="3605406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Pointer Arithmetic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783" y="411881"/>
            <a:ext cx="6512265" cy="146178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Can offset a pointer by adding/subtracting an integer.</a:t>
            </a:r>
          </a:p>
          <a:p>
            <a:r>
              <a:rPr lang="en-US" sz="1800">
                <a:solidFill>
                  <a:schemeClr val="bg1"/>
                </a:solidFill>
              </a:rPr>
              <a:t>Can get the number of elements between two pointers by getting their difference.</a:t>
            </a:r>
          </a:p>
          <a:p>
            <a:r>
              <a:rPr lang="en-US" sz="1800">
                <a:solidFill>
                  <a:schemeClr val="bg1"/>
                </a:solidFill>
              </a:rPr>
              <a:t>Cannot sum, divide, or multiply two pointers.</a:t>
            </a:r>
          </a:p>
        </p:txBody>
      </p:sp>
      <p:pic>
        <p:nvPicPr>
          <p:cNvPr id="4" name="Picture 3" descr="A screen shot of a computer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061756" y="2638926"/>
            <a:ext cx="8062683" cy="360804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DA8F4-2488-A24A-8B44-FE762659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9AA70C-E968-FC43-9123-263C83C9D5DA}" type="datetime3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3E84-E6A3-3346-BC1C-07C07929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68F8-7948-A74F-BF1E-806646DC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9D1B2-F29C-D24C-8D4D-151DAFCE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Arrays And Pointer Arithmetic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379F-1649-2643-8D6B-5B9BC246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7667998" cy="3327251"/>
          </a:xfrm>
        </p:spPr>
        <p:txBody>
          <a:bodyPr>
            <a:normAutofit/>
          </a:bodyPr>
          <a:lstStyle/>
          <a:p>
            <a:r>
              <a:rPr lang="en-US" sz="2000" dirty="0"/>
              <a:t>For </a:t>
            </a:r>
            <a:r>
              <a:rPr lang="en-US" sz="2000" dirty="0">
                <a:latin typeface="Courier" pitchFamily="2" charset="0"/>
              </a:rPr>
              <a:t>int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]: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== *(a +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)</a:t>
            </a:r>
            <a:endParaRPr lang="en-US" sz="2000" dirty="0"/>
          </a:p>
          <a:p>
            <a:pPr lvl="1"/>
            <a:r>
              <a:rPr lang="en-US" sz="2000" dirty="0"/>
              <a:t>If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starts at address 1000, then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</a:t>
            </a:r>
            <a:r>
              <a:rPr lang="en-US" sz="2000" dirty="0"/>
              <a:t> is at 1000 + (</a:t>
            </a:r>
            <a:r>
              <a:rPr lang="en-US" sz="2000" dirty="0" err="1"/>
              <a:t>i</a:t>
            </a:r>
            <a:r>
              <a:rPr lang="en-US" sz="2000" dirty="0"/>
              <a:t> * 4) </a:t>
            </a:r>
          </a:p>
          <a:p>
            <a:pPr lvl="2"/>
            <a:r>
              <a:rPr lang="en-US" dirty="0"/>
              <a:t>Why? An </a:t>
            </a:r>
            <a:r>
              <a:rPr lang="en-US" dirty="0">
                <a:latin typeface="Courier" pitchFamily="2" charset="0"/>
              </a:rPr>
              <a:t>int</a:t>
            </a:r>
            <a:r>
              <a:rPr lang="en-US" dirty="0"/>
              <a:t> is typically 4 bytes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/>
              <a:t> was an array of </a:t>
            </a:r>
            <a:r>
              <a:rPr lang="en-US" sz="2000" dirty="0">
                <a:latin typeface="Courier" pitchFamily="2" charset="0"/>
              </a:rPr>
              <a:t>uint64_t</a:t>
            </a:r>
            <a:r>
              <a:rPr lang="en-US" sz="2000" dirty="0"/>
              <a:t>’s, then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</a:t>
            </a:r>
            <a:r>
              <a:rPr lang="en-US" sz="2000" dirty="0"/>
              <a:t> would be at 1000 + (</a:t>
            </a:r>
            <a:r>
              <a:rPr lang="en-US" sz="2000" dirty="0" err="1"/>
              <a:t>i</a:t>
            </a:r>
            <a:r>
              <a:rPr lang="en-US" sz="2000" dirty="0"/>
              <a:t> * 8)</a:t>
            </a:r>
          </a:p>
          <a:p>
            <a:pPr lvl="1"/>
            <a:r>
              <a:rPr lang="en-US" sz="2000" dirty="0"/>
              <a:t>You can use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sz="2000" dirty="0"/>
              <a:t> to get the size in bytes of scalar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5F46F-2A2F-7142-A318-5324F8E4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5287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© 2020 Darrell Long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8ADFAD-0E54-9C4A-A512-6B6BC4E03611}"/>
              </a:ext>
            </a:extLst>
          </p:cNvPr>
          <p:cNvGrpSpPr/>
          <p:nvPr/>
        </p:nvGrpSpPr>
        <p:grpSpPr>
          <a:xfrm>
            <a:off x="8817235" y="2059059"/>
            <a:ext cx="2880848" cy="4238473"/>
            <a:chOff x="8440294" y="1309764"/>
            <a:chExt cx="2880848" cy="423847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896AD21-EE64-6743-98DF-7BD42F7282D7}"/>
                </a:ext>
              </a:extLst>
            </p:cNvPr>
            <p:cNvGrpSpPr/>
            <p:nvPr/>
          </p:nvGrpSpPr>
          <p:grpSpPr>
            <a:xfrm>
              <a:off x="9982200" y="1309764"/>
              <a:ext cx="1338942" cy="4238472"/>
              <a:chOff x="9617529" y="2057400"/>
              <a:chExt cx="1338942" cy="4238472"/>
            </a:xfrm>
            <a:solidFill>
              <a:srgbClr val="92D050"/>
            </a:solidFill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5D9920-B4CF-4445-A9EB-7C66F862C45A}"/>
                  </a:ext>
                </a:extLst>
              </p:cNvPr>
              <p:cNvSpPr/>
              <p:nvPr/>
            </p:nvSpPr>
            <p:spPr>
              <a:xfrm>
                <a:off x="9617529" y="2057400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0883D40-D6A6-3E41-B65C-0FF059C93C12}"/>
                  </a:ext>
                </a:extLst>
              </p:cNvPr>
              <p:cNvSpPr/>
              <p:nvPr/>
            </p:nvSpPr>
            <p:spPr>
              <a:xfrm>
                <a:off x="9617529" y="2394163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1001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0E2B6A1-A4D5-A24A-A30B-F60CD41CF726}"/>
                  </a:ext>
                </a:extLst>
              </p:cNvPr>
              <p:cNvSpPr/>
              <p:nvPr/>
            </p:nvSpPr>
            <p:spPr>
              <a:xfrm>
                <a:off x="9617529" y="2746556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1002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713618F-A83D-F64D-AECA-BEB20E74A5D6}"/>
                  </a:ext>
                </a:extLst>
              </p:cNvPr>
              <p:cNvSpPr/>
              <p:nvPr/>
            </p:nvSpPr>
            <p:spPr>
              <a:xfrm>
                <a:off x="9617529" y="3105785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62DD3CA-52C9-A546-969B-E33657B42AC9}"/>
                  </a:ext>
                </a:extLst>
              </p:cNvPr>
              <p:cNvSpPr/>
              <p:nvPr/>
            </p:nvSpPr>
            <p:spPr>
              <a:xfrm>
                <a:off x="9617529" y="3817407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1005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7A4C7C8-AA8A-0C48-9F44-BFBF5C06A9FF}"/>
                  </a:ext>
                </a:extLst>
              </p:cNvPr>
              <p:cNvSpPr/>
              <p:nvPr/>
            </p:nvSpPr>
            <p:spPr>
              <a:xfrm>
                <a:off x="9617529" y="3465555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1004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244BC4C-E6CE-754A-B9FD-28F68C083A3A}"/>
                  </a:ext>
                </a:extLst>
              </p:cNvPr>
              <p:cNvSpPr/>
              <p:nvPr/>
            </p:nvSpPr>
            <p:spPr>
              <a:xfrm>
                <a:off x="9617529" y="4176636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1006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EFA6ADE-34B5-1341-9E21-59CBEFAF0539}"/>
                  </a:ext>
                </a:extLst>
              </p:cNvPr>
              <p:cNvSpPr/>
              <p:nvPr/>
            </p:nvSpPr>
            <p:spPr>
              <a:xfrm>
                <a:off x="9617529" y="4513399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1007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1FE40C-8C44-714F-8AC3-77962ECCBD57}"/>
                  </a:ext>
                </a:extLst>
              </p:cNvPr>
              <p:cNvSpPr/>
              <p:nvPr/>
            </p:nvSpPr>
            <p:spPr>
              <a:xfrm>
                <a:off x="9617529" y="4865792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1008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5B689F-CC8D-954E-80E9-97B7E5C0DEAD}"/>
                  </a:ext>
                </a:extLst>
              </p:cNvPr>
              <p:cNvSpPr/>
              <p:nvPr/>
            </p:nvSpPr>
            <p:spPr>
              <a:xfrm>
                <a:off x="9617529" y="5225021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1009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CB35BF8-931B-B646-91B5-6DE7CD5FC503}"/>
                  </a:ext>
                </a:extLst>
              </p:cNvPr>
              <p:cNvSpPr/>
              <p:nvPr/>
            </p:nvSpPr>
            <p:spPr>
              <a:xfrm>
                <a:off x="9617529" y="5936643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1011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201C105-D0E8-E14A-887B-5DD2F0A713D9}"/>
                  </a:ext>
                </a:extLst>
              </p:cNvPr>
              <p:cNvSpPr/>
              <p:nvPr/>
            </p:nvSpPr>
            <p:spPr>
              <a:xfrm>
                <a:off x="9617529" y="5584791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1010</a:t>
                </a:r>
              </a:p>
            </p:txBody>
          </p:sp>
        </p:grp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E6DBB639-BFCA-6742-804E-E00D09FA3979}"/>
                </a:ext>
              </a:extLst>
            </p:cNvPr>
            <p:cNvSpPr/>
            <p:nvPr/>
          </p:nvSpPr>
          <p:spPr>
            <a:xfrm>
              <a:off x="9512135" y="1309764"/>
              <a:ext cx="308759" cy="140761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FA4D64C6-D7E5-5B4B-8FA2-0A48724EE398}"/>
                </a:ext>
              </a:extLst>
            </p:cNvPr>
            <p:cNvSpPr/>
            <p:nvPr/>
          </p:nvSpPr>
          <p:spPr>
            <a:xfrm>
              <a:off x="9512134" y="2733009"/>
              <a:ext cx="308759" cy="140761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8B6DE3A4-D25A-9B48-8788-20A9901975BA}"/>
                </a:ext>
              </a:extLst>
            </p:cNvPr>
            <p:cNvSpPr/>
            <p:nvPr/>
          </p:nvSpPr>
          <p:spPr>
            <a:xfrm>
              <a:off x="9512134" y="4140623"/>
              <a:ext cx="308759" cy="140761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71B46C4-2CB6-2C4B-A320-85DFC14389C8}"/>
                </a:ext>
              </a:extLst>
            </p:cNvPr>
            <p:cNvSpPr txBox="1"/>
            <p:nvPr/>
          </p:nvSpPr>
          <p:spPr>
            <a:xfrm>
              <a:off x="8440294" y="1821090"/>
              <a:ext cx="107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2" charset="0"/>
                </a:rPr>
                <a:t>arr</a:t>
              </a:r>
              <a:r>
                <a:rPr lang="en-US" dirty="0">
                  <a:latin typeface="Courier" pitchFamily="2" charset="0"/>
                </a:rPr>
                <a:t>[0]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D44381-AC8C-8746-9516-62E06DA8679C}"/>
                </a:ext>
              </a:extLst>
            </p:cNvPr>
            <p:cNvSpPr txBox="1"/>
            <p:nvPr/>
          </p:nvSpPr>
          <p:spPr>
            <a:xfrm>
              <a:off x="8440294" y="3239282"/>
              <a:ext cx="107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2" charset="0"/>
                </a:rPr>
                <a:t>arr</a:t>
              </a:r>
              <a:r>
                <a:rPr lang="en-US" dirty="0">
                  <a:latin typeface="Courier" pitchFamily="2" charset="0"/>
                </a:rPr>
                <a:t>[1]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386734-C411-5F49-93ED-7BBAC9ADA03E}"/>
                </a:ext>
              </a:extLst>
            </p:cNvPr>
            <p:cNvSpPr txBox="1"/>
            <p:nvPr/>
          </p:nvSpPr>
          <p:spPr>
            <a:xfrm>
              <a:off x="8451967" y="4648916"/>
              <a:ext cx="107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2" charset="0"/>
                </a:rPr>
                <a:t>arr</a:t>
              </a:r>
              <a:r>
                <a:rPr lang="en-US" dirty="0">
                  <a:latin typeface="Courier" pitchFamily="2" charset="0"/>
                </a:rPr>
                <a:t>[2]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F4947-7FB2-C548-8A4C-DD61B7A3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D33C11-9AF0-1A4D-BE12-4D16DDFE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A294-2AE8-1B42-9B49-EC9C3509F4C3}" type="datetime3">
              <a:rPr lang="en-US" smtClean="0"/>
              <a:t>27 January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4BE8-8504-9744-8CE6-04D06D30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sz="3700"/>
              <a:t>But does it make sense?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F710-A8AA-EC4C-A003-2E23E4EC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n-US" sz="2200"/>
              <a:t>Adding an </a:t>
            </a:r>
            <a:r>
              <a:rPr lang="en-US" sz="2200">
                <a:latin typeface="Courier" pitchFamily="2" charset="0"/>
              </a:rPr>
              <a:t>int</a:t>
            </a:r>
            <a:r>
              <a:rPr lang="en-US" sz="2200"/>
              <a:t> to a pointer makes sense.</a:t>
            </a:r>
          </a:p>
          <a:p>
            <a:r>
              <a:rPr lang="en-US" sz="2200"/>
              <a:t>Subtracting an </a:t>
            </a:r>
            <a:r>
              <a:rPr lang="en-US" sz="2200">
                <a:latin typeface="Courier" pitchFamily="2" charset="0"/>
              </a:rPr>
              <a:t>int</a:t>
            </a:r>
            <a:r>
              <a:rPr lang="en-US" sz="2200"/>
              <a:t> from a pointer makes sense.</a:t>
            </a:r>
          </a:p>
          <a:p>
            <a:endParaRPr lang="en-US" sz="2200"/>
          </a:p>
          <a:p>
            <a:r>
              <a:rPr lang="en-US" sz="2200"/>
              <a:t>Subtracting two pointers makes sense.</a:t>
            </a:r>
          </a:p>
          <a:p>
            <a:endParaRPr lang="en-US" sz="2200"/>
          </a:p>
          <a:p>
            <a:r>
              <a:rPr lang="en-US" sz="2200"/>
              <a:t>Adding two pointers makes no sense.</a:t>
            </a:r>
          </a:p>
          <a:p>
            <a:endParaRPr lang="en-US" sz="2200"/>
          </a:p>
          <a:p>
            <a:r>
              <a:rPr lang="en-US" sz="2200"/>
              <a:t>Multiplying or dividing with pointers never makes sense.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5CD4DE-03B7-6840-9096-6262C55F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0182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C98010-4512-D547-8F7D-4FD6A2DBB2FA}" type="datetime3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409F1-C7FE-2240-86C0-C58FA68A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6412" y="6356350"/>
            <a:ext cx="313900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2020 Darrell Long</a:t>
            </a:r>
          </a:p>
        </p:txBody>
      </p:sp>
      <p:pic>
        <p:nvPicPr>
          <p:cNvPr id="7" name="Picture 6" descr="A picture containing person, man, holding, looking&#10;&#10;Description automatically generated">
            <a:extLst>
              <a:ext uri="{FF2B5EF4-FFF2-40B4-BE49-F238E27FC236}">
                <a16:creationId xmlns:a16="http://schemas.microsoft.com/office/drawing/2014/main" id="{3C20C268-29EB-894D-BE0E-BF6980676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89" r="28339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8CFD3-35B5-714D-A4D7-CFFEC54B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286" y="6355080"/>
            <a:ext cx="906562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7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D141-9AF7-4E1C-B3AB-743690B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Pointer arithmetic example:  Iterating over an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A800-569E-4E5C-A416-A9FFFC7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9182" y="6459521"/>
            <a:ext cx="4436815" cy="313300"/>
          </a:xfrm>
        </p:spPr>
        <p:txBody>
          <a:bodyPr>
            <a:normAutofit/>
          </a:bodyPr>
          <a:lstStyle/>
          <a:p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3328-2DF7-4415-A026-FBB6A4B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5174" y="6433609"/>
            <a:ext cx="7786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05C93-C659-4195-9611-585E29E1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11409" y="522554"/>
            <a:ext cx="4839785" cy="2193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5A77A-58F5-4B73-BAA7-64C4ED082A82}"/>
              </a:ext>
            </a:extLst>
          </p:cNvPr>
          <p:cNvSpPr txBox="1"/>
          <p:nvPr/>
        </p:nvSpPr>
        <p:spPr>
          <a:xfrm>
            <a:off x="9785727" y="2852616"/>
            <a:ext cx="140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fib_ptr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885F8F-7C6B-DC4A-AA9C-C00BCCB1E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25287"/>
              </p:ext>
            </p:extLst>
          </p:nvPr>
        </p:nvGraphicFramePr>
        <p:xfrm>
          <a:off x="5579375" y="3463224"/>
          <a:ext cx="6374180" cy="25662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4836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245260132"/>
                    </a:ext>
                  </a:extLst>
                </a:gridCol>
              </a:tblGrid>
              <a:tr h="427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A000_7FA0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A0007FBC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9D000390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63B29F16-7824-7543-8E2C-E3AF0C1236D2}"/>
              </a:ext>
            </a:extLst>
          </p:cNvPr>
          <p:cNvSpPr/>
          <p:nvPr/>
        </p:nvSpPr>
        <p:spPr>
          <a:xfrm>
            <a:off x="9385300" y="4254500"/>
            <a:ext cx="1308100" cy="511490"/>
          </a:xfrm>
          <a:prstGeom prst="fram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BADA915-545B-EA49-8411-3C577688714E}"/>
              </a:ext>
            </a:extLst>
          </p:cNvPr>
          <p:cNvSpPr/>
          <p:nvPr/>
        </p:nvSpPr>
        <p:spPr>
          <a:xfrm rot="5976266">
            <a:off x="9963537" y="3598110"/>
            <a:ext cx="905689" cy="16884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71D86-C5E6-0D46-9486-0967E471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31E-B974-604F-895A-ED5A152DECF1}" type="datetime3">
              <a:rPr lang="en-US" smtClean="0"/>
              <a:t>27 January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6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88EF-0B1C-4E49-8287-BBF9B64B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Pointers and arrays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C057-ED0B-4326-ABCB-FD5E43C1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Array subscripting can also be done with pointers.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Using pointer arithmetic in general is faster, but harder to understand.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Assuming some array </a:t>
            </a:r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int arr[10]</a:t>
            </a:r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arr[i]</a:t>
            </a:r>
            <a:r>
              <a:rPr lang="en-US" sz="2400">
                <a:solidFill>
                  <a:srgbClr val="FFFFFF"/>
                </a:solidFill>
                <a:cs typeface="Courier New" panose="02070309020205020404" pitchFamily="49" charset="0"/>
              </a:rPr>
              <a:t> is equivalent to </a:t>
            </a:r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*(arr + i)</a:t>
            </a:r>
            <a:r>
              <a:rPr lang="en-US" sz="2400">
                <a:solidFill>
                  <a:srgbClr val="FFFFFF"/>
                </a:solidFill>
                <a:cs typeface="Courier New" panose="02070309020205020404" pitchFamily="49" charset="0"/>
              </a:rPr>
              <a:t>,</a:t>
            </a:r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FFFFFF"/>
                </a:solidFill>
                <a:cs typeface="Courier New" panose="02070309020205020404" pitchFamily="49" charset="0"/>
              </a:rPr>
              <a:t>where </a:t>
            </a:r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0 &lt;= i &lt; 10</a:t>
            </a:r>
          </a:p>
          <a:p>
            <a:r>
              <a:rPr lang="en-US" sz="2400">
                <a:solidFill>
                  <a:srgbClr val="FFFFFF"/>
                </a:solidFill>
                <a:cs typeface="Courier New" panose="02070309020205020404" pitchFamily="49" charset="0"/>
              </a:rPr>
              <a:t>Arrays can always be written using pointers.</a:t>
            </a:r>
          </a:p>
          <a:p>
            <a:pPr lvl="1"/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Declaring an array in a function allocates it on the </a:t>
            </a:r>
            <a:r>
              <a:rPr lang="en-US" i="1">
                <a:solidFill>
                  <a:srgbClr val="FFFFFF"/>
                </a:solidFill>
                <a:cs typeface="Courier New" panose="02070309020205020404" pitchFamily="49" charset="0"/>
              </a:rPr>
              <a:t>stack</a:t>
            </a:r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A global array is in the </a:t>
            </a:r>
            <a:r>
              <a:rPr lang="en-US" i="1">
                <a:solidFill>
                  <a:srgbClr val="FFFFFF"/>
                </a:solidFill>
                <a:cs typeface="Courier New" panose="02070309020205020404" pitchFamily="49" charset="0"/>
              </a:rPr>
              <a:t>data area</a:t>
            </a:r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Dynamically declaring an array (to get a pointer) allocates it on the heap.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2BF32A-FD81-7D46-8411-D7D09FCE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CB0F62-A267-9F4E-9665-444D4B13860E}" type="datetime3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1DF03-41DE-439A-B113-8DA37224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47501-0E41-46B9-B59E-7053DB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50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Strings as arrays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In </a:t>
            </a:r>
            <a:r>
              <a:rPr lang="en-US" sz="2000" b="1"/>
              <a:t>C</a:t>
            </a:r>
            <a:r>
              <a:rPr lang="en-US" sz="2000"/>
              <a:t>, strings are handled as arrays </a:t>
            </a:r>
          </a:p>
          <a:p>
            <a:pPr lvl="1"/>
            <a:r>
              <a:rPr lang="en-US" sz="1600"/>
              <a:t>With some special syntax, for convenience</a:t>
            </a:r>
          </a:p>
          <a:p>
            <a:pPr lvl="1"/>
            <a:endParaRPr lang="en-US" sz="1600"/>
          </a:p>
          <a:p>
            <a:r>
              <a:rPr lang="en-US" sz="2000"/>
              <a:t>A string is a pointer to an array of chars</a:t>
            </a:r>
          </a:p>
          <a:p>
            <a:endParaRPr lang="en-US" sz="2000"/>
          </a:p>
          <a:p>
            <a:r>
              <a:rPr lang="en-US" sz="2000"/>
              <a:t>Strings can be indexed, passed by reference, </a:t>
            </a:r>
            <a:r>
              <a:rPr lang="en-US" sz="2000" i="1"/>
              <a:t>etc</a:t>
            </a:r>
            <a:r>
              <a:rPr lang="en-US" sz="2000"/>
              <a:t>.</a:t>
            </a:r>
          </a:p>
          <a:p>
            <a:endParaRPr lang="en-US" sz="200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4899" y="6453262"/>
            <a:ext cx="4114800" cy="3651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408D2-8268-44BC-8864-D81C1A21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13991" y="1155532"/>
            <a:ext cx="6639644" cy="214984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17BFEE-0BEC-8F44-9801-12EE34CB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62535"/>
              </p:ext>
            </p:extLst>
          </p:nvPr>
        </p:nvGraphicFramePr>
        <p:xfrm>
          <a:off x="4973151" y="3990106"/>
          <a:ext cx="7147122" cy="2355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49">
                  <a:extLst>
                    <a:ext uri="{9D8B030D-6E8A-4147-A177-3AD203B41FA5}">
                      <a16:colId xmlns:a16="http://schemas.microsoft.com/office/drawing/2014/main" val="37454788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5791621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331953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4198738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246330916"/>
                    </a:ext>
                  </a:extLst>
                </a:gridCol>
                <a:gridCol w="2138073">
                  <a:extLst>
                    <a:ext uri="{9D8B030D-6E8A-4147-A177-3AD203B41FA5}">
                      <a16:colId xmlns:a16="http://schemas.microsoft.com/office/drawing/2014/main" val="890460551"/>
                    </a:ext>
                  </a:extLst>
                </a:gridCol>
              </a:tblGrid>
              <a:tr h="292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81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622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6C6C6548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6F57206F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21646C72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Hello Wo 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rld</a:t>
                      </a:r>
                      <a:r>
                        <a:rPr lang="en-US" sz="1400" dirty="0">
                          <a:latin typeface="Courier" pitchFamily="2" charset="0"/>
                        </a:rPr>
                        <a:t>!....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447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646F6F47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00657962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9D0007B8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Goodbye.  ........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989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94917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8BF19B-64FD-2D4E-84D2-04E2110A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C72C-55D1-2941-AD7B-28DFD0920C1D}" type="datetime3">
              <a:rPr lang="en-US" smtClean="0"/>
              <a:t>27 January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B3CDA55-2781-C14D-8D35-9E5C2D961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19321"/>
              </p:ext>
            </p:extLst>
          </p:nvPr>
        </p:nvGraphicFramePr>
        <p:xfrm>
          <a:off x="4849559" y="2638043"/>
          <a:ext cx="7147122" cy="389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49">
                  <a:extLst>
                    <a:ext uri="{9D8B030D-6E8A-4147-A177-3AD203B41FA5}">
                      <a16:colId xmlns:a16="http://schemas.microsoft.com/office/drawing/2014/main" val="37454788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5791621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331953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41987380"/>
                    </a:ext>
                  </a:extLst>
                </a:gridCol>
                <a:gridCol w="919249">
                  <a:extLst>
                    <a:ext uri="{9D8B030D-6E8A-4147-A177-3AD203B41FA5}">
                      <a16:colId xmlns:a16="http://schemas.microsoft.com/office/drawing/2014/main" val="1246330916"/>
                    </a:ext>
                  </a:extLst>
                </a:gridCol>
                <a:gridCol w="2222124">
                  <a:extLst>
                    <a:ext uri="{9D8B030D-6E8A-4147-A177-3AD203B41FA5}">
                      <a16:colId xmlns:a16="http://schemas.microsoft.com/office/drawing/2014/main" val="890460551"/>
                    </a:ext>
                  </a:extLst>
                </a:gridCol>
              </a:tblGrid>
              <a:tr h="292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81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851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A0007FD4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........  ......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622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6874616D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0000732D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5F796877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math....  -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s..why</a:t>
                      </a:r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447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65726568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64726968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" pitchFamily="2" charset="0"/>
                        </a:rPr>
                        <a:t>is_there</a:t>
                      </a:r>
                      <a:r>
                        <a:rPr lang="en-US" sz="1400" dirty="0">
                          <a:latin typeface="Courier" pitchFamily="2" charset="0"/>
                        </a:rPr>
                        <a:t>  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a_third</a:t>
                      </a:r>
                      <a:r>
                        <a:rPr lang="en-US" sz="14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989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6772615F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arg</a:t>
                      </a:r>
                      <a:r>
                        <a:rPr lang="en-US" sz="1400" dirty="0">
                          <a:latin typeface="Courier" pitchFamily="2" charset="0"/>
                        </a:rPr>
                        <a:t>?...  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9491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  ........</a:t>
                      </a:r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0678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4413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Pointers to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Pointers can point to other pointers </a:t>
            </a:r>
          </a:p>
          <a:p>
            <a:pPr lvl="1"/>
            <a:r>
              <a:rPr lang="en-US" sz="1600" dirty="0"/>
              <a:t>or to pointers to other pointers, or to pointers to pointers to pointers, </a:t>
            </a:r>
            <a:r>
              <a:rPr lang="en-US" sz="1600" dirty="0" err="1"/>
              <a:t>etc</a:t>
            </a:r>
            <a:endParaRPr lang="en-US" sz="1200" dirty="0"/>
          </a:p>
          <a:p>
            <a:r>
              <a:rPr lang="en-US" sz="2000" dirty="0"/>
              <a:t>Can be used to pass arrays of arrays, such as a list of strings</a:t>
            </a:r>
          </a:p>
          <a:p>
            <a:r>
              <a:rPr lang="en-US" sz="2000" dirty="0"/>
              <a:t>For example, char **</a:t>
            </a:r>
            <a:r>
              <a:rPr lang="en-US" sz="2000" dirty="0" err="1"/>
              <a:t>argv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7696" y="6446363"/>
            <a:ext cx="4114800" cy="365125"/>
          </a:xfrm>
        </p:spPr>
        <p:txBody>
          <a:bodyPr>
            <a:normAutofit/>
          </a:bodyPr>
          <a:lstStyle/>
          <a:p>
            <a:r>
              <a:rPr lang="en-US" dirty="0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8EFAF-A153-4C45-9A9D-F78F09B2746B}"/>
              </a:ext>
            </a:extLst>
          </p:cNvPr>
          <p:cNvSpPr txBox="1"/>
          <p:nvPr/>
        </p:nvSpPr>
        <p:spPr>
          <a:xfrm>
            <a:off x="6642076" y="2157355"/>
            <a:ext cx="75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CE789-57FB-42CA-9B16-7D4DD35E56CB}"/>
              </a:ext>
            </a:extLst>
          </p:cNvPr>
          <p:cNvSpPr txBox="1"/>
          <p:nvPr/>
        </p:nvSpPr>
        <p:spPr>
          <a:xfrm>
            <a:off x="7805364" y="2157355"/>
            <a:ext cx="10414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Arial Black" panose="020B0A04020102020204" pitchFamily="34" charset="0"/>
              </a:rPr>
              <a:t> *</a:t>
            </a:r>
            <a:r>
              <a:rPr lang="en-US" dirty="0" err="1">
                <a:solidFill>
                  <a:schemeClr val="accent5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39D27C-4A29-4168-B853-4A40982A11F9}"/>
              </a:ext>
            </a:extLst>
          </p:cNvPr>
          <p:cNvSpPr txBox="1"/>
          <p:nvPr/>
        </p:nvSpPr>
        <p:spPr>
          <a:xfrm>
            <a:off x="4930060" y="2160698"/>
            <a:ext cx="11681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**</a:t>
            </a:r>
            <a:r>
              <a:rPr lang="en-US" dirty="0" err="1">
                <a:solidFill>
                  <a:srgbClr val="7030A0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51401875-DF98-6546-BF62-B3CD2A9F39CE}"/>
              </a:ext>
            </a:extLst>
          </p:cNvPr>
          <p:cNvSpPr/>
          <p:nvPr/>
        </p:nvSpPr>
        <p:spPr>
          <a:xfrm>
            <a:off x="6510657" y="3993818"/>
            <a:ext cx="381000" cy="383454"/>
          </a:xfrm>
          <a:prstGeom prst="fram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7AFE91A-1D8F-634F-988D-3D598445FB08}"/>
              </a:ext>
            </a:extLst>
          </p:cNvPr>
          <p:cNvSpPr/>
          <p:nvPr/>
        </p:nvSpPr>
        <p:spPr>
          <a:xfrm rot="3505986">
            <a:off x="5269363" y="3201911"/>
            <a:ext cx="1645773" cy="108707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0477C57-032F-8F41-A547-E5DB6F8EE8C2}"/>
              </a:ext>
            </a:extLst>
          </p:cNvPr>
          <p:cNvSpPr/>
          <p:nvPr/>
        </p:nvSpPr>
        <p:spPr>
          <a:xfrm>
            <a:off x="7894958" y="4997117"/>
            <a:ext cx="951854" cy="365125"/>
          </a:xfrm>
          <a:prstGeom prst="fram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918F89D6-5903-254D-AA8F-3B27B92C7F7D}"/>
              </a:ext>
            </a:extLst>
          </p:cNvPr>
          <p:cNvSpPr/>
          <p:nvPr/>
        </p:nvSpPr>
        <p:spPr>
          <a:xfrm rot="5400000">
            <a:off x="7196116" y="3699879"/>
            <a:ext cx="2349537" cy="133583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17B271FB-F499-E348-9D7F-B1DFC54200C5}"/>
              </a:ext>
            </a:extLst>
          </p:cNvPr>
          <p:cNvSpPr/>
          <p:nvPr/>
        </p:nvSpPr>
        <p:spPr>
          <a:xfrm>
            <a:off x="6943104" y="5509879"/>
            <a:ext cx="951854" cy="365125"/>
          </a:xfrm>
          <a:prstGeom prst="fram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EBB2B80-5F5E-A041-8CDB-00AF5704207E}"/>
              </a:ext>
            </a:extLst>
          </p:cNvPr>
          <p:cNvSpPr/>
          <p:nvPr/>
        </p:nvSpPr>
        <p:spPr>
          <a:xfrm rot="5028690">
            <a:off x="5789325" y="3878658"/>
            <a:ext cx="2789414" cy="133582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CDDEAF-730D-8D4C-9749-7B245261F982}"/>
              </a:ext>
            </a:extLst>
          </p:cNvPr>
          <p:cNvGrpSpPr/>
          <p:nvPr/>
        </p:nvGrpSpPr>
        <p:grpSpPr>
          <a:xfrm>
            <a:off x="5001627" y="432853"/>
            <a:ext cx="5932245" cy="1446366"/>
            <a:chOff x="5001627" y="432853"/>
            <a:chExt cx="5932245" cy="144636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025EF2A-5F61-BB47-80AC-B24167566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001627" y="432853"/>
              <a:ext cx="4194431" cy="42518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0223547-EC7B-7A4D-8245-58014F3C1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001627" y="1137689"/>
              <a:ext cx="5932245" cy="741530"/>
            </a:xfrm>
            <a:prstGeom prst="rect">
              <a:avLst/>
            </a:prstGeom>
          </p:spPr>
        </p:pic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AC6B793-2B9B-B048-9BD5-2501FBEF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625F-BC08-DC40-86F6-B41CB35ED0B4}" type="datetime3">
              <a:rPr lang="en-US" smtClean="0"/>
              <a:t>27 January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1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D3C04-68F7-4985-AE3A-A6549CA4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7E7D-47F6-4CCD-936D-D204286D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 variable that holds a memory address.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The variable points to the location of an object in memory.</a:t>
            </a:r>
          </a:p>
          <a:p>
            <a:r>
              <a:rPr lang="en-US" sz="2000">
                <a:solidFill>
                  <a:srgbClr val="FFFFFF"/>
                </a:solidFill>
              </a:rPr>
              <a:t>Not all pointers contain an address.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Pointers that don’t contain an address are set to the </a:t>
            </a:r>
            <a:r>
              <a:rPr lang="en-US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>
                <a:solidFill>
                  <a:srgbClr val="FFFFFF"/>
                </a:solidFill>
              </a:rPr>
              <a:t> pointer.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Value of the </a:t>
            </a:r>
            <a:r>
              <a:rPr lang="en-US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>
                <a:solidFill>
                  <a:srgbClr val="FFFFFF"/>
                </a:solidFill>
              </a:rPr>
              <a:t> pointer is 0.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>
                <a:solidFill>
                  <a:srgbClr val="FFFFFF"/>
                </a:solidFill>
              </a:rPr>
              <a:t> is a macro for either:</a:t>
            </a:r>
          </a:p>
          <a:p>
            <a:pPr lvl="2"/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((void *)0)</a:t>
            </a:r>
          </a:p>
          <a:p>
            <a:pPr lvl="2"/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0</a:t>
            </a:r>
            <a:endParaRPr lang="en-US">
              <a:solidFill>
                <a:srgbClr val="FFFFFF"/>
              </a:solidFill>
              <a:latin typeface="Courier" pitchFamily="2" charset="0"/>
            </a:endParaRPr>
          </a:p>
          <a:p>
            <a:pPr lvl="2"/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0L</a:t>
            </a:r>
          </a:p>
          <a:p>
            <a:pPr lvl="3"/>
            <a:r>
              <a:rPr lang="en-US" sz="2000">
                <a:solidFill>
                  <a:srgbClr val="FFFFFF"/>
                </a:solidFill>
                <a:cs typeface="Courier New" panose="02070309020205020404" pitchFamily="49" charset="0"/>
              </a:rPr>
              <a:t>The definition depends completely on the compiler.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674116-4701-7049-AB85-BE2CAA75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71EB59-A645-EB4F-BF84-FFBDBDCF94A3}" type="datetime3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306E1-6949-44C3-899A-168007F1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656C0-A51C-448A-9DF0-07B95EE5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29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Pointers to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Pointers can point to other pointers </a:t>
            </a:r>
          </a:p>
          <a:p>
            <a:pPr lvl="1"/>
            <a:r>
              <a:rPr lang="en-US" sz="1600" dirty="0"/>
              <a:t>or to pointers to other pointers, or to pointers to pointers to pointers, </a:t>
            </a:r>
            <a:r>
              <a:rPr lang="en-US" sz="1600" dirty="0" err="1"/>
              <a:t>etc</a:t>
            </a:r>
            <a:endParaRPr lang="en-US" sz="1200" dirty="0"/>
          </a:p>
          <a:p>
            <a:r>
              <a:rPr lang="en-US" sz="2000" dirty="0"/>
              <a:t>Can be used to pass arrays of arrays, such as a list of strings</a:t>
            </a:r>
          </a:p>
          <a:p>
            <a:r>
              <a:rPr lang="en-US" sz="2000" dirty="0"/>
              <a:t>For example, char **</a:t>
            </a:r>
            <a:r>
              <a:rPr lang="en-US" sz="2000" dirty="0" err="1"/>
              <a:t>argv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0324" y="6471418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© 2020 Darrell Long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E67607-15F1-3A48-AE01-C1E9D0956F54}"/>
              </a:ext>
            </a:extLst>
          </p:cNvPr>
          <p:cNvGrpSpPr/>
          <p:nvPr/>
        </p:nvGrpSpPr>
        <p:grpSpPr>
          <a:xfrm>
            <a:off x="5001627" y="432853"/>
            <a:ext cx="5932245" cy="1446366"/>
            <a:chOff x="5001627" y="432853"/>
            <a:chExt cx="5932245" cy="14463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763B6B-4648-49B9-A17F-C066074C3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001627" y="432853"/>
              <a:ext cx="4194431" cy="4251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DC9301-07EF-4B82-8F21-949FBDCE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001627" y="1137689"/>
              <a:ext cx="5932245" cy="741530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76AD-D8E2-4E41-AA09-CA85CF2F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88E7EDF-2FA0-E64F-8F47-24DCA31F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86078"/>
              </p:ext>
            </p:extLst>
          </p:nvPr>
        </p:nvGraphicFramePr>
        <p:xfrm>
          <a:off x="4830041" y="2592928"/>
          <a:ext cx="7147122" cy="389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49">
                  <a:extLst>
                    <a:ext uri="{9D8B030D-6E8A-4147-A177-3AD203B41FA5}">
                      <a16:colId xmlns:a16="http://schemas.microsoft.com/office/drawing/2014/main" val="37454788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5791621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331953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41987380"/>
                    </a:ext>
                  </a:extLst>
                </a:gridCol>
                <a:gridCol w="919249">
                  <a:extLst>
                    <a:ext uri="{9D8B030D-6E8A-4147-A177-3AD203B41FA5}">
                      <a16:colId xmlns:a16="http://schemas.microsoft.com/office/drawing/2014/main" val="1246330916"/>
                    </a:ext>
                  </a:extLst>
                </a:gridCol>
                <a:gridCol w="2222124">
                  <a:extLst>
                    <a:ext uri="{9D8B030D-6E8A-4147-A177-3AD203B41FA5}">
                      <a16:colId xmlns:a16="http://schemas.microsoft.com/office/drawing/2014/main" val="890460551"/>
                    </a:ext>
                  </a:extLst>
                </a:gridCol>
              </a:tblGrid>
              <a:tr h="292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81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851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A0007FD4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........  ......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622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6874616D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0000732D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5F796877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math....  -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s..why</a:t>
                      </a:r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447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65726568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64726968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" pitchFamily="2" charset="0"/>
                        </a:rPr>
                        <a:t>is_there</a:t>
                      </a:r>
                      <a:r>
                        <a:rPr lang="en-US" sz="1400" dirty="0">
                          <a:latin typeface="Courier" pitchFamily="2" charset="0"/>
                        </a:rPr>
                        <a:t>  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a_third</a:t>
                      </a:r>
                      <a:r>
                        <a:rPr lang="en-US" sz="14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989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6772615F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arg</a:t>
                      </a:r>
                      <a:r>
                        <a:rPr lang="en-US" sz="1400" dirty="0">
                          <a:latin typeface="Courier" pitchFamily="2" charset="0"/>
                        </a:rPr>
                        <a:t>?...  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9491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  ........</a:t>
                      </a:r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0678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44132"/>
                  </a:ext>
                </a:extLst>
              </a:tr>
            </a:tbl>
          </a:graphicData>
        </a:graphic>
      </p:graphicFrame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A9389CA5-BCE7-9C4A-98C8-A91DB1E4927B}"/>
              </a:ext>
            </a:extLst>
          </p:cNvPr>
          <p:cNvSpPr txBox="1">
            <a:spLocks/>
          </p:cNvSpPr>
          <p:nvPr/>
        </p:nvSpPr>
        <p:spPr>
          <a:xfrm>
            <a:off x="8628149" y="63908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4519D9-3965-B54C-A30E-23D498CB08C9}"/>
              </a:ext>
            </a:extLst>
          </p:cNvPr>
          <p:cNvSpPr txBox="1"/>
          <p:nvPr/>
        </p:nvSpPr>
        <p:spPr>
          <a:xfrm>
            <a:off x="6622558" y="2112240"/>
            <a:ext cx="75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6D61FB-9E48-B04B-8344-C19FA4FA8E69}"/>
              </a:ext>
            </a:extLst>
          </p:cNvPr>
          <p:cNvSpPr txBox="1"/>
          <p:nvPr/>
        </p:nvSpPr>
        <p:spPr>
          <a:xfrm>
            <a:off x="9570752" y="2124269"/>
            <a:ext cx="18269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Arial Black" panose="020B0A04020102020204" pitchFamily="34" charset="0"/>
              </a:rPr>
              <a:t> *(</a:t>
            </a:r>
            <a:r>
              <a:rPr lang="en-US" dirty="0" err="1">
                <a:solidFill>
                  <a:schemeClr val="accent5"/>
                </a:solidFill>
                <a:latin typeface="Arial Black" panose="020B0A04020102020204" pitchFamily="34" charset="0"/>
              </a:rPr>
              <a:t>argv</a:t>
            </a:r>
            <a:r>
              <a:rPr lang="en-US" dirty="0">
                <a:solidFill>
                  <a:schemeClr val="accent5"/>
                </a:solidFill>
                <a:latin typeface="Arial Black" panose="020B0A04020102020204" pitchFamily="34" charset="0"/>
              </a:rPr>
              <a:t> + 1)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494962-DE35-8E4C-8C6E-664D3B7F2694}"/>
              </a:ext>
            </a:extLst>
          </p:cNvPr>
          <p:cNvSpPr txBox="1"/>
          <p:nvPr/>
        </p:nvSpPr>
        <p:spPr>
          <a:xfrm>
            <a:off x="7743783" y="2117987"/>
            <a:ext cx="18269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**(</a:t>
            </a:r>
            <a:r>
              <a:rPr lang="en-US" dirty="0" err="1">
                <a:solidFill>
                  <a:srgbClr val="7030A0"/>
                </a:solidFill>
                <a:latin typeface="Arial Black" panose="020B0A04020102020204" pitchFamily="34" charset="0"/>
              </a:rPr>
              <a:t>argv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+ 1)</a:t>
            </a:r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CDF6950F-DBBC-1140-B451-BD8C7C0413A7}"/>
              </a:ext>
            </a:extLst>
          </p:cNvPr>
          <p:cNvSpPr/>
          <p:nvPr/>
        </p:nvSpPr>
        <p:spPr>
          <a:xfrm>
            <a:off x="8466768" y="3897519"/>
            <a:ext cx="381000" cy="383454"/>
          </a:xfrm>
          <a:prstGeom prst="fram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E9A892FE-74F4-CB41-8BE9-FCC0C853C648}"/>
              </a:ext>
            </a:extLst>
          </p:cNvPr>
          <p:cNvSpPr/>
          <p:nvPr/>
        </p:nvSpPr>
        <p:spPr>
          <a:xfrm rot="5400000">
            <a:off x="7995624" y="3127281"/>
            <a:ext cx="1323287" cy="130815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ame 45">
            <a:extLst>
              <a:ext uri="{FF2B5EF4-FFF2-40B4-BE49-F238E27FC236}">
                <a16:creationId xmlns:a16="http://schemas.microsoft.com/office/drawing/2014/main" id="{947719A5-8E80-AF42-A827-95483A47F50A}"/>
              </a:ext>
            </a:extLst>
          </p:cNvPr>
          <p:cNvSpPr/>
          <p:nvPr/>
        </p:nvSpPr>
        <p:spPr>
          <a:xfrm>
            <a:off x="8815188" y="4962661"/>
            <a:ext cx="951854" cy="365125"/>
          </a:xfrm>
          <a:prstGeom prst="fram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F37B8DB1-5CAE-534A-9F11-914C7ECD1EE6}"/>
              </a:ext>
            </a:extLst>
          </p:cNvPr>
          <p:cNvSpPr/>
          <p:nvPr/>
        </p:nvSpPr>
        <p:spPr>
          <a:xfrm rot="6556122">
            <a:off x="8541193" y="3599280"/>
            <a:ext cx="2451697" cy="151269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ame 47">
            <a:extLst>
              <a:ext uri="{FF2B5EF4-FFF2-40B4-BE49-F238E27FC236}">
                <a16:creationId xmlns:a16="http://schemas.microsoft.com/office/drawing/2014/main" id="{0FBADB31-1656-9B4B-ADE5-68B229A31563}"/>
              </a:ext>
            </a:extLst>
          </p:cNvPr>
          <p:cNvSpPr/>
          <p:nvPr/>
        </p:nvSpPr>
        <p:spPr>
          <a:xfrm>
            <a:off x="6923586" y="5464764"/>
            <a:ext cx="951854" cy="365125"/>
          </a:xfrm>
          <a:prstGeom prst="fram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ACAF53C6-1576-A24C-91F6-BF399DF7DC1C}"/>
              </a:ext>
            </a:extLst>
          </p:cNvPr>
          <p:cNvSpPr/>
          <p:nvPr/>
        </p:nvSpPr>
        <p:spPr>
          <a:xfrm rot="5028690">
            <a:off x="5769807" y="3833543"/>
            <a:ext cx="2789414" cy="133582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0CE395-124A-584F-9991-A8C96A3A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8144-33EC-7341-A806-C014D9D6A86E}" type="datetime3">
              <a:rPr lang="en-US" smtClean="0"/>
              <a:t>27 January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5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In some cases, arrays of arrays support a more compact data structure:</a:t>
            </a:r>
          </a:p>
          <a:p>
            <a:pPr lvl="1"/>
            <a:r>
              <a:rPr lang="en-US" sz="1600" dirty="0"/>
              <a:t>If data is of same type, and each sub-array is of same length, a multidimensional array is appropriate.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719" y="6456558"/>
            <a:ext cx="4114800" cy="365125"/>
          </a:xfrm>
        </p:spPr>
        <p:txBody>
          <a:bodyPr>
            <a:normAutofit/>
          </a:bodyPr>
          <a:lstStyle/>
          <a:p>
            <a:r>
              <a:rPr lang="en-US" dirty="0"/>
              <a:t>© 2020 Darrell Long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1D69-7603-4685-81F7-328F4BA4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968" y="1687661"/>
            <a:ext cx="1862138" cy="407988"/>
          </a:xfrm>
          <a:prstGeom prst="rect">
            <a:avLst/>
          </a:prstGeom>
          <a:solidFill>
            <a:srgbClr val="D8EC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CD2AF5-AFDD-4D08-9EFF-7AD48955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381" y="1257449"/>
            <a:ext cx="1863725" cy="430212"/>
          </a:xfrm>
          <a:prstGeom prst="rect">
            <a:avLst/>
          </a:prstGeom>
          <a:solidFill>
            <a:srgbClr val="ECD8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34325-4647-4CEC-B1DD-9DF01569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381" y="865336"/>
            <a:ext cx="1862137" cy="392113"/>
          </a:xfrm>
          <a:prstGeom prst="rect">
            <a:avLst/>
          </a:prstGeom>
          <a:solidFill>
            <a:srgbClr val="D8D8EC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53C50C-08AF-4CB4-86F4-DCA934C8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75" y="3169443"/>
            <a:ext cx="914400" cy="914400"/>
          </a:xfrm>
          <a:prstGeom prst="rect">
            <a:avLst/>
          </a:prstGeom>
          <a:solidFill>
            <a:srgbClr val="D8D8E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ABE3B-EF6A-4B1F-916A-78083FAA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75" y="3169443"/>
            <a:ext cx="914400" cy="914400"/>
          </a:xfrm>
          <a:prstGeom prst="rect">
            <a:avLst/>
          </a:prstGeom>
          <a:solidFill>
            <a:srgbClr val="D8D8E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17314-DE80-4BA1-B22C-E73CBD3F3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75" y="4083843"/>
            <a:ext cx="914400" cy="914400"/>
          </a:xfrm>
          <a:prstGeom prst="rect">
            <a:avLst/>
          </a:prstGeom>
          <a:solidFill>
            <a:srgbClr val="ECD8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42DCE-4D5A-4EFD-A72F-DBF28F77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75" y="4998243"/>
            <a:ext cx="914400" cy="914400"/>
          </a:xfrm>
          <a:prstGeom prst="rect">
            <a:avLst/>
          </a:prstGeom>
          <a:solidFill>
            <a:srgbClr val="D8EC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63B849-42B2-4306-BD38-CA23BE44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75" y="4083843"/>
            <a:ext cx="914400" cy="914400"/>
          </a:xfrm>
          <a:prstGeom prst="rect">
            <a:avLst/>
          </a:prstGeom>
          <a:solidFill>
            <a:srgbClr val="ECD8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25DA1-BF06-4300-A162-98CFDD57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475" y="3169443"/>
            <a:ext cx="914400" cy="914400"/>
          </a:xfrm>
          <a:prstGeom prst="rect">
            <a:avLst/>
          </a:prstGeom>
          <a:solidFill>
            <a:srgbClr val="D8D8E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52CEC8-427F-43A1-ABB7-EF9A2AE2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475" y="4083843"/>
            <a:ext cx="914400" cy="914400"/>
          </a:xfrm>
          <a:prstGeom prst="rect">
            <a:avLst/>
          </a:prstGeom>
          <a:solidFill>
            <a:srgbClr val="ECD8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CC18AE-AB1B-4EF0-81BF-934AEBC31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75" y="4998243"/>
            <a:ext cx="914400" cy="914400"/>
          </a:xfrm>
          <a:prstGeom prst="rect">
            <a:avLst/>
          </a:prstGeom>
          <a:solidFill>
            <a:srgbClr val="D8EC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D1B8-5BCC-4830-A783-F8C36AF4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475" y="4998243"/>
            <a:ext cx="914400" cy="914400"/>
          </a:xfrm>
          <a:prstGeom prst="rect">
            <a:avLst/>
          </a:prstGeom>
          <a:solidFill>
            <a:srgbClr val="D8EC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28E12E-8752-4526-A86F-CB70252A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4861074"/>
            <a:ext cx="2895600" cy="1089025"/>
          </a:xfrm>
          <a:prstGeom prst="rect">
            <a:avLst/>
          </a:prstGeom>
          <a:solidFill>
            <a:srgbClr val="D8EC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5B4AC05D-6731-469A-80FE-08D821A3E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275" y="51506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37B845-C936-4B90-8FA6-4C8C959E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3776811"/>
            <a:ext cx="2895600" cy="1092200"/>
          </a:xfrm>
          <a:prstGeom prst="rect">
            <a:avLst/>
          </a:prstGeom>
          <a:solidFill>
            <a:srgbClr val="ECD8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4439B2-F458-4A5B-B1BF-3DA247B1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2710011"/>
            <a:ext cx="2895600" cy="1066800"/>
          </a:xfrm>
          <a:prstGeom prst="rect">
            <a:avLst/>
          </a:prstGeom>
          <a:solidFill>
            <a:srgbClr val="D8D8EC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F000AB-4BE9-4712-9021-5E57F8A1C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2633811"/>
            <a:ext cx="2396810" cy="341632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8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DF86DE4B-3919-46D2-948F-0873E2A99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5836443"/>
            <a:ext cx="330540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3F764DE9-8199-4FB0-AC31-1982C9D54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4075" y="2712243"/>
            <a:ext cx="325730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2F3442D0-A8F2-4834-989D-403C00A9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9475" y="27122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23801B22-6A52-4D6B-955D-64E9105ED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33980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1B4C2883-2CB6-44D3-B8FE-9DF84D5A1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3875" y="27122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25">
            <a:extLst>
              <a:ext uri="{FF2B5EF4-FFF2-40B4-BE49-F238E27FC236}">
                <a16:creationId xmlns:a16="http://schemas.microsoft.com/office/drawing/2014/main" id="{8FC1B83F-4F78-4F94-87FD-7B1B719F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43124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82F486FA-53D9-4EF0-83AB-BDE36C8D2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275" y="33218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97EC4091-7B6B-49BE-9462-2FD2FA5A4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675" y="3321843"/>
            <a:ext cx="457200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4CD65F23-28B5-41A4-A824-7A53616F4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275" y="42362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A98CF69A-7EF3-4584-B86F-1623F9488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675" y="4236243"/>
            <a:ext cx="457200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758F84-3608-4955-9D9F-B6CB69CE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493" y="2024211"/>
            <a:ext cx="1673225" cy="5191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800" b="1">
                <a:solidFill>
                  <a:srgbClr val="006600"/>
                </a:solidFill>
                <a:latin typeface="Courier New" pitchFamily="49" charset="0"/>
              </a:rPr>
              <a:t>y</a:t>
            </a:r>
            <a:r>
              <a:rPr lang="en-US" sz="2800" b="1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800" b="1">
                <a:solidFill>
                  <a:srgbClr val="006600"/>
                </a:solidFill>
                <a:latin typeface="Courier New" pitchFamily="49" charset="0"/>
              </a:rPr>
              <a:t>x</a:t>
            </a:r>
            <a:r>
              <a:rPr lang="en-US" sz="2800" b="1">
                <a:solidFill>
                  <a:srgbClr val="5F5F5F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39" name="Line 31">
            <a:extLst>
              <a:ext uri="{FF2B5EF4-FFF2-40B4-BE49-F238E27FC236}">
                <a16:creationId xmlns:a16="http://schemas.microsoft.com/office/drawing/2014/main" id="{38D07EBA-BF89-49A8-A892-7568537FE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093" y="2557611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Text Box 32">
            <a:extLst>
              <a:ext uri="{FF2B5EF4-FFF2-40B4-BE49-F238E27FC236}">
                <a16:creationId xmlns:a16="http://schemas.microsoft.com/office/drawing/2014/main" id="{5307FF9C-95B8-4C1F-8122-2D1C4A970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493" y="1643211"/>
            <a:ext cx="1436034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Row, Column</a:t>
            </a:r>
          </a:p>
        </p:txBody>
      </p:sp>
      <p:sp>
        <p:nvSpPr>
          <p:cNvPr id="41" name="Line 33">
            <a:extLst>
              <a:ext uri="{FF2B5EF4-FFF2-40B4-BE49-F238E27FC236}">
                <a16:creationId xmlns:a16="http://schemas.microsoft.com/office/drawing/2014/main" id="{89BCFB3C-3F56-455B-A53C-B3E6E2362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675" y="3169443"/>
            <a:ext cx="0" cy="3048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Text Box 34">
            <a:extLst>
              <a:ext uri="{FF2B5EF4-FFF2-40B4-BE49-F238E27FC236}">
                <a16:creationId xmlns:a16="http://schemas.microsoft.com/office/drawing/2014/main" id="{65154B75-79BF-4EEA-B5B6-3BA260B38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075" y="2407443"/>
            <a:ext cx="920445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A50021"/>
                </a:solidFill>
                <a:latin typeface="Calibri" pitchFamily="34" charset="0"/>
              </a:rPr>
              <a:t>Column</a:t>
            </a:r>
          </a:p>
        </p:txBody>
      </p:sp>
      <p:sp>
        <p:nvSpPr>
          <p:cNvPr id="43" name="Text Box 35">
            <a:extLst>
              <a:ext uri="{FF2B5EF4-FFF2-40B4-BE49-F238E27FC236}">
                <a16:creationId xmlns:a16="http://schemas.microsoft.com/office/drawing/2014/main" id="{30CF8F01-DA39-4EF8-ADBA-E34CF61724C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069745" y="4384952"/>
            <a:ext cx="604974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A50021"/>
                </a:solidFill>
                <a:latin typeface="Calibri" pitchFamily="34" charset="0"/>
              </a:rPr>
              <a:t>Row</a:t>
            </a:r>
          </a:p>
        </p:txBody>
      </p:sp>
      <p:sp>
        <p:nvSpPr>
          <p:cNvPr id="44" name="Text Box 36">
            <a:extLst>
              <a:ext uri="{FF2B5EF4-FFF2-40B4-BE49-F238E27FC236}">
                <a16:creationId xmlns:a16="http://schemas.microsoft.com/office/drawing/2014/main" id="{B64665D5-6BB5-43DC-B1D6-996EE5A7328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73850" y="3085454"/>
            <a:ext cx="965200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Row 0</a:t>
            </a:r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1129E095-36B3-4A3B-8C9A-844E5591322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80200" y="4126854"/>
            <a:ext cx="952500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Row 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7D9EBA-AE6F-4662-B46F-16295162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475" y="3093243"/>
            <a:ext cx="152400" cy="152400"/>
          </a:xfrm>
          <a:prstGeom prst="ellipse">
            <a:avLst/>
          </a:prstGeom>
          <a:solidFill>
            <a:srgbClr val="A50021"/>
          </a:solidFill>
          <a:ln w="3175" algn="ctr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Text Box 39">
            <a:extLst>
              <a:ext uri="{FF2B5EF4-FFF2-40B4-BE49-F238E27FC236}">
                <a16:creationId xmlns:a16="http://schemas.microsoft.com/office/drawing/2014/main" id="{D29E764A-11B1-443D-9779-F30235AF6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075" y="33218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48" name="Line 40">
            <a:extLst>
              <a:ext uri="{FF2B5EF4-FFF2-40B4-BE49-F238E27FC236}">
                <a16:creationId xmlns:a16="http://schemas.microsoft.com/office/drawing/2014/main" id="{0C88C00B-92FC-4DCC-8BF7-35C646A6E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675" y="3169443"/>
            <a:ext cx="3048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Text Box 41">
            <a:extLst>
              <a:ext uri="{FF2B5EF4-FFF2-40B4-BE49-F238E27FC236}">
                <a16:creationId xmlns:a16="http://schemas.microsoft.com/office/drawing/2014/main" id="{22A9AEC6-59EA-4E45-A2FB-6726AC31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075" y="42362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0" name="Text Box 42">
            <a:extLst>
              <a:ext uri="{FF2B5EF4-FFF2-40B4-BE49-F238E27FC236}">
                <a16:creationId xmlns:a16="http://schemas.microsoft.com/office/drawing/2014/main" id="{E2019AC3-0D13-47BF-81DD-4ECE162D7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675" y="51506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51" name="Text Box 43">
            <a:extLst>
              <a:ext uri="{FF2B5EF4-FFF2-40B4-BE49-F238E27FC236}">
                <a16:creationId xmlns:a16="http://schemas.microsoft.com/office/drawing/2014/main" id="{9139A149-B266-468D-AB50-F0CA95507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075" y="51506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52" name="Text Box 44">
            <a:extLst>
              <a:ext uri="{FF2B5EF4-FFF2-40B4-BE49-F238E27FC236}">
                <a16:creationId xmlns:a16="http://schemas.microsoft.com/office/drawing/2014/main" id="{2E687A2F-7695-4822-9A66-533F45107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52268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Text Box 45">
            <a:extLst>
              <a:ext uri="{FF2B5EF4-FFF2-40B4-BE49-F238E27FC236}">
                <a16:creationId xmlns:a16="http://schemas.microsoft.com/office/drawing/2014/main" id="{25DDCE1D-C5FB-43AA-8122-49D40E697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275" y="27122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Text Box 46">
            <a:extLst>
              <a:ext uri="{FF2B5EF4-FFF2-40B4-BE49-F238E27FC236}">
                <a16:creationId xmlns:a16="http://schemas.microsoft.com/office/drawing/2014/main" id="{6692FB67-F598-4E42-9E73-AAD6DE3C27B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55593" y="5237311"/>
            <a:ext cx="1001713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Row 2</a:t>
            </a:r>
          </a:p>
        </p:txBody>
      </p:sp>
      <p:sp>
        <p:nvSpPr>
          <p:cNvPr id="55" name="Text Box 47">
            <a:extLst>
              <a:ext uri="{FF2B5EF4-FFF2-40B4-BE49-F238E27FC236}">
                <a16:creationId xmlns:a16="http://schemas.microsoft.com/office/drawing/2014/main" id="{97EC065C-73CC-48F2-B1D6-6AB13F0D4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904" y="37136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0,0</a:t>
            </a:r>
          </a:p>
        </p:txBody>
      </p:sp>
      <p:sp>
        <p:nvSpPr>
          <p:cNvPr id="56" name="Text Box 48">
            <a:extLst>
              <a:ext uri="{FF2B5EF4-FFF2-40B4-BE49-F238E27FC236}">
                <a16:creationId xmlns:a16="http://schemas.microsoft.com/office/drawing/2014/main" id="{A13344B2-DD4B-4288-9517-F3CEB034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479" y="37136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0,1</a:t>
            </a:r>
          </a:p>
        </p:txBody>
      </p:sp>
      <p:sp>
        <p:nvSpPr>
          <p:cNvPr id="57" name="Text Box 49">
            <a:extLst>
              <a:ext uri="{FF2B5EF4-FFF2-40B4-BE49-F238E27FC236}">
                <a16:creationId xmlns:a16="http://schemas.microsoft.com/office/drawing/2014/main" id="{8868B993-E538-4250-94ED-D3C8DC4B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7942" y="3718407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0,2</a:t>
            </a:r>
          </a:p>
        </p:txBody>
      </p:sp>
      <p:sp>
        <p:nvSpPr>
          <p:cNvPr id="58" name="Text Box 50">
            <a:extLst>
              <a:ext uri="{FF2B5EF4-FFF2-40B4-BE49-F238E27FC236}">
                <a16:creationId xmlns:a16="http://schemas.microsoft.com/office/drawing/2014/main" id="{BB98A379-FDBA-4BDE-8EE4-485E358B6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67" y="46280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1,0</a:t>
            </a:r>
          </a:p>
        </p:txBody>
      </p:sp>
      <p:sp>
        <p:nvSpPr>
          <p:cNvPr id="59" name="Text Box 51">
            <a:extLst>
              <a:ext uri="{FF2B5EF4-FFF2-40B4-BE49-F238E27FC236}">
                <a16:creationId xmlns:a16="http://schemas.microsoft.com/office/drawing/2014/main" id="{3F8521AC-E22F-4542-9AE7-B4B6BF3EF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242" y="46280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1,1</a:t>
            </a: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id="{9CCFB109-9B60-435C-8658-0A0F2CF83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2704" y="4632807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1,2</a:t>
            </a:r>
          </a:p>
        </p:txBody>
      </p:sp>
      <p:sp>
        <p:nvSpPr>
          <p:cNvPr id="61" name="Text Box 53">
            <a:extLst>
              <a:ext uri="{FF2B5EF4-FFF2-40B4-BE49-F238E27FC236}">
                <a16:creationId xmlns:a16="http://schemas.microsoft.com/office/drawing/2014/main" id="{70403F74-687B-4BA0-BE23-329444543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904" y="5532919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2,0</a:t>
            </a:r>
          </a:p>
        </p:txBody>
      </p:sp>
      <p:sp>
        <p:nvSpPr>
          <p:cNvPr id="62" name="Text Box 54">
            <a:extLst>
              <a:ext uri="{FF2B5EF4-FFF2-40B4-BE49-F238E27FC236}">
                <a16:creationId xmlns:a16="http://schemas.microsoft.com/office/drawing/2014/main" id="{272EE450-4634-4A02-948E-FFEEE0A51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479" y="5532919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2,1</a:t>
            </a:r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6FE67501-4018-4764-9BEC-658F870C0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7942" y="5537682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2,2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414C41-8C98-4F44-867B-F8CF5158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790724"/>
            <a:ext cx="6781800" cy="13731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solidFill>
                  <a:srgbClr val="000099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 a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] = {{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 2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},</a:t>
            </a:r>
          </a:p>
          <a:p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               {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4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 5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},</a:t>
            </a:r>
          </a:p>
          <a:p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               {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 8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}};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4142B-416E-1C43-B870-D0E9F912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FAB269-512D-5649-9B23-79F96802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9DA5-5839-1541-A32A-4981477C51B6}" type="datetime3">
              <a:rPr lang="en-US" smtClean="0"/>
              <a:t>27 January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126959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Multidimensional arrays can be of any dimensionality.</a:t>
            </a:r>
          </a:p>
          <a:p>
            <a:r>
              <a:rPr lang="en-US" sz="2000" dirty="0"/>
              <a:t>Note: these grow in size </a:t>
            </a:r>
            <a:r>
              <a:rPr lang="en-US" sz="2000" i="1" dirty="0"/>
              <a:t>very</a:t>
            </a:r>
            <a:r>
              <a:rPr lang="en-US" sz="2000" dirty="0"/>
              <a:t> rapidly!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1933" y="6456558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© 2020 Darrell Long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AC051E-4B29-B44C-A186-B940DA3EBE7E}"/>
              </a:ext>
            </a:extLst>
          </p:cNvPr>
          <p:cNvGrpSpPr/>
          <p:nvPr/>
        </p:nvGrpSpPr>
        <p:grpSpPr>
          <a:xfrm>
            <a:off x="4759806" y="2290332"/>
            <a:ext cx="3151188" cy="3622675"/>
            <a:chOff x="4673093" y="1803479"/>
            <a:chExt cx="3151188" cy="3622675"/>
          </a:xfrm>
        </p:grpSpPr>
        <p:sp>
          <p:nvSpPr>
            <p:cNvPr id="44" name="Text Box 36">
              <a:extLst>
                <a:ext uri="{FF2B5EF4-FFF2-40B4-BE49-F238E27FC236}">
                  <a16:creationId xmlns:a16="http://schemas.microsoft.com/office/drawing/2014/main" id="{B64665D5-6BB5-43DC-B1D6-996EE5A73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373850" y="3085454"/>
              <a:ext cx="965200" cy="3667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latin typeface="Calibri" pitchFamily="34" charset="0"/>
                </a:rPr>
                <a:t>Row 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7828AF5-361E-4DC9-999D-12F7E06E7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693" y="3937079"/>
              <a:ext cx="2895600" cy="1447800"/>
            </a:xfrm>
            <a:prstGeom prst="rect">
              <a:avLst/>
            </a:prstGeom>
            <a:solidFill>
              <a:srgbClr val="ECD8D8"/>
            </a:solidFill>
            <a:ln w="317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2DC8A9F-2F1D-4609-88DD-F5728DFFB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693" y="2489279"/>
              <a:ext cx="2895600" cy="1447800"/>
            </a:xfrm>
            <a:prstGeom prst="rect">
              <a:avLst/>
            </a:prstGeom>
            <a:solidFill>
              <a:srgbClr val="D8D8EC"/>
            </a:solidFill>
            <a:ln w="317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036D24-3CD2-46D9-9084-A180AD25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693" y="2413079"/>
              <a:ext cx="2922588" cy="3013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3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4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5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6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7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EE66783-643F-4AA2-B48D-972B779C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293" y="1803479"/>
              <a:ext cx="2311400" cy="5191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800" b="1">
                  <a:latin typeface="Courier New" pitchFamily="49" charset="0"/>
                </a:rPr>
                <a:t>a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z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y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x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]</a:t>
              </a:r>
            </a:p>
          </p:txBody>
        </p:sp>
        <p:sp>
          <p:nvSpPr>
            <p:cNvPr id="89" name="Line 27">
              <a:extLst>
                <a:ext uri="{FF2B5EF4-FFF2-40B4-BE49-F238E27FC236}">
                  <a16:creationId xmlns:a16="http://schemas.microsoft.com/office/drawing/2014/main" id="{91235B8A-8EA7-44D8-9AB2-BD39A35A0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93" y="2336879"/>
              <a:ext cx="28956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00" name="Line 38">
              <a:extLst>
                <a:ext uri="{FF2B5EF4-FFF2-40B4-BE49-F238E27FC236}">
                  <a16:creationId xmlns:a16="http://schemas.microsoft.com/office/drawing/2014/main" id="{68110CCF-5610-4E88-883C-F35A87CE0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93" y="3198892"/>
              <a:ext cx="2895600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01" name="Line 39">
              <a:extLst>
                <a:ext uri="{FF2B5EF4-FFF2-40B4-BE49-F238E27FC236}">
                  <a16:creationId xmlns:a16="http://schemas.microsoft.com/office/drawing/2014/main" id="{C23072AA-E232-49AB-913F-EA18843DE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93" y="4646692"/>
              <a:ext cx="2895600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F6B40E-E8AF-1E45-A590-BA6348B0AF73}"/>
              </a:ext>
            </a:extLst>
          </p:cNvPr>
          <p:cNvGrpSpPr/>
          <p:nvPr/>
        </p:nvGrpSpPr>
        <p:grpSpPr>
          <a:xfrm>
            <a:off x="8037443" y="2268759"/>
            <a:ext cx="3909735" cy="4154190"/>
            <a:chOff x="8016221" y="1879182"/>
            <a:chExt cx="3909735" cy="415419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AF5A131-9874-4568-AB39-5C92E60FD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7268" y="2171282"/>
              <a:ext cx="2198688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E9D8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D54C3F8-F0B5-4DFA-B934-9614571A3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668" y="2857082"/>
              <a:ext cx="2198688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E9D8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 Box 10">
              <a:extLst>
                <a:ext uri="{FF2B5EF4-FFF2-40B4-BE49-F238E27FC236}">
                  <a16:creationId xmlns:a16="http://schemas.microsoft.com/office/drawing/2014/main" id="{EE189811-0E9E-489D-BBAC-5F7E60EAA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0106" y="1879182"/>
              <a:ext cx="306494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z</a:t>
              </a: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284AB5D7-C4F6-44A4-99A1-468D36321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5468" y="4930357"/>
              <a:ext cx="330540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74" name="Text Box 12">
              <a:extLst>
                <a:ext uri="{FF2B5EF4-FFF2-40B4-BE49-F238E27FC236}">
                  <a16:creationId xmlns:a16="http://schemas.microsoft.com/office/drawing/2014/main" id="{B22A5F1C-8478-4432-8B3F-3C4A2A51E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2043" y="4147720"/>
              <a:ext cx="325730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75" name="Text Box 13">
              <a:extLst>
                <a:ext uri="{FF2B5EF4-FFF2-40B4-BE49-F238E27FC236}">
                  <a16:creationId xmlns:a16="http://schemas.microsoft.com/office/drawing/2014/main" id="{CA1C0D66-399C-4356-97F1-B99066B86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9506" y="2639595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DDF64066-E09F-4B36-906F-D0F970BE8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5868" y="1942682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77" name="Text Box 15">
              <a:extLst>
                <a:ext uri="{FF2B5EF4-FFF2-40B4-BE49-F238E27FC236}">
                  <a16:creationId xmlns:a16="http://schemas.microsoft.com/office/drawing/2014/main" id="{228C85D7-D0FF-4B21-BA1D-943F4B20E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4993" y="3341270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5F78DF2A-1A65-40A1-92D7-FD31555AC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6793" y="5200232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75E7A15A-2888-4AAA-AD13-C47827767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3881" y="4396957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0" name="Text Box 18">
              <a:extLst>
                <a:ext uri="{FF2B5EF4-FFF2-40B4-BE49-F238E27FC236}">
                  <a16:creationId xmlns:a16="http://schemas.microsoft.com/office/drawing/2014/main" id="{048EC6D5-D032-496F-8550-A3260328D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1156" y="5571707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1" name="Text Box 19">
              <a:extLst>
                <a:ext uri="{FF2B5EF4-FFF2-40B4-BE49-F238E27FC236}">
                  <a16:creationId xmlns:a16="http://schemas.microsoft.com/office/drawing/2014/main" id="{0C2F49AB-5271-489A-AB1F-570890EAB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8068" y="36952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82" name="Text Box 20">
              <a:extLst>
                <a:ext uri="{FF2B5EF4-FFF2-40B4-BE49-F238E27FC236}">
                  <a16:creationId xmlns:a16="http://schemas.microsoft.com/office/drawing/2014/main" id="{F55FB244-94AE-4411-85A1-5CF4F76FE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7668" y="40762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3" name="Text Box 21">
              <a:extLst>
                <a:ext uri="{FF2B5EF4-FFF2-40B4-BE49-F238E27FC236}">
                  <a16:creationId xmlns:a16="http://schemas.microsoft.com/office/drawing/2014/main" id="{A46C673D-73D0-4D50-941E-B5EE06659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8068" y="45334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84" name="Text Box 22">
              <a:extLst>
                <a:ext uri="{FF2B5EF4-FFF2-40B4-BE49-F238E27FC236}">
                  <a16:creationId xmlns:a16="http://schemas.microsoft.com/office/drawing/2014/main" id="{0B8A1773-E9CD-45A5-8CEB-AD26CEF2B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7668" y="49144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85" name="Text Box 23">
              <a:extLst>
                <a:ext uri="{FF2B5EF4-FFF2-40B4-BE49-F238E27FC236}">
                  <a16:creationId xmlns:a16="http://schemas.microsoft.com/office/drawing/2014/main" id="{1B751772-AC21-4616-B903-65B0AE1C0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9668" y="29332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86" name="Text Box 24">
              <a:extLst>
                <a:ext uri="{FF2B5EF4-FFF2-40B4-BE49-F238E27FC236}">
                  <a16:creationId xmlns:a16="http://schemas.microsoft.com/office/drawing/2014/main" id="{451B619D-F81F-46F8-B6EE-F613B6EA3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9268" y="33904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87" name="Text Box 25">
              <a:extLst>
                <a:ext uri="{FF2B5EF4-FFF2-40B4-BE49-F238E27FC236}">
                  <a16:creationId xmlns:a16="http://schemas.microsoft.com/office/drawing/2014/main" id="{B0DD898C-5ACA-4BFE-ADDA-159231EF1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9268" y="42286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0DEEB33-2693-49A5-B5D6-59262CACD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8206" y="3250782"/>
              <a:ext cx="152400" cy="152400"/>
            </a:xfrm>
            <a:prstGeom prst="ellipse">
              <a:avLst/>
            </a:prstGeom>
            <a:solidFill>
              <a:srgbClr val="A50021"/>
            </a:solidFill>
            <a:ln w="3175" algn="ctr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2" name="Line 30">
              <a:extLst>
                <a:ext uri="{FF2B5EF4-FFF2-40B4-BE49-F238E27FC236}">
                  <a16:creationId xmlns:a16="http://schemas.microsoft.com/office/drawing/2014/main" id="{E599469F-CEE3-4AB9-8930-ABADA11AF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3293" y="3338095"/>
              <a:ext cx="0" cy="1881187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F14338-5FA3-4779-BBA3-489AE3FAE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9806" y="2080795"/>
              <a:ext cx="2417762" cy="1209675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4" name="Line 32">
              <a:extLst>
                <a:ext uri="{FF2B5EF4-FFF2-40B4-BE49-F238E27FC236}">
                  <a16:creationId xmlns:a16="http://schemas.microsoft.com/office/drawing/2014/main" id="{F6423A84-E8CD-4B9F-A01A-756B76311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7106" y="3326982"/>
              <a:ext cx="1465262" cy="99853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2C336E86-AF14-4A6C-9CBF-6D638CD6B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072199">
              <a:off x="9121186" y="2357298"/>
              <a:ext cx="716863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A50021"/>
                  </a:solidFill>
                  <a:latin typeface="Calibri" pitchFamily="34" charset="0"/>
                </a:rPr>
                <a:t>Plane</a:t>
              </a:r>
            </a:p>
          </p:txBody>
        </p:sp>
        <p:sp>
          <p:nvSpPr>
            <p:cNvPr id="96" name="Text Box 34">
              <a:extLst>
                <a:ext uri="{FF2B5EF4-FFF2-40B4-BE49-F238E27FC236}">
                  <a16:creationId xmlns:a16="http://schemas.microsoft.com/office/drawing/2014/main" id="{E300304D-02F1-4E4B-98E7-05E405104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5375">
              <a:off x="8741583" y="3430448"/>
              <a:ext cx="920445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A50021"/>
                  </a:solidFill>
                  <a:latin typeface="Calibri" pitchFamily="34" charset="0"/>
                </a:rPr>
                <a:t>Column</a:t>
              </a:r>
            </a:p>
          </p:txBody>
        </p:sp>
        <p:sp>
          <p:nvSpPr>
            <p:cNvPr id="97" name="Text Box 35">
              <a:extLst>
                <a:ext uri="{FF2B5EF4-FFF2-40B4-BE49-F238E27FC236}">
                  <a16:creationId xmlns:a16="http://schemas.microsoft.com/office/drawing/2014/main" id="{F0078B3C-7385-45C2-B8A5-EB391C740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898400" y="3932891"/>
              <a:ext cx="604974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A50021"/>
                  </a:solidFill>
                  <a:latin typeface="Calibri" pitchFamily="34" charset="0"/>
                </a:rPr>
                <a:t>Row</a:t>
              </a:r>
            </a:p>
          </p:txBody>
        </p:sp>
        <p:sp>
          <p:nvSpPr>
            <p:cNvPr id="102" name="Text Box 40">
              <a:extLst>
                <a:ext uri="{FF2B5EF4-FFF2-40B4-BE49-F238E27FC236}">
                  <a16:creationId xmlns:a16="http://schemas.microsoft.com/office/drawing/2014/main" id="{2E328893-E6F4-4BF2-9366-5DC16506D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8500792" y="4143235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0,0,0</a:t>
              </a:r>
            </a:p>
          </p:txBody>
        </p:sp>
        <p:sp>
          <p:nvSpPr>
            <p:cNvPr id="103" name="Text Box 41">
              <a:extLst>
                <a:ext uri="{FF2B5EF4-FFF2-40B4-BE49-F238E27FC236}">
                  <a16:creationId xmlns:a16="http://schemas.microsoft.com/office/drawing/2014/main" id="{A64D0ADB-D901-469B-952E-76973170A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9108804" y="4524235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0,0,1</a:t>
              </a:r>
            </a:p>
          </p:txBody>
        </p:sp>
        <p:sp>
          <p:nvSpPr>
            <p:cNvPr id="104" name="Text Box 42">
              <a:extLst>
                <a:ext uri="{FF2B5EF4-FFF2-40B4-BE49-F238E27FC236}">
                  <a16:creationId xmlns:a16="http://schemas.microsoft.com/office/drawing/2014/main" id="{7CA721C1-4289-42D7-B335-330202FA5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8497617" y="5003660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0,1,0</a:t>
              </a:r>
            </a:p>
          </p:txBody>
        </p:sp>
        <p:sp>
          <p:nvSpPr>
            <p:cNvPr id="105" name="Text Box 43">
              <a:extLst>
                <a:ext uri="{FF2B5EF4-FFF2-40B4-BE49-F238E27FC236}">
                  <a16:creationId xmlns:a16="http://schemas.microsoft.com/office/drawing/2014/main" id="{6F64098B-C005-4F41-9A39-1CB706B61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9110392" y="5402122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0,1,1</a:t>
              </a:r>
            </a:p>
          </p:txBody>
        </p:sp>
        <p:sp>
          <p:nvSpPr>
            <p:cNvPr id="106" name="Text Box 44">
              <a:extLst>
                <a:ext uri="{FF2B5EF4-FFF2-40B4-BE49-F238E27FC236}">
                  <a16:creationId xmlns:a16="http://schemas.microsoft.com/office/drawing/2014/main" id="{03F73153-C3F0-4133-B086-0BC4869F4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10494692" y="4717910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1,1,1</a:t>
              </a:r>
            </a:p>
          </p:txBody>
        </p:sp>
        <p:sp>
          <p:nvSpPr>
            <p:cNvPr id="107" name="Text Box 45">
              <a:extLst>
                <a:ext uri="{FF2B5EF4-FFF2-40B4-BE49-F238E27FC236}">
                  <a16:creationId xmlns:a16="http://schemas.microsoft.com/office/drawing/2014/main" id="{ABC663B9-6DD4-43CF-B62D-017194089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10505804" y="3886060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1,0,1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E6A2279-235C-4A16-9EBA-9648BAF6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221" y="1266898"/>
            <a:ext cx="3466311" cy="400199"/>
          </a:xfrm>
          <a:prstGeom prst="rect">
            <a:avLst/>
          </a:prstGeom>
          <a:solidFill>
            <a:srgbClr val="ECD8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39852C-CC8E-49DB-9D22-02F94636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552" y="854110"/>
            <a:ext cx="3466311" cy="414338"/>
          </a:xfrm>
          <a:prstGeom prst="rect">
            <a:avLst/>
          </a:prstGeom>
          <a:solidFill>
            <a:srgbClr val="D8D8EC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90" name="Text Box 28">
            <a:extLst>
              <a:ext uri="{FF2B5EF4-FFF2-40B4-BE49-F238E27FC236}">
                <a16:creationId xmlns:a16="http://schemas.microsoft.com/office/drawing/2014/main" id="{4689DE85-8E89-4436-8113-66A626613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63" y="1614522"/>
            <a:ext cx="2080441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Plane, Row, Column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6F38E0A-17D5-4920-855C-ED66CBEF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3" y="838235"/>
            <a:ext cx="7487947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0099"/>
                </a:solidFill>
                <a:latin typeface="Courier New" pitchFamily="49" charset="0"/>
              </a:rPr>
              <a:t>int a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] = {{{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},{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}},</a:t>
            </a:r>
          </a:p>
          <a:p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                  {{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4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},{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}}};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94825-B2E7-6141-B306-4759833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459" y="6449656"/>
            <a:ext cx="2743200" cy="365125"/>
          </a:xfrm>
        </p:spPr>
        <p:txBody>
          <a:bodyPr/>
          <a:lstStyle/>
          <a:p>
            <a:fld id="{A007D034-B69E-A742-8D96-D676D6BE536A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22</a:t>
            </a:fld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09648-4C0D-304D-A197-4943585A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51-A555-FF46-9D50-3CB1F83992A3}" type="datetime3">
              <a:rPr lang="en-US" smtClean="0"/>
              <a:t>27 January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55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17D02-87A7-4DDB-8464-EE458E29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892040" cy="1773936"/>
          </a:xfrm>
        </p:spPr>
        <p:txBody>
          <a:bodyPr anchor="b">
            <a:normAutofit/>
          </a:bodyPr>
          <a:lstStyle/>
          <a:p>
            <a:r>
              <a:rPr lang="en-US" sz="400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008A-C26A-400A-8965-9F6B436A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8648"/>
            <a:ext cx="4892040" cy="3209544"/>
          </a:xfrm>
        </p:spPr>
        <p:txBody>
          <a:bodyPr anchor="t">
            <a:normAutofit/>
          </a:bodyPr>
          <a:lstStyle/>
          <a:p>
            <a:r>
              <a:rPr lang="en-US" sz="2000" dirty="0"/>
              <a:t>Points to executable code in memory instead of a data value.</a:t>
            </a:r>
          </a:p>
          <a:p>
            <a:r>
              <a:rPr lang="en-US" sz="2000" dirty="0"/>
              <a:t>Dereferencing a function pointer yields the referenced function.</a:t>
            </a:r>
          </a:p>
          <a:p>
            <a:r>
              <a:rPr lang="en-US" sz="2000" dirty="0"/>
              <a:t>Notice how there are parentheses around the function pointer.</a:t>
            </a:r>
          </a:p>
          <a:p>
            <a:pPr lvl="1"/>
            <a:r>
              <a:rPr lang="en-US" sz="2000"/>
              <a:t>Without them, the function pointer would be parsed as a function declaration.</a:t>
            </a:r>
          </a:p>
          <a:p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09D2D7-D1FF-724B-8749-F9A68EEA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748272" y="1366826"/>
            <a:ext cx="5025525" cy="413349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599ABC-9C9F-8043-AAD8-FC296277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370005-9381-3841-BA55-638EAB9A2D5B}" type="datetime3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8E46D-A160-4A4F-AC15-E398981F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84264" y="6355080"/>
            <a:ext cx="362102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F5BB-85C3-4857-A9AB-D159FEE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50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87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17D02-87A7-4DDB-8464-EE458E29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Pointer Example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01BF197-CE82-45C6-B599-5A652217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344678" y="1554356"/>
            <a:ext cx="6436548" cy="37492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A1BC2-2CA3-2F4E-BB06-F95EF1AE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3B095A2-4F14-6C4D-B591-83B85DA6547B}" type="datetime3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8E46D-A160-4A4F-AC15-E398981F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446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F5BB-85C3-4857-A9AB-D159FEE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2308" y="6356350"/>
            <a:ext cx="15914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20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2A22-E157-B244-A9E6-CE5A5C34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Numerical Integration</a:t>
            </a:r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55354C-E079-F849-973B-43CB2183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2674255"/>
            <a:ext cx="6579910" cy="36189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60C8-C029-204B-948B-0F99DB20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© 2020 Darrell Long</a:t>
            </a: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2047611-A19F-4DB9-B6F9-3013C2050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29319" y="917725"/>
                <a:ext cx="3424739" cy="4852362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An implementation of 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 Rule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We pass it a pointer to a function that we want to integrate.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We pass lower-and upper-limits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FFFFFF"/>
                  </a:solidFill>
                </a:endParaRP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, the number of intervals of the approximation.</a:t>
                </a:r>
              </a:p>
              <a:p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2047611-A19F-4DB9-B6F9-3013C2050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9319" y="917725"/>
                <a:ext cx="3424739" cy="4852362"/>
              </a:xfrm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819F3-C703-664F-B508-3ED13C80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29319" y="6542135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6583A1-43C8-984C-A7BB-C520146BE963}" type="datetime3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F1C5-E659-7A40-851E-B980AE64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90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5B76E-D0C5-1949-94FD-1592003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Tables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(Jump </a:t>
            </a:r>
            <a:r>
              <a:rPr lang="en-US" sz="2400" dirty="0">
                <a:solidFill>
                  <a:srgbClr val="FFFFFF"/>
                </a:solidFill>
              </a:rPr>
              <a:t>T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ables)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9C7CC-831E-EA40-8BF0-9C65433B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456558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62B02-9B79-034D-8F48-96834DAF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456558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19D23-9104-CB4F-BC72-BE0104FC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B236-79D2-B948-93EA-F84D37221867}" type="datetime3">
              <a:rPr lang="en-US" smtClean="0">
                <a:solidFill>
                  <a:schemeClr val="bg1"/>
                </a:solidFill>
              </a:rPr>
              <a:t>27 January 2022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CEEF11B6-F372-5547-828D-F45F3188E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008" y="760122"/>
            <a:ext cx="6227382" cy="5337756"/>
          </a:xfrm>
        </p:spPr>
      </p:pic>
    </p:spTree>
    <p:extLst>
      <p:ext uri="{BB962C8B-B14F-4D97-AF65-F5344CB8AC3E}">
        <p14:creationId xmlns:p14="http://schemas.microsoft.com/office/powerpoint/2010/main" val="5529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lose-up of a calculator keypad">
            <a:extLst>
              <a:ext uri="{FF2B5EF4-FFF2-40B4-BE49-F238E27FC236}">
                <a16:creationId xmlns:a16="http://schemas.microsoft.com/office/drawing/2014/main" id="{08B4D355-A037-4E1B-BD43-008072D1B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0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1AA4D-16B2-F049-B6E3-2A5E1182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4DF6-4870-3344-AFE4-9AB7C3BE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pointer is a variable that contains a memory address (just a value).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Pointers can point to functions as well.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Pointers that don’t contain a valid address should point to 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NULL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address of a variable can be obtained with the address-of operator (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&amp;</a:t>
            </a:r>
            <a:r>
              <a:rPr lang="en-US" sz="2400" dirty="0">
                <a:solidFill>
                  <a:srgbClr val="FFFFFF"/>
                </a:solidFill>
              </a:rPr>
              <a:t>).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object a pointer points to can be accessed by dereferencing the pointer (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FFFFFF"/>
                </a:solidFill>
              </a:rPr>
              <a:t>).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Arbitrary levels of pointing: pointers can point to pointers which point to pointers, which point to pointers, which …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Useful for passing around large data structures.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A70A-91DF-B441-9AD2-568B719D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6583A1-43C8-984C-A7BB-C520146BE963}" type="datetime3">
              <a:rPr lang="en-US">
                <a:solidFill>
                  <a:prstClr val="white"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>
              <a:solidFill>
                <a:prstClr val="white">
                  <a:alpha val="80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F839-22DA-AB48-A058-9C40E680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white">
                    <a:alpha val="80000"/>
                  </a:prst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8567-E46A-1849-8C1C-0DD1E1AF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prstClr val="white"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prstClr val="white"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9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67E56-9199-7845-B21A-37222E0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/>
              <a:t>Review:  Memory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9862-61A8-F240-A3B4-70576344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n-US" sz="2000"/>
              <a:t>Memory is stored in registers that can be accessed by a specific number (address).</a:t>
            </a:r>
          </a:p>
          <a:p>
            <a:r>
              <a:rPr lang="en-US" sz="2000"/>
              <a:t>Usually, each byte has a unique address.</a:t>
            </a:r>
          </a:p>
          <a:p>
            <a:r>
              <a:rPr lang="en-US" sz="2000"/>
              <a:t>Bytes are grouped into words (timeshare uses word size 4).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0AE38-ABDF-42CF-8A5D-3F8DF730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583141" y="1202006"/>
            <a:ext cx="3936488" cy="7380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624F-B30D-204D-94BA-40267FFD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26D35-A806-2B4B-BE47-E900A5CB043F}" type="datetime3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85F4-AA88-F544-81C6-992DF3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6286" y="6356350"/>
            <a:ext cx="455022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55-4F66-3742-AD7D-1BDE670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456" y="6356350"/>
            <a:ext cx="111034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7746DF-5696-164B-8458-044E63CAC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83047"/>
              </p:ext>
            </p:extLst>
          </p:nvPr>
        </p:nvGraphicFramePr>
        <p:xfrm>
          <a:off x="6409307" y="3140975"/>
          <a:ext cx="5110325" cy="28768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249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245260132"/>
                    </a:ext>
                  </a:extLst>
                </a:gridCol>
              </a:tblGrid>
              <a:tr h="30575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Address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04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08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0C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A000_7FA0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A000_7FB0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00000001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00000001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00000002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A000_7FC0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00000003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00000005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00000008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0000000D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A000_7FD0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00000015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00000022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9D000350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A000_7FE0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67E56-9199-7845-B21A-37222E0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Pointers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9862-61A8-F240-A3B4-70576344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Pointers are said to point at the address they are assigned.</a:t>
            </a:r>
          </a:p>
          <a:p>
            <a:r>
              <a:rPr lang="en-US" sz="2000">
                <a:solidFill>
                  <a:schemeClr val="bg1"/>
                </a:solidFill>
              </a:rPr>
              <a:t>Can assign a pointer the address of a variable using the address-of operator (&amp;).</a:t>
            </a:r>
          </a:p>
          <a:p>
            <a:r>
              <a:rPr lang="en-US" sz="2000">
                <a:solidFill>
                  <a:schemeClr val="bg1"/>
                </a:solidFill>
              </a:rPr>
              <a:t>Multiple pointers can point to the same address.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8BB82-54F8-4B48-B1AC-E1342EF2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48639" y="3249194"/>
            <a:ext cx="5422392" cy="25485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1C53-5E5F-654D-927E-295057E7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0B11967-9FE4-C343-9527-39ADE63D543D}" type="datetime3">
              <a:rPr lang="en-US" smtClean="0"/>
              <a:pPr>
                <a:spcAft>
                  <a:spcPts val="600"/>
                </a:spcAft>
              </a:pPr>
              <a:t>27 January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85F4-AA88-F544-81C6-992DF3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© 2020 Darrell Long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55-4F66-3742-AD7D-1BDE670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81C4AE-B463-7941-8180-CAFB07681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6268"/>
              </p:ext>
            </p:extLst>
          </p:nvPr>
        </p:nvGraphicFramePr>
        <p:xfrm>
          <a:off x="6220967" y="2997167"/>
          <a:ext cx="5422395" cy="30525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079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245260132"/>
                    </a:ext>
                  </a:extLst>
                </a:gridCol>
              </a:tblGrid>
              <a:tr h="32442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Address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04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08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0C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A000_7FA0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A000_7FB0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A000_7FC0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A0007FD0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A0007FD0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A000_7FD0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0000002A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A000_7FE0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38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use the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Example of using the &amp; operator to access the address of a variable: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320996" y="1836898"/>
            <a:ext cx="6274296" cy="31842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0F7-A816-324E-9693-55AE695B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33686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21BC7-14DB-304A-B9AE-5781444D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0996" y="6356350"/>
            <a:ext cx="20846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A6E1A27-836E-DF4D-AEE1-D1D0E5CE8FF7}" type="datetime3">
              <a:rPr lang="en-US" smtClean="0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9AA4-D2BC-7942-B2D2-BEC70A20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8662" y="6356350"/>
            <a:ext cx="7751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 smtClean="0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Dereferencing a Pointer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The object a pointer points to can be accessed through dereference, or indirection.</a:t>
            </a:r>
          </a:p>
          <a:p>
            <a:r>
              <a:rPr lang="en-US" sz="2000"/>
              <a:t>A pointer can be dereferenced using the dereferencing operator (</a:t>
            </a:r>
            <a:r>
              <a:rPr lang="en-US" sz="2000">
                <a:latin typeface="Courier" pitchFamily="2" charset="0"/>
              </a:rPr>
              <a:t>*</a:t>
            </a:r>
            <a:r>
              <a:rPr lang="en-US" sz="2000"/>
              <a:t>).</a:t>
            </a:r>
          </a:p>
          <a:p>
            <a:r>
              <a:rPr lang="en-US" sz="2000"/>
              <a:t>Useful for manipulating the values of several variables through call-by-reference.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B7A0E-7586-4B3A-8536-4F6A44B3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297763" y="707617"/>
            <a:ext cx="6250769" cy="528189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9B4AF0-4226-FF44-91B7-8A89EDFB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F87334F-69F9-DA41-9B0C-A30672DF7F03}" type="datetime3">
              <a:rPr lang="en-US" smtClean="0"/>
              <a:pPr>
                <a:spcAft>
                  <a:spcPts val="600"/>
                </a:spcAft>
              </a:pPr>
              <a:t>27 January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© 2020 Darrell Long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How to use the *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604" y="4292070"/>
            <a:ext cx="4458424" cy="15128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Example of using * to instantiate a pointer variable and using it to dereference a pointer.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E7DAE-E967-644A-8535-08481630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604" y="551834"/>
            <a:ext cx="29538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649CECF-DC41-D04E-BD1B-8491DAD0CD58}" type="datetime3">
              <a:rPr lang="en-US">
                <a:solidFill>
                  <a:srgbClr val="AFABAB"/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>
              <a:solidFill>
                <a:srgbClr val="AFABA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479229" y="670170"/>
            <a:ext cx="5390093" cy="208866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55DB-72CB-854F-8577-C4183995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604" y="5961905"/>
            <a:ext cx="41645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AFABAB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348E-AC1A-FB4A-992C-FA208935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461" y="5961905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>
                <a:solidFill>
                  <a:srgbClr val="AFABAB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AFABAB"/>
              </a:solidFill>
            </a:endParaRPr>
          </a:p>
        </p:txBody>
      </p:sp>
      <p:pic>
        <p:nvPicPr>
          <p:cNvPr id="10" name="Content Placeholder 7" descr="A person with a mask&#10;&#10;Description automatically generated with low confidence">
            <a:extLst>
              <a:ext uri="{FF2B5EF4-FFF2-40B4-BE49-F238E27FC236}">
                <a16:creationId xmlns:a16="http://schemas.microsoft.com/office/drawing/2014/main" id="{2FE149B0-C9EF-CF4C-A083-9C450902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457" y="3750733"/>
            <a:ext cx="2347637" cy="2794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D7F612-AE6B-1A41-8882-3FE72A6EEFCD}"/>
              </a:ext>
            </a:extLst>
          </p:cNvPr>
          <p:cNvSpPr txBox="1"/>
          <p:nvPr/>
        </p:nvSpPr>
        <p:spPr>
          <a:xfrm>
            <a:off x="8049173" y="4499172"/>
            <a:ext cx="108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foo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73F8F-E5D9-434F-8609-BA15F883304E}"/>
              </a:ext>
            </a:extLst>
          </p:cNvPr>
          <p:cNvSpPr txBox="1"/>
          <p:nvPr/>
        </p:nvSpPr>
        <p:spPr>
          <a:xfrm>
            <a:off x="9315914" y="5404848"/>
            <a:ext cx="1315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61539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108E056-683D-0044-8F50-AC892E29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7" y="1595284"/>
            <a:ext cx="3395663" cy="4197350"/>
          </a:xfrm>
          <a:prstGeom prst="rect">
            <a:avLst/>
          </a:prstGeom>
        </p:spPr>
      </p:pic>
      <p:pic>
        <p:nvPicPr>
          <p:cNvPr id="7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C91585F6-B0E7-714E-8794-25FD7D46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00" y="1595284"/>
            <a:ext cx="3810000" cy="4197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A0B484-884B-7E48-A879-383FBDD4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983" y="1466696"/>
            <a:ext cx="2799907" cy="4455416"/>
          </a:xfrm>
        </p:spPr>
        <p:txBody>
          <a:bodyPr anchor="ctr">
            <a:normAutofit/>
          </a:bodyPr>
          <a:lstStyle/>
          <a:p>
            <a:r>
              <a:rPr lang="en-US" sz="4000"/>
              <a:t>Pointers Have Addresses, Too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598E8-411B-FE4B-851E-BB080CD9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54636" y="6540346"/>
            <a:ext cx="20105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6583A1-43C8-984C-A7BB-C520146BE963}" type="datetime3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27 January 2022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15A7-3771-6040-BF36-0BE2E29F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954" y="6540346"/>
            <a:ext cx="750993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4634-FC50-D843-B683-92A02ED0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083" y="6540346"/>
            <a:ext cx="6162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FDFBB-C8E7-2549-AA4A-713E57057F16}"/>
              </a:ext>
            </a:extLst>
          </p:cNvPr>
          <p:cNvSpPr txBox="1"/>
          <p:nvPr/>
        </p:nvSpPr>
        <p:spPr>
          <a:xfrm>
            <a:off x="6961684" y="4808829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qux</a:t>
            </a:r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17458-B868-CA49-AA63-6DA022B8A010}"/>
              </a:ext>
            </a:extLst>
          </p:cNvPr>
          <p:cNvSpPr txBox="1"/>
          <p:nvPr/>
        </p:nvSpPr>
        <p:spPr>
          <a:xfrm>
            <a:off x="5401416" y="3176390"/>
            <a:ext cx="72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baz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849B3-6772-714E-A92C-BF009E0A5A93}"/>
              </a:ext>
            </a:extLst>
          </p:cNvPr>
          <p:cNvSpPr txBox="1"/>
          <p:nvPr/>
        </p:nvSpPr>
        <p:spPr>
          <a:xfrm>
            <a:off x="4459173" y="2284027"/>
            <a:ext cx="72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bar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19FB0-1221-A840-83CB-8CF07CA01710}"/>
              </a:ext>
            </a:extLst>
          </p:cNvPr>
          <p:cNvSpPr txBox="1"/>
          <p:nvPr/>
        </p:nvSpPr>
        <p:spPr>
          <a:xfrm>
            <a:off x="3881961" y="1895593"/>
            <a:ext cx="7297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Courier" pitchFamily="2" charset="0"/>
              </a:rPr>
              <a:t>foo</a:t>
            </a:r>
            <a:endParaRPr lang="en-US" sz="7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15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D141-9AF7-4E1C-B3AB-743690B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Benefits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5E8B-572D-465C-85C7-0D01D534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 be used when passing actual values is difficult.</a:t>
            </a:r>
          </a:p>
          <a:p>
            <a:r>
              <a:rPr lang="en-US" sz="2400" dirty="0"/>
              <a:t>Can “return” more than one value from a function.</a:t>
            </a:r>
          </a:p>
          <a:p>
            <a:r>
              <a:rPr lang="en-US" sz="2400" dirty="0"/>
              <a:t>Building dynamic data structures.</a:t>
            </a:r>
          </a:p>
          <a:p>
            <a:r>
              <a:rPr lang="en-US" sz="2400" dirty="0"/>
              <a:t>Useful for passing large data structures around.</a:t>
            </a:r>
          </a:p>
          <a:p>
            <a:pPr lvl="1"/>
            <a:r>
              <a:rPr lang="en-US" sz="2000" dirty="0"/>
              <a:t>Pointers are efficient for this since copies of data structures don’t need to be pushed into the stack.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A800-569E-4E5C-A416-A9FFFC7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9182" y="6538420"/>
            <a:ext cx="4436815" cy="313300"/>
          </a:xfrm>
        </p:spPr>
        <p:txBody>
          <a:bodyPr>
            <a:normAutofit/>
          </a:bodyPr>
          <a:lstStyle/>
          <a:p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3328-2DF7-4415-A026-FBB6A4B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5174" y="6512508"/>
            <a:ext cx="7786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2C772D-3952-6445-8EFA-ED9A1B2F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DB9-7440-1E4A-BDEC-D9C6780BDD5A}" type="datetime3">
              <a:rPr lang="en-US" smtClean="0"/>
              <a:t>27 January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91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1930</Words>
  <Application>Microsoft Macintosh PowerPoint</Application>
  <PresentationFormat>Widescreen</PresentationFormat>
  <Paragraphs>539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Cambria Math</vt:lpstr>
      <vt:lpstr>Courier</vt:lpstr>
      <vt:lpstr>Courier New</vt:lpstr>
      <vt:lpstr>Tw Cen MT</vt:lpstr>
      <vt:lpstr>Office Theme</vt:lpstr>
      <vt:lpstr>Pointers and Dynamic Memory</vt:lpstr>
      <vt:lpstr>What is a pointer?</vt:lpstr>
      <vt:lpstr>Review:  Memory Addresses</vt:lpstr>
      <vt:lpstr>Pointers and addresses</vt:lpstr>
      <vt:lpstr>How to use the &amp; operator</vt:lpstr>
      <vt:lpstr>Dereferencing a Pointer</vt:lpstr>
      <vt:lpstr>How to use the * operator</vt:lpstr>
      <vt:lpstr>Pointers Have Addresses, Too</vt:lpstr>
      <vt:lpstr>Benefits of Pointers</vt:lpstr>
      <vt:lpstr>Passing by value versus Passing by reference</vt:lpstr>
      <vt:lpstr>Passing by reference</vt:lpstr>
      <vt:lpstr>Pointer Arithmetic</vt:lpstr>
      <vt:lpstr>Pointer Arithmetic</vt:lpstr>
      <vt:lpstr>Arrays And Pointer Arithmetic</vt:lpstr>
      <vt:lpstr>But does it make sense?</vt:lpstr>
      <vt:lpstr>Pointer arithmetic example:  Iterating over an array</vt:lpstr>
      <vt:lpstr>Pointers and arrays</vt:lpstr>
      <vt:lpstr>Strings as arrays</vt:lpstr>
      <vt:lpstr>Pointers to pointers</vt:lpstr>
      <vt:lpstr>Pointers to pointers</vt:lpstr>
      <vt:lpstr>Multidimensional Arrays</vt:lpstr>
      <vt:lpstr>Multidimensional Arrays</vt:lpstr>
      <vt:lpstr>Function Pointers</vt:lpstr>
      <vt:lpstr>Function Pointer Example</vt:lpstr>
      <vt:lpstr>Numerical Integration</vt:lpstr>
      <vt:lpstr>Function Tables (Jump Tables)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and Dynamic Memory</dc:title>
  <dc:creator>Darrell Long</dc:creator>
  <cp:lastModifiedBy>Eugene Chou</cp:lastModifiedBy>
  <cp:revision>25</cp:revision>
  <dcterms:created xsi:type="dcterms:W3CDTF">2020-01-04T05:09:42Z</dcterms:created>
  <dcterms:modified xsi:type="dcterms:W3CDTF">2022-01-28T07:04:55Z</dcterms:modified>
</cp:coreProperties>
</file>