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89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6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53" r:id="rId50"/>
    <p:sldId id="313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33" r:id="rId60"/>
    <p:sldId id="334" r:id="rId61"/>
    <p:sldId id="335" r:id="rId62"/>
    <p:sldId id="336" r:id="rId63"/>
    <p:sldId id="322" r:id="rId64"/>
    <p:sldId id="337" r:id="rId65"/>
    <p:sldId id="338" r:id="rId66"/>
    <p:sldId id="339" r:id="rId67"/>
    <p:sldId id="340" r:id="rId68"/>
    <p:sldId id="341" r:id="rId69"/>
    <p:sldId id="323" r:id="rId70"/>
    <p:sldId id="324" r:id="rId71"/>
    <p:sldId id="328" r:id="rId72"/>
    <p:sldId id="327" r:id="rId73"/>
    <p:sldId id="330" r:id="rId74"/>
    <p:sldId id="329" r:id="rId75"/>
    <p:sldId id="331" r:id="rId76"/>
    <p:sldId id="332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14"/>
    <p:restoredTop sz="86531"/>
  </p:normalViewPr>
  <p:slideViewPr>
    <p:cSldViewPr snapToGrid="0" snapToObjects="1">
      <p:cViewPr varScale="1">
        <p:scale>
          <a:sx n="65" d="100"/>
          <a:sy n="65" d="100"/>
        </p:scale>
        <p:origin x="208" y="1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89B-9D66-A042-8C57-4C6826F486F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7452-D27A-A34C-BCB7-E606BD6F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50EE-AA22-FF41-8335-5C5F3B59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1CA5-393D-184B-9495-DFEF416D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169D-4A5C-6244-9EDB-1E0BB18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EB3B-33C9-C34D-A82F-CF196F3D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642D-7221-0649-B28B-F05E53C2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EC4F-276E-CB40-B7D8-AD36A97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C34D-C14E-3E40-8818-525DD611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3B0E-6E96-6642-8AF1-131D03F0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AB81-F4BF-9F40-A909-779C7C7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ED5D-5F22-7B47-A05C-6AB422D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8A8B-9913-294E-9A51-472D7991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963-1BF7-A743-8AAB-D4FD2516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B054-9641-0345-A3BC-CE5AE278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122B-E386-9A4D-8426-8A6F06C4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B991-6484-E347-8C68-7EF8708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999-360C-AA4C-BE84-ACA4FA04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5D3B-C5F3-1449-BA0B-09888308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1487-99A3-644E-B601-E7AEC7C7F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67666-4399-2247-9AB6-6F608DD8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8A03-66D1-DD41-B76A-563368EE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7316-BA1A-934F-AC34-C6B3369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1D-FC7E-7C4B-9734-2E6E9EA5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AC39-DEDA-8C49-8696-3E9D7353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B116-1BA2-F94D-A4D9-2E66F4EC3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1D156-C548-234B-9F00-64DC734A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EDA99-D046-CC48-A251-1F76F93E1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5FF7-9C58-754A-A5E8-13D8B58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C23B-6773-CE47-81B5-B812D00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BA34-A3EC-8C42-8F76-78F9938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728-A886-064E-A28A-C9F7EC1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554FE-E092-DA4D-8241-9B60191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7866-9CFC-4942-98F8-BEF2818D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7AAC5-FB8B-2D4D-874F-CEA865C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1230-DA19-1640-848B-7140C084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0D1CB-41BB-F14B-88FA-5F0C67E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014F-EA54-0146-9742-DD74622F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555-1215-2F46-BFF5-A3C6C2EE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62C1-19A0-A248-8C1D-6CC879F2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9780-485F-5E4D-A633-4063EC72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D81B-D596-4544-8EBC-111863B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6A48D-1178-0943-8F70-7578E90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A721-0A80-CA42-8292-28EE82E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45F-FB5B-4D4B-B2CD-D8E51CA9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5C2F-2429-5141-8E71-EDB57C02D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D3D1-8FE8-D44C-B985-A9448B67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51A3-9C85-CF42-B44A-B384A393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AE22-C478-574A-9E83-8C612016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1232-2109-BA42-9150-AD060997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4D3B-F7D2-864A-A795-42C47BAC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B7C5-AF84-DC4B-9BD9-88CEF4FF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57CC-C5DD-8A41-8522-D5D216C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C83A-7D63-5A4A-AF7F-CC0B2A89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5620-EDCD-234A-9D90-84A95EC5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A92E6-022E-F44F-AC33-D3BE5C9A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DF142-0C60-5B46-A280-AF32E8B3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607B-E322-AF4E-91DD-2A9064F9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6101-2E4F-F74B-9B92-68799AA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46BB-7279-7E47-A616-F174264F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90E8F-A47E-2041-8A10-A2B4462F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7548-4537-7342-B81A-41B265D1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7131-7DAB-DA4A-AF23-5C1F02EE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4BEC-2DC7-BB4A-8EC4-A6A32586FBF4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2CF0-C2C4-8647-B3FE-2B7817678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1108-F545-BF46-99C6-5BFA918FF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1D64E30C-F17C-894E-BCCF-8633C52A8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01C54-F1C3-6F48-AA7E-005007CC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ADD1-0A4A-AE45-87BB-028AB100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Prof. Darrell Long</a:t>
            </a:r>
          </a:p>
          <a:p>
            <a:r>
              <a:rPr lang="en-US">
                <a:solidFill>
                  <a:schemeClr val="tx1"/>
                </a:solidFill>
              </a:rPr>
              <a:t>CSE 13s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8CA5E-9E29-F64C-B8BC-907931BC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3512-997C-6F4B-B537-811AD191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2/28/20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F306-36B3-E74B-8E0F-ADF797B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12412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346887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98594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7242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13682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51575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426647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55155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301105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1662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9ED-4AA0-B642-8BAF-3F51F44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5806-3C7B-1641-9B31-3CC1959C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930" cy="4351338"/>
          </a:xfrm>
        </p:spPr>
        <p:txBody>
          <a:bodyPr/>
          <a:lstStyle/>
          <a:p>
            <a:r>
              <a:rPr lang="en-US" dirty="0"/>
              <a:t>A tree is a type of </a:t>
            </a:r>
            <a:r>
              <a:rPr lang="en-US" i="1" dirty="0"/>
              <a:t>directed acyclic graph</a:t>
            </a:r>
            <a:r>
              <a:rPr lang="en-US" dirty="0"/>
              <a:t>, typically composed of </a:t>
            </a:r>
            <a:r>
              <a:rPr lang="en-US" i="1" dirty="0"/>
              <a:t>nodes.</a:t>
            </a:r>
          </a:p>
          <a:p>
            <a:r>
              <a:rPr lang="en-US" dirty="0"/>
              <a:t>There is exactly one path between any two nodes.</a:t>
            </a:r>
          </a:p>
          <a:p>
            <a:r>
              <a:rPr lang="en-US" dirty="0"/>
              <a:t>The definition on the right:</a:t>
            </a:r>
          </a:p>
          <a:p>
            <a:pPr lvl="1"/>
            <a:r>
              <a:rPr lang="en-US" dirty="0"/>
              <a:t>A tree is can either be NULL,</a:t>
            </a:r>
          </a:p>
          <a:p>
            <a:pPr lvl="1"/>
            <a:r>
              <a:rPr lang="en-US" dirty="0"/>
              <a:t>Or be a node pointing to two trees.</a:t>
            </a:r>
          </a:p>
          <a:p>
            <a:pPr lvl="1"/>
            <a:r>
              <a:rPr lang="en-US" dirty="0"/>
              <a:t>An example of a </a:t>
            </a:r>
            <a:r>
              <a:rPr lang="en-US" i="1" dirty="0"/>
              <a:t>rooted binary tree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ACAD-B6F6-6C45-A7F1-6B03BC32975D}"/>
              </a:ext>
            </a:extLst>
          </p:cNvPr>
          <p:cNvSpPr txBox="1"/>
          <p:nvPr/>
        </p:nvSpPr>
        <p:spPr>
          <a:xfrm>
            <a:off x="6832600" y="1825625"/>
            <a:ext cx="472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Tree =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| Node Tree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E9889B-BBDC-6249-9A64-508BE2AAB3AC}"/>
              </a:ext>
            </a:extLst>
          </p:cNvPr>
          <p:cNvGrpSpPr/>
          <p:nvPr/>
        </p:nvGrpSpPr>
        <p:grpSpPr>
          <a:xfrm>
            <a:off x="7470140" y="3129280"/>
            <a:ext cx="2915920" cy="233680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8B825D-3DD6-794B-8654-D1D869950BB1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1B9D95-95B1-FC46-8286-F88ADEB1B526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C5BC5C-EE23-FF43-8340-4E641F83B55E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A020E6-B7EC-4342-9D94-83D38E375A96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EA337D-0637-EF41-8560-CE9F12D7F9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C19F25-B0AA-EC4E-9527-EA73E8281AD9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0BE752-CF81-6149-A202-307D6B14DC5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5D619E-5FCC-C540-9D58-6379C6CE2745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3A6504-6C71-7249-937B-B3C060D95F3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43F6A-32D6-3E49-8C88-D29953656CF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3937B4-76FA-854C-AA9A-15DC6070962A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9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04333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6, 5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165042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58081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94193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389026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</p:spTree>
    <p:extLst>
      <p:ext uri="{BB962C8B-B14F-4D97-AF65-F5344CB8AC3E}">
        <p14:creationId xmlns:p14="http://schemas.microsoft.com/office/powerpoint/2010/main" val="209935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</p:spTree>
    <p:extLst>
      <p:ext uri="{BB962C8B-B14F-4D97-AF65-F5344CB8AC3E}">
        <p14:creationId xmlns:p14="http://schemas.microsoft.com/office/powerpoint/2010/main" val="296053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</a:t>
            </a:r>
          </a:p>
        </p:txBody>
      </p:sp>
    </p:spTree>
    <p:extLst>
      <p:ext uri="{BB962C8B-B14F-4D97-AF65-F5344CB8AC3E}">
        <p14:creationId xmlns:p14="http://schemas.microsoft.com/office/powerpoint/2010/main" val="213479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</a:t>
            </a:r>
          </a:p>
        </p:txBody>
      </p:sp>
    </p:spTree>
    <p:extLst>
      <p:ext uri="{BB962C8B-B14F-4D97-AF65-F5344CB8AC3E}">
        <p14:creationId xmlns:p14="http://schemas.microsoft.com/office/powerpoint/2010/main" val="340786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</a:t>
            </a:r>
          </a:p>
        </p:txBody>
      </p:sp>
    </p:spTree>
    <p:extLst>
      <p:ext uri="{BB962C8B-B14F-4D97-AF65-F5344CB8AC3E}">
        <p14:creationId xmlns:p14="http://schemas.microsoft.com/office/powerpoint/2010/main" val="15311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A60-09DB-3C41-B54E-1BCD40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node?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8D6BB6-0BD0-BD41-B404-E58E3CB12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3400" cy="4351338"/>
              </a:xfrm>
            </p:spPr>
            <p:txBody>
              <a:bodyPr/>
              <a:lstStyle/>
              <a:p>
                <a:r>
                  <a:rPr lang="en-US" dirty="0"/>
                  <a:t>The smallest entity in a tree.</a:t>
                </a:r>
              </a:p>
              <a:p>
                <a:r>
                  <a:rPr lang="en-US" dirty="0"/>
                  <a:t>Typically contains some value.</a:t>
                </a:r>
              </a:p>
              <a:p>
                <a:r>
                  <a:rPr lang="en-US" dirty="0"/>
                  <a:t>Binary tree:</a:t>
                </a:r>
              </a:p>
              <a:p>
                <a:pPr lvl="1"/>
                <a:r>
                  <a:rPr lang="en-US" dirty="0"/>
                  <a:t>Each node has up to 2 children.</a:t>
                </a:r>
              </a:p>
              <a:p>
                <a:pPr lvl="1"/>
                <a:r>
                  <a:rPr lang="en-US" dirty="0"/>
                  <a:t>Generally implemented as shown.</a:t>
                </a:r>
              </a:p>
              <a:p>
                <a:pPr lvl="1"/>
                <a:r>
                  <a:rPr lang="en-US" dirty="0"/>
                  <a:t>Some don’t track the parent.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tree:</a:t>
                </a:r>
              </a:p>
              <a:p>
                <a:pPr lvl="1"/>
                <a:r>
                  <a:rPr lang="en-US" dirty="0"/>
                  <a:t>Each node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children.</a:t>
                </a:r>
              </a:p>
              <a:p>
                <a:pPr lvl="1"/>
                <a:r>
                  <a:rPr lang="en-US" dirty="0"/>
                  <a:t>A 2-ary tree is a binary tree.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8D6BB6-0BD0-BD41-B404-E58E3CB12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3400" cy="4351338"/>
              </a:xfrm>
              <a:blipFill>
                <a:blip r:embed="rId2"/>
                <a:stretch>
                  <a:fillRect l="-203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DB12232-9772-FC4F-9220-CB5E4CEF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83" y="1690688"/>
            <a:ext cx="363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</p:spTree>
    <p:extLst>
      <p:ext uri="{BB962C8B-B14F-4D97-AF65-F5344CB8AC3E}">
        <p14:creationId xmlns:p14="http://schemas.microsoft.com/office/powerpoint/2010/main" val="64119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</p:spTree>
    <p:extLst>
      <p:ext uri="{BB962C8B-B14F-4D97-AF65-F5344CB8AC3E}">
        <p14:creationId xmlns:p14="http://schemas.microsoft.com/office/powerpoint/2010/main" val="274581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</p:spTree>
    <p:extLst>
      <p:ext uri="{BB962C8B-B14F-4D97-AF65-F5344CB8AC3E}">
        <p14:creationId xmlns:p14="http://schemas.microsoft.com/office/powerpoint/2010/main" val="379504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4, 5</a:t>
            </a:r>
          </a:p>
        </p:txBody>
      </p:sp>
    </p:spTree>
    <p:extLst>
      <p:ext uri="{BB962C8B-B14F-4D97-AF65-F5344CB8AC3E}">
        <p14:creationId xmlns:p14="http://schemas.microsoft.com/office/powerpoint/2010/main" val="212862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168475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11147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891878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333191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328127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8579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Root</a:t>
            </a:r>
          </a:p>
          <a:p>
            <a:pPr lvl="1"/>
            <a:r>
              <a:rPr lang="en-US" dirty="0"/>
              <a:t>The starting point of the tree.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, then the tree is empty.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95E1D2-B2BB-F846-B27C-E8C9E6D6F0FB}"/>
              </a:ext>
            </a:extLst>
          </p:cNvPr>
          <p:cNvGrpSpPr/>
          <p:nvPr/>
        </p:nvGrpSpPr>
        <p:grpSpPr>
          <a:xfrm>
            <a:off x="7061200" y="2182625"/>
            <a:ext cx="3466548" cy="3214530"/>
            <a:chOff x="7061200" y="2182625"/>
            <a:chExt cx="3466548" cy="32145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5346DC-DAC8-D04F-B8E1-B8237EAA1394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FAD3FF-C1AD-2D4A-8C5B-AC9FDDCCEB77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9637A3-13D6-FD47-B628-CE09E4C9E2F0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0E3BB84-B65D-AE42-9970-3364F9BA9B4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0B6BDE-4BD9-2C46-B66C-6E51860E37F5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6B7182-BD51-8E4D-89F2-2B44726A04C9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FB53865-17DF-F447-8A62-7450B83540F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EEB2DB-CFD1-754B-A16B-6E93CAC7CC27}"/>
                  </a:ext>
                </a:extLst>
              </p:cNvPr>
              <p:cNvCxnSpPr>
                <a:stCxn id="38" idx="3"/>
                <a:endCxn id="40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1C4FE1-38BC-894B-ACB1-9D13DBCD0B66}"/>
                  </a:ext>
                </a:extLst>
              </p:cNvPr>
              <p:cNvCxnSpPr>
                <a:cxnSpLocks/>
                <a:stCxn id="38" idx="5"/>
                <a:endCxn id="41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D7761E0-0F02-D940-920C-3F1B71C95C7D}"/>
                  </a:ext>
                </a:extLst>
              </p:cNvPr>
              <p:cNvCxnSpPr>
                <a:cxnSpLocks/>
                <a:stCxn id="37" idx="3"/>
                <a:endCxn id="38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8E2D8E-A678-9248-AEF5-499F098BF3A8}"/>
                  </a:ext>
                </a:extLst>
              </p:cNvPr>
              <p:cNvCxnSpPr>
                <a:cxnSpLocks/>
                <a:stCxn id="37" idx="5"/>
                <a:endCxn id="39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B07EA9-B854-1942-A04D-4BD7D9295C1E}"/>
                  </a:ext>
                </a:extLst>
              </p:cNvPr>
              <p:cNvCxnSpPr>
                <a:cxnSpLocks/>
                <a:stCxn id="39" idx="3"/>
                <a:endCxn id="42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20D93E-A4FB-D547-992F-79078719F44D}"/>
                </a:ext>
              </a:extLst>
            </p:cNvPr>
            <p:cNvSpPr txBox="1"/>
            <p:nvPr/>
          </p:nvSpPr>
          <p:spPr>
            <a:xfrm>
              <a:off x="8537409" y="2182625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549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791841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330544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528515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678449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1048237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8974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106103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5, 6,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</p:spTree>
    <p:extLst>
      <p:ext uri="{BB962C8B-B14F-4D97-AF65-F5344CB8AC3E}">
        <p14:creationId xmlns:p14="http://schemas.microsoft.com/office/powerpoint/2010/main" val="286462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C3F1-38DB-C64F-8998-3420693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5882-4E1E-8D4B-A3D2-DE4C1E8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839" cy="4351338"/>
          </a:xfrm>
        </p:spPr>
        <p:txBody>
          <a:bodyPr/>
          <a:lstStyle/>
          <a:p>
            <a:r>
              <a:rPr lang="en-US" dirty="0"/>
              <a:t>Same as BFS in a graph.</a:t>
            </a:r>
          </a:p>
          <a:p>
            <a:r>
              <a:rPr lang="en-US" dirty="0"/>
              <a:t>Nodes in a tree are visited level by level.</a:t>
            </a:r>
          </a:p>
          <a:p>
            <a:r>
              <a:rPr lang="en-US" dirty="0"/>
              <a:t>Uses a </a:t>
            </a:r>
            <a:r>
              <a:rPr lang="en-US" i="1" dirty="0"/>
              <a:t>queue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4BA79C-51F4-D04C-B39C-80AAB8627352}"/>
              </a:ext>
            </a:extLst>
          </p:cNvPr>
          <p:cNvGrpSpPr/>
          <p:nvPr/>
        </p:nvGrpSpPr>
        <p:grpSpPr>
          <a:xfrm>
            <a:off x="6843572" y="225062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EB7302-10E9-CA47-99F6-9E70755FD231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7B446B-2AFA-FF4D-8A4E-DC8DF9036F0E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CF5962-3608-E84B-9606-8EE99F4EF88D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2552A5-822D-F94C-BC4A-7BACDD7AF21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0E0450-D936-A249-ABCD-7894D9550D3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BF554E-E922-D74F-A764-3F7112A7D0AA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2C7DCC-B390-E44B-814E-820348A655E8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321836-88DA-7348-A0B5-491510C52CF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ED4916-3864-E943-B8F5-3CB9EB9C73C0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9A3803-EAFF-354C-A686-A99C6965D1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83F69A-DAF3-344D-A50E-615C941274D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968A3-956E-CF4A-9B73-9A5780661E58}"/>
              </a:ext>
            </a:extLst>
          </p:cNvPr>
          <p:cNvCxnSpPr>
            <a:cxnSpLocks/>
          </p:cNvCxnSpPr>
          <p:nvPr/>
        </p:nvCxnSpPr>
        <p:spPr>
          <a:xfrm>
            <a:off x="6687623" y="3041533"/>
            <a:ext cx="4418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DF34EF-892E-034A-913B-F0CF4C1679F3}"/>
              </a:ext>
            </a:extLst>
          </p:cNvPr>
          <p:cNvCxnSpPr>
            <a:cxnSpLocks/>
          </p:cNvCxnSpPr>
          <p:nvPr/>
        </p:nvCxnSpPr>
        <p:spPr>
          <a:xfrm>
            <a:off x="6638143" y="4203338"/>
            <a:ext cx="4418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1D609E-F125-A244-85A4-9E708618C77D}"/>
              </a:ext>
            </a:extLst>
          </p:cNvPr>
          <p:cNvSpPr txBox="1"/>
          <p:nvPr/>
        </p:nvSpPr>
        <p:spPr>
          <a:xfrm>
            <a:off x="7781555" y="5554184"/>
            <a:ext cx="223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Order: </a:t>
            </a:r>
            <a:r>
              <a:rPr lang="en-US" dirty="0"/>
              <a:t>4, 2, 6, 1, 3, 5</a:t>
            </a:r>
          </a:p>
        </p:txBody>
      </p:sp>
    </p:spTree>
    <p:extLst>
      <p:ext uri="{BB962C8B-B14F-4D97-AF65-F5344CB8AC3E}">
        <p14:creationId xmlns:p14="http://schemas.microsoft.com/office/powerpoint/2010/main" val="1316839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/>
          </a:bodyPr>
          <a:lstStyle/>
          <a:p>
            <a:r>
              <a:rPr lang="en-US" b="1" dirty="0"/>
              <a:t>Successor</a:t>
            </a:r>
          </a:p>
          <a:p>
            <a:pPr lvl="1"/>
            <a:r>
              <a:rPr lang="en-US" dirty="0"/>
              <a:t>The next node in some order.</a:t>
            </a:r>
          </a:p>
          <a:p>
            <a:r>
              <a:rPr lang="en-US" b="1" dirty="0"/>
              <a:t>Predecessor</a:t>
            </a:r>
          </a:p>
          <a:p>
            <a:pPr lvl="1"/>
            <a:r>
              <a:rPr lang="en-US" dirty="0"/>
              <a:t>The previous node in some order.</a:t>
            </a:r>
          </a:p>
          <a:p>
            <a:r>
              <a:rPr lang="en-US" dirty="0"/>
              <a:t>Both are well-defined for preorder, </a:t>
            </a:r>
            <a:r>
              <a:rPr lang="en-US" dirty="0" err="1"/>
              <a:t>inorder</a:t>
            </a:r>
            <a:r>
              <a:rPr lang="en-US" dirty="0"/>
              <a:t>, and </a:t>
            </a:r>
            <a:r>
              <a:rPr lang="en-US" dirty="0" err="1"/>
              <a:t>postorder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use </a:t>
            </a:r>
            <a:r>
              <a:rPr lang="en-US" dirty="0" err="1"/>
              <a:t>inorder</a:t>
            </a:r>
            <a:r>
              <a:rPr lang="en-US" dirty="0"/>
              <a:t> for </a:t>
            </a:r>
            <a:r>
              <a:rPr lang="en-US" i="1" dirty="0"/>
              <a:t>binary search trees.</a:t>
            </a:r>
          </a:p>
          <a:p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DA6033-836A-0C45-8E58-C2A0BCBC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21" y="1563510"/>
            <a:ext cx="3531155" cy="46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43661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</a:p>
              <a:p>
                <a:r>
                  <a:rPr lang="en-US" b="1" dirty="0"/>
                  <a:t>Parent</a:t>
                </a:r>
              </a:p>
              <a:p>
                <a:pPr lvl="1"/>
                <a:r>
                  <a:rPr lang="en-US" dirty="0"/>
                  <a:t>A node that points to child nodes (children).</a:t>
                </a:r>
              </a:p>
              <a:p>
                <a:r>
                  <a:rPr lang="en-US" b="1" dirty="0"/>
                  <a:t>Child</a:t>
                </a:r>
              </a:p>
              <a:p>
                <a:pPr lvl="1"/>
                <a:r>
                  <a:rPr lang="en-US" dirty="0"/>
                  <a:t>A node connected to a parent node.</a:t>
                </a:r>
              </a:p>
              <a:p>
                <a:pPr lvl="1"/>
                <a:r>
                  <a:rPr lang="en-US" dirty="0"/>
                  <a:t>Can also be the root of a </a:t>
                </a:r>
                <a:r>
                  <a:rPr lang="en-US" b="1" i="1" dirty="0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means each node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Subtree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Traversal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Successor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Predecessor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43661" cy="4351338"/>
              </a:xfrm>
              <a:blipFill>
                <a:blip r:embed="rId2"/>
                <a:stretch>
                  <a:fillRect l="-1279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7061200" y="2182625"/>
            <a:ext cx="3746919" cy="3214530"/>
            <a:chOff x="7061200" y="2182625"/>
            <a:chExt cx="3746919" cy="32145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93FF4C-3141-BF40-9199-6E8AE59D5EF9}"/>
                </a:ext>
              </a:extLst>
            </p:cNvPr>
            <p:cNvSpPr txBox="1"/>
            <p:nvPr/>
          </p:nvSpPr>
          <p:spPr>
            <a:xfrm>
              <a:off x="8537409" y="2182625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D1C600-964A-824B-B69F-65DD3BD5B0D5}"/>
                </a:ext>
              </a:extLst>
            </p:cNvPr>
            <p:cNvSpPr txBox="1"/>
            <p:nvPr/>
          </p:nvSpPr>
          <p:spPr>
            <a:xfrm>
              <a:off x="7286765" y="3256694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9715919" y="3238766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93B3-7F8D-C349-9F85-DFB50582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F417-F009-324F-8CEC-0FDE3906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An example of an </a:t>
            </a:r>
            <a:r>
              <a:rPr lang="en-US" i="1" dirty="0"/>
              <a:t>ordered tree.</a:t>
            </a:r>
            <a:endParaRPr lang="en-US" dirty="0"/>
          </a:p>
          <a:p>
            <a:pPr lvl="1"/>
            <a:r>
              <a:rPr lang="en-US" dirty="0"/>
              <a:t>Nodes in a tree do not necessarily need an order.</a:t>
            </a:r>
          </a:p>
          <a:p>
            <a:pPr lvl="1"/>
            <a:r>
              <a:rPr lang="en-US" dirty="0"/>
              <a:t>But it is more useful if there is an order.</a:t>
            </a:r>
          </a:p>
          <a:p>
            <a:r>
              <a:rPr lang="en-US" dirty="0"/>
              <a:t>Keys less than a node’s value go under its left subtree.</a:t>
            </a:r>
          </a:p>
          <a:p>
            <a:r>
              <a:rPr lang="en-US" dirty="0"/>
              <a:t>Keys greater than a node’s value go under its right subtree.</a:t>
            </a:r>
          </a:p>
          <a:p>
            <a:pPr lvl="1"/>
            <a:r>
              <a:rPr lang="en-US" dirty="0"/>
              <a:t>Duplicates are generally ignored.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6CD537-8A0C-E647-9087-06C37F818475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AA259F-4106-9347-BED0-87A0731C7F36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B518E1-BFAF-E24B-A5EC-A6D91EC0140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B90525-D5D8-3B43-B19E-F5C31C5632A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D9F4B1-D480-2949-B6C4-6DD326CB919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208D42-5DFD-2047-891A-5C5832332E62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BE2834-3793-3F4A-A61D-78BE2FA942C4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727A94-50BC-F243-A235-772BEC23320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06062-8AB2-234A-83EA-A6EDBC7BB173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791CD4-A681-144C-BE7F-4699FE19EE04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2E2EC-29EC-E84E-BF61-48DF6D95A1A5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E22527-1DAB-F142-B122-B205E48A3061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117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38B-E53E-AA44-B533-CC4AB7A9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in </a:t>
            </a:r>
            <a:r>
              <a:rPr lang="en-US" b="1" dirty="0"/>
              <a:t>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37CF75-9EAC-8042-A0BC-6540B439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6741" cy="4351338"/>
          </a:xfrm>
        </p:spPr>
        <p:txBody>
          <a:bodyPr/>
          <a:lstStyle/>
          <a:p>
            <a:r>
              <a:rPr lang="en-US" dirty="0"/>
              <a:t>API:</a:t>
            </a:r>
          </a:p>
          <a:p>
            <a:pPr lvl="1"/>
            <a:r>
              <a:rPr lang="en-US" dirty="0"/>
              <a:t>Create an empty tree.</a:t>
            </a:r>
          </a:p>
          <a:p>
            <a:pPr lvl="1"/>
            <a:r>
              <a:rPr lang="en-US" dirty="0"/>
              <a:t>Find the minimum node in a tree.</a:t>
            </a:r>
          </a:p>
          <a:p>
            <a:pPr lvl="1"/>
            <a:r>
              <a:rPr lang="en-US" dirty="0"/>
              <a:t>Find the maximum node in a tree.</a:t>
            </a:r>
          </a:p>
          <a:p>
            <a:pPr lvl="1"/>
            <a:r>
              <a:rPr lang="en-US" dirty="0"/>
              <a:t>Find the height of a tree.</a:t>
            </a:r>
          </a:p>
          <a:p>
            <a:pPr lvl="1"/>
            <a:r>
              <a:rPr lang="en-US" dirty="0"/>
              <a:t>Check if a tree is balanced.</a:t>
            </a:r>
          </a:p>
          <a:p>
            <a:pPr lvl="1"/>
            <a:r>
              <a:rPr lang="en-US" dirty="0"/>
              <a:t>Find some key in a tree.</a:t>
            </a:r>
          </a:p>
          <a:p>
            <a:pPr lvl="1"/>
            <a:r>
              <a:rPr lang="en-US" dirty="0"/>
              <a:t>Insert a new key into a tree.</a:t>
            </a:r>
          </a:p>
          <a:p>
            <a:pPr lvl="1"/>
            <a:r>
              <a:rPr lang="en-US" dirty="0"/>
              <a:t>Remove a key from a tree.</a:t>
            </a:r>
          </a:p>
          <a:p>
            <a:pPr lvl="1"/>
            <a:r>
              <a:rPr lang="en-US" dirty="0"/>
              <a:t>Delete a tree.</a:t>
            </a:r>
          </a:p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A65F1DC-2898-C046-8D71-711015FE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746" y="1825625"/>
            <a:ext cx="3318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8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78B-E8F6-FB41-BA02-98FBA3C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1675-B787-6044-8AE9-BDB863EE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33"/>
            <a:ext cx="4827494" cy="1325563"/>
          </a:xfrm>
        </p:spPr>
        <p:txBody>
          <a:bodyPr/>
          <a:lstStyle/>
          <a:p>
            <a:r>
              <a:rPr lang="en-US" dirty="0"/>
              <a:t>Start from the root.</a:t>
            </a:r>
          </a:p>
          <a:p>
            <a:r>
              <a:rPr lang="en-US" dirty="0"/>
              <a:t>Walk all the way to the left.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9A958-9E26-BD45-84F2-F08279EEF72B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768D66-B327-B647-B0A5-AB09DFD0C724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50A8BC-E3EE-F147-B7D2-21978553D53B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04D3A4-A56A-BE4F-A1CD-528A1FD294C8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3833D5-D8E2-4843-89B7-AC599FD17013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4E788-2B22-A248-897B-271FB3FB93EA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DBCC3-0D09-3E4B-B8A1-5EE7481948CD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32D8A-81FB-F749-A226-91ADBB25DE6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DFFF68-1F48-8B47-AD46-FFAC1828C1A6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61611-CED3-8F4A-B050-54D92D521032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702AE6-4F2F-F54F-A9D2-82CCF90B048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D8854-2412-7646-98A3-1DF4AD20455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A85E3C-6729-824B-BCE7-B6B76D88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6" y="3703094"/>
            <a:ext cx="4025900" cy="1866900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4375211-A6CA-0A45-B506-8EFD0B7B29A9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 flipV="1">
            <a:off x="6836033" y="3621168"/>
            <a:ext cx="1196252" cy="719354"/>
          </a:xfrm>
          <a:prstGeom prst="curvedConnector3">
            <a:avLst>
              <a:gd name="adj1" fmla="val -1911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C955C86-9B6C-A140-8343-9646995F503F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7793837" y="2332357"/>
            <a:ext cx="1068275" cy="10503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2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78B-E8F6-FB41-BA02-98FBA3C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1675-B787-6044-8AE9-BDB863EE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33"/>
            <a:ext cx="4827494" cy="1325563"/>
          </a:xfrm>
        </p:spPr>
        <p:txBody>
          <a:bodyPr/>
          <a:lstStyle/>
          <a:p>
            <a:r>
              <a:rPr lang="en-US" dirty="0"/>
              <a:t>Start from the root.</a:t>
            </a:r>
          </a:p>
          <a:p>
            <a:r>
              <a:rPr lang="en-US" dirty="0"/>
              <a:t>Walk all the way to the right.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9A958-9E26-BD45-84F2-F08279EEF72B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768D66-B327-B647-B0A5-AB09DFD0C724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50A8BC-E3EE-F147-B7D2-21978553D53B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04D3A4-A56A-BE4F-A1CD-528A1FD294C8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3833D5-D8E2-4843-89B7-AC599FD17013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4E788-2B22-A248-897B-271FB3FB93EA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DBCC3-0D09-3E4B-B8A1-5EE7481948CD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32D8A-81FB-F749-A226-91ADBB25DE6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DFFF68-1F48-8B47-AD46-FFAC1828C1A6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61611-CED3-8F4A-B050-54D92D521032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702AE6-4F2F-F54F-A9D2-82CCF90B048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D8854-2412-7646-98A3-1DF4AD20455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3B12E4B-2904-FD4E-BB2E-01A16D5F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1" y="3766932"/>
            <a:ext cx="4089400" cy="18923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96DD3CE-EDA4-4B4B-BED2-10A2BF66693B}"/>
              </a:ext>
            </a:extLst>
          </p:cNvPr>
          <p:cNvCxnSpPr>
            <a:cxnSpLocks/>
            <a:stCxn id="5" idx="7"/>
            <a:endCxn id="7" idx="0"/>
          </p:cNvCxnSpPr>
          <p:nvPr/>
        </p:nvCxnSpPr>
        <p:spPr>
          <a:xfrm rot="16200000" flipH="1">
            <a:off x="9192506" y="2377756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29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C77A-9580-8E48-BC75-108CEB83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finding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0AA66-525F-F34F-876C-0742C05DF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73557" cy="4351338"/>
              </a:xfrm>
            </p:spPr>
            <p:txBody>
              <a:bodyPr/>
              <a:lstStyle/>
              <a:p>
                <a:r>
                  <a:rPr lang="en-US" dirty="0"/>
                  <a:t>It depends on the </a:t>
                </a:r>
                <a:r>
                  <a:rPr lang="en-US" i="1" dirty="0"/>
                  <a:t>balance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Balanced tree:</a:t>
                </a:r>
              </a:p>
              <a:p>
                <a:pPr lvl="1"/>
                <a:r>
                  <a:rPr lang="en-US" dirty="0"/>
                  <a:t>The height of its left subtree differs by at most 1 from the height of its right subtree.</a:t>
                </a:r>
              </a:p>
              <a:p>
                <a:r>
                  <a:rPr lang="en-US" dirty="0"/>
                  <a:t>For a balanced tree: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For an imbalanced tree: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0AA66-525F-F34F-876C-0742C05DF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73557" cy="4351338"/>
              </a:xfrm>
              <a:blipFill>
                <a:blip r:embed="rId2"/>
                <a:stretch>
                  <a:fillRect l="-156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752E8F-EE9C-F04C-9884-75188417E1D7}"/>
              </a:ext>
            </a:extLst>
          </p:cNvPr>
          <p:cNvGrpSpPr/>
          <p:nvPr/>
        </p:nvGrpSpPr>
        <p:grpSpPr>
          <a:xfrm>
            <a:off x="8291130" y="1588768"/>
            <a:ext cx="2374499" cy="4825051"/>
            <a:chOff x="8304577" y="1667824"/>
            <a:chExt cx="2374499" cy="482505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FDEA0B-771F-B540-94CB-E7924968A920}"/>
                </a:ext>
              </a:extLst>
            </p:cNvPr>
            <p:cNvGrpSpPr/>
            <p:nvPr/>
          </p:nvGrpSpPr>
          <p:grpSpPr>
            <a:xfrm>
              <a:off x="8355425" y="1667824"/>
              <a:ext cx="2057137" cy="4825051"/>
              <a:chOff x="8062817" y="1434361"/>
              <a:chExt cx="2057137" cy="482505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FF6CC5-C40C-E74F-95DB-79214AC6F580}"/>
                  </a:ext>
                </a:extLst>
              </p:cNvPr>
              <p:cNvGrpSpPr/>
              <p:nvPr/>
            </p:nvGrpSpPr>
            <p:grpSpPr>
              <a:xfrm>
                <a:off x="8107394" y="1900287"/>
                <a:ext cx="1907568" cy="1528713"/>
                <a:chOff x="7470140" y="3129280"/>
                <a:chExt cx="2915920" cy="2336800"/>
              </a:xfrm>
              <a:solidFill>
                <a:schemeClr val="accent6"/>
              </a:solidFill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F7F2491-5633-7746-B04A-71684E79EEB0}"/>
                    </a:ext>
                  </a:extLst>
                </p:cNvPr>
                <p:cNvSpPr/>
                <p:nvPr/>
              </p:nvSpPr>
              <p:spPr>
                <a:xfrm>
                  <a:off x="8973820" y="312928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64EBA91-4851-EE4A-AEC9-EF33198E185E}"/>
                    </a:ext>
                  </a:extLst>
                </p:cNvPr>
                <p:cNvSpPr/>
                <p:nvPr/>
              </p:nvSpPr>
              <p:spPr>
                <a:xfrm>
                  <a:off x="7917180" y="4078269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A465FA6-F29A-684A-B1AD-E7F64C94D1CD}"/>
                    </a:ext>
                  </a:extLst>
                </p:cNvPr>
                <p:cNvSpPr/>
                <p:nvPr/>
              </p:nvSpPr>
              <p:spPr>
                <a:xfrm>
                  <a:off x="9939020" y="4078269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58A925D-73C4-FC48-8C8D-D31AC6CFC25A}"/>
                    </a:ext>
                  </a:extLst>
                </p:cNvPr>
                <p:cNvSpPr/>
                <p:nvPr/>
              </p:nvSpPr>
              <p:spPr>
                <a:xfrm>
                  <a:off x="747014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43B0E5F-F733-314F-9DBD-A6267F5D8240}"/>
                    </a:ext>
                  </a:extLst>
                </p:cNvPr>
                <p:cNvSpPr/>
                <p:nvPr/>
              </p:nvSpPr>
              <p:spPr>
                <a:xfrm>
                  <a:off x="836422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C47E97-0CF4-7848-8C68-5F64C42B9513}"/>
                    </a:ext>
                  </a:extLst>
                </p:cNvPr>
                <p:cNvSpPr/>
                <p:nvPr/>
              </p:nvSpPr>
              <p:spPr>
                <a:xfrm>
                  <a:off x="949198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68B93BF-BFE2-7C42-B33C-FDF8E6F6CA49}"/>
                    </a:ext>
                  </a:extLst>
                </p:cNvPr>
                <p:cNvCxnSpPr>
                  <a:stCxn id="6" idx="3"/>
                  <a:endCxn id="8" idx="0"/>
                </p:cNvCxnSpPr>
                <p:nvPr/>
              </p:nvCxnSpPr>
              <p:spPr>
                <a:xfrm flipH="1">
                  <a:off x="7693660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8C836D8-BE02-4A42-83B7-A247E6ECE324}"/>
                    </a:ext>
                  </a:extLst>
                </p:cNvPr>
                <p:cNvCxnSpPr>
                  <a:cxnSpLocks/>
                  <a:stCxn id="6" idx="5"/>
                  <a:endCxn id="9" idx="0"/>
                </p:cNvCxnSpPr>
                <p:nvPr/>
              </p:nvCxnSpPr>
              <p:spPr>
                <a:xfrm>
                  <a:off x="8298753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7E2535-A20C-4747-AABA-B698D6F218ED}"/>
                    </a:ext>
                  </a:extLst>
                </p:cNvPr>
                <p:cNvCxnSpPr>
                  <a:cxnSpLocks/>
                  <a:stCxn id="5" idx="3"/>
                  <a:endCxn id="6" idx="0"/>
                </p:cNvCxnSpPr>
                <p:nvPr/>
              </p:nvCxnSpPr>
              <p:spPr>
                <a:xfrm flipH="1">
                  <a:off x="8140700" y="3510853"/>
                  <a:ext cx="898587" cy="56741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87A988-CA8E-0341-A196-C0A9469EB9E8}"/>
                    </a:ext>
                  </a:extLst>
                </p:cNvPr>
                <p:cNvCxnSpPr>
                  <a:cxnSpLocks/>
                  <a:stCxn id="5" idx="5"/>
                  <a:endCxn id="7" idx="0"/>
                </p:cNvCxnSpPr>
                <p:nvPr/>
              </p:nvCxnSpPr>
              <p:spPr>
                <a:xfrm>
                  <a:off x="9355393" y="3510853"/>
                  <a:ext cx="807147" cy="56741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EB4D609-EE4F-A94C-92CF-5E8D043307CA}"/>
                    </a:ext>
                  </a:extLst>
                </p:cNvPr>
                <p:cNvCxnSpPr>
                  <a:cxnSpLocks/>
                  <a:stCxn id="7" idx="3"/>
                  <a:endCxn id="10" idx="0"/>
                </p:cNvCxnSpPr>
                <p:nvPr/>
              </p:nvCxnSpPr>
              <p:spPr>
                <a:xfrm flipH="1">
                  <a:off x="9715500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1EF84A0-4C4C-F249-9D1C-A70AECF2DCDD}"/>
                  </a:ext>
                </a:extLst>
              </p:cNvPr>
              <p:cNvGrpSpPr/>
              <p:nvPr/>
            </p:nvGrpSpPr>
            <p:grpSpPr>
              <a:xfrm>
                <a:off x="8062817" y="4265821"/>
                <a:ext cx="1982753" cy="1993591"/>
                <a:chOff x="7830623" y="4265821"/>
                <a:chExt cx="2214947" cy="222705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FB71199-2421-0C4B-B29F-1BF57255CB8C}"/>
                    </a:ext>
                  </a:extLst>
                </p:cNvPr>
                <p:cNvGrpSpPr/>
                <p:nvPr/>
              </p:nvGrpSpPr>
              <p:grpSpPr>
                <a:xfrm>
                  <a:off x="8093425" y="4265821"/>
                  <a:ext cx="1952145" cy="1564437"/>
                  <a:chOff x="7470140" y="3129280"/>
                  <a:chExt cx="2915920" cy="2336800"/>
                </a:xfrm>
                <a:solidFill>
                  <a:schemeClr val="accent6"/>
                </a:solidFill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B817077-5315-514B-BBC2-BD93578A1287}"/>
                      </a:ext>
                    </a:extLst>
                  </p:cNvPr>
                  <p:cNvSpPr/>
                  <p:nvPr/>
                </p:nvSpPr>
                <p:spPr>
                  <a:xfrm>
                    <a:off x="8973820" y="312928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E5DF937-4D73-7B43-9CDD-9660BCF40D78}"/>
                      </a:ext>
                    </a:extLst>
                  </p:cNvPr>
                  <p:cNvSpPr/>
                  <p:nvPr/>
                </p:nvSpPr>
                <p:spPr>
                  <a:xfrm>
                    <a:off x="7917180" y="4078269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EEA6101-1997-874C-BF81-BE838D442DFB}"/>
                      </a:ext>
                    </a:extLst>
                  </p:cNvPr>
                  <p:cNvSpPr/>
                  <p:nvPr/>
                </p:nvSpPr>
                <p:spPr>
                  <a:xfrm>
                    <a:off x="9939020" y="4078269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6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E3CB55C-FFEC-FF41-AA75-A3AFCA4E1038}"/>
                      </a:ext>
                    </a:extLst>
                  </p:cNvPr>
                  <p:cNvSpPr/>
                  <p:nvPr/>
                </p:nvSpPr>
                <p:spPr>
                  <a:xfrm>
                    <a:off x="7470140" y="501904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2C13968-C558-2844-BE24-70A2BF5AFBC8}"/>
                      </a:ext>
                    </a:extLst>
                  </p:cNvPr>
                  <p:cNvSpPr/>
                  <p:nvPr/>
                </p:nvSpPr>
                <p:spPr>
                  <a:xfrm>
                    <a:off x="8364220" y="501904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3</a:t>
                    </a: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15B5037-85A2-2649-B12E-07A4223A63E7}"/>
                      </a:ext>
                    </a:extLst>
                  </p:cNvPr>
                  <p:cNvCxnSpPr>
                    <a:stCxn id="18" idx="3"/>
                    <a:endCxn id="20" idx="0"/>
                  </p:cNvCxnSpPr>
                  <p:nvPr/>
                </p:nvCxnSpPr>
                <p:spPr>
                  <a:xfrm flipH="1">
                    <a:off x="7693660" y="4459842"/>
                    <a:ext cx="288987" cy="5591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C3FC995-F3CC-484F-B954-DF581D53B013}"/>
                      </a:ext>
                    </a:extLst>
                  </p:cNvPr>
                  <p:cNvCxnSpPr>
                    <a:cxnSpLocks/>
                    <a:stCxn id="18" idx="5"/>
                    <a:endCxn id="21" idx="0"/>
                  </p:cNvCxnSpPr>
                  <p:nvPr/>
                </p:nvCxnSpPr>
                <p:spPr>
                  <a:xfrm>
                    <a:off x="8298753" y="4459842"/>
                    <a:ext cx="288987" cy="5591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F582855-4D81-2C43-9729-E0AB28CA2DE3}"/>
                      </a:ext>
                    </a:extLst>
                  </p:cNvPr>
                  <p:cNvCxnSpPr>
                    <a:cxnSpLocks/>
                    <a:stCxn id="17" idx="3"/>
                    <a:endCxn id="18" idx="0"/>
                  </p:cNvCxnSpPr>
                  <p:nvPr/>
                </p:nvCxnSpPr>
                <p:spPr>
                  <a:xfrm flipH="1">
                    <a:off x="8140700" y="3510853"/>
                    <a:ext cx="898587" cy="567416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951CDC26-1615-3A4E-9977-8CA60935CADC}"/>
                      </a:ext>
                    </a:extLst>
                  </p:cNvPr>
                  <p:cNvCxnSpPr>
                    <a:cxnSpLocks/>
                    <a:stCxn id="17" idx="5"/>
                    <a:endCxn id="19" idx="0"/>
                  </p:cNvCxnSpPr>
                  <p:nvPr/>
                </p:nvCxnSpPr>
                <p:spPr>
                  <a:xfrm>
                    <a:off x="9355393" y="3510853"/>
                    <a:ext cx="807147" cy="567416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92D3DF-E405-8E4E-B1BD-8283AEF0A712}"/>
                    </a:ext>
                  </a:extLst>
                </p:cNvPr>
                <p:cNvSpPr/>
                <p:nvPr/>
              </p:nvSpPr>
              <p:spPr>
                <a:xfrm>
                  <a:off x="7830623" y="6193591"/>
                  <a:ext cx="299284" cy="29928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555DF52-38AC-ED4D-8991-ED9FB13429F4}"/>
                    </a:ext>
                  </a:extLst>
                </p:cNvPr>
                <p:cNvCxnSpPr>
                  <a:cxnSpLocks/>
                  <a:stCxn id="20" idx="3"/>
                  <a:endCxn id="28" idx="0"/>
                </p:cNvCxnSpPr>
                <p:nvPr/>
              </p:nvCxnSpPr>
              <p:spPr>
                <a:xfrm flipH="1">
                  <a:off x="7980265" y="5786429"/>
                  <a:ext cx="156989" cy="407162"/>
                </a:xfrm>
                <a:prstGeom prst="lin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79823-7D74-F44F-A407-58CC8209386D}"/>
                  </a:ext>
                </a:extLst>
              </p:cNvPr>
              <p:cNvSpPr txBox="1"/>
              <p:nvPr/>
            </p:nvSpPr>
            <p:spPr>
              <a:xfrm>
                <a:off x="8253113" y="1434361"/>
                <a:ext cx="1866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Balanced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CC1C3-DECF-8E4C-9F22-5B0EE33171F9}"/>
                </a:ext>
              </a:extLst>
            </p:cNvPr>
            <p:cNvSpPr txBox="1"/>
            <p:nvPr/>
          </p:nvSpPr>
          <p:spPr>
            <a:xfrm>
              <a:off x="8304577" y="4020409"/>
              <a:ext cx="23744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Imbalanced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758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7EA0-2879-A345-B9D6-EF9E65D8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height of a tree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6A25A0-049C-9246-9FCF-0FDFF3892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510"/>
            <a:ext cx="10515599" cy="37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92B-838E-B743-8911-57716EF8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Checking if a tree is balanced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1B5ED2-D054-1740-944C-A0B57C64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1863801"/>
            <a:ext cx="1009261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7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greater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less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matches key.</a:t>
            </a:r>
          </a:p>
          <a:p>
            <a:r>
              <a:rPr lang="en-US" b="1" dirty="0"/>
              <a:t>Case (1)</a:t>
            </a:r>
            <a:r>
              <a:rPr lang="en-US" dirty="0"/>
              <a:t> Recursively find the key in the left subtree.</a:t>
            </a:r>
          </a:p>
          <a:p>
            <a:r>
              <a:rPr lang="en-US" b="1" dirty="0"/>
              <a:t>Case (2)</a:t>
            </a:r>
            <a:r>
              <a:rPr lang="en-US" dirty="0"/>
              <a:t> Recursively find the key in the right subtree.</a:t>
            </a:r>
          </a:p>
          <a:p>
            <a:r>
              <a:rPr lang="en-US" b="1" dirty="0"/>
              <a:t>Case (3)</a:t>
            </a:r>
            <a:r>
              <a:rPr lang="en-US" dirty="0"/>
              <a:t> We have found the node with the key.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50B9E4-EFD7-ED4D-9D71-5E6F0F44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41" y="2524820"/>
            <a:ext cx="5453359" cy="29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0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latin typeface="Courier" pitchFamily="2" charset="0"/>
              </a:rPr>
              <a:t>3</a:t>
            </a:r>
            <a:r>
              <a:rPr lang="en-US" dirty="0"/>
              <a:t> in the 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8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latin typeface="Courier" pitchFamily="2" charset="0"/>
              </a:rPr>
              <a:t>3</a:t>
            </a:r>
            <a:r>
              <a:rPr lang="en-US" dirty="0"/>
              <a:t> in the tree.</a:t>
            </a:r>
          </a:p>
          <a:p>
            <a:r>
              <a:rPr lang="en-US" dirty="0"/>
              <a:t>4 &gt; 3, so look in left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021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Child</a:t>
                </a:r>
              </a:p>
              <a:p>
                <a:r>
                  <a:rPr lang="en-US" b="1" dirty="0"/>
                  <a:t>Subtree</a:t>
                </a:r>
              </a:p>
              <a:p>
                <a:pPr lvl="1"/>
                <a:r>
                  <a:rPr lang="en-US" dirty="0"/>
                  <a:t>A tree rooted at some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Must contain all descendants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proper subtree</a:t>
                </a:r>
                <a:r>
                  <a:rPr lang="en-US" dirty="0"/>
                  <a:t> cannot have the same root as the entire tree.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Traversal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Successor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Predecessor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0212" cy="4351338"/>
              </a:xfrm>
              <a:blipFill>
                <a:blip r:embed="rId2"/>
                <a:stretch>
                  <a:fillRect l="-1975" t="-348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7061200" y="2619085"/>
            <a:ext cx="3466548" cy="2778070"/>
            <a:chOff x="7061200" y="2619085"/>
            <a:chExt cx="3466548" cy="27780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7297642" y="2721121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subtree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BF614F-0456-024D-B811-A626B38160B1}"/>
              </a:ext>
            </a:extLst>
          </p:cNvPr>
          <p:cNvSpPr/>
          <p:nvPr/>
        </p:nvSpPr>
        <p:spPr>
          <a:xfrm>
            <a:off x="6860147" y="3160311"/>
            <a:ext cx="1980668" cy="293819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49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 &lt; 3, so look in left subtree.</a:t>
            </a:r>
          </a:p>
          <a:p>
            <a:r>
              <a:rPr lang="en-US" dirty="0"/>
              <a:t>2 &lt; 3, so look in right subtree.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6A6179-8079-3E4A-8CB1-C87DDBAB1D4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8032676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18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 &lt; 3, so look in left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 &lt; 3, so look in right subtree.</a:t>
            </a:r>
          </a:p>
          <a:p>
            <a:r>
              <a:rPr lang="en-US" dirty="0"/>
              <a:t>We found 3!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6A6179-8079-3E4A-8CB1-C87DDBAB1D4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8032676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38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greater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less key.</a:t>
            </a:r>
          </a:p>
          <a:p>
            <a:r>
              <a:rPr lang="en-US" b="1" dirty="0"/>
              <a:t>Case (1)</a:t>
            </a:r>
            <a:r>
              <a:rPr lang="en-US" dirty="0"/>
              <a:t> Create new node as the root.</a:t>
            </a:r>
          </a:p>
          <a:p>
            <a:r>
              <a:rPr lang="en-US" b="1" dirty="0"/>
              <a:t>Case(2) </a:t>
            </a:r>
            <a:r>
              <a:rPr lang="en-US" dirty="0"/>
              <a:t>Recursively insert key in left subtree.</a:t>
            </a:r>
          </a:p>
          <a:p>
            <a:r>
              <a:rPr lang="en-US" b="1" dirty="0"/>
              <a:t>Case(3) </a:t>
            </a:r>
            <a:r>
              <a:rPr lang="en-US" dirty="0"/>
              <a:t>Recursively insert key in right subtree.</a:t>
            </a: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563379-561B-1A4B-B66C-3916E343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2587070"/>
            <a:ext cx="5441372" cy="26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0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/>
              <a:t>Insert 5 into the 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45EF1FA5-0798-054C-B052-CDD1EFEF27A3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0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/>
              <a:t>Insert 5 into the tree.</a:t>
            </a:r>
          </a:p>
          <a:p>
            <a:r>
              <a:rPr lang="en-US" dirty="0"/>
              <a:t>5 &gt; 4, so insert into right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14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/>
              <a:t>5 &lt; 6, so insert into left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9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&lt; 6, so insert into left subtree.</a:t>
            </a:r>
          </a:p>
          <a:p>
            <a:r>
              <a:rPr lang="en-US" dirty="0"/>
              <a:t>Left subtree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AF100F8-FBE0-7F47-812D-AE16E30FEFE4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639125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85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&lt; 6, so insert into left subtree.</a:t>
            </a:r>
          </a:p>
          <a:p>
            <a:r>
              <a:rPr lang="en-US" dirty="0"/>
              <a:t>Left subtree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new node as subtree root.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AF100F8-FBE0-7F47-812D-AE16E30FEFE4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639125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4D6F6BC-360A-B244-81ED-D64BB4495B66}"/>
              </a:ext>
            </a:extLst>
          </p:cNvPr>
          <p:cNvSpPr/>
          <p:nvPr/>
        </p:nvSpPr>
        <p:spPr>
          <a:xfrm>
            <a:off x="9373396" y="5074347"/>
            <a:ext cx="531457" cy="53145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21C2DC-4B23-9E4D-953D-144946681FD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639125" y="4409553"/>
            <a:ext cx="343558" cy="664794"/>
          </a:xfrm>
          <a:prstGeom prst="lin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63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trickiest of all the operations.</a:t>
            </a:r>
          </a:p>
          <a:p>
            <a:r>
              <a:rPr lang="en-US" dirty="0"/>
              <a:t>Follows DFS to find the node containing the key.</a:t>
            </a:r>
          </a:p>
          <a:p>
            <a:r>
              <a:rPr lang="en-US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is missing left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is missing right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has two children.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21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left child is missing, replace with right 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right child is missing, replace with left child.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489653-E3A2-6646-AE54-B0C378179D0E}"/>
              </a:ext>
            </a:extLst>
          </p:cNvPr>
          <p:cNvGrpSpPr/>
          <p:nvPr/>
        </p:nvGrpSpPr>
        <p:grpSpPr>
          <a:xfrm>
            <a:off x="6021572" y="3218121"/>
            <a:ext cx="613144" cy="715926"/>
            <a:chOff x="6021572" y="3218121"/>
            <a:chExt cx="613144" cy="71592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AD32E7B2-B6FF-B14B-919E-8A5121D138C4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6A8AD-5B2E-2A4A-AF13-1FEE5C9D4F38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(1)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1572" y="39340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2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b="1" dirty="0"/>
              <a:t>Leaf</a:t>
            </a:r>
          </a:p>
          <a:p>
            <a:pPr lvl="1"/>
            <a:r>
              <a:rPr lang="en-US" dirty="0"/>
              <a:t>A node that contains no children.</a:t>
            </a:r>
          </a:p>
          <a:p>
            <a:pPr lvl="1"/>
            <a:r>
              <a:rPr lang="en-US" dirty="0"/>
              <a:t>This means the children are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6775909" y="2619085"/>
            <a:ext cx="3751839" cy="3280739"/>
            <a:chOff x="6775909" y="2619085"/>
            <a:chExt cx="3751839" cy="32807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6775909" y="5530492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092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/>
              <a:t>First, find the </a:t>
            </a:r>
            <a:r>
              <a:rPr lang="en-US" i="1" dirty="0" err="1"/>
              <a:t>inorder</a:t>
            </a:r>
            <a:r>
              <a:rPr lang="en-US" i="1" dirty="0"/>
              <a:t> successor.</a:t>
            </a:r>
            <a:endParaRPr lang="en-US" dirty="0"/>
          </a:p>
          <a:p>
            <a:pPr lvl="1"/>
            <a:r>
              <a:rPr lang="en-US" dirty="0"/>
              <a:t>Walk down the left from the right child.</a:t>
            </a:r>
          </a:p>
          <a:p>
            <a:pPr lvl="1"/>
            <a:r>
              <a:rPr lang="en-US" dirty="0"/>
              <a:t>This is finding the minimum rooted from right child!</a:t>
            </a:r>
          </a:p>
          <a:p>
            <a:r>
              <a:rPr lang="en-US" dirty="0"/>
              <a:t>Copy the successor’s value.</a:t>
            </a:r>
          </a:p>
          <a:p>
            <a:r>
              <a:rPr lang="en-US" dirty="0"/>
              <a:t>Remove the successor.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1572" y="4591273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61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>
                <a:latin typeface="Courier" pitchFamily="2" charset="0"/>
              </a:rPr>
              <a:t>4</a:t>
            </a:r>
            <a:r>
              <a:rPr lang="en-US" dirty="0"/>
              <a:t> from the tree.</a:t>
            </a:r>
          </a:p>
          <a:p>
            <a:r>
              <a:rPr lang="en-US" dirty="0"/>
              <a:t>First, find the </a:t>
            </a:r>
            <a:r>
              <a:rPr lang="en-US" i="1" dirty="0" err="1"/>
              <a:t>inorder</a:t>
            </a:r>
            <a:r>
              <a:rPr lang="en-US" i="1" dirty="0"/>
              <a:t> successor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the right child, walk down the left.</a:t>
            </a:r>
          </a:p>
          <a:p>
            <a:pPr lvl="1"/>
            <a:r>
              <a:rPr lang="en-US" dirty="0"/>
              <a:t>Same as the finding minimum rooted from right child!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Copy the successors value.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the successor.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26070F9-1729-E444-AF05-319E9416F681}"/>
              </a:ext>
            </a:extLst>
          </p:cNvPr>
          <p:cNvCxnSpPr>
            <a:stCxn id="12" idx="7"/>
            <a:endCxn id="14" idx="0"/>
          </p:cNvCxnSpPr>
          <p:nvPr/>
        </p:nvCxnSpPr>
        <p:spPr>
          <a:xfrm rot="16200000" flipH="1">
            <a:off x="9165618" y="2950962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E6CEAD-1B80-D743-8975-5D695EA8A086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16200000" flipH="1" flipV="1">
            <a:off x="9345643" y="4249407"/>
            <a:ext cx="1118422" cy="531457"/>
          </a:xfrm>
          <a:prstGeom prst="curvedConnector3">
            <a:avLst>
              <a:gd name="adj1" fmla="val -2044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74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First, find the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inorder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successor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right child, walk down the left.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Same as the finding minimum rooted from right child!</a:t>
            </a:r>
          </a:p>
          <a:p>
            <a:r>
              <a:rPr lang="en-US" dirty="0"/>
              <a:t>Copy the successors value.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the successor.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511F5-243A-4742-9D47-2205188E0D7B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H="1" flipV="1">
            <a:off x="9023119" y="3359191"/>
            <a:ext cx="616006" cy="171515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341D20-6460-254B-9AB4-73D58F6C74EC}"/>
              </a:ext>
            </a:extLst>
          </p:cNvPr>
          <p:cNvSpPr txBox="1"/>
          <p:nvPr/>
        </p:nvSpPr>
        <p:spPr>
          <a:xfrm>
            <a:off x="8699676" y="4145804"/>
            <a:ext cx="64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0051858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First, find the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inorder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successor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right child, walk down the left.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Same as the finding minimum rooted from right child!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Copy the successors value.</a:t>
            </a:r>
          </a:p>
          <a:p>
            <a:r>
              <a:rPr lang="en-US" dirty="0"/>
              <a:t>Remove the successor.</a:t>
            </a:r>
          </a:p>
          <a:p>
            <a:pPr lvl="1"/>
            <a:r>
              <a:rPr lang="en-US" dirty="0"/>
              <a:t>This is the other removal case!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26070F9-1729-E444-AF05-319E9416F681}"/>
              </a:ext>
            </a:extLst>
          </p:cNvPr>
          <p:cNvCxnSpPr>
            <a:stCxn id="12" idx="7"/>
            <a:endCxn id="14" idx="0"/>
          </p:cNvCxnSpPr>
          <p:nvPr/>
        </p:nvCxnSpPr>
        <p:spPr>
          <a:xfrm rot="16200000" flipH="1">
            <a:off x="9165618" y="2950962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E6CEAD-1B80-D743-8975-5D695EA8A086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16200000" flipH="1" flipV="1">
            <a:off x="9345643" y="4249407"/>
            <a:ext cx="1118422" cy="531457"/>
          </a:xfrm>
          <a:prstGeom prst="curvedConnector3">
            <a:avLst>
              <a:gd name="adj1" fmla="val -2044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55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>
                <a:latin typeface="Courier" pitchFamily="2" charset="0"/>
              </a:rPr>
              <a:t>5</a:t>
            </a:r>
            <a:r>
              <a:rPr lang="en-US" dirty="0"/>
              <a:t> from the tree.</a:t>
            </a:r>
          </a:p>
          <a:p>
            <a:pPr lvl="1"/>
            <a:r>
              <a:rPr lang="en-US" dirty="0"/>
              <a:t>The successor from last slide.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9502397" y="4320468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22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5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successor from last slide.</a:t>
            </a:r>
          </a:p>
          <a:p>
            <a:r>
              <a:rPr lang="en-US" dirty="0"/>
              <a:t>Left child is missing (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Replace with right child (also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Delete the node.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9502397" y="4320468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5D77B0A-5C8E-0247-828C-8A5E265E0D7C}"/>
              </a:ext>
            </a:extLst>
          </p:cNvPr>
          <p:cNvSpPr/>
          <p:nvPr/>
        </p:nvSpPr>
        <p:spPr>
          <a:xfrm>
            <a:off x="9203695" y="4906780"/>
            <a:ext cx="870857" cy="866590"/>
          </a:xfrm>
          <a:prstGeom prst="mathMultiply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50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Performed through a </a:t>
            </a:r>
            <a:r>
              <a:rPr lang="en-US" i="1" dirty="0" err="1"/>
              <a:t>postorder</a:t>
            </a:r>
            <a:r>
              <a:rPr lang="en-US" i="1" dirty="0"/>
              <a:t> traversal.</a:t>
            </a:r>
          </a:p>
          <a:p>
            <a:pPr lvl="1"/>
            <a:r>
              <a:rPr lang="en-US" dirty="0"/>
              <a:t>Children are handled before their parents.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811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left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CC92DEE-E461-7043-895B-1F761D6C3696}"/>
              </a:ext>
            </a:extLst>
          </p:cNvPr>
          <p:cNvSpPr/>
          <p:nvPr/>
        </p:nvSpPr>
        <p:spPr>
          <a:xfrm>
            <a:off x="1886317" y="4436260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1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left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D10569-7DEA-E44E-AAC9-7DF415731F1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0800000" flipV="1">
            <a:off x="7235491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6127FC9-395E-904A-AEA2-73D9AF5CFD7D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4"/>
            <a:ext cx="2935092" cy="2778070"/>
            <a:chOff x="7917180" y="3129280"/>
            <a:chExt cx="246888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70651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</a:p>
          <a:p>
            <a:r>
              <a:rPr lang="en-US" b="1" dirty="0"/>
              <a:t>Traversal</a:t>
            </a:r>
          </a:p>
          <a:p>
            <a:pPr lvl="1"/>
            <a:r>
              <a:rPr lang="en-US" dirty="0"/>
              <a:t>A means of visiting each node exactly once.</a:t>
            </a:r>
          </a:p>
          <a:p>
            <a:pPr lvl="1"/>
            <a:r>
              <a:rPr lang="en-US" dirty="0"/>
              <a:t>Four traversals: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Preorder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Inorder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Postorder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Level order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DA6033-836A-0C45-8E58-C2A0BCBC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21" y="1563510"/>
            <a:ext cx="3531155" cy="46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39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right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4"/>
            <a:ext cx="2935092" cy="2778070"/>
            <a:chOff x="7917180" y="3129280"/>
            <a:chExt cx="246888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69751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AE7C41-B71E-6444-A955-A346CAF9A0CD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>
            <a:off x="8032679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467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3"/>
            <a:ext cx="2935092" cy="1659648"/>
            <a:chOff x="7917180" y="3129280"/>
            <a:chExt cx="246888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82525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27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8757393" y="2827733"/>
            <a:ext cx="1678921" cy="1659648"/>
            <a:chOff x="8973820" y="3129280"/>
            <a:chExt cx="141224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82525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19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right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8757393" y="2827733"/>
            <a:ext cx="1678921" cy="1659648"/>
            <a:chOff x="8973820" y="3129280"/>
            <a:chExt cx="141224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C9C768A-EE0D-3D49-8222-79700545A95C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288850" y="3093462"/>
            <a:ext cx="881736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914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9795335-2239-BC4C-85CB-2FE4A6ED70E7}"/>
              </a:ext>
            </a:extLst>
          </p:cNvPr>
          <p:cNvSpPr/>
          <p:nvPr/>
        </p:nvSpPr>
        <p:spPr>
          <a:xfrm>
            <a:off x="8757389" y="2827732"/>
            <a:ext cx="531457" cy="53145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3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Delete the node.</a:t>
            </a:r>
          </a:p>
          <a:p>
            <a:r>
              <a:rPr lang="en-US" dirty="0"/>
              <a:t>The tree has been deleted.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68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D2D1-A0C6-3644-9B33-3449FCE5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3007-D250-7841-9D91-54BF266E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widely used through computer science.</a:t>
            </a:r>
          </a:p>
          <a:p>
            <a:pPr lvl="1"/>
            <a:r>
              <a:rPr lang="en-US" dirty="0"/>
              <a:t>Great for representing hierarchy (like for a filesystem!)</a:t>
            </a:r>
          </a:p>
          <a:p>
            <a:r>
              <a:rPr lang="en-US" dirty="0"/>
              <a:t>Does not need to impose an ordering, but useful to.</a:t>
            </a:r>
          </a:p>
          <a:p>
            <a:pPr lvl="1"/>
            <a:r>
              <a:rPr lang="en-US" dirty="0"/>
              <a:t>Total ordering (binary search tree)</a:t>
            </a:r>
          </a:p>
          <a:p>
            <a:pPr lvl="1"/>
            <a:r>
              <a:rPr lang="en-US" dirty="0"/>
              <a:t>Partial ordering (min/max heap)</a:t>
            </a:r>
          </a:p>
          <a:p>
            <a:r>
              <a:rPr lang="en-US" dirty="0"/>
              <a:t>Nodes can have an arbitrary number of children.</a:t>
            </a:r>
          </a:p>
          <a:p>
            <a:r>
              <a:rPr lang="en-US" dirty="0"/>
              <a:t>Four main ways of traversing a tree:</a:t>
            </a:r>
          </a:p>
          <a:p>
            <a:pPr lvl="1"/>
            <a:r>
              <a:rPr lang="en-US" dirty="0"/>
              <a:t>Preorder,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, and level order.</a:t>
            </a:r>
          </a:p>
        </p:txBody>
      </p:sp>
    </p:spTree>
    <p:extLst>
      <p:ext uri="{BB962C8B-B14F-4D97-AF65-F5344CB8AC3E}">
        <p14:creationId xmlns:p14="http://schemas.microsoft.com/office/powerpoint/2010/main" val="648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</p:spTree>
    <p:extLst>
      <p:ext uri="{BB962C8B-B14F-4D97-AF65-F5344CB8AC3E}">
        <p14:creationId xmlns:p14="http://schemas.microsoft.com/office/powerpoint/2010/main" val="2257918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2339</Words>
  <Application>Microsoft Macintosh PowerPoint</Application>
  <PresentationFormat>Widescreen</PresentationFormat>
  <Paragraphs>846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Courier</vt:lpstr>
      <vt:lpstr>Gill Sans MT</vt:lpstr>
      <vt:lpstr>Parcel</vt:lpstr>
      <vt:lpstr>Office Theme</vt:lpstr>
      <vt:lpstr>Trees</vt:lpstr>
      <vt:lpstr>What’s a tree?</vt:lpstr>
      <vt:lpstr>What’s a node?</vt:lpstr>
      <vt:lpstr>Terminology</vt:lpstr>
      <vt:lpstr>Terminology</vt:lpstr>
      <vt:lpstr>Terminology</vt:lpstr>
      <vt:lpstr>Terminology</vt:lpstr>
      <vt:lpstr>Terminology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Level Order Traversal</vt:lpstr>
      <vt:lpstr>Terminology</vt:lpstr>
      <vt:lpstr>Binary Search Trees</vt:lpstr>
      <vt:lpstr>Binary Search Trees in C</vt:lpstr>
      <vt:lpstr>Finding the minimum</vt:lpstr>
      <vt:lpstr>Finding the maximum</vt:lpstr>
      <vt:lpstr>Time complexity for finding extrema</vt:lpstr>
      <vt:lpstr>Finding the height of a tree</vt:lpstr>
      <vt:lpstr>Checking if a tree is balanced</vt:lpstr>
      <vt:lpstr>Finding a key</vt:lpstr>
      <vt:lpstr>Finding a key</vt:lpstr>
      <vt:lpstr>Finding a key</vt:lpstr>
      <vt:lpstr>Finding a key</vt:lpstr>
      <vt:lpstr>Finding a key</vt:lpstr>
      <vt:lpstr>Inserting a new key</vt:lpstr>
      <vt:lpstr>Inserting a new key</vt:lpstr>
      <vt:lpstr>Inserting a new key</vt:lpstr>
      <vt:lpstr>Inserting a new key</vt:lpstr>
      <vt:lpstr>Inserting a new key</vt:lpstr>
      <vt:lpstr>Inserting a new key</vt:lpstr>
      <vt:lpstr>Remove a key</vt:lpstr>
      <vt:lpstr>Remove a key (missing either child)</vt:lpstr>
      <vt:lpstr>Remove a key (missing either child)</vt:lpstr>
      <vt:lpstr>Remove a key (two children)</vt:lpstr>
      <vt:lpstr>Remove a key (two children)</vt:lpstr>
      <vt:lpstr>Remove a key (two children)</vt:lpstr>
      <vt:lpstr>Remove a key (missing either child)</vt:lpstr>
      <vt:lpstr>Remove a key (missing either child)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search trees (tries)</dc:title>
  <dc:creator>Sabrina Chiehyu Au</dc:creator>
  <cp:lastModifiedBy>Darrell Long</cp:lastModifiedBy>
  <cp:revision>221</cp:revision>
  <dcterms:created xsi:type="dcterms:W3CDTF">2020-02-24T17:44:19Z</dcterms:created>
  <dcterms:modified xsi:type="dcterms:W3CDTF">2021-12-14T18:06:04Z</dcterms:modified>
</cp:coreProperties>
</file>