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77" r:id="rId5"/>
    <p:sldId id="278" r:id="rId6"/>
    <p:sldId id="259" r:id="rId7"/>
    <p:sldId id="279" r:id="rId8"/>
    <p:sldId id="280" r:id="rId9"/>
    <p:sldId id="281" r:id="rId10"/>
    <p:sldId id="282" r:id="rId11"/>
    <p:sldId id="283" r:id="rId12"/>
    <p:sldId id="284" r:id="rId13"/>
    <p:sldId id="27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4" r:id="rId22"/>
    <p:sldId id="293" r:id="rId23"/>
    <p:sldId id="276" r:id="rId24"/>
    <p:sldId id="260" r:id="rId25"/>
    <p:sldId id="261" r:id="rId26"/>
    <p:sldId id="262" r:id="rId27"/>
    <p:sldId id="263" r:id="rId28"/>
    <p:sldId id="265" r:id="rId29"/>
    <p:sldId id="264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5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88"/>
    <p:restoredTop sz="94649"/>
  </p:normalViewPr>
  <p:slideViewPr>
    <p:cSldViewPr snapToGrid="0" snapToObjects="1">
      <p:cViewPr varScale="1">
        <p:scale>
          <a:sx n="57" d="100"/>
          <a:sy n="57" d="100"/>
        </p:scale>
        <p:origin x="192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4FA33-D491-FE45-88D3-CA17FC2C2BBC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BD5B-67A0-4842-B63E-083C11F6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7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4D4A-17E4-6C4B-A858-C1DCB4186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B873C-554A-744F-8155-778ED0AF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C33D-90B8-174E-949D-254CA2C5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69579" cy="365125"/>
          </a:xfrm>
        </p:spPr>
        <p:txBody>
          <a:bodyPr/>
          <a:lstStyle/>
          <a:p>
            <a:fld id="{50EA7B60-3E2E-7D41-A462-25256D47F31D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B6AC-DA39-E344-9D74-04B85856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363" y="6385472"/>
            <a:ext cx="5043652" cy="365125"/>
          </a:xfrm>
        </p:spPr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DE0E-80BF-3340-9D66-75643812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146E-049C-B843-9AA4-8FDB1C98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C53C9-B262-D34C-98EB-205803AF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49B4-F1F8-1545-97DF-2039D800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8A3A-2779-BB4F-AB1E-B31E6D105289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4F47-5949-D742-9A6C-510EEF68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FF6B-C04F-B04F-A3C3-556F0168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B4458-9EDA-704B-A4E2-BF46074D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1FBE1-78FD-234C-AB35-E453F356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BBCE-AA34-AD48-8A4D-FBA5C639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F29-CE6F-0042-B3AD-B4177C66FB7E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87C9-A71E-B047-ADCA-64067513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EAEB-2F98-214B-9E17-72AC1F48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1918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1730-89D4-DB4D-A904-E0EDD665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7E2B-401E-0749-A4F4-7D3CB6AE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6000-8D1C-B644-B734-D2074A13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42848" cy="365125"/>
          </a:xfrm>
        </p:spPr>
        <p:txBody>
          <a:bodyPr/>
          <a:lstStyle/>
          <a:p>
            <a:fld id="{7509A831-E6B5-5D40-B7CD-11EC2B384198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5093-7400-6C4C-991E-7C39CFE8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2613" y="6356350"/>
            <a:ext cx="5126421" cy="365125"/>
          </a:xfrm>
        </p:spPr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B0CD-2113-524E-A3E9-05D6A9A0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460A-A1C0-9246-805D-58FDFDDE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557E-31BE-2549-B190-891F9B8B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C171-452F-8341-9D48-C3D7037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08-CEC2-1B4D-A04E-CE82C4519A4E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EBE-5748-DC41-A1DA-1C8E95FF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67C6-8188-8A4E-872E-6DE9BBEB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9D5F-702E-7A4E-A443-46F550FB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7C1E-84E4-4D4F-B40B-023F746B9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6F410-687F-0F42-A7E1-D7A9EB01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53A2A-976E-0244-A15A-848ECAE9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6F9A-26C0-0C4B-9618-E7AF659FB898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DFD4-F252-2C47-8F7F-60B49672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F6805-3DAC-FA47-B7E5-80A0FFEC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5410-F248-2F48-84FE-2F0326F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481F6-93A6-604D-9E19-9ABA8933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84027-36B3-F340-A608-BAFCB4B01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88346-F442-3C40-9565-8B4E9CC2E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52874-3AA5-A141-B08F-078C28414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CD276-448A-9447-840A-EE4984C5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BC96-D8F8-DB4A-A1DE-4EED691E440E}" type="datetime1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02844-D071-9840-857E-76F7BF2F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2EF10-D669-FD46-8413-CDE07E86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11A2-1285-1243-AA08-52B0E454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562FA-535B-A44B-9A1B-794BD002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AF50-C463-414F-90D8-B0853972DB01}" type="datetime1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12C87-C235-2F4E-A9DB-16C113EC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42977-985E-FB4A-9DB0-EB82FC30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753F9-9AA2-824E-9AF1-75189958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2D58-B8B0-9440-BE0E-8838F7B79D66}" type="datetime1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4CB10-CD05-8342-94A0-608224F4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AA9C2-E928-9844-BBAE-86D9A20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6A94-1535-5A4A-A669-17B38307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3B0D-7DD9-1740-80E7-BE3F6999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E118C-5A88-B844-9FF5-FEB389DD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80B2-7733-FE45-9A68-F984B81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E39-6EFD-E149-9C8A-962A4430F1D9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0E12-740E-2742-BE89-AE01DF00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26BC0-A423-8A4D-8C0D-207DFC44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BC7D-1A71-2A41-9C20-0FAECCB4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43646-31AB-1A45-ACBE-9E6E12AAD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A0BDC-8D0A-6E41-BB6A-9511CDD7B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133FB-2470-8E4A-9555-02622E99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9756-A104-6D48-8979-64176CE83108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12C97-AAEE-1546-8869-4F212665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AD9E-15E6-444A-A20A-4A443AC1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DB8D7-1C59-B743-BA20-5095BB9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5D0F-4059-E946-B6FA-E7ED7D77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B6D5-B28C-4A49-9577-60E866627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736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BB3C-B934-C549-95BA-AAFE76A61CC2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B27C-9C6B-0C4F-B8AD-FB7D92A0D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6979" y="6356350"/>
            <a:ext cx="5126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6084-E535-BB46-8F1D-1AFBE411C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8D82-3FD2-774F-B457-0432286C6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11A5B-5F36-0044-87D3-9575BE496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Prof. Darrell CSE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road, building, photo, white&#10;&#10;Description automatically generated">
            <a:extLst>
              <a:ext uri="{FF2B5EF4-FFF2-40B4-BE49-F238E27FC236}">
                <a16:creationId xmlns:a16="http://schemas.microsoft.com/office/drawing/2014/main" id="{4F68B774-2264-9648-93FB-E5A43102C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4" r="10760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14BEF-36FF-334A-8A86-A07CD91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D48078D3-36E9-2F4D-AFE6-F242457EE55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6AA95-B2EA-3F4E-AA44-6CC21AF5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7" y="6355715"/>
            <a:ext cx="4256653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spc="-1" dirty="0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00" spc="-1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3B06-239C-294D-8559-D5D543DA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498600" cy="365125"/>
          </a:xfrm>
        </p:spPr>
        <p:txBody>
          <a:bodyPr/>
          <a:lstStyle/>
          <a:p>
            <a:fld id="{A7210412-B5E0-9A4C-BB48-C24528525567}" type="datetime1">
              <a:rPr lang="en-US" smtClean="0"/>
              <a:t>2/14/22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rrival and work requirements of 4 jobs…"/>
          <p:cNvSpPr txBox="1">
            <a:spLocks noGrp="1"/>
          </p:cNvSpPr>
          <p:nvPr>
            <p:ph type="body" sz="half" idx="1"/>
          </p:nvPr>
        </p:nvSpPr>
        <p:spPr>
          <a:xfrm>
            <a:off x="1751707" y="4465297"/>
            <a:ext cx="8679656" cy="202658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Arrival and work requirements of 4 jobs</a:t>
            </a:r>
          </a:p>
          <a:p>
            <a:r>
              <a:rPr dirty="0"/>
              <a:t>CPU utilization for 1–4 jobs with 80% I/O wait</a:t>
            </a:r>
          </a:p>
          <a:p>
            <a:r>
              <a:rPr dirty="0"/>
              <a:t>Sequence of events as jobs arrive and finish</a:t>
            </a:r>
          </a:p>
          <a:p>
            <a:pPr lvl="1"/>
            <a:r>
              <a:rPr dirty="0"/>
              <a:t>Numbers show amount of CPU time jobs get in each interval</a:t>
            </a:r>
          </a:p>
          <a:p>
            <a:pPr lvl="1"/>
            <a:r>
              <a:rPr dirty="0"/>
              <a:t>More processes ⇒ better utilization, less time per process</a:t>
            </a:r>
          </a:p>
        </p:txBody>
      </p:sp>
      <p:sp>
        <p:nvSpPr>
          <p:cNvPr id="209" name="Multiprogrammed system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Multiprogrammed system performance</a:t>
            </a:r>
          </a:p>
        </p:txBody>
      </p:sp>
      <p:graphicFrame>
        <p:nvGraphicFramePr>
          <p:cNvPr id="211" name="Table"/>
          <p:cNvGraphicFramePr/>
          <p:nvPr>
            <p:extLst>
              <p:ext uri="{D42A27DB-BD31-4B8C-83A1-F6EECF244321}">
                <p14:modId xmlns:p14="http://schemas.microsoft.com/office/powerpoint/2010/main" val="732716767"/>
              </p:ext>
            </p:extLst>
          </p:nvPr>
        </p:nvGraphicFramePr>
        <p:xfrm>
          <a:off x="2081576" y="1409996"/>
          <a:ext cx="3464446" cy="1643061"/>
        </p:xfrm>
        <a:graphic>
          <a:graphicData uri="http://schemas.openxmlformats.org/drawingml/2006/table">
            <a:tbl>
              <a:tblPr bandRow="1"/>
              <a:tblGrid>
                <a:gridCol w="97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154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Arrival time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CPU needed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76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10:00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77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10:10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77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10:15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77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10:20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2" name="Table"/>
          <p:cNvGraphicFramePr/>
          <p:nvPr>
            <p:extLst>
              <p:ext uri="{D42A27DB-BD31-4B8C-83A1-F6EECF244321}">
                <p14:modId xmlns:p14="http://schemas.microsoft.com/office/powerpoint/2010/main" val="2250715696"/>
              </p:ext>
            </p:extLst>
          </p:nvPr>
        </p:nvGraphicFramePr>
        <p:xfrm>
          <a:off x="6208096" y="1564706"/>
          <a:ext cx="4013248" cy="1488208"/>
        </p:xfrm>
        <a:graphic>
          <a:graphicData uri="http://schemas.openxmlformats.org/drawingml/2006/table">
            <a:tbl>
              <a:tblPr bandRow="1"/>
              <a:tblGrid>
                <a:gridCol w="145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072">
                <a:tc>
                  <a:txBody>
                    <a:bodyPr/>
                    <a:lstStyle/>
                    <a:p>
                      <a:pPr marL="65023" marR="65023" algn="l">
                        <a:defRPr sz="22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endParaRPr sz="1500"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72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 idle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32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 busy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32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CPU/process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F109E0D-01D1-9049-923F-21825A5742EF}"/>
              </a:ext>
            </a:extLst>
          </p:cNvPr>
          <p:cNvGrpSpPr/>
          <p:nvPr/>
        </p:nvGrpSpPr>
        <p:grpSpPr>
          <a:xfrm>
            <a:off x="2299933" y="3174593"/>
            <a:ext cx="7583203" cy="1148702"/>
            <a:chOff x="2191418" y="2992941"/>
            <a:chExt cx="7800235" cy="1354263"/>
          </a:xfrm>
        </p:grpSpPr>
        <p:sp>
          <p:nvSpPr>
            <p:cNvPr id="213" name="Line"/>
            <p:cNvSpPr/>
            <p:nvPr/>
          </p:nvSpPr>
          <p:spPr>
            <a:xfrm>
              <a:off x="2372843" y="3297436"/>
              <a:ext cx="7315201" cy="1586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4" name="Line"/>
            <p:cNvSpPr/>
            <p:nvPr/>
          </p:nvSpPr>
          <p:spPr>
            <a:xfrm>
              <a:off x="2371255" y="3449666"/>
              <a:ext cx="5027613" cy="1589"/>
            </a:xfrm>
            <a:prstGeom prst="line">
              <a:avLst/>
            </a:prstGeom>
            <a:ln w="101600">
              <a:solidFill>
                <a:srgbClr val="011993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5" name="Line"/>
            <p:cNvSpPr/>
            <p:nvPr/>
          </p:nvSpPr>
          <p:spPr>
            <a:xfrm>
              <a:off x="4663295" y="3664573"/>
              <a:ext cx="4191001" cy="1589"/>
            </a:xfrm>
            <a:prstGeom prst="line">
              <a:avLst/>
            </a:prstGeom>
            <a:ln w="101600">
              <a:solidFill>
                <a:srgbClr val="FFF000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6" name="Line"/>
            <p:cNvSpPr/>
            <p:nvPr/>
          </p:nvSpPr>
          <p:spPr>
            <a:xfrm>
              <a:off x="6940399" y="4183973"/>
              <a:ext cx="2670176" cy="1586"/>
            </a:xfrm>
            <a:prstGeom prst="line">
              <a:avLst/>
            </a:prstGeom>
            <a:ln w="101600">
              <a:solidFill>
                <a:srgbClr val="00E5B7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7" name="Line"/>
            <p:cNvSpPr/>
            <p:nvPr/>
          </p:nvSpPr>
          <p:spPr>
            <a:xfrm>
              <a:off x="2372843" y="3297436"/>
              <a:ext cx="1" cy="1049768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8" name="Line"/>
            <p:cNvSpPr/>
            <p:nvPr/>
          </p:nvSpPr>
          <p:spPr>
            <a:xfrm>
              <a:off x="5804404" y="3925385"/>
              <a:ext cx="2897188" cy="1588"/>
            </a:xfrm>
            <a:prstGeom prst="line">
              <a:avLst/>
            </a:prstGeom>
            <a:ln w="101600">
              <a:solidFill>
                <a:srgbClr val="9339F2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9" name="Line"/>
            <p:cNvSpPr/>
            <p:nvPr/>
          </p:nvSpPr>
          <p:spPr>
            <a:xfrm flipH="1">
              <a:off x="4658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0" name="Line"/>
            <p:cNvSpPr/>
            <p:nvPr/>
          </p:nvSpPr>
          <p:spPr>
            <a:xfrm flipH="1">
              <a:off x="5801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1" name="Line"/>
            <p:cNvSpPr/>
            <p:nvPr/>
          </p:nvSpPr>
          <p:spPr>
            <a:xfrm flipH="1">
              <a:off x="6944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2" name="Line"/>
            <p:cNvSpPr/>
            <p:nvPr/>
          </p:nvSpPr>
          <p:spPr>
            <a:xfrm flipH="1">
              <a:off x="74020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3" name="Line"/>
            <p:cNvSpPr/>
            <p:nvPr/>
          </p:nvSpPr>
          <p:spPr>
            <a:xfrm flipH="1">
              <a:off x="86974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4" name="Line"/>
            <p:cNvSpPr/>
            <p:nvPr/>
          </p:nvSpPr>
          <p:spPr>
            <a:xfrm flipH="1">
              <a:off x="8849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5" name="Line"/>
            <p:cNvSpPr/>
            <p:nvPr/>
          </p:nvSpPr>
          <p:spPr>
            <a:xfrm flipH="1">
              <a:off x="9611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6" name="0"/>
            <p:cNvSpPr txBox="1"/>
            <p:nvPr/>
          </p:nvSpPr>
          <p:spPr>
            <a:xfrm>
              <a:off x="2366493" y="2992975"/>
              <a:ext cx="239118" cy="3134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0</a:t>
              </a:r>
            </a:p>
          </p:txBody>
        </p:sp>
        <p:sp>
          <p:nvSpPr>
            <p:cNvPr id="227" name="10"/>
            <p:cNvSpPr txBox="1"/>
            <p:nvPr/>
          </p:nvSpPr>
          <p:spPr>
            <a:xfrm>
              <a:off x="4525493" y="2992941"/>
              <a:ext cx="366118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10</a:t>
              </a:r>
            </a:p>
          </p:txBody>
        </p:sp>
        <p:sp>
          <p:nvSpPr>
            <p:cNvPr id="228" name="15"/>
            <p:cNvSpPr txBox="1"/>
            <p:nvPr/>
          </p:nvSpPr>
          <p:spPr>
            <a:xfrm>
              <a:off x="5668493" y="2992941"/>
              <a:ext cx="366118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15</a:t>
              </a:r>
            </a:p>
          </p:txBody>
        </p:sp>
        <p:sp>
          <p:nvSpPr>
            <p:cNvPr id="229" name="20"/>
            <p:cNvSpPr txBox="1"/>
            <p:nvPr/>
          </p:nvSpPr>
          <p:spPr>
            <a:xfrm>
              <a:off x="6682509" y="2992941"/>
              <a:ext cx="370086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20</a:t>
              </a:r>
            </a:p>
          </p:txBody>
        </p:sp>
        <p:sp>
          <p:nvSpPr>
            <p:cNvPr id="230" name="22"/>
            <p:cNvSpPr txBox="1"/>
            <p:nvPr/>
          </p:nvSpPr>
          <p:spPr>
            <a:xfrm>
              <a:off x="7268693" y="2992941"/>
              <a:ext cx="321469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22</a:t>
              </a:r>
            </a:p>
          </p:txBody>
        </p:sp>
        <p:sp>
          <p:nvSpPr>
            <p:cNvPr id="231" name="27.6"/>
            <p:cNvSpPr txBox="1"/>
            <p:nvPr/>
          </p:nvSpPr>
          <p:spPr>
            <a:xfrm>
              <a:off x="8277450" y="2992941"/>
              <a:ext cx="437555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27.6</a:t>
              </a:r>
            </a:p>
          </p:txBody>
        </p:sp>
        <p:sp>
          <p:nvSpPr>
            <p:cNvPr id="232" name="28.2"/>
            <p:cNvSpPr txBox="1"/>
            <p:nvPr/>
          </p:nvSpPr>
          <p:spPr>
            <a:xfrm>
              <a:off x="8824245" y="2992941"/>
              <a:ext cx="500063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28.2</a:t>
              </a:r>
            </a:p>
          </p:txBody>
        </p:sp>
        <p:sp>
          <p:nvSpPr>
            <p:cNvPr id="233" name="31.7"/>
            <p:cNvSpPr txBox="1"/>
            <p:nvPr/>
          </p:nvSpPr>
          <p:spPr>
            <a:xfrm>
              <a:off x="9402293" y="2992941"/>
              <a:ext cx="589360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31.7</a:t>
              </a:r>
            </a:p>
          </p:txBody>
        </p:sp>
        <p:sp>
          <p:nvSpPr>
            <p:cNvPr id="234" name="1"/>
            <p:cNvSpPr txBox="1"/>
            <p:nvPr/>
          </p:nvSpPr>
          <p:spPr>
            <a:xfrm>
              <a:off x="2191418" y="3284041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1</a:t>
              </a:r>
            </a:p>
          </p:txBody>
        </p:sp>
        <p:sp>
          <p:nvSpPr>
            <p:cNvPr id="235" name="2"/>
            <p:cNvSpPr txBox="1"/>
            <p:nvPr/>
          </p:nvSpPr>
          <p:spPr>
            <a:xfrm>
              <a:off x="2191418" y="3544852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</a:t>
              </a:r>
            </a:p>
          </p:txBody>
        </p:sp>
        <p:sp>
          <p:nvSpPr>
            <p:cNvPr id="236" name="3"/>
            <p:cNvSpPr txBox="1"/>
            <p:nvPr/>
          </p:nvSpPr>
          <p:spPr>
            <a:xfrm>
              <a:off x="2191418" y="3805663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3</a:t>
              </a:r>
            </a:p>
          </p:txBody>
        </p:sp>
        <p:sp>
          <p:nvSpPr>
            <p:cNvPr id="237" name="4"/>
            <p:cNvSpPr txBox="1"/>
            <p:nvPr/>
          </p:nvSpPr>
          <p:spPr>
            <a:xfrm>
              <a:off x="2191418" y="4066474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4</a:t>
              </a:r>
            </a:p>
          </p:txBody>
        </p:sp>
        <p:sp>
          <p:nvSpPr>
            <p:cNvPr id="238" name="Time"/>
            <p:cNvSpPr txBox="1"/>
            <p:nvPr/>
          </p:nvSpPr>
          <p:spPr>
            <a:xfrm>
              <a:off x="3131916" y="2992975"/>
              <a:ext cx="616695" cy="3134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Time</a:t>
              </a:r>
            </a:p>
          </p:txBody>
        </p:sp>
      </p:grpSp>
      <p:sp>
        <p:nvSpPr>
          <p:cNvPr id="34" name="Slide Number">
            <a:extLst>
              <a:ext uri="{FF2B5EF4-FFF2-40B4-BE49-F238E27FC236}">
                <a16:creationId xmlns:a16="http://schemas.microsoft.com/office/drawing/2014/main" id="{7C66D592-41AB-314D-A3AF-59926D15286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394727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272BD80D-9ACD-3046-8CAB-E23685BD1614}"/>
              </a:ext>
            </a:extLst>
          </p:cNvPr>
          <p:cNvSpPr txBox="1">
            <a:spLocks/>
          </p:cNvSpPr>
          <p:nvPr/>
        </p:nvSpPr>
        <p:spPr>
          <a:xfrm>
            <a:off x="4976031" y="6394727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212D82FD-6E43-D44E-873E-746C292A8E64}"/>
              </a:ext>
            </a:extLst>
          </p:cNvPr>
          <p:cNvSpPr txBox="1">
            <a:spLocks/>
          </p:cNvSpPr>
          <p:nvPr/>
        </p:nvSpPr>
        <p:spPr>
          <a:xfrm>
            <a:off x="838200" y="6394726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159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emory and multiprogramming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Memory and multiprogramming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Memory needs two things for multiprogramming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Memory needs two things for multiprogramming</a:t>
            </a:r>
          </a:p>
          <a:p>
            <a:pPr lvl="1"/>
            <a:r>
              <a:rPr lang="en-US" sz="2000"/>
              <a:t>Relocation</a:t>
            </a:r>
          </a:p>
          <a:p>
            <a:pPr lvl="1"/>
            <a:r>
              <a:rPr lang="en-US" sz="2000"/>
              <a:t>Protection</a:t>
            </a:r>
          </a:p>
          <a:p>
            <a:r>
              <a:rPr lang="en-US" sz="2000"/>
              <a:t>The OS cannot be certain where a program will be loaded in memory</a:t>
            </a:r>
          </a:p>
          <a:p>
            <a:pPr lvl="1"/>
            <a:r>
              <a:rPr lang="en-US" sz="2000"/>
              <a:t>Variables and procedures can’t use absolute locations in memory</a:t>
            </a:r>
          </a:p>
          <a:p>
            <a:pPr lvl="1"/>
            <a:r>
              <a:rPr lang="en-US" sz="2000"/>
              <a:t>Several ways to guarantee this</a:t>
            </a:r>
          </a:p>
          <a:p>
            <a:r>
              <a:rPr lang="en-US" sz="2000"/>
              <a:t>The OS must keep processes’ memory separate</a:t>
            </a:r>
          </a:p>
          <a:p>
            <a:pPr lvl="1"/>
            <a:r>
              <a:rPr lang="en-US" sz="2000"/>
              <a:t>Protect a process from other processes reading or modifying its own memory</a:t>
            </a:r>
          </a:p>
          <a:p>
            <a:pPr lvl="1"/>
            <a:r>
              <a:rPr lang="en-US" sz="2000"/>
              <a:t>Protect a process from modifying its own memory in undesirable ways (such as writing to program code)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24948B-38DB-7547-A44F-AA403F19D9A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B8960C-8F80-F149-997F-709C5EBCC7C1}"/>
              </a:ext>
            </a:extLst>
          </p:cNvPr>
          <p:cNvSpPr txBox="1">
            <a:spLocks/>
          </p:cNvSpPr>
          <p:nvPr/>
        </p:nvSpPr>
        <p:spPr>
          <a:xfrm>
            <a:off x="4976031" y="6033479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CF12945E-FA4C-9943-881C-FAA2AF326C17}"/>
              </a:ext>
            </a:extLst>
          </p:cNvPr>
          <p:cNvSpPr txBox="1">
            <a:spLocks/>
          </p:cNvSpPr>
          <p:nvPr/>
        </p:nvSpPr>
        <p:spPr>
          <a:xfrm>
            <a:off x="838200" y="6033478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077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pecial CPU registers: base &amp; limit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997545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92874" indent="-192874" defTabSz="578622">
              <a:spcBef>
                <a:spcPts val="492"/>
              </a:spcBef>
              <a:defRPr sz="2880"/>
            </a:pPr>
            <a:r>
              <a:rPr dirty="0"/>
              <a:t>Special CPU registers: base &amp; limit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Access to the registers limited to system mode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Registers contain</a:t>
            </a:r>
          </a:p>
          <a:p>
            <a:pPr marL="546477" lvl="2" indent="-160729" defTabSz="578622">
              <a:spcBef>
                <a:spcPts val="211"/>
              </a:spcBef>
              <a:defRPr sz="2340"/>
            </a:pPr>
            <a:r>
              <a:rPr dirty="0"/>
              <a:t>Base: start of the process’s memory partition</a:t>
            </a:r>
          </a:p>
          <a:p>
            <a:pPr marL="546477" lvl="2" indent="-160729" defTabSz="578622">
              <a:spcBef>
                <a:spcPts val="211"/>
              </a:spcBef>
              <a:defRPr sz="2340"/>
            </a:pPr>
            <a:r>
              <a:rPr dirty="0"/>
              <a:t>Limit: length of the process’s memory partition</a:t>
            </a:r>
          </a:p>
          <a:p>
            <a:pPr marL="192874" indent="-192874" defTabSz="578622">
              <a:spcBef>
                <a:spcPts val="492"/>
              </a:spcBef>
              <a:defRPr sz="2880"/>
            </a:pPr>
            <a:r>
              <a:rPr dirty="0"/>
              <a:t>Address generation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Physical address: location in actual memory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Logical address: location from the process’s point of view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Physical address = base + logical address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Logical address larger than limit ➙ error</a:t>
            </a:r>
          </a:p>
        </p:txBody>
      </p:sp>
      <p:sp>
        <p:nvSpPr>
          <p:cNvPr id="245" name="Base and limit regis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Base and limit registers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0E1F63-BE58-1D4F-82DE-5527BB917790}"/>
              </a:ext>
            </a:extLst>
          </p:cNvPr>
          <p:cNvGrpSpPr/>
          <p:nvPr/>
        </p:nvGrpSpPr>
        <p:grpSpPr>
          <a:xfrm>
            <a:off x="7540895" y="1354477"/>
            <a:ext cx="3544345" cy="3315201"/>
            <a:chOff x="7286770" y="1027906"/>
            <a:chExt cx="3544345" cy="3315201"/>
          </a:xfrm>
        </p:grpSpPr>
        <p:sp>
          <p:nvSpPr>
            <p:cNvPr id="247" name="Rectangle"/>
            <p:cNvSpPr/>
            <p:nvPr/>
          </p:nvSpPr>
          <p:spPr>
            <a:xfrm>
              <a:off x="8018264" y="1062610"/>
              <a:ext cx="1143000" cy="31253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248" name="Process partition"/>
            <p:cNvSpPr/>
            <p:nvPr/>
          </p:nvSpPr>
          <p:spPr>
            <a:xfrm>
              <a:off x="8018263" y="1589462"/>
              <a:ext cx="1143001" cy="991195"/>
            </a:xfrm>
            <a:prstGeom prst="rect">
              <a:avLst/>
            </a:prstGeom>
            <a:solidFill>
              <a:srgbClr val="A8D6FF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Process partition</a:t>
              </a:r>
            </a:p>
          </p:txBody>
        </p:sp>
        <p:sp>
          <p:nvSpPr>
            <p:cNvPr id="249" name="OS"/>
            <p:cNvSpPr/>
            <p:nvPr/>
          </p:nvSpPr>
          <p:spPr>
            <a:xfrm>
              <a:off x="8018264" y="3652220"/>
              <a:ext cx="1142999" cy="534194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OS</a:t>
              </a:r>
            </a:p>
          </p:txBody>
        </p:sp>
        <p:sp>
          <p:nvSpPr>
            <p:cNvPr id="250" name="0"/>
            <p:cNvSpPr txBox="1"/>
            <p:nvPr/>
          </p:nvSpPr>
          <p:spPr>
            <a:xfrm>
              <a:off x="7740385" y="4032893"/>
              <a:ext cx="173125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</a:t>
              </a:r>
            </a:p>
          </p:txBody>
        </p:sp>
        <p:sp>
          <p:nvSpPr>
            <p:cNvPr id="251" name="0xFFFF"/>
            <p:cNvSpPr txBox="1"/>
            <p:nvPr/>
          </p:nvSpPr>
          <p:spPr>
            <a:xfrm>
              <a:off x="7286770" y="1027906"/>
              <a:ext cx="625172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1547" dirty="0"/>
                <a:t>0xFFFF</a:t>
              </a:r>
            </a:p>
          </p:txBody>
        </p:sp>
        <p:sp>
          <p:nvSpPr>
            <p:cNvPr id="252" name="Limit"/>
            <p:cNvSpPr/>
            <p:nvPr/>
          </p:nvSpPr>
          <p:spPr>
            <a:xfrm>
              <a:off x="10072092" y="1444354"/>
              <a:ext cx="759023" cy="308074"/>
            </a:xfrm>
            <a:prstGeom prst="rect">
              <a:avLst/>
            </a:prstGeom>
            <a:solidFill>
              <a:srgbClr val="FFFB00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1687" dirty="0"/>
                <a:t>Limit</a:t>
              </a:r>
            </a:p>
          </p:txBody>
        </p:sp>
        <p:sp>
          <p:nvSpPr>
            <p:cNvPr id="253" name="Base"/>
            <p:cNvSpPr/>
            <p:nvPr/>
          </p:nvSpPr>
          <p:spPr>
            <a:xfrm>
              <a:off x="10072092" y="2435549"/>
              <a:ext cx="759023" cy="308074"/>
            </a:xfrm>
            <a:prstGeom prst="rect">
              <a:avLst/>
            </a:prstGeom>
            <a:solidFill>
              <a:srgbClr val="FFFB00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1687" dirty="0"/>
                <a:t>Base</a:t>
              </a:r>
            </a:p>
          </p:txBody>
        </p:sp>
        <p:sp>
          <p:nvSpPr>
            <p:cNvPr id="254" name="Line"/>
            <p:cNvSpPr/>
            <p:nvPr/>
          </p:nvSpPr>
          <p:spPr>
            <a:xfrm>
              <a:off x="8018265" y="2580657"/>
              <a:ext cx="1142999" cy="1588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55" name="Line"/>
            <p:cNvSpPr/>
            <p:nvPr/>
          </p:nvSpPr>
          <p:spPr>
            <a:xfrm>
              <a:off x="8018265" y="1589461"/>
              <a:ext cx="1142999" cy="1588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56" name="Line"/>
            <p:cNvSpPr/>
            <p:nvPr/>
          </p:nvSpPr>
          <p:spPr>
            <a:xfrm flipH="1">
              <a:off x="9161265" y="2580657"/>
              <a:ext cx="910827" cy="158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57" name="Line"/>
            <p:cNvSpPr/>
            <p:nvPr/>
          </p:nvSpPr>
          <p:spPr>
            <a:xfrm>
              <a:off x="9161264" y="1589462"/>
              <a:ext cx="303609" cy="99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ln w="25400">
              <a:solidFill>
                <a:srgbClr val="000000"/>
              </a:solidFill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258" name="Line"/>
            <p:cNvSpPr/>
            <p:nvPr/>
          </p:nvSpPr>
          <p:spPr>
            <a:xfrm flipV="1">
              <a:off x="9476780" y="1589461"/>
              <a:ext cx="595313" cy="491133"/>
            </a:xfrm>
            <a:prstGeom prst="line">
              <a:avLst/>
            </a:prstGeom>
            <a:ln w="25400">
              <a:solidFill>
                <a:srgbClr val="000000"/>
              </a:solidFill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259" name="0x2000"/>
            <p:cNvSpPr txBox="1"/>
            <p:nvPr/>
          </p:nvSpPr>
          <p:spPr>
            <a:xfrm>
              <a:off x="10096992" y="1131102"/>
              <a:ext cx="663644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0x2000</a:t>
              </a:r>
            </a:p>
          </p:txBody>
        </p:sp>
        <p:sp>
          <p:nvSpPr>
            <p:cNvPr id="260" name="0x9000"/>
            <p:cNvSpPr txBox="1"/>
            <p:nvPr/>
          </p:nvSpPr>
          <p:spPr>
            <a:xfrm>
              <a:off x="10072092" y="2772941"/>
              <a:ext cx="663644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0x9000</a:t>
              </a:r>
            </a:p>
          </p:txBody>
        </p:sp>
      </p:grpSp>
      <p:sp>
        <p:nvSpPr>
          <p:cNvPr id="261" name="Logical address: 0x1204 Physical address:  0x1204+0x9000 = 0xa204"/>
          <p:cNvSpPr txBox="1"/>
          <p:nvPr/>
        </p:nvSpPr>
        <p:spPr>
          <a:xfrm>
            <a:off x="6916863" y="5047724"/>
            <a:ext cx="4792410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Logical address: 0x1204</a:t>
            </a:r>
            <a:br>
              <a:rPr sz="2109" dirty="0"/>
            </a:br>
            <a:r>
              <a:rPr sz="2109" dirty="0"/>
              <a:t>Physical address:</a:t>
            </a:r>
            <a:r>
              <a:rPr lang="en-US" sz="2109" dirty="0"/>
              <a:t> </a:t>
            </a:r>
            <a:r>
              <a:rPr sz="2109" dirty="0"/>
              <a:t>0x1204+0x9000 = 0xa204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4EE4304-29F4-AD4A-B494-04296AFEDDB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360860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A6E969C6-7B0B-D440-A6E5-FFA3D0028176}"/>
              </a:ext>
            </a:extLst>
          </p:cNvPr>
          <p:cNvSpPr txBox="1">
            <a:spLocks/>
          </p:cNvSpPr>
          <p:nvPr/>
        </p:nvSpPr>
        <p:spPr>
          <a:xfrm>
            <a:off x="4976031" y="6360860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 dirty="0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23" name="Date Placeholder 5">
            <a:extLst>
              <a:ext uri="{FF2B5EF4-FFF2-40B4-BE49-F238E27FC236}">
                <a16:creationId xmlns:a16="http://schemas.microsoft.com/office/drawing/2014/main" id="{F378AC51-58B6-8040-9ACC-53D086DDDCDD}"/>
              </a:ext>
            </a:extLst>
          </p:cNvPr>
          <p:cNvSpPr txBox="1">
            <a:spLocks/>
          </p:cNvSpPr>
          <p:nvPr/>
        </p:nvSpPr>
        <p:spPr>
          <a:xfrm>
            <a:off x="838200" y="6360859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409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earch through region list to find a large enough spac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6"/>
            <a:ext cx="10515600" cy="211585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188923" indent="-188923" defTabSz="585052">
              <a:spcBef>
                <a:spcPts val="492"/>
              </a:spcBef>
              <a:defRPr sz="2821"/>
            </a:pPr>
            <a:r>
              <a:rPr dirty="0"/>
              <a:t>Search through region list to find a large enough space</a:t>
            </a:r>
          </a:p>
          <a:p>
            <a:pPr marL="188923" indent="-188923" defTabSz="585052">
              <a:spcBef>
                <a:spcPts val="492"/>
              </a:spcBef>
              <a:defRPr sz="2821"/>
            </a:pPr>
            <a:r>
              <a:rPr dirty="0"/>
              <a:t>Suppose there are several choices: which one to use?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First fit: the first suitable hole on the list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Next fit: the first suitable after the previously allocated hole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Best fit: the smallest hole that is larger than the desired region (wastes least space?)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Worst fit: the largest available hole (leaves largest fragment)</a:t>
            </a:r>
          </a:p>
          <a:p>
            <a:pPr marL="188923" indent="-188923" defTabSz="585052">
              <a:spcBef>
                <a:spcPts val="492"/>
              </a:spcBef>
              <a:defRPr sz="2821"/>
            </a:pPr>
            <a:r>
              <a:rPr dirty="0"/>
              <a:t>Option: maintain separate queues for different-size holes</a:t>
            </a:r>
          </a:p>
        </p:txBody>
      </p:sp>
      <p:sp>
        <p:nvSpPr>
          <p:cNvPr id="534" name="Allocating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Allocating memory</a:t>
            </a:r>
          </a:p>
        </p:txBody>
      </p:sp>
      <p:sp>
        <p:nvSpPr>
          <p:cNvPr id="536" name="Square"/>
          <p:cNvSpPr/>
          <p:nvPr/>
        </p:nvSpPr>
        <p:spPr>
          <a:xfrm>
            <a:off x="2658070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37" name="-"/>
          <p:cNvSpPr txBox="1"/>
          <p:nvPr/>
        </p:nvSpPr>
        <p:spPr>
          <a:xfrm>
            <a:off x="2754102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-</a:t>
            </a:r>
          </a:p>
        </p:txBody>
      </p:sp>
      <p:sp>
        <p:nvSpPr>
          <p:cNvPr id="538" name="Square"/>
          <p:cNvSpPr/>
          <p:nvPr/>
        </p:nvSpPr>
        <p:spPr>
          <a:xfrm>
            <a:off x="3042047" y="5069073"/>
            <a:ext cx="383977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39" name="6"/>
          <p:cNvSpPr txBox="1"/>
          <p:nvPr/>
        </p:nvSpPr>
        <p:spPr>
          <a:xfrm>
            <a:off x="3118842" y="5062736"/>
            <a:ext cx="230387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6</a:t>
            </a:r>
          </a:p>
        </p:txBody>
      </p:sp>
      <p:sp>
        <p:nvSpPr>
          <p:cNvPr id="540" name="Square"/>
          <p:cNvSpPr/>
          <p:nvPr/>
        </p:nvSpPr>
        <p:spPr>
          <a:xfrm>
            <a:off x="3417094" y="5069073"/>
            <a:ext cx="383977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1" name="5"/>
          <p:cNvSpPr txBox="1"/>
          <p:nvPr/>
        </p:nvSpPr>
        <p:spPr>
          <a:xfrm>
            <a:off x="3493889" y="5062736"/>
            <a:ext cx="230387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5</a:t>
            </a:r>
          </a:p>
        </p:txBody>
      </p:sp>
      <p:sp>
        <p:nvSpPr>
          <p:cNvPr id="542" name="Line"/>
          <p:cNvSpPr/>
          <p:nvPr/>
        </p:nvSpPr>
        <p:spPr>
          <a:xfrm>
            <a:off x="3801071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43" name="Square"/>
          <p:cNvSpPr/>
          <p:nvPr/>
        </p:nvSpPr>
        <p:spPr>
          <a:xfrm>
            <a:off x="4256484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4" name="-"/>
          <p:cNvSpPr txBox="1"/>
          <p:nvPr/>
        </p:nvSpPr>
        <p:spPr>
          <a:xfrm>
            <a:off x="4352516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45" name="Square"/>
          <p:cNvSpPr/>
          <p:nvPr/>
        </p:nvSpPr>
        <p:spPr>
          <a:xfrm>
            <a:off x="4639271" y="5069073"/>
            <a:ext cx="381000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6" name="19"/>
          <p:cNvSpPr txBox="1"/>
          <p:nvPr/>
        </p:nvSpPr>
        <p:spPr>
          <a:xfrm>
            <a:off x="46380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19</a:t>
            </a:r>
          </a:p>
        </p:txBody>
      </p:sp>
      <p:sp>
        <p:nvSpPr>
          <p:cNvPr id="547" name="Square"/>
          <p:cNvSpPr/>
          <p:nvPr/>
        </p:nvSpPr>
        <p:spPr>
          <a:xfrm>
            <a:off x="50202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8" name="14"/>
          <p:cNvSpPr txBox="1"/>
          <p:nvPr/>
        </p:nvSpPr>
        <p:spPr>
          <a:xfrm>
            <a:off x="50190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14</a:t>
            </a:r>
          </a:p>
        </p:txBody>
      </p:sp>
      <p:sp>
        <p:nvSpPr>
          <p:cNvPr id="549" name="Square"/>
          <p:cNvSpPr/>
          <p:nvPr/>
        </p:nvSpPr>
        <p:spPr>
          <a:xfrm>
            <a:off x="5854898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0" name="-"/>
          <p:cNvSpPr txBox="1"/>
          <p:nvPr/>
        </p:nvSpPr>
        <p:spPr>
          <a:xfrm>
            <a:off x="5950930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51" name="Square"/>
          <p:cNvSpPr/>
          <p:nvPr/>
        </p:nvSpPr>
        <p:spPr>
          <a:xfrm>
            <a:off x="62394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2" name="52"/>
          <p:cNvSpPr txBox="1"/>
          <p:nvPr/>
        </p:nvSpPr>
        <p:spPr>
          <a:xfrm>
            <a:off x="6238200" y="5062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52</a:t>
            </a:r>
          </a:p>
        </p:txBody>
      </p:sp>
      <p:sp>
        <p:nvSpPr>
          <p:cNvPr id="553" name="Square"/>
          <p:cNvSpPr/>
          <p:nvPr/>
        </p:nvSpPr>
        <p:spPr>
          <a:xfrm>
            <a:off x="66204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4" name="25"/>
          <p:cNvSpPr txBox="1"/>
          <p:nvPr/>
        </p:nvSpPr>
        <p:spPr>
          <a:xfrm>
            <a:off x="66192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25</a:t>
            </a:r>
          </a:p>
        </p:txBody>
      </p:sp>
      <p:sp>
        <p:nvSpPr>
          <p:cNvPr id="555" name="Square"/>
          <p:cNvSpPr/>
          <p:nvPr/>
        </p:nvSpPr>
        <p:spPr>
          <a:xfrm>
            <a:off x="7462242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6" name="-"/>
          <p:cNvSpPr txBox="1"/>
          <p:nvPr/>
        </p:nvSpPr>
        <p:spPr>
          <a:xfrm>
            <a:off x="7558273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57" name="Square"/>
          <p:cNvSpPr/>
          <p:nvPr/>
        </p:nvSpPr>
        <p:spPr>
          <a:xfrm>
            <a:off x="78396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8" name="102"/>
          <p:cNvSpPr txBox="1"/>
          <p:nvPr/>
        </p:nvSpPr>
        <p:spPr>
          <a:xfrm>
            <a:off x="7781251" y="5062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102</a:t>
            </a:r>
          </a:p>
        </p:txBody>
      </p:sp>
      <p:sp>
        <p:nvSpPr>
          <p:cNvPr id="559" name="Square"/>
          <p:cNvSpPr/>
          <p:nvPr/>
        </p:nvSpPr>
        <p:spPr>
          <a:xfrm>
            <a:off x="82206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0" name="30"/>
          <p:cNvSpPr txBox="1"/>
          <p:nvPr/>
        </p:nvSpPr>
        <p:spPr>
          <a:xfrm>
            <a:off x="82194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30</a:t>
            </a:r>
          </a:p>
        </p:txBody>
      </p:sp>
      <p:sp>
        <p:nvSpPr>
          <p:cNvPr id="561" name="Square"/>
          <p:cNvSpPr/>
          <p:nvPr/>
        </p:nvSpPr>
        <p:spPr>
          <a:xfrm>
            <a:off x="9060656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2" name="-"/>
          <p:cNvSpPr txBox="1"/>
          <p:nvPr/>
        </p:nvSpPr>
        <p:spPr>
          <a:xfrm>
            <a:off x="9156688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63" name="Square"/>
          <p:cNvSpPr/>
          <p:nvPr/>
        </p:nvSpPr>
        <p:spPr>
          <a:xfrm>
            <a:off x="94398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4" name="135"/>
          <p:cNvSpPr txBox="1"/>
          <p:nvPr/>
        </p:nvSpPr>
        <p:spPr>
          <a:xfrm>
            <a:off x="9381451" y="5062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135</a:t>
            </a:r>
          </a:p>
        </p:txBody>
      </p:sp>
      <p:sp>
        <p:nvSpPr>
          <p:cNvPr id="565" name="Square"/>
          <p:cNvSpPr/>
          <p:nvPr/>
        </p:nvSpPr>
        <p:spPr>
          <a:xfrm>
            <a:off x="98208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6" name="16"/>
          <p:cNvSpPr txBox="1"/>
          <p:nvPr/>
        </p:nvSpPr>
        <p:spPr>
          <a:xfrm>
            <a:off x="9819600" y="5062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16</a:t>
            </a:r>
          </a:p>
        </p:txBody>
      </p:sp>
      <p:sp>
        <p:nvSpPr>
          <p:cNvPr id="567" name="Line"/>
          <p:cNvSpPr/>
          <p:nvPr/>
        </p:nvSpPr>
        <p:spPr>
          <a:xfrm>
            <a:off x="5399485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68" name="Line"/>
          <p:cNvSpPr/>
          <p:nvPr/>
        </p:nvSpPr>
        <p:spPr>
          <a:xfrm>
            <a:off x="6997899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69" name="Line"/>
          <p:cNvSpPr/>
          <p:nvPr/>
        </p:nvSpPr>
        <p:spPr>
          <a:xfrm>
            <a:off x="8605243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70" name="Square"/>
          <p:cNvSpPr/>
          <p:nvPr/>
        </p:nvSpPr>
        <p:spPr>
          <a:xfrm>
            <a:off x="2658070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1" name="-"/>
          <p:cNvSpPr txBox="1"/>
          <p:nvPr/>
        </p:nvSpPr>
        <p:spPr>
          <a:xfrm>
            <a:off x="2754102" y="5824736"/>
            <a:ext cx="191914" cy="39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72" name="Square"/>
          <p:cNvSpPr/>
          <p:nvPr/>
        </p:nvSpPr>
        <p:spPr>
          <a:xfrm>
            <a:off x="30390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3" name="202"/>
          <p:cNvSpPr txBox="1"/>
          <p:nvPr/>
        </p:nvSpPr>
        <p:spPr>
          <a:xfrm>
            <a:off x="2980650" y="5824736"/>
            <a:ext cx="497841" cy="39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202</a:t>
            </a:r>
          </a:p>
        </p:txBody>
      </p:sp>
      <p:sp>
        <p:nvSpPr>
          <p:cNvPr id="574" name="Square"/>
          <p:cNvSpPr/>
          <p:nvPr/>
        </p:nvSpPr>
        <p:spPr>
          <a:xfrm>
            <a:off x="3420071" y="5831073"/>
            <a:ext cx="381000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5" name="10"/>
          <p:cNvSpPr txBox="1"/>
          <p:nvPr/>
        </p:nvSpPr>
        <p:spPr>
          <a:xfrm>
            <a:off x="3418800" y="5824736"/>
            <a:ext cx="383541" cy="39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10</a:t>
            </a:r>
          </a:p>
        </p:txBody>
      </p:sp>
      <p:sp>
        <p:nvSpPr>
          <p:cNvPr id="576" name="Line"/>
          <p:cNvSpPr/>
          <p:nvPr/>
        </p:nvSpPr>
        <p:spPr>
          <a:xfrm>
            <a:off x="3801071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77" name="Square"/>
          <p:cNvSpPr/>
          <p:nvPr/>
        </p:nvSpPr>
        <p:spPr>
          <a:xfrm>
            <a:off x="4256484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8" name="-"/>
          <p:cNvSpPr txBox="1"/>
          <p:nvPr/>
        </p:nvSpPr>
        <p:spPr>
          <a:xfrm>
            <a:off x="4352516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79" name="Square"/>
          <p:cNvSpPr/>
          <p:nvPr/>
        </p:nvSpPr>
        <p:spPr>
          <a:xfrm>
            <a:off x="46392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80" name="302"/>
          <p:cNvSpPr txBox="1"/>
          <p:nvPr/>
        </p:nvSpPr>
        <p:spPr>
          <a:xfrm>
            <a:off x="4580850" y="5824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302</a:t>
            </a:r>
          </a:p>
        </p:txBody>
      </p:sp>
      <p:sp>
        <p:nvSpPr>
          <p:cNvPr id="581" name="Square"/>
          <p:cNvSpPr/>
          <p:nvPr/>
        </p:nvSpPr>
        <p:spPr>
          <a:xfrm>
            <a:off x="50202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 dirty="0"/>
          </a:p>
        </p:txBody>
      </p:sp>
      <p:sp>
        <p:nvSpPr>
          <p:cNvPr id="582" name="20"/>
          <p:cNvSpPr txBox="1"/>
          <p:nvPr/>
        </p:nvSpPr>
        <p:spPr>
          <a:xfrm>
            <a:off x="5019000" y="5824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20</a:t>
            </a:r>
          </a:p>
        </p:txBody>
      </p:sp>
      <p:sp>
        <p:nvSpPr>
          <p:cNvPr id="583" name="Square"/>
          <p:cNvSpPr/>
          <p:nvPr/>
        </p:nvSpPr>
        <p:spPr>
          <a:xfrm>
            <a:off x="5854898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 dirty="0"/>
          </a:p>
        </p:txBody>
      </p:sp>
      <p:sp>
        <p:nvSpPr>
          <p:cNvPr id="584" name="-"/>
          <p:cNvSpPr txBox="1"/>
          <p:nvPr/>
        </p:nvSpPr>
        <p:spPr>
          <a:xfrm>
            <a:off x="5950930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85" name="Square"/>
          <p:cNvSpPr/>
          <p:nvPr/>
        </p:nvSpPr>
        <p:spPr>
          <a:xfrm>
            <a:off x="6239471" y="5831073"/>
            <a:ext cx="381000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86" name="350"/>
          <p:cNvSpPr txBox="1"/>
          <p:nvPr/>
        </p:nvSpPr>
        <p:spPr>
          <a:xfrm>
            <a:off x="6181050" y="5824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350</a:t>
            </a:r>
          </a:p>
        </p:txBody>
      </p:sp>
      <p:sp>
        <p:nvSpPr>
          <p:cNvPr id="587" name="Square"/>
          <p:cNvSpPr/>
          <p:nvPr/>
        </p:nvSpPr>
        <p:spPr>
          <a:xfrm>
            <a:off x="66204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88" name="30"/>
          <p:cNvSpPr txBox="1"/>
          <p:nvPr/>
        </p:nvSpPr>
        <p:spPr>
          <a:xfrm>
            <a:off x="6619200" y="5824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30</a:t>
            </a:r>
          </a:p>
        </p:txBody>
      </p:sp>
      <p:sp>
        <p:nvSpPr>
          <p:cNvPr id="589" name="Square"/>
          <p:cNvSpPr/>
          <p:nvPr/>
        </p:nvSpPr>
        <p:spPr>
          <a:xfrm>
            <a:off x="7462242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0" name="-"/>
          <p:cNvSpPr txBox="1"/>
          <p:nvPr/>
        </p:nvSpPr>
        <p:spPr>
          <a:xfrm>
            <a:off x="7558273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-</a:t>
            </a:r>
          </a:p>
        </p:txBody>
      </p:sp>
      <p:sp>
        <p:nvSpPr>
          <p:cNvPr id="591" name="Square"/>
          <p:cNvSpPr/>
          <p:nvPr/>
        </p:nvSpPr>
        <p:spPr>
          <a:xfrm>
            <a:off x="78396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2" name="411"/>
          <p:cNvSpPr txBox="1"/>
          <p:nvPr/>
        </p:nvSpPr>
        <p:spPr>
          <a:xfrm>
            <a:off x="7785437" y="5824736"/>
            <a:ext cx="489469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411</a:t>
            </a:r>
          </a:p>
        </p:txBody>
      </p:sp>
      <p:sp>
        <p:nvSpPr>
          <p:cNvPr id="593" name="Square"/>
          <p:cNvSpPr/>
          <p:nvPr/>
        </p:nvSpPr>
        <p:spPr>
          <a:xfrm>
            <a:off x="82206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4" name="19"/>
          <p:cNvSpPr txBox="1"/>
          <p:nvPr/>
        </p:nvSpPr>
        <p:spPr>
          <a:xfrm>
            <a:off x="8219400" y="5824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19</a:t>
            </a:r>
          </a:p>
        </p:txBody>
      </p:sp>
      <p:sp>
        <p:nvSpPr>
          <p:cNvPr id="595" name="Square"/>
          <p:cNvSpPr/>
          <p:nvPr/>
        </p:nvSpPr>
        <p:spPr>
          <a:xfrm>
            <a:off x="9060656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6" name="-"/>
          <p:cNvSpPr txBox="1"/>
          <p:nvPr/>
        </p:nvSpPr>
        <p:spPr>
          <a:xfrm>
            <a:off x="9156688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-</a:t>
            </a:r>
          </a:p>
        </p:txBody>
      </p:sp>
      <p:sp>
        <p:nvSpPr>
          <p:cNvPr id="597" name="Square"/>
          <p:cNvSpPr/>
          <p:nvPr/>
        </p:nvSpPr>
        <p:spPr>
          <a:xfrm>
            <a:off x="94398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8" name="510"/>
          <p:cNvSpPr txBox="1"/>
          <p:nvPr/>
        </p:nvSpPr>
        <p:spPr>
          <a:xfrm>
            <a:off x="9381451" y="5824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510</a:t>
            </a:r>
          </a:p>
        </p:txBody>
      </p:sp>
      <p:sp>
        <p:nvSpPr>
          <p:cNvPr id="599" name="Square"/>
          <p:cNvSpPr/>
          <p:nvPr/>
        </p:nvSpPr>
        <p:spPr>
          <a:xfrm>
            <a:off x="9819679" y="5831073"/>
            <a:ext cx="383977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00" name="3"/>
          <p:cNvSpPr txBox="1"/>
          <p:nvPr/>
        </p:nvSpPr>
        <p:spPr>
          <a:xfrm>
            <a:off x="9896474" y="5824736"/>
            <a:ext cx="230387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</a:t>
            </a:r>
          </a:p>
        </p:txBody>
      </p:sp>
      <p:sp>
        <p:nvSpPr>
          <p:cNvPr id="601" name="Line"/>
          <p:cNvSpPr/>
          <p:nvPr/>
        </p:nvSpPr>
        <p:spPr>
          <a:xfrm>
            <a:off x="5399485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602" name="Line"/>
          <p:cNvSpPr/>
          <p:nvPr/>
        </p:nvSpPr>
        <p:spPr>
          <a:xfrm>
            <a:off x="6997899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603" name="Line"/>
          <p:cNvSpPr/>
          <p:nvPr/>
        </p:nvSpPr>
        <p:spPr>
          <a:xfrm>
            <a:off x="8605243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604" name="Line"/>
          <p:cNvSpPr/>
          <p:nvPr/>
        </p:nvSpPr>
        <p:spPr>
          <a:xfrm flipH="1">
            <a:off x="2429311" y="5259587"/>
            <a:ext cx="8001318" cy="760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8" y="0"/>
                </a:moveTo>
                <a:cubicBezTo>
                  <a:pt x="309" y="0"/>
                  <a:pt x="0" y="2696"/>
                  <a:pt x="0" y="5393"/>
                </a:cubicBezTo>
                <a:cubicBezTo>
                  <a:pt x="0" y="8089"/>
                  <a:pt x="5400" y="10786"/>
                  <a:pt x="10800" y="10786"/>
                </a:cubicBezTo>
                <a:cubicBezTo>
                  <a:pt x="16200" y="10786"/>
                  <a:pt x="21600" y="13482"/>
                  <a:pt x="21600" y="16178"/>
                </a:cubicBezTo>
                <a:cubicBezTo>
                  <a:pt x="21600" y="18875"/>
                  <a:pt x="21291" y="21571"/>
                  <a:pt x="20982" y="21571"/>
                </a:cubicBezTo>
                <a:lnTo>
                  <a:pt x="20817" y="21600"/>
                </a:lnTo>
              </a:path>
            </a:pathLst>
          </a:custGeom>
          <a:ln w="25400">
            <a:solidFill>
              <a:srgbClr val="00000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05" name="Allocate 20 blocks first fit"/>
          <p:cNvSpPr txBox="1"/>
          <p:nvPr/>
        </p:nvSpPr>
        <p:spPr>
          <a:xfrm>
            <a:off x="3174930" y="4080187"/>
            <a:ext cx="227485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20 blocks first fit</a:t>
            </a:r>
          </a:p>
        </p:txBody>
      </p:sp>
      <p:sp>
        <p:nvSpPr>
          <p:cNvPr id="606" name="Shape"/>
          <p:cNvSpPr/>
          <p:nvPr/>
        </p:nvSpPr>
        <p:spPr>
          <a:xfrm rot="2700000">
            <a:off x="6647013" y="5113488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07" name="5"/>
          <p:cNvSpPr txBox="1"/>
          <p:nvPr/>
        </p:nvSpPr>
        <p:spPr>
          <a:xfrm>
            <a:off x="6717178" y="4744657"/>
            <a:ext cx="18114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5</a:t>
            </a:r>
          </a:p>
        </p:txBody>
      </p:sp>
      <p:sp>
        <p:nvSpPr>
          <p:cNvPr id="608" name="Allocate 12 blocks next fit"/>
          <p:cNvSpPr txBox="1"/>
          <p:nvPr/>
        </p:nvSpPr>
        <p:spPr>
          <a:xfrm>
            <a:off x="3162738" y="4383797"/>
            <a:ext cx="2316853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12 blocks next fit</a:t>
            </a:r>
          </a:p>
        </p:txBody>
      </p:sp>
      <p:sp>
        <p:nvSpPr>
          <p:cNvPr id="609" name="Shape"/>
          <p:cNvSpPr/>
          <p:nvPr/>
        </p:nvSpPr>
        <p:spPr>
          <a:xfrm rot="2700000">
            <a:off x="8265072" y="5113488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10" name="18"/>
          <p:cNvSpPr txBox="1"/>
          <p:nvPr/>
        </p:nvSpPr>
        <p:spPr>
          <a:xfrm>
            <a:off x="8264603" y="4744794"/>
            <a:ext cx="29014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18</a:t>
            </a:r>
          </a:p>
        </p:txBody>
      </p:sp>
      <p:sp>
        <p:nvSpPr>
          <p:cNvPr id="611" name="Allocate 13 blocks best fit"/>
          <p:cNvSpPr txBox="1"/>
          <p:nvPr/>
        </p:nvSpPr>
        <p:spPr>
          <a:xfrm>
            <a:off x="5963713" y="4080187"/>
            <a:ext cx="230903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13 blocks best fit</a:t>
            </a:r>
          </a:p>
        </p:txBody>
      </p:sp>
      <p:sp>
        <p:nvSpPr>
          <p:cNvPr id="612" name="Shape"/>
          <p:cNvSpPr/>
          <p:nvPr/>
        </p:nvSpPr>
        <p:spPr>
          <a:xfrm rot="2700000">
            <a:off x="5064672" y="5104559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13" name="1"/>
          <p:cNvSpPr txBox="1"/>
          <p:nvPr/>
        </p:nvSpPr>
        <p:spPr>
          <a:xfrm>
            <a:off x="5127834" y="4749658"/>
            <a:ext cx="18114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</a:t>
            </a:r>
          </a:p>
        </p:txBody>
      </p:sp>
      <p:sp>
        <p:nvSpPr>
          <p:cNvPr id="614" name="Allocate 15 blocks worst fit"/>
          <p:cNvSpPr txBox="1"/>
          <p:nvPr/>
        </p:nvSpPr>
        <p:spPr>
          <a:xfrm>
            <a:off x="5975748" y="4383797"/>
            <a:ext cx="2425152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15 blocks worst fit</a:t>
            </a:r>
          </a:p>
        </p:txBody>
      </p:sp>
      <p:sp>
        <p:nvSpPr>
          <p:cNvPr id="615" name="Shape"/>
          <p:cNvSpPr/>
          <p:nvPr/>
        </p:nvSpPr>
        <p:spPr>
          <a:xfrm rot="2700000">
            <a:off x="6655943" y="5875488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16" name="15"/>
          <p:cNvSpPr txBox="1"/>
          <p:nvPr/>
        </p:nvSpPr>
        <p:spPr>
          <a:xfrm>
            <a:off x="6662676" y="6217642"/>
            <a:ext cx="29014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15</a:t>
            </a:r>
          </a:p>
        </p:txBody>
      </p:sp>
      <p:sp>
        <p:nvSpPr>
          <p:cNvPr id="86" name="Slide Number">
            <a:extLst>
              <a:ext uri="{FF2B5EF4-FFF2-40B4-BE49-F238E27FC236}">
                <a16:creationId xmlns:a16="http://schemas.microsoft.com/office/drawing/2014/main" id="{D7AEF2A1-893D-2D4D-9FB0-8575B3D4F11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417305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7" name="Footer Placeholder 3">
            <a:extLst>
              <a:ext uri="{FF2B5EF4-FFF2-40B4-BE49-F238E27FC236}">
                <a16:creationId xmlns:a16="http://schemas.microsoft.com/office/drawing/2014/main" id="{2F7703E4-B16D-E143-87C7-7451A79506D8}"/>
              </a:ext>
            </a:extLst>
          </p:cNvPr>
          <p:cNvSpPr txBox="1">
            <a:spLocks/>
          </p:cNvSpPr>
          <p:nvPr/>
        </p:nvSpPr>
        <p:spPr>
          <a:xfrm>
            <a:off x="4976031" y="6417305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88" name="Date Placeholder 5">
            <a:extLst>
              <a:ext uri="{FF2B5EF4-FFF2-40B4-BE49-F238E27FC236}">
                <a16:creationId xmlns:a16="http://schemas.microsoft.com/office/drawing/2014/main" id="{B34FE5F6-E035-D146-9357-7307FBB98506}"/>
              </a:ext>
            </a:extLst>
          </p:cNvPr>
          <p:cNvSpPr txBox="1">
            <a:spLocks/>
          </p:cNvSpPr>
          <p:nvPr/>
        </p:nvSpPr>
        <p:spPr>
          <a:xfrm>
            <a:off x="838200" y="6417304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101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0" build="p" bldLvl="5" animBg="1" advAuto="0"/>
      <p:bldP spid="606" grpId="0" animBg="1" advAuto="0"/>
      <p:bldP spid="607" grpId="0" build="p" bldLvl="5" animBg="1" advAuto="0"/>
      <p:bldP spid="608" grpId="0" build="p" bldLvl="5" animBg="1" advAuto="0"/>
      <p:bldP spid="609" grpId="0" animBg="1" advAuto="0"/>
      <p:bldP spid="610" grpId="0" build="p" bldLvl="5" animBg="1" advAuto="0"/>
      <p:bldP spid="611" grpId="0" build="p" bldLvl="5" animBg="1" advAuto="0"/>
      <p:bldP spid="612" grpId="0" animBg="1" advAuto="0"/>
      <p:bldP spid="613" grpId="0" build="p" bldLvl="5" animBg="1" advAuto="0"/>
      <p:bldP spid="614" grpId="0" build="p" bldLvl="5" animBg="1" advAuto="0"/>
      <p:bldP spid="615" grpId="0" animBg="1" advAuto="0"/>
      <p:bldP spid="616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Allocation structures must be updated when memory is freed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684445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7699" indent="-227699">
              <a:defRPr sz="3400"/>
            </a:pPr>
            <a:r>
              <a:rPr dirty="0"/>
              <a:t>Allocation structures must be updated when memory is freed</a:t>
            </a:r>
          </a:p>
          <a:p>
            <a:pPr marL="227699" indent="-227699">
              <a:defRPr sz="3400"/>
            </a:pPr>
            <a:r>
              <a:rPr dirty="0"/>
              <a:t>Easy with bitmaps: just set the appropriate bits in the bitmap</a:t>
            </a:r>
          </a:p>
          <a:p>
            <a:pPr marL="227699" indent="-227699">
              <a:defRPr sz="3400"/>
            </a:pPr>
            <a:r>
              <a:rPr dirty="0"/>
              <a:t>Linked lists: modify adjacent elements as needed</a:t>
            </a:r>
          </a:p>
          <a:p>
            <a:pPr marL="405648" lvl="1" indent="-191343">
              <a:defRPr sz="3000"/>
            </a:pPr>
            <a:r>
              <a:rPr dirty="0"/>
              <a:t>Merge adjacent free regions into a single region</a:t>
            </a:r>
          </a:p>
          <a:p>
            <a:pPr marL="405648" lvl="1" indent="-191343">
              <a:defRPr sz="3000"/>
            </a:pPr>
            <a:r>
              <a:rPr dirty="0"/>
              <a:t>May involve merging two regions with the just-freed area</a:t>
            </a:r>
          </a:p>
        </p:txBody>
      </p:sp>
      <p:sp>
        <p:nvSpPr>
          <p:cNvPr id="619" name="Freeing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Freeing memory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054293-F4BB-8247-84D2-B33FAFB028D5}"/>
              </a:ext>
            </a:extLst>
          </p:cNvPr>
          <p:cNvGrpSpPr/>
          <p:nvPr/>
        </p:nvGrpSpPr>
        <p:grpSpPr>
          <a:xfrm>
            <a:off x="6868757" y="2483180"/>
            <a:ext cx="4926508" cy="2614822"/>
            <a:chOff x="6854008" y="3707296"/>
            <a:chExt cx="4926508" cy="26148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D12663-BBB5-C241-AFC5-33524E9E9A8B}"/>
                </a:ext>
              </a:extLst>
            </p:cNvPr>
            <p:cNvSpPr/>
            <p:nvPr/>
          </p:nvSpPr>
          <p:spPr>
            <a:xfrm>
              <a:off x="6854676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71ABDE-7F32-4D42-A69A-B396AA7B2B8E}"/>
                </a:ext>
              </a:extLst>
            </p:cNvPr>
            <p:cNvSpPr/>
            <p:nvPr/>
          </p:nvSpPr>
          <p:spPr>
            <a:xfrm>
              <a:off x="7503853" y="3707296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D6BD0B-6B0B-CF40-A60A-631DF877D75D}"/>
                </a:ext>
              </a:extLst>
            </p:cNvPr>
            <p:cNvSpPr/>
            <p:nvPr/>
          </p:nvSpPr>
          <p:spPr>
            <a:xfrm>
              <a:off x="8153028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20DC8D0-18A3-1A4F-AD40-4D11DBC764A3}"/>
                </a:ext>
              </a:extLst>
            </p:cNvPr>
            <p:cNvSpPr/>
            <p:nvPr/>
          </p:nvSpPr>
          <p:spPr>
            <a:xfrm>
              <a:off x="9832321" y="4436848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031CB2E-EF69-3B48-A5D9-077224967C0E}"/>
                </a:ext>
              </a:extLst>
            </p:cNvPr>
            <p:cNvSpPr/>
            <p:nvPr/>
          </p:nvSpPr>
          <p:spPr>
            <a:xfrm>
              <a:off x="10480830" y="4436848"/>
              <a:ext cx="1299686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5E7E56-E2E0-0D45-9ED8-FC37C9BD3C34}"/>
                </a:ext>
              </a:extLst>
            </p:cNvPr>
            <p:cNvSpPr/>
            <p:nvPr/>
          </p:nvSpPr>
          <p:spPr>
            <a:xfrm>
              <a:off x="11130671" y="5170865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A83E88-3246-984A-9144-FD319A69BAEA}"/>
                </a:ext>
              </a:extLst>
            </p:cNvPr>
            <p:cNvSpPr/>
            <p:nvPr/>
          </p:nvSpPr>
          <p:spPr>
            <a:xfrm>
              <a:off x="9831653" y="5170865"/>
              <a:ext cx="1299686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E49F42F-4518-124F-8A40-0C261FC5142C}"/>
                </a:ext>
              </a:extLst>
            </p:cNvPr>
            <p:cNvSpPr/>
            <p:nvPr/>
          </p:nvSpPr>
          <p:spPr>
            <a:xfrm>
              <a:off x="9831653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FB58622-7512-D742-90BC-45BCAD98D7FF}"/>
                </a:ext>
              </a:extLst>
            </p:cNvPr>
            <p:cNvSpPr/>
            <p:nvPr/>
          </p:nvSpPr>
          <p:spPr>
            <a:xfrm>
              <a:off x="10480830" y="3707296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B4014D-52CA-4A4F-A62D-A555296FDCA1}"/>
                </a:ext>
              </a:extLst>
            </p:cNvPr>
            <p:cNvSpPr/>
            <p:nvPr/>
          </p:nvSpPr>
          <p:spPr>
            <a:xfrm>
              <a:off x="11130005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078621E-3B2E-3741-A05B-361DAFC7D42A}"/>
                </a:ext>
              </a:extLst>
            </p:cNvPr>
            <p:cNvSpPr/>
            <p:nvPr/>
          </p:nvSpPr>
          <p:spPr>
            <a:xfrm>
              <a:off x="9818400" y="5900900"/>
              <a:ext cx="1949527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7C1A321-5C0C-0B4F-83FE-9F01A9E2ECC2}"/>
                </a:ext>
              </a:extLst>
            </p:cNvPr>
            <p:cNvSpPr/>
            <p:nvPr/>
          </p:nvSpPr>
          <p:spPr>
            <a:xfrm>
              <a:off x="6854008" y="4436848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FA5F10D-B51F-8A49-89F2-E4B17C98A302}"/>
                </a:ext>
              </a:extLst>
            </p:cNvPr>
            <p:cNvSpPr/>
            <p:nvPr/>
          </p:nvSpPr>
          <p:spPr>
            <a:xfrm>
              <a:off x="7503185" y="4436848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A99EF7-3469-A645-97B0-06BE1210DA62}"/>
                </a:ext>
              </a:extLst>
            </p:cNvPr>
            <p:cNvSpPr/>
            <p:nvPr/>
          </p:nvSpPr>
          <p:spPr>
            <a:xfrm>
              <a:off x="8152360" y="4436848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DDA4BF3-8B73-2541-A0C0-A5177688A776}"/>
                </a:ext>
              </a:extLst>
            </p:cNvPr>
            <p:cNvSpPr/>
            <p:nvPr/>
          </p:nvSpPr>
          <p:spPr>
            <a:xfrm>
              <a:off x="6854008" y="5172596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B207A9C-86C3-6848-8CD7-BFFC83263494}"/>
                </a:ext>
              </a:extLst>
            </p:cNvPr>
            <p:cNvSpPr/>
            <p:nvPr/>
          </p:nvSpPr>
          <p:spPr>
            <a:xfrm>
              <a:off x="7503185" y="5172596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EB2025-AD93-2C4B-931C-19107C2BBA29}"/>
                </a:ext>
              </a:extLst>
            </p:cNvPr>
            <p:cNvSpPr/>
            <p:nvPr/>
          </p:nvSpPr>
          <p:spPr>
            <a:xfrm>
              <a:off x="8152360" y="51725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FCEC887-4CE1-7F49-8387-5E19971CD887}"/>
                </a:ext>
              </a:extLst>
            </p:cNvPr>
            <p:cNvSpPr/>
            <p:nvPr/>
          </p:nvSpPr>
          <p:spPr>
            <a:xfrm>
              <a:off x="6854008" y="5900582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0D00E5A-CEDF-3F47-AF76-9E9FA9D64188}"/>
                </a:ext>
              </a:extLst>
            </p:cNvPr>
            <p:cNvSpPr/>
            <p:nvPr/>
          </p:nvSpPr>
          <p:spPr>
            <a:xfrm>
              <a:off x="7503185" y="5900582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683D4C-A195-514E-B732-DBDFD4A5AA04}"/>
                </a:ext>
              </a:extLst>
            </p:cNvPr>
            <p:cNvSpPr/>
            <p:nvPr/>
          </p:nvSpPr>
          <p:spPr>
            <a:xfrm>
              <a:off x="8152360" y="5900582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30418D25-446C-C847-BBF5-B23315BE657D}"/>
                </a:ext>
              </a:extLst>
            </p:cNvPr>
            <p:cNvSpPr/>
            <p:nvPr/>
          </p:nvSpPr>
          <p:spPr>
            <a:xfrm>
              <a:off x="8996412" y="3726779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35949D7A-52CB-904F-AD40-018C8BE6C6AF}"/>
                </a:ext>
              </a:extLst>
            </p:cNvPr>
            <p:cNvSpPr/>
            <p:nvPr/>
          </p:nvSpPr>
          <p:spPr>
            <a:xfrm>
              <a:off x="8996411" y="4450880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83BF1816-E577-9A4F-AF80-2F2AD8AF6488}"/>
                </a:ext>
              </a:extLst>
            </p:cNvPr>
            <p:cNvSpPr/>
            <p:nvPr/>
          </p:nvSpPr>
          <p:spPr>
            <a:xfrm>
              <a:off x="8996410" y="5190404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Arrow 96">
              <a:extLst>
                <a:ext uri="{FF2B5EF4-FFF2-40B4-BE49-F238E27FC236}">
                  <a16:creationId xmlns:a16="http://schemas.microsoft.com/office/drawing/2014/main" id="{865A8271-1D40-6940-8344-81595B46CE90}"/>
                </a:ext>
              </a:extLst>
            </p:cNvPr>
            <p:cNvSpPr/>
            <p:nvPr/>
          </p:nvSpPr>
          <p:spPr>
            <a:xfrm>
              <a:off x="8996410" y="5914614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3C38388F-2FBD-8B4E-AE74-E5DEA0BC69C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315704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4B5BCAA6-0727-3E43-9816-D3024728C9D8}"/>
              </a:ext>
            </a:extLst>
          </p:cNvPr>
          <p:cNvSpPr txBox="1">
            <a:spLocks/>
          </p:cNvSpPr>
          <p:nvPr/>
        </p:nvSpPr>
        <p:spPr>
          <a:xfrm>
            <a:off x="4976031" y="6315704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CF8DAD6C-C2A6-7144-A002-3EE0ED7207DB}"/>
              </a:ext>
            </a:extLst>
          </p:cNvPr>
          <p:cNvSpPr txBox="1">
            <a:spLocks/>
          </p:cNvSpPr>
          <p:nvPr/>
        </p:nvSpPr>
        <p:spPr>
          <a:xfrm>
            <a:off x="838200" y="6315703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26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Allocate memory in powers of two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10515600" cy="212764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dirty="0"/>
              <a:t>Allocate memory in powers of two</a:t>
            </a:r>
          </a:p>
          <a:p>
            <a:pPr lvl="1"/>
            <a:r>
              <a:rPr dirty="0"/>
              <a:t>Good for objects of varied sizes</a:t>
            </a:r>
          </a:p>
          <a:p>
            <a:r>
              <a:rPr dirty="0"/>
              <a:t>Split larger chunks to create two smaller chunks</a:t>
            </a:r>
          </a:p>
          <a:p>
            <a:r>
              <a:rPr dirty="0"/>
              <a:t>When chunk is freed, see if it can be combined with its buddy to rebuild a larger chunk</a:t>
            </a:r>
          </a:p>
          <a:p>
            <a:pPr lvl="1"/>
            <a:r>
              <a:rPr dirty="0"/>
              <a:t>This is recursive...</a:t>
            </a:r>
          </a:p>
        </p:txBody>
      </p:sp>
      <p:sp>
        <p:nvSpPr>
          <p:cNvPr id="687" name="Rectangle"/>
          <p:cNvSpPr/>
          <p:nvPr/>
        </p:nvSpPr>
        <p:spPr>
          <a:xfrm>
            <a:off x="3608190" y="4071919"/>
            <a:ext cx="5152430" cy="598289"/>
          </a:xfrm>
          <a:prstGeom prst="rect">
            <a:avLst/>
          </a:prstGeom>
          <a:solidFill>
            <a:srgbClr val="005493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88" name="Buddy allo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Buddy allocation</a:t>
            </a:r>
          </a:p>
        </p:txBody>
      </p:sp>
      <p:sp>
        <p:nvSpPr>
          <p:cNvPr id="6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3608190" y="4062990"/>
            <a:ext cx="2571750" cy="598289"/>
          </a:xfrm>
          <a:prstGeom prst="rect">
            <a:avLst/>
          </a:prstGeom>
          <a:solidFill>
            <a:srgbClr val="D783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1" name="Rectangle"/>
          <p:cNvSpPr/>
          <p:nvPr/>
        </p:nvSpPr>
        <p:spPr>
          <a:xfrm>
            <a:off x="6206729" y="4069425"/>
            <a:ext cx="2571750" cy="598289"/>
          </a:xfrm>
          <a:prstGeom prst="rect">
            <a:avLst/>
          </a:prstGeom>
          <a:solidFill>
            <a:srgbClr val="D783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2" name="Rectangle"/>
          <p:cNvSpPr/>
          <p:nvPr/>
        </p:nvSpPr>
        <p:spPr>
          <a:xfrm>
            <a:off x="3608190" y="4071919"/>
            <a:ext cx="1285875" cy="598289"/>
          </a:xfrm>
          <a:prstGeom prst="rect">
            <a:avLst/>
          </a:prstGeom>
          <a:solidFill>
            <a:srgbClr val="76D6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3" name="Rectangle"/>
          <p:cNvSpPr/>
          <p:nvPr/>
        </p:nvSpPr>
        <p:spPr>
          <a:xfrm>
            <a:off x="4902995" y="4071919"/>
            <a:ext cx="1285875" cy="598289"/>
          </a:xfrm>
          <a:prstGeom prst="rect">
            <a:avLst/>
          </a:prstGeom>
          <a:solidFill>
            <a:srgbClr val="76D6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4" name="Rectangle"/>
          <p:cNvSpPr/>
          <p:nvPr/>
        </p:nvSpPr>
        <p:spPr>
          <a:xfrm>
            <a:off x="3608190" y="4071919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5" name="Rectangle"/>
          <p:cNvSpPr/>
          <p:nvPr/>
        </p:nvSpPr>
        <p:spPr>
          <a:xfrm>
            <a:off x="4260057" y="4071919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6" name="Rectangle"/>
          <p:cNvSpPr/>
          <p:nvPr/>
        </p:nvSpPr>
        <p:spPr>
          <a:xfrm>
            <a:off x="3935320" y="4072580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7" name="Rectangle"/>
          <p:cNvSpPr/>
          <p:nvPr/>
        </p:nvSpPr>
        <p:spPr>
          <a:xfrm>
            <a:off x="3608191" y="4071919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8" name="Rectangle"/>
          <p:cNvSpPr/>
          <p:nvPr/>
        </p:nvSpPr>
        <p:spPr>
          <a:xfrm>
            <a:off x="3607059" y="4069426"/>
            <a:ext cx="33039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9" name="Rectangle"/>
          <p:cNvSpPr/>
          <p:nvPr/>
        </p:nvSpPr>
        <p:spPr>
          <a:xfrm>
            <a:off x="4262887" y="4069426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0" name="Rectangle"/>
          <p:cNvSpPr/>
          <p:nvPr/>
        </p:nvSpPr>
        <p:spPr>
          <a:xfrm>
            <a:off x="4920854" y="4071919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1" name="Rectangle"/>
          <p:cNvSpPr/>
          <p:nvPr/>
        </p:nvSpPr>
        <p:spPr>
          <a:xfrm>
            <a:off x="5556843" y="4069425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2" name="Rectangle"/>
          <p:cNvSpPr/>
          <p:nvPr/>
        </p:nvSpPr>
        <p:spPr>
          <a:xfrm>
            <a:off x="4906956" y="4062990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3" name="Rectangle"/>
          <p:cNvSpPr/>
          <p:nvPr/>
        </p:nvSpPr>
        <p:spPr>
          <a:xfrm>
            <a:off x="6154401" y="5660064"/>
            <a:ext cx="2571750" cy="598289"/>
          </a:xfrm>
          <a:prstGeom prst="rect">
            <a:avLst/>
          </a:prstGeom>
          <a:solidFill>
            <a:srgbClr val="D783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4" name="Allocating memory"/>
          <p:cNvSpPr txBox="1"/>
          <p:nvPr/>
        </p:nvSpPr>
        <p:spPr>
          <a:xfrm>
            <a:off x="5043298" y="4788857"/>
            <a:ext cx="214783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Allocating memory</a:t>
            </a:r>
          </a:p>
        </p:txBody>
      </p:sp>
      <p:sp>
        <p:nvSpPr>
          <p:cNvPr id="705" name="Freeing memory"/>
          <p:cNvSpPr txBox="1"/>
          <p:nvPr/>
        </p:nvSpPr>
        <p:spPr>
          <a:xfrm>
            <a:off x="5249691" y="6324763"/>
            <a:ext cx="1878079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Freeing memory</a:t>
            </a:r>
          </a:p>
        </p:txBody>
      </p:sp>
      <p:sp>
        <p:nvSpPr>
          <p:cNvPr id="706" name="Rectangle"/>
          <p:cNvSpPr/>
          <p:nvPr/>
        </p:nvSpPr>
        <p:spPr>
          <a:xfrm>
            <a:off x="4358284" y="4723786"/>
            <a:ext cx="33039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7" name="Rectangle"/>
          <p:cNvSpPr/>
          <p:nvPr/>
        </p:nvSpPr>
        <p:spPr>
          <a:xfrm>
            <a:off x="4045745" y="4723786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8" name="Rectangle"/>
          <p:cNvSpPr/>
          <p:nvPr/>
        </p:nvSpPr>
        <p:spPr>
          <a:xfrm>
            <a:off x="4045745" y="4714857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9" name="Rectangle"/>
          <p:cNvSpPr/>
          <p:nvPr/>
        </p:nvSpPr>
        <p:spPr>
          <a:xfrm>
            <a:off x="5511463" y="5660064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0" name="Rectangle"/>
          <p:cNvSpPr/>
          <p:nvPr/>
        </p:nvSpPr>
        <p:spPr>
          <a:xfrm>
            <a:off x="4894065" y="5661404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1" name="Rectangle"/>
          <p:cNvSpPr/>
          <p:nvPr/>
        </p:nvSpPr>
        <p:spPr>
          <a:xfrm>
            <a:off x="4258941" y="5660064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2" name="Rectangle"/>
          <p:cNvSpPr/>
          <p:nvPr/>
        </p:nvSpPr>
        <p:spPr>
          <a:xfrm>
            <a:off x="3927926" y="5660063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3" name="Rectangle"/>
          <p:cNvSpPr/>
          <p:nvPr/>
        </p:nvSpPr>
        <p:spPr>
          <a:xfrm>
            <a:off x="3596911" y="5660062"/>
            <a:ext cx="33039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4" name="Rectangle"/>
          <p:cNvSpPr/>
          <p:nvPr/>
        </p:nvSpPr>
        <p:spPr>
          <a:xfrm>
            <a:off x="4251127" y="5661425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5" name="Rectangle"/>
          <p:cNvSpPr/>
          <p:nvPr/>
        </p:nvSpPr>
        <p:spPr>
          <a:xfrm>
            <a:off x="3601615" y="5660062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6" name="Rectangle"/>
          <p:cNvSpPr/>
          <p:nvPr/>
        </p:nvSpPr>
        <p:spPr>
          <a:xfrm>
            <a:off x="3599261" y="5662555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7" name="Rectangle"/>
          <p:cNvSpPr/>
          <p:nvPr/>
        </p:nvSpPr>
        <p:spPr>
          <a:xfrm>
            <a:off x="3596911" y="5660062"/>
            <a:ext cx="1297154" cy="598289"/>
          </a:xfrm>
          <a:prstGeom prst="rect">
            <a:avLst/>
          </a:prstGeom>
          <a:solidFill>
            <a:srgbClr val="76D6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334255631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5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5" dur="250" fill="hold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25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5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9" dur="250" fill="hold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5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25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25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5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2" dur="25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"/>
                            </p:stCondLst>
                            <p:childTnLst>
                              <p:par>
                                <p:cTn id="10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25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"/>
                            </p:stCondLst>
                            <p:childTnLst>
                              <p:par>
                                <p:cTn id="10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25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"/>
                            </p:stCondLst>
                            <p:childTnLst>
                              <p:par>
                                <p:cTn id="10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25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"/>
                            </p:stCondLst>
                            <p:childTnLst>
                              <p:par>
                                <p:cTn id="11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25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1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25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"/>
                            </p:stCondLst>
                            <p:childTnLst>
                              <p:par>
                                <p:cTn id="12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25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26" dur="250" fill="hold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"/>
                            </p:stCondLst>
                            <p:childTnLst>
                              <p:par>
                                <p:cTn id="12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25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5" dur="250" fill="hold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25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25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25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 animBg="1" advAuto="0"/>
      <p:bldP spid="691" grpId="0" animBg="1" advAuto="0"/>
      <p:bldP spid="692" grpId="0" animBg="1" advAuto="0"/>
      <p:bldP spid="693" grpId="0" animBg="1" advAuto="0"/>
      <p:bldP spid="694" grpId="0" animBg="1" advAuto="0"/>
      <p:bldP spid="695" grpId="0" animBg="1" advAuto="0"/>
      <p:bldP spid="696" grpId="0" animBg="1" advAuto="0"/>
      <p:bldP spid="697" grpId="0" animBg="1" advAuto="0"/>
      <p:bldP spid="698" grpId="0" animBg="1" advAuto="0"/>
      <p:bldP spid="699" grpId="0" animBg="1" advAuto="0"/>
      <p:bldP spid="700" grpId="0" animBg="1" advAuto="0"/>
      <p:bldP spid="701" grpId="0" animBg="1" advAuto="0"/>
      <p:bldP spid="702" grpId="0" animBg="1" advAuto="0"/>
      <p:bldP spid="703" grpId="0" animBg="1" advAuto="0"/>
      <p:bldP spid="704" grpId="0" animBg="1" advAuto="0"/>
      <p:bldP spid="705" grpId="0" animBg="1" advAuto="0"/>
      <p:bldP spid="706" grpId="0" animBg="1" advAuto="0"/>
      <p:bldP spid="706" grpId="1" animBg="1" advAuto="0"/>
      <p:bldP spid="707" grpId="0" animBg="1" advAuto="0"/>
      <p:bldP spid="707" grpId="1" animBg="1" advAuto="0"/>
      <p:bldP spid="708" grpId="0" animBg="1" advAuto="0"/>
      <p:bldP spid="708" grpId="1" animBg="1" advAuto="0"/>
      <p:bldP spid="709" grpId="0" animBg="1" advAuto="0"/>
      <p:bldP spid="710" grpId="0" animBg="1" advAuto="0"/>
      <p:bldP spid="711" grpId="0" animBg="1" advAuto="0"/>
      <p:bldP spid="711" grpId="1" animBg="1" advAuto="0"/>
      <p:bldP spid="712" grpId="0" animBg="1" advAuto="0"/>
      <p:bldP spid="713" grpId="0" animBg="1" advAuto="0"/>
      <p:bldP spid="713" grpId="1" animBg="1" advAuto="0"/>
      <p:bldP spid="714" grpId="0" animBg="1" advAuto="0"/>
      <p:bldP spid="715" grpId="0" animBg="1" advAuto="0"/>
      <p:bldP spid="716" grpId="0" animBg="1" advAuto="0"/>
      <p:bldP spid="71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Virtual memory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Virtual memory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Basic idea: allow the OS to hand out more memory than exists on the system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Basic idea: allow the OS to hand out more memory than exists on the system</a:t>
            </a:r>
          </a:p>
          <a:p>
            <a:r>
              <a:rPr lang="en-US" sz="2200"/>
              <a:t>Keep recently used stuff in physical memory</a:t>
            </a:r>
          </a:p>
          <a:p>
            <a:r>
              <a:rPr lang="en-US" sz="2200"/>
              <a:t>Move less recently used stuff to disk</a:t>
            </a:r>
          </a:p>
          <a:p>
            <a:r>
              <a:rPr lang="en-US" sz="2200"/>
              <a:t>Keep all of this hidden from processes</a:t>
            </a:r>
          </a:p>
          <a:p>
            <a:pPr lvl="1"/>
            <a:r>
              <a:rPr lang="en-US" sz="2200"/>
              <a:t>Processes still see an address space from 0–max_address</a:t>
            </a:r>
          </a:p>
          <a:p>
            <a:pPr lvl="1"/>
            <a:r>
              <a:rPr lang="en-US" sz="2200"/>
              <a:t>Movement of information to and from disk handled by the OS without process help</a:t>
            </a:r>
          </a:p>
          <a:p>
            <a:r>
              <a:rPr lang="en-US" sz="2200"/>
              <a:t>Virtual memory (VM) especially helpful in multiprogrammed systems</a:t>
            </a:r>
          </a:p>
          <a:p>
            <a:pPr lvl="1"/>
            <a:r>
              <a:rPr lang="en-US" sz="2200"/>
              <a:t>CPU schedules process B while process A waits for its memory to be retrieved from disk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A292B94-240B-4443-BA2D-BEF48EDC1C3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101213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2C3C586-13C1-7849-8F19-D13111008E8D}"/>
              </a:ext>
            </a:extLst>
          </p:cNvPr>
          <p:cNvSpPr txBox="1">
            <a:spLocks/>
          </p:cNvSpPr>
          <p:nvPr/>
        </p:nvSpPr>
        <p:spPr>
          <a:xfrm>
            <a:off x="4976031" y="6101213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EB424030-D464-7E49-AB99-FB45E1796AA9}"/>
              </a:ext>
            </a:extLst>
          </p:cNvPr>
          <p:cNvSpPr txBox="1">
            <a:spLocks/>
          </p:cNvSpPr>
          <p:nvPr/>
        </p:nvSpPr>
        <p:spPr>
          <a:xfrm>
            <a:off x="838200" y="6101212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941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rogram uses virtual addresse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6527384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Program uses virtual addresses</a:t>
            </a:r>
          </a:p>
          <a:p>
            <a:pPr lvl="1"/>
            <a:r>
              <a:rPr dirty="0"/>
              <a:t>Addresses local to the process</a:t>
            </a:r>
          </a:p>
          <a:p>
            <a:pPr lvl="1"/>
            <a:r>
              <a:rPr dirty="0"/>
              <a:t>Hardware translates virtual address to physical address</a:t>
            </a:r>
          </a:p>
          <a:p>
            <a:r>
              <a:rPr dirty="0"/>
              <a:t>Translation done by the Memory Management Unit</a:t>
            </a:r>
          </a:p>
          <a:p>
            <a:pPr lvl="1"/>
            <a:r>
              <a:rPr dirty="0"/>
              <a:t>Usually on the same chip as the CPU</a:t>
            </a:r>
          </a:p>
          <a:p>
            <a:pPr lvl="1"/>
            <a:r>
              <a:rPr dirty="0"/>
              <a:t>Only physical addresses leave the CPU/MMU chip</a:t>
            </a:r>
          </a:p>
          <a:p>
            <a:r>
              <a:rPr dirty="0"/>
              <a:t>Physical memory indexed by physical addresses</a:t>
            </a:r>
          </a:p>
        </p:txBody>
      </p:sp>
      <p:sp>
        <p:nvSpPr>
          <p:cNvPr id="769" name="Virtual and physical addres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Virtual and physical addresses</a:t>
            </a:r>
          </a:p>
        </p:txBody>
      </p:sp>
      <p:sp>
        <p:nvSpPr>
          <p:cNvPr id="7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096208-810C-2448-9700-18FFE6DA31B5}"/>
              </a:ext>
            </a:extLst>
          </p:cNvPr>
          <p:cNvGrpSpPr/>
          <p:nvPr/>
        </p:nvGrpSpPr>
        <p:grpSpPr>
          <a:xfrm>
            <a:off x="7647808" y="1642876"/>
            <a:ext cx="3520893" cy="4534087"/>
            <a:chOff x="7125294" y="1626096"/>
            <a:chExt cx="3520893" cy="4534087"/>
          </a:xfrm>
        </p:grpSpPr>
        <p:sp>
          <p:nvSpPr>
            <p:cNvPr id="772" name="Rectangle"/>
            <p:cNvSpPr/>
            <p:nvPr/>
          </p:nvSpPr>
          <p:spPr>
            <a:xfrm>
              <a:off x="8769592" y="2161877"/>
              <a:ext cx="303609" cy="232173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3" name="Line"/>
            <p:cNvSpPr/>
            <p:nvPr/>
          </p:nvSpPr>
          <p:spPr>
            <a:xfrm rot="16200000">
              <a:off x="8528490" y="5151127"/>
              <a:ext cx="116087" cy="99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4" name="Line"/>
            <p:cNvSpPr/>
            <p:nvPr/>
          </p:nvSpPr>
          <p:spPr>
            <a:xfrm flipH="1">
              <a:off x="10342576" y="2348278"/>
              <a:ext cx="295545" cy="160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ln w="101600">
              <a:solidFill>
                <a:srgbClr val="21212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5" name="Line"/>
            <p:cNvSpPr/>
            <p:nvPr/>
          </p:nvSpPr>
          <p:spPr>
            <a:xfrm flipH="1">
              <a:off x="10368006" y="3949701"/>
              <a:ext cx="270115" cy="167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ln w="101600">
              <a:solidFill>
                <a:srgbClr val="21212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6" name="Line"/>
            <p:cNvSpPr/>
            <p:nvPr/>
          </p:nvSpPr>
          <p:spPr>
            <a:xfrm rot="16200000">
              <a:off x="8832100" y="5454737"/>
              <a:ext cx="116086" cy="38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7" name="CPU chip"/>
            <p:cNvSpPr/>
            <p:nvPr/>
          </p:nvSpPr>
          <p:spPr>
            <a:xfrm>
              <a:off x="7555155" y="1626096"/>
              <a:ext cx="2893219" cy="1062634"/>
            </a:xfrm>
            <a:prstGeom prst="rect">
              <a:avLst/>
            </a:prstGeom>
            <a:solidFill>
              <a:srgbClr val="CBCBCB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/>
            <a:lstStyle/>
            <a:p>
              <a:pPr algn="ctr">
                <a:defRPr sz="36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sz="2531" dirty="0"/>
                <a:t>CPU chip</a:t>
              </a:r>
              <a:endParaRPr sz="2531" dirty="0"/>
            </a:p>
          </p:txBody>
        </p:sp>
        <p:sp>
          <p:nvSpPr>
            <p:cNvPr id="778" name="Line"/>
            <p:cNvSpPr/>
            <p:nvPr/>
          </p:nvSpPr>
          <p:spPr>
            <a:xfrm>
              <a:off x="8394669" y="2360523"/>
              <a:ext cx="996569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779" name="CPU"/>
            <p:cNvSpPr/>
            <p:nvPr/>
          </p:nvSpPr>
          <p:spPr>
            <a:xfrm>
              <a:off x="7706960" y="2081510"/>
              <a:ext cx="759023" cy="535782"/>
            </a:xfrm>
            <a:prstGeom prst="rect">
              <a:avLst/>
            </a:prstGeom>
            <a:solidFill>
              <a:srgbClr val="A8D6FF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CPU</a:t>
              </a:r>
            </a:p>
          </p:txBody>
        </p:sp>
        <p:sp>
          <p:nvSpPr>
            <p:cNvPr id="780" name="Memory"/>
            <p:cNvSpPr/>
            <p:nvPr/>
          </p:nvSpPr>
          <p:spPr>
            <a:xfrm>
              <a:off x="9073202" y="3592912"/>
              <a:ext cx="1375172" cy="607219"/>
            </a:xfrm>
            <a:prstGeom prst="rect">
              <a:avLst/>
            </a:prstGeom>
            <a:solidFill>
              <a:srgbClr val="FFADD6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Memory</a:t>
              </a:r>
            </a:p>
          </p:txBody>
        </p:sp>
        <p:sp>
          <p:nvSpPr>
            <p:cNvPr id="781" name="Disk controller"/>
            <p:cNvSpPr/>
            <p:nvPr/>
          </p:nvSpPr>
          <p:spPr>
            <a:xfrm>
              <a:off x="9073202" y="5177961"/>
              <a:ext cx="1375172" cy="839391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Disk controller</a:t>
              </a:r>
            </a:p>
          </p:txBody>
        </p:sp>
        <p:grpSp>
          <p:nvGrpSpPr>
            <p:cNvPr id="785" name="Group"/>
            <p:cNvGrpSpPr/>
            <p:nvPr/>
          </p:nvGrpSpPr>
          <p:grpSpPr>
            <a:xfrm>
              <a:off x="8465983" y="5704768"/>
              <a:ext cx="455414" cy="455415"/>
              <a:chOff x="0" y="0"/>
              <a:chExt cx="647700" cy="647700"/>
            </a:xfrm>
          </p:grpSpPr>
          <p:sp>
            <p:nvSpPr>
              <p:cNvPr id="782" name="Shape"/>
              <p:cNvSpPr/>
              <p:nvPr/>
            </p:nvSpPr>
            <p:spPr>
              <a:xfrm>
                <a:off x="0" y="0"/>
                <a:ext cx="647700" cy="647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83" name="Oval"/>
              <p:cNvSpPr/>
              <p:nvPr/>
            </p:nvSpPr>
            <p:spPr>
              <a:xfrm>
                <a:off x="0" y="0"/>
                <a:ext cx="647700" cy="161925"/>
              </a:xfrm>
              <a:prstGeom prst="ellipse">
                <a:avLst/>
              </a:prstGeom>
              <a:solidFill>
                <a:srgbClr val="B9B9B9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84" name="Line"/>
              <p:cNvSpPr/>
              <p:nvPr/>
            </p:nvSpPr>
            <p:spPr>
              <a:xfrm>
                <a:off x="0" y="80962"/>
                <a:ext cx="647700" cy="80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</p:grpSp>
        <p:sp>
          <p:nvSpPr>
            <p:cNvPr id="786" name="Line"/>
            <p:cNvSpPr/>
            <p:nvPr/>
          </p:nvSpPr>
          <p:spPr>
            <a:xfrm flipV="1">
              <a:off x="10065886" y="2348278"/>
              <a:ext cx="382488" cy="0"/>
            </a:xfrm>
            <a:prstGeom prst="line">
              <a:avLst/>
            </a:prstGeom>
            <a:ln w="101600">
              <a:solidFill>
                <a:srgbClr val="212121"/>
              </a:solidFill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87" name="MMU"/>
            <p:cNvSpPr/>
            <p:nvPr/>
          </p:nvSpPr>
          <p:spPr>
            <a:xfrm>
              <a:off x="9303885" y="2081510"/>
              <a:ext cx="762000" cy="535782"/>
            </a:xfrm>
            <a:prstGeom prst="rect">
              <a:avLst/>
            </a:prstGeom>
            <a:solidFill>
              <a:srgbClr val="FFD300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MMU</a:t>
              </a:r>
            </a:p>
          </p:txBody>
        </p:sp>
        <p:grpSp>
          <p:nvGrpSpPr>
            <p:cNvPr id="791" name="Group"/>
            <p:cNvGrpSpPr/>
            <p:nvPr/>
          </p:nvGrpSpPr>
          <p:grpSpPr>
            <a:xfrm>
              <a:off x="7858764" y="5704768"/>
              <a:ext cx="455414" cy="455415"/>
              <a:chOff x="0" y="0"/>
              <a:chExt cx="647700" cy="647700"/>
            </a:xfrm>
          </p:grpSpPr>
          <p:sp>
            <p:nvSpPr>
              <p:cNvPr id="788" name="Shape"/>
              <p:cNvSpPr/>
              <p:nvPr/>
            </p:nvSpPr>
            <p:spPr>
              <a:xfrm>
                <a:off x="0" y="0"/>
                <a:ext cx="647700" cy="647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89" name="Oval"/>
              <p:cNvSpPr/>
              <p:nvPr/>
            </p:nvSpPr>
            <p:spPr>
              <a:xfrm>
                <a:off x="0" y="0"/>
                <a:ext cx="647700" cy="161925"/>
              </a:xfrm>
              <a:prstGeom prst="ellipse">
                <a:avLst/>
              </a:prstGeom>
              <a:solidFill>
                <a:srgbClr val="B9B9B9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90" name="Line"/>
              <p:cNvSpPr/>
              <p:nvPr/>
            </p:nvSpPr>
            <p:spPr>
              <a:xfrm>
                <a:off x="0" y="80962"/>
                <a:ext cx="647700" cy="80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</p:grpSp>
        <p:sp>
          <p:nvSpPr>
            <p:cNvPr id="792" name="Virtual addresses from CPU to MMU"/>
            <p:cNvSpPr txBox="1"/>
            <p:nvPr/>
          </p:nvSpPr>
          <p:spPr>
            <a:xfrm>
              <a:off x="7264905" y="2937751"/>
              <a:ext cx="1704827" cy="5913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1687" dirty="0"/>
                <a:t>Virtual addresses</a:t>
              </a:r>
              <a:br>
                <a:rPr sz="1687" dirty="0"/>
              </a:br>
              <a:r>
                <a:rPr sz="1687" dirty="0"/>
                <a:t>from CPU to MMU</a:t>
              </a:r>
            </a:p>
          </p:txBody>
        </p:sp>
        <p:sp>
          <p:nvSpPr>
            <p:cNvPr id="793" name="Physical addresses on bus, in memory"/>
            <p:cNvSpPr txBox="1"/>
            <p:nvPr/>
          </p:nvSpPr>
          <p:spPr>
            <a:xfrm>
              <a:off x="7125294" y="4536165"/>
              <a:ext cx="1721049" cy="5913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1687"/>
                <a:t>Physical addresses</a:t>
              </a:r>
              <a:br>
                <a:rPr sz="1687"/>
              </a:br>
              <a:r>
                <a:rPr sz="1687"/>
                <a:t>on bus, in memory</a:t>
              </a:r>
            </a:p>
          </p:txBody>
        </p:sp>
        <p:sp>
          <p:nvSpPr>
            <p:cNvPr id="794" name="Line"/>
            <p:cNvSpPr/>
            <p:nvPr/>
          </p:nvSpPr>
          <p:spPr>
            <a:xfrm>
              <a:off x="8255292" y="2348278"/>
              <a:ext cx="587614" cy="653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600" extrusionOk="0">
                  <a:moveTo>
                    <a:pt x="0" y="21600"/>
                  </a:moveTo>
                  <a:cubicBezTo>
                    <a:pt x="0" y="21600"/>
                    <a:pt x="168" y="16035"/>
                    <a:pt x="4281" y="14206"/>
                  </a:cubicBezTo>
                  <a:cubicBezTo>
                    <a:pt x="9236" y="12003"/>
                    <a:pt x="13844" y="15743"/>
                    <a:pt x="17822" y="14206"/>
                  </a:cubicBezTo>
                  <a:cubicBezTo>
                    <a:pt x="21600" y="12747"/>
                    <a:pt x="20604" y="2118"/>
                    <a:pt x="20604" y="2118"/>
                  </a:cubicBezTo>
                  <a:lnTo>
                    <a:pt x="20409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  <a:tailEnd type="stealt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95" name="Line"/>
            <p:cNvSpPr/>
            <p:nvPr/>
          </p:nvSpPr>
          <p:spPr>
            <a:xfrm>
              <a:off x="8921397" y="4230568"/>
              <a:ext cx="538870" cy="48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15461" y="18646"/>
                    <a:pt x="18528" y="15240"/>
                  </a:cubicBezTo>
                  <a:cubicBezTo>
                    <a:pt x="21595" y="11833"/>
                    <a:pt x="21595" y="2862"/>
                    <a:pt x="21595" y="2862"/>
                  </a:cubicBezTo>
                  <a:lnTo>
                    <a:pt x="21600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  <a:tailEnd type="stealt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96" name="Line"/>
            <p:cNvSpPr/>
            <p:nvPr/>
          </p:nvSpPr>
          <p:spPr>
            <a:xfrm flipH="1">
              <a:off x="8955120" y="4692760"/>
              <a:ext cx="1691067" cy="206601"/>
            </a:xfrm>
            <a:prstGeom prst="line">
              <a:avLst/>
            </a:prstGeom>
            <a:ln w="25400">
              <a:solidFill>
                <a:srgbClr val="000000"/>
              </a:solidFill>
              <a:prstDash val="sysDot"/>
              <a:miter lim="400000"/>
              <a:headEnd type="stealth"/>
            </a:ln>
          </p:spPr>
          <p:txBody>
            <a:bodyPr lIns="35719" tIns="35719" rIns="35719" bIns="35719" anchor="ctr"/>
            <a:lstStyle/>
            <a:p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21613391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Virtual addresses mapped to physical addresse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6120442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97160" indent="-197160" defTabSz="591481">
              <a:spcBef>
                <a:spcPts val="492"/>
              </a:spcBef>
              <a:defRPr sz="2944"/>
            </a:pPr>
            <a:r>
              <a:rPr dirty="0"/>
              <a:t>Virtual addresses mapped to physical addresses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Unit of mapping is called a page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All addresses in the same virtual page are in the same physical page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Page table entry (PTE) contains translation for a single page</a:t>
            </a:r>
          </a:p>
          <a:p>
            <a:pPr marL="197160" indent="-197160" defTabSz="591481">
              <a:spcBef>
                <a:spcPts val="492"/>
              </a:spcBef>
              <a:defRPr sz="2944"/>
            </a:pPr>
            <a:r>
              <a:rPr dirty="0"/>
              <a:t>Table translates virtual page number to physical page number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Not all virtual memory has a physical page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Not every physical page need be used</a:t>
            </a:r>
          </a:p>
          <a:p>
            <a:pPr marL="197160" indent="-197160" defTabSz="591481">
              <a:spcBef>
                <a:spcPts val="492"/>
              </a:spcBef>
              <a:defRPr sz="2944"/>
            </a:pPr>
            <a:r>
              <a:rPr dirty="0"/>
              <a:t>Example: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64 KB virtual memory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16 KB physical memory</a:t>
            </a:r>
          </a:p>
        </p:txBody>
      </p:sp>
      <p:sp>
        <p:nvSpPr>
          <p:cNvPr id="799" name="Paging and page t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Paging and page tables</a:t>
            </a:r>
          </a:p>
        </p:txBody>
      </p:sp>
      <p:sp>
        <p:nvSpPr>
          <p:cNvPr id="8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C852CB-8110-A240-ABE8-7A7972B1D9CB}"/>
              </a:ext>
            </a:extLst>
          </p:cNvPr>
          <p:cNvGrpSpPr/>
          <p:nvPr/>
        </p:nvGrpSpPr>
        <p:grpSpPr>
          <a:xfrm>
            <a:off x="7430654" y="1071401"/>
            <a:ext cx="4239029" cy="5284949"/>
            <a:chOff x="7114771" y="1071401"/>
            <a:chExt cx="4239029" cy="52849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32E2BA-AE6D-DC43-8447-BF61DAF17175}"/>
                </a:ext>
              </a:extLst>
            </p:cNvPr>
            <p:cNvGrpSpPr/>
            <p:nvPr/>
          </p:nvGrpSpPr>
          <p:grpSpPr>
            <a:xfrm>
              <a:off x="8228005" y="1093879"/>
              <a:ext cx="1856432" cy="5230488"/>
              <a:chOff x="6379712" y="1212299"/>
              <a:chExt cx="1856432" cy="5230488"/>
            </a:xfrm>
            <a:solidFill>
              <a:schemeClr val="accent5">
                <a:lumMod val="60000"/>
                <a:lumOff val="40000"/>
              </a:schemeClr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F60BC1F-CE55-ED43-B04A-D17DEFA9096E}"/>
                  </a:ext>
                </a:extLst>
              </p:cNvPr>
              <p:cNvGrpSpPr/>
              <p:nvPr/>
            </p:nvGrpSpPr>
            <p:grpSpPr>
              <a:xfrm>
                <a:off x="7765878" y="5130478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4048380-832A-C240-866B-60C3C03F3C5B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448F296-669B-FB45-B5E6-EC074DF49EFB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B5442CB-F7E2-554E-BDCA-654A8DAE0BF6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C6747091-D2CE-B24B-B052-F4503F0B0C49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B9C04FA-0E90-A543-BA40-8F783A4E5F51}"/>
                  </a:ext>
                </a:extLst>
              </p:cNvPr>
              <p:cNvGrpSpPr/>
              <p:nvPr/>
            </p:nvGrpSpPr>
            <p:grpSpPr>
              <a:xfrm>
                <a:off x="6379718" y="5134038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3E2A3827-131A-1548-A071-966A4C8D4142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177611B-9451-7547-8DF5-39E6B15865D8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55271356-8EAC-6D4E-8404-4BD6DF7E5115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13AB624E-2D3F-4D44-B2D5-D1B80906EE19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8143C17-3B12-2F4C-8059-7996AF19885B}"/>
                  </a:ext>
                </a:extLst>
              </p:cNvPr>
              <p:cNvGrpSpPr/>
              <p:nvPr/>
            </p:nvGrpSpPr>
            <p:grpSpPr>
              <a:xfrm>
                <a:off x="6379716" y="3829105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F82DB95-E840-5140-9EAD-F5235A7805EC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A99C303-35D7-BB41-86F6-98CEA0E77087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93659C3-1D2E-2944-AC5B-F8F7FF14F7D4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FC83CA7-9946-7B4B-8D5C-A4CFF640BF7D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92C60A7-1C72-284D-9234-CE965396E8E9}"/>
                  </a:ext>
                </a:extLst>
              </p:cNvPr>
              <p:cNvGrpSpPr/>
              <p:nvPr/>
            </p:nvGrpSpPr>
            <p:grpSpPr>
              <a:xfrm>
                <a:off x="6379714" y="2519545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79EDB0B-D473-1245-B2E3-E503552F977A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A7512043-0EC7-CE45-A6F3-1057B78945C8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1449DD7-DC65-FF42-9AD7-40B9FCDEC00F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6E4CF3E1-0B5A-6C45-90C4-D173FF02A296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53F2EE8-81D3-4645-BA8F-80A049FC9C01}"/>
                  </a:ext>
                </a:extLst>
              </p:cNvPr>
              <p:cNvGrpSpPr/>
              <p:nvPr/>
            </p:nvGrpSpPr>
            <p:grpSpPr>
              <a:xfrm>
                <a:off x="6379712" y="1212299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B43FA0D-2C69-894B-B067-1CF5284EAAB6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60864B83-7EC8-8C41-AB86-13ADC886FD0D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F07A1D47-9C12-6749-8C99-0D15CBC6A226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8FB861-D8E4-D541-A5B8-19F5519B49AB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</p:grp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731306-C705-AD4F-BE6B-6925490E6F17}"/>
                </a:ext>
              </a:extLst>
            </p:cNvPr>
            <p:cNvCxnSpPr>
              <a:stCxn id="126" idx="3"/>
              <a:endCxn id="79" idx="1"/>
            </p:cNvCxnSpPr>
            <p:nvPr/>
          </p:nvCxnSpPr>
          <p:spPr>
            <a:xfrm>
              <a:off x="8698268" y="1909690"/>
              <a:ext cx="915904" cy="42456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3EE0066-B611-934D-821C-8558AA1C70B4}"/>
                </a:ext>
              </a:extLst>
            </p:cNvPr>
            <p:cNvCxnSpPr>
              <a:cxnSpLocks/>
              <a:stCxn id="121" idx="3"/>
              <a:endCxn id="76" idx="1"/>
            </p:cNvCxnSpPr>
            <p:nvPr/>
          </p:nvCxnSpPr>
          <p:spPr>
            <a:xfrm>
              <a:off x="8698270" y="3216936"/>
              <a:ext cx="915904" cy="19606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D1678-2186-1447-9BA9-539319526FCB}"/>
                </a:ext>
              </a:extLst>
            </p:cNvPr>
            <p:cNvCxnSpPr>
              <a:cxnSpLocks/>
              <a:stCxn id="117" idx="3"/>
              <a:endCxn id="78" idx="1"/>
            </p:cNvCxnSpPr>
            <p:nvPr/>
          </p:nvCxnSpPr>
          <p:spPr>
            <a:xfrm>
              <a:off x="8698273" y="4853922"/>
              <a:ext cx="915898" cy="9739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AF7D273-0C81-9949-8C1F-61A0289869FF}"/>
                </a:ext>
              </a:extLst>
            </p:cNvPr>
            <p:cNvCxnSpPr>
              <a:cxnSpLocks/>
              <a:stCxn id="109" idx="3"/>
              <a:endCxn id="77" idx="1"/>
            </p:cNvCxnSpPr>
            <p:nvPr/>
          </p:nvCxnSpPr>
          <p:spPr>
            <a:xfrm>
              <a:off x="8698277" y="5181130"/>
              <a:ext cx="915896" cy="3179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F14257-0F37-AD49-8B21-33B4BCA502D6}"/>
                </a:ext>
              </a:extLst>
            </p:cNvPr>
            <p:cNvGrpSpPr/>
            <p:nvPr/>
          </p:nvGrpSpPr>
          <p:grpSpPr>
            <a:xfrm>
              <a:off x="7114773" y="1087221"/>
              <a:ext cx="1089008" cy="692906"/>
              <a:chOff x="5266480" y="1205641"/>
              <a:chExt cx="1089008" cy="69290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C7CEBD-BF22-A545-8C35-FFBF108F9E6E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60 – 64K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58D2CEE-3F96-F14D-A483-78E6057D0340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56 – 60K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4D67E5-E96E-FD44-9C15-644B469CF5C1}"/>
                </a:ext>
              </a:extLst>
            </p:cNvPr>
            <p:cNvGrpSpPr/>
            <p:nvPr/>
          </p:nvGrpSpPr>
          <p:grpSpPr>
            <a:xfrm>
              <a:off x="7114772" y="1744173"/>
              <a:ext cx="1089008" cy="692906"/>
              <a:chOff x="5266480" y="1205641"/>
              <a:chExt cx="1089008" cy="692906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EDC2D4F-EFED-0D4D-B704-D65C7C0E5DEE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52 – 56K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9B3D1C6-72F8-F742-9082-EB8B8990EAAC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48 – 52K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7565479-CCBB-6540-BBFA-AB2918F56F69}"/>
                </a:ext>
              </a:extLst>
            </p:cNvPr>
            <p:cNvGrpSpPr/>
            <p:nvPr/>
          </p:nvGrpSpPr>
          <p:grpSpPr>
            <a:xfrm>
              <a:off x="7114771" y="2412094"/>
              <a:ext cx="1089008" cy="692906"/>
              <a:chOff x="5266480" y="1205641"/>
              <a:chExt cx="1089008" cy="69290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4A60904-DD51-CE40-BF68-FF4455ECF7F4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44 – 48K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BA29C53-B4DB-954B-960B-142E8CD97FDC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40 – 44K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9DE0A56-D637-4541-9351-77D7D029587E}"/>
                </a:ext>
              </a:extLst>
            </p:cNvPr>
            <p:cNvGrpSpPr/>
            <p:nvPr/>
          </p:nvGrpSpPr>
          <p:grpSpPr>
            <a:xfrm>
              <a:off x="7117361" y="3051424"/>
              <a:ext cx="1089008" cy="692906"/>
              <a:chOff x="5266480" y="1205641"/>
              <a:chExt cx="1089008" cy="692906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BA33549-AEE0-AD4A-BDF7-82412390A800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36 – 40K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350AE17-DC90-1942-8404-B536875158CC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32 – 36K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4E3C74C-5AEA-B844-B235-FC8CFB77C7E0}"/>
                </a:ext>
              </a:extLst>
            </p:cNvPr>
            <p:cNvGrpSpPr/>
            <p:nvPr/>
          </p:nvGrpSpPr>
          <p:grpSpPr>
            <a:xfrm>
              <a:off x="7117360" y="3708376"/>
              <a:ext cx="1089008" cy="692906"/>
              <a:chOff x="5266480" y="1205641"/>
              <a:chExt cx="1089008" cy="692906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C7E4302-D7EB-2C4A-A6CD-ACB395B886BD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28 – 32K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680E191-988B-6C41-8B26-8A6B9F811BA0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24 – 28K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1676BCC-C024-354A-9CB3-4293A6DF2D56}"/>
                </a:ext>
              </a:extLst>
            </p:cNvPr>
            <p:cNvGrpSpPr/>
            <p:nvPr/>
          </p:nvGrpSpPr>
          <p:grpSpPr>
            <a:xfrm>
              <a:off x="7117359" y="4376297"/>
              <a:ext cx="1089008" cy="692906"/>
              <a:chOff x="5266480" y="1205641"/>
              <a:chExt cx="1089008" cy="692906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3B54BF3-9550-B242-B5E7-E4FB027002B0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20 – 24K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E5D96B2-EF6B-E246-B743-39EBF08F01D4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16 – 20K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EFDB48E-3FAE-314D-929A-463269FFD8F1}"/>
                </a:ext>
              </a:extLst>
            </p:cNvPr>
            <p:cNvGrpSpPr/>
            <p:nvPr/>
          </p:nvGrpSpPr>
          <p:grpSpPr>
            <a:xfrm>
              <a:off x="7119646" y="4995523"/>
              <a:ext cx="1089008" cy="692906"/>
              <a:chOff x="5266480" y="1205641"/>
              <a:chExt cx="1089008" cy="692906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8B188F7-C913-7947-8034-0F50A3D1A867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12 – 16K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7313DBB-A121-194A-AFD5-99BE246AC908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8 – 12K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0757911-D664-D946-9A43-783E8EA88A53}"/>
                </a:ext>
              </a:extLst>
            </p:cNvPr>
            <p:cNvGrpSpPr/>
            <p:nvPr/>
          </p:nvGrpSpPr>
          <p:grpSpPr>
            <a:xfrm>
              <a:off x="7119645" y="5663444"/>
              <a:ext cx="1089008" cy="692906"/>
              <a:chOff x="5266480" y="1205641"/>
              <a:chExt cx="1089008" cy="692906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321A785-D44C-E248-B2FE-2F5FFFDF007A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4 –   8K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B976D6B-8977-FD46-9852-B71ECEEE4203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0 –   4K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BDB6DB-9034-3F41-9D09-11B669DB91EB}"/>
                </a:ext>
              </a:extLst>
            </p:cNvPr>
            <p:cNvSpPr txBox="1"/>
            <p:nvPr/>
          </p:nvSpPr>
          <p:spPr>
            <a:xfrm>
              <a:off x="8877894" y="1071401"/>
              <a:ext cx="165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Virtual Memory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84D4F9-7271-B840-A5FC-46A7FBEAA760}"/>
                </a:ext>
              </a:extLst>
            </p:cNvPr>
            <p:cNvSpPr txBox="1"/>
            <p:nvPr/>
          </p:nvSpPr>
          <p:spPr>
            <a:xfrm>
              <a:off x="9493101" y="4400333"/>
              <a:ext cx="186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1152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Each entry in the page table contain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03589" indent="-203589" defTabSz="610769">
              <a:spcBef>
                <a:spcPts val="492"/>
              </a:spcBef>
              <a:defRPr sz="3040"/>
            </a:pPr>
            <a:r>
              <a:rPr dirty="0"/>
              <a:t>Each entry in the page table contains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Valid bit: set if this logical page number has a corresponding physical frame in memory</a:t>
            </a:r>
          </a:p>
          <a:p>
            <a:pPr marL="576837" lvl="2" indent="-169658" defTabSz="610769">
              <a:spcBef>
                <a:spcPts val="211"/>
              </a:spcBef>
              <a:defRPr sz="2470"/>
            </a:pPr>
            <a:r>
              <a:rPr dirty="0"/>
              <a:t>If not valid, remainder of PTE is irrelevant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Page frame number: page in physical memory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Referenced bit: set if data on the page has been accessed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Dirty (modified) bit :set if data on the page has been modified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Protection information</a:t>
            </a:r>
          </a:p>
        </p:txBody>
      </p:sp>
      <p:sp>
        <p:nvSpPr>
          <p:cNvPr id="849" name="What’s in a page table entr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What’s in a page table entry?</a:t>
            </a:r>
          </a:p>
        </p:txBody>
      </p:sp>
      <p:sp>
        <p:nvSpPr>
          <p:cNvPr id="8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946643-B345-B740-BBCA-E4459B5D558C}"/>
              </a:ext>
            </a:extLst>
          </p:cNvPr>
          <p:cNvGrpSpPr/>
          <p:nvPr/>
        </p:nvGrpSpPr>
        <p:grpSpPr>
          <a:xfrm>
            <a:off x="2637272" y="5208534"/>
            <a:ext cx="6917455" cy="1330378"/>
            <a:chOff x="3665562" y="5220393"/>
            <a:chExt cx="6917455" cy="13303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522F0F-78C7-2140-B021-5FFAFBA27434}"/>
                </a:ext>
              </a:extLst>
            </p:cNvPr>
            <p:cNvGrpSpPr/>
            <p:nvPr/>
          </p:nvGrpSpPr>
          <p:grpSpPr>
            <a:xfrm>
              <a:off x="3665562" y="5220393"/>
              <a:ext cx="6917455" cy="544408"/>
              <a:chOff x="1491467" y="5636029"/>
              <a:chExt cx="6917455" cy="5444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079D-D822-BD48-8E6E-7F45E3228858}"/>
                  </a:ext>
                </a:extLst>
              </p:cNvPr>
              <p:cNvSpPr/>
              <p:nvPr/>
            </p:nvSpPr>
            <p:spPr>
              <a:xfrm>
                <a:off x="1491467" y="5636029"/>
                <a:ext cx="1825560" cy="5409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Protection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A854D8-CB91-CA4A-A26F-8FBE52385468}"/>
                  </a:ext>
                </a:extLst>
              </p:cNvPr>
              <p:cNvSpPr/>
              <p:nvPr/>
            </p:nvSpPr>
            <p:spPr>
              <a:xfrm>
                <a:off x="3317027" y="5636029"/>
                <a:ext cx="653267" cy="5409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48E821-D144-9F4A-8C92-D1AE77F968FB}"/>
                  </a:ext>
                </a:extLst>
              </p:cNvPr>
              <p:cNvSpPr/>
              <p:nvPr/>
            </p:nvSpPr>
            <p:spPr>
              <a:xfrm>
                <a:off x="3970294" y="5636029"/>
                <a:ext cx="653267" cy="5409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D430CF-C4B1-6E4E-956A-27E0F593AA31}"/>
                  </a:ext>
                </a:extLst>
              </p:cNvPr>
              <p:cNvSpPr/>
              <p:nvPr/>
            </p:nvSpPr>
            <p:spPr>
              <a:xfrm>
                <a:off x="4623561" y="5639503"/>
                <a:ext cx="653267" cy="5409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C0DC0F-4B53-BC47-B686-A912B7C2CCDF}"/>
                  </a:ext>
                </a:extLst>
              </p:cNvPr>
              <p:cNvSpPr/>
              <p:nvPr/>
            </p:nvSpPr>
            <p:spPr>
              <a:xfrm>
                <a:off x="5276828" y="5636029"/>
                <a:ext cx="3132094" cy="540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Page Frame Number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086343-B866-0F45-BF48-90510AD5FA36}"/>
                </a:ext>
              </a:extLst>
            </p:cNvPr>
            <p:cNvSpPr txBox="1"/>
            <p:nvPr/>
          </p:nvSpPr>
          <p:spPr>
            <a:xfrm>
              <a:off x="4544312" y="6181439"/>
              <a:ext cx="1066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Dirty Bit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5EB5B6-DBC7-D641-9250-1577DDD6942E}"/>
                </a:ext>
              </a:extLst>
            </p:cNvPr>
            <p:cNvSpPr txBox="1"/>
            <p:nvPr/>
          </p:nvSpPr>
          <p:spPr>
            <a:xfrm>
              <a:off x="5667158" y="6176963"/>
              <a:ext cx="1607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Referenced Bit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D09EA-EC52-9A4E-A5C4-88594D9EB223}"/>
                </a:ext>
              </a:extLst>
            </p:cNvPr>
            <p:cNvSpPr txBox="1"/>
            <p:nvPr/>
          </p:nvSpPr>
          <p:spPr>
            <a:xfrm>
              <a:off x="7196830" y="6169861"/>
              <a:ext cx="1300271" cy="37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Valid Bit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EB0F657-D573-334E-BBA6-0C870093D661}"/>
                </a:ext>
              </a:extLst>
            </p:cNvPr>
            <p:cNvCxnSpPr>
              <a:stCxn id="5" idx="0"/>
              <a:endCxn id="18" idx="2"/>
            </p:cNvCxnSpPr>
            <p:nvPr/>
          </p:nvCxnSpPr>
          <p:spPr>
            <a:xfrm flipV="1">
              <a:off x="5077519" y="5761327"/>
              <a:ext cx="740237" cy="420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889B5AA-6532-3743-8E87-5AEF533C4098}"/>
                </a:ext>
              </a:extLst>
            </p:cNvPr>
            <p:cNvCxnSpPr>
              <a:cxnSpLocks/>
              <a:stCxn id="25" idx="0"/>
              <a:endCxn id="19" idx="2"/>
            </p:cNvCxnSpPr>
            <p:nvPr/>
          </p:nvCxnSpPr>
          <p:spPr>
            <a:xfrm flipV="1">
              <a:off x="6471023" y="5761327"/>
              <a:ext cx="0" cy="41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1979484-0964-EC45-9B0B-08B3F24EF473}"/>
                </a:ext>
              </a:extLst>
            </p:cNvPr>
            <p:cNvCxnSpPr>
              <a:cxnSpLocks/>
              <a:stCxn id="26" idx="0"/>
              <a:endCxn id="20" idx="2"/>
            </p:cNvCxnSpPr>
            <p:nvPr/>
          </p:nvCxnSpPr>
          <p:spPr>
            <a:xfrm flipH="1" flipV="1">
              <a:off x="7124290" y="5764801"/>
              <a:ext cx="722676" cy="4050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6179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B1DC6-1431-0D46-908C-E7F06C6C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Processes and threads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8FE7-AFB8-B846-855A-CF809B62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Processes</a:t>
            </a:r>
          </a:p>
          <a:p>
            <a:r>
              <a:rPr lang="en-US" sz="2400"/>
              <a:t>Threads</a:t>
            </a:r>
          </a:p>
          <a:p>
            <a:r>
              <a:rPr lang="en-US" sz="2400"/>
              <a:t>Scheduling</a:t>
            </a:r>
          </a:p>
          <a:p>
            <a:r>
              <a:rPr lang="en-US" sz="2400"/>
              <a:t>Inter-process communication (IPC)</a:t>
            </a:r>
          </a:p>
          <a:p>
            <a:r>
              <a:rPr lang="en-US" sz="2400"/>
              <a:t>Classical IPC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FA49C-D304-3F4C-B669-B88BA3C0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 dirty="0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5E805-4FF1-FC40-B046-4BA2605F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4E2CEE-B2CC-BE46-BBF7-D4227DE0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1588911" cy="365125"/>
          </a:xfrm>
        </p:spPr>
        <p:txBody>
          <a:bodyPr/>
          <a:lstStyle/>
          <a:p>
            <a:fld id="{AABF1E33-7919-BE4C-B0AF-D0C93399725B}" type="datetime1">
              <a:rPr lang="en-US" smtClean="0"/>
              <a:t>2/14/22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6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plit address from CPU into two piece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6701882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Split address from CPU into two pieces</a:t>
            </a:r>
          </a:p>
          <a:p>
            <a:pPr lvl="1"/>
            <a:r>
              <a:rPr dirty="0"/>
              <a:t>Page number (</a:t>
            </a:r>
            <a:r>
              <a:rPr i="1" dirty="0"/>
              <a:t>p</a:t>
            </a:r>
            <a:r>
              <a:rPr dirty="0"/>
              <a:t>)</a:t>
            </a:r>
          </a:p>
          <a:p>
            <a:pPr lvl="1"/>
            <a:r>
              <a:rPr dirty="0"/>
              <a:t>Page offset (</a:t>
            </a:r>
            <a:r>
              <a:rPr i="1" dirty="0"/>
              <a:t>d</a:t>
            </a:r>
            <a:r>
              <a:rPr dirty="0"/>
              <a:t>)</a:t>
            </a:r>
          </a:p>
          <a:p>
            <a:r>
              <a:rPr dirty="0"/>
              <a:t>Page number</a:t>
            </a:r>
          </a:p>
          <a:p>
            <a:pPr lvl="1"/>
            <a:r>
              <a:rPr dirty="0"/>
              <a:t>Index into page table</a:t>
            </a:r>
          </a:p>
          <a:p>
            <a:pPr lvl="1"/>
            <a:r>
              <a:rPr dirty="0"/>
              <a:t>Page table contains base address of page in physical memory</a:t>
            </a:r>
          </a:p>
          <a:p>
            <a:r>
              <a:rPr dirty="0"/>
              <a:t>Page offset</a:t>
            </a:r>
          </a:p>
          <a:p>
            <a:pPr lvl="1"/>
            <a:r>
              <a:rPr dirty="0"/>
              <a:t>Added to base address to get actual physical memory address</a:t>
            </a:r>
          </a:p>
          <a:p>
            <a:r>
              <a:rPr dirty="0"/>
              <a:t>Page size = 2</a:t>
            </a:r>
            <a:r>
              <a:rPr i="1" baseline="31999" dirty="0"/>
              <a:t>d</a:t>
            </a:r>
            <a:r>
              <a:rPr dirty="0"/>
              <a:t> bytes</a:t>
            </a:r>
          </a:p>
        </p:txBody>
      </p:sp>
      <p:sp>
        <p:nvSpPr>
          <p:cNvPr id="864" name="Mapping logical addresses to physical addres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Mapping logical addresses to physical addresses</a:t>
            </a:r>
          </a:p>
        </p:txBody>
      </p:sp>
      <p:sp>
        <p:nvSpPr>
          <p:cNvPr id="8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25A24-23D8-5449-87C9-41AAC75A674F}"/>
              </a:ext>
            </a:extLst>
          </p:cNvPr>
          <p:cNvGrpSpPr/>
          <p:nvPr/>
        </p:nvGrpSpPr>
        <p:grpSpPr>
          <a:xfrm>
            <a:off x="7885710" y="1737832"/>
            <a:ext cx="3468090" cy="4571374"/>
            <a:chOff x="7454897" y="1605589"/>
            <a:chExt cx="3468090" cy="4571374"/>
          </a:xfrm>
        </p:grpSpPr>
        <p:sp>
          <p:nvSpPr>
            <p:cNvPr id="874" name="32 bit logical address"/>
            <p:cNvSpPr txBox="1"/>
            <p:nvPr/>
          </p:nvSpPr>
          <p:spPr>
            <a:xfrm>
              <a:off x="7983985" y="5780251"/>
              <a:ext cx="2516331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68825" marR="68825" defTabSz="1230488"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32</a:t>
              </a:r>
              <a:r>
                <a:rPr lang="en-US" sz="2109" dirty="0"/>
                <a:t>-</a:t>
              </a:r>
              <a:r>
                <a:rPr sz="2109" dirty="0"/>
                <a:t>bit logical address</a:t>
              </a:r>
            </a:p>
          </p:txBody>
        </p:sp>
        <p:sp>
          <p:nvSpPr>
            <p:cNvPr id="866" name="Example:…"/>
            <p:cNvSpPr txBox="1"/>
            <p:nvPr/>
          </p:nvSpPr>
          <p:spPr>
            <a:xfrm>
              <a:off x="7567560" y="1605589"/>
              <a:ext cx="3009799" cy="10458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dirty="0"/>
                <a:t>Example:</a:t>
              </a:r>
            </a:p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dirty="0"/>
                <a:t>• 4 KB (=4096 byte) pages</a:t>
              </a:r>
            </a:p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dirty="0"/>
                <a:t>• 3</a:t>
              </a:r>
              <a:r>
                <a:rPr lang="en-US" sz="2109" dirty="0"/>
                <a:t>2-</a:t>
              </a:r>
              <a:r>
                <a:rPr sz="2109" dirty="0"/>
                <a:t>bit logical addresses</a:t>
              </a:r>
            </a:p>
          </p:txBody>
        </p:sp>
        <p:sp>
          <p:nvSpPr>
            <p:cNvPr id="867" name="Line"/>
            <p:cNvSpPr/>
            <p:nvPr/>
          </p:nvSpPr>
          <p:spPr>
            <a:xfrm rot="5400000">
              <a:off x="8433732" y="3635122"/>
              <a:ext cx="233878" cy="2173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68" name="Line"/>
            <p:cNvSpPr/>
            <p:nvPr/>
          </p:nvSpPr>
          <p:spPr>
            <a:xfrm rot="5400000">
              <a:off x="10169637" y="4097504"/>
              <a:ext cx="221021" cy="128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69" name="2d = 4096"/>
            <p:cNvSpPr txBox="1"/>
            <p:nvPr/>
          </p:nvSpPr>
          <p:spPr>
            <a:xfrm>
              <a:off x="7595694" y="2846551"/>
              <a:ext cx="1208344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/>
                <a:t>2</a:t>
              </a:r>
              <a:r>
                <a:rPr sz="2109" i="1" baseline="31999"/>
                <a:t>d</a:t>
              </a:r>
              <a:r>
                <a:rPr sz="2109"/>
                <a:t> = 4096</a:t>
              </a:r>
            </a:p>
          </p:txBody>
        </p:sp>
        <p:sp>
          <p:nvSpPr>
            <p:cNvPr id="870" name="d = 12"/>
            <p:cNvSpPr txBox="1"/>
            <p:nvPr/>
          </p:nvSpPr>
          <p:spPr>
            <a:xfrm>
              <a:off x="9810516" y="2858736"/>
              <a:ext cx="841257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marL="48391" marR="48391" algn="ctr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i="1" dirty="0"/>
                <a:t>d</a:t>
              </a:r>
              <a:r>
                <a:rPr sz="2109" dirty="0"/>
                <a:t> = 12</a:t>
              </a:r>
            </a:p>
          </p:txBody>
        </p:sp>
        <p:sp>
          <p:nvSpPr>
            <p:cNvPr id="871" name="Arrow"/>
            <p:cNvSpPr/>
            <p:nvPr/>
          </p:nvSpPr>
          <p:spPr>
            <a:xfrm>
              <a:off x="8920163" y="2934774"/>
              <a:ext cx="869951" cy="214313"/>
            </a:xfrm>
            <a:prstGeom prst="rightArrow">
              <a:avLst>
                <a:gd name="adj1" fmla="val 50000"/>
                <a:gd name="adj2" fmla="val 71354"/>
              </a:avLst>
            </a:prstGeom>
            <a:gradFill>
              <a:gsLst>
                <a:gs pos="0">
                  <a:srgbClr val="CDCDD6"/>
                </a:gs>
                <a:gs pos="100000">
                  <a:srgbClr val="6C6C72"/>
                </a:gs>
              </a:gsLst>
            </a:gra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72" name="Line"/>
            <p:cNvSpPr/>
            <p:nvPr/>
          </p:nvSpPr>
          <p:spPr>
            <a:xfrm rot="5400000" flipH="1">
              <a:off x="9056624" y="3856551"/>
              <a:ext cx="264634" cy="346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73" name="12 bits"/>
            <p:cNvSpPr txBox="1"/>
            <p:nvPr/>
          </p:nvSpPr>
          <p:spPr>
            <a:xfrm>
              <a:off x="9810516" y="4137188"/>
              <a:ext cx="949620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68825" marR="68825" defTabSz="1230488"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109"/>
                <a:t>12 bits</a:t>
              </a:r>
            </a:p>
          </p:txBody>
        </p:sp>
        <p:sp>
          <p:nvSpPr>
            <p:cNvPr id="875" name="32-12 = 20 bits"/>
            <p:cNvSpPr txBox="1"/>
            <p:nvPr/>
          </p:nvSpPr>
          <p:spPr>
            <a:xfrm>
              <a:off x="7542880" y="4137188"/>
              <a:ext cx="1962718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68825" marR="68825" defTabSz="1230488"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32</a:t>
              </a:r>
              <a:r>
                <a:rPr lang="en-US" sz="2109" dirty="0"/>
                <a:t> </a:t>
              </a:r>
              <a:r>
                <a:rPr sz="2109" dirty="0"/>
                <a:t>-</a:t>
              </a:r>
              <a:r>
                <a:rPr lang="en-US" sz="2109" dirty="0"/>
                <a:t> </a:t>
              </a:r>
              <a:r>
                <a:rPr sz="2109" dirty="0"/>
                <a:t>12 = 20 bits</a:t>
              </a:r>
            </a:p>
          </p:txBody>
        </p:sp>
        <p:sp>
          <p:nvSpPr>
            <p:cNvPr id="876" name="Arrow"/>
            <p:cNvSpPr/>
            <p:nvPr/>
          </p:nvSpPr>
          <p:spPr>
            <a:xfrm rot="5400000">
              <a:off x="9797256" y="3538817"/>
              <a:ext cx="857251" cy="290513"/>
            </a:xfrm>
            <a:prstGeom prst="rightArrow">
              <a:avLst>
                <a:gd name="adj1" fmla="val 50000"/>
                <a:gd name="adj2" fmla="val 51870"/>
              </a:avLst>
            </a:prstGeom>
            <a:gradFill>
              <a:gsLst>
                <a:gs pos="0">
                  <a:srgbClr val="CDCDD6"/>
                </a:gs>
                <a:gs pos="100000">
                  <a:srgbClr val="6C6C72"/>
                </a:gs>
              </a:gsLst>
              <a:lin ang="5400000"/>
            </a:gra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77" name="p"/>
            <p:cNvSpPr/>
            <p:nvPr/>
          </p:nvSpPr>
          <p:spPr>
            <a:xfrm>
              <a:off x="7454900" y="4883628"/>
              <a:ext cx="2184996" cy="491133"/>
            </a:xfrm>
            <a:prstGeom prst="rect">
              <a:avLst/>
            </a:prstGeom>
            <a:solidFill>
              <a:srgbClr val="76D6FF"/>
            </a:soli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600" i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531" dirty="0"/>
                <a:t>p</a:t>
              </a:r>
            </a:p>
          </p:txBody>
        </p:sp>
        <p:sp>
          <p:nvSpPr>
            <p:cNvPr id="878" name="d"/>
            <p:cNvSpPr/>
            <p:nvPr/>
          </p:nvSpPr>
          <p:spPr>
            <a:xfrm>
              <a:off x="9637312" y="4883628"/>
              <a:ext cx="1285675" cy="491133"/>
            </a:xfrm>
            <a:prstGeom prst="rect">
              <a:avLst/>
            </a:prstGeom>
            <a:solidFill>
              <a:srgbClr val="FFFC79"/>
            </a:soli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600" i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531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722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4290-2D7D-5347-A052-E8826F06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AC6A9-4D9F-A64A-A94D-FB388F85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52F41-4B0E-DA47-B8EC-C864FAA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21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39802A-F628-2241-9252-97F204B916E7}"/>
              </a:ext>
            </a:extLst>
          </p:cNvPr>
          <p:cNvGrpSpPr/>
          <p:nvPr/>
        </p:nvGrpSpPr>
        <p:grpSpPr>
          <a:xfrm>
            <a:off x="723113" y="1932253"/>
            <a:ext cx="10745773" cy="4494306"/>
            <a:chOff x="933214" y="1928483"/>
            <a:chExt cx="10745773" cy="47752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854CAB-B215-E641-8AA7-782A9B285AEF}"/>
                </a:ext>
              </a:extLst>
            </p:cNvPr>
            <p:cNvSpPr/>
            <p:nvPr/>
          </p:nvSpPr>
          <p:spPr>
            <a:xfrm>
              <a:off x="933214" y="2301034"/>
              <a:ext cx="1029687" cy="16904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C446C4-2E71-3944-B466-C1739A4D6AC5}"/>
                </a:ext>
              </a:extLst>
            </p:cNvPr>
            <p:cNvSpPr/>
            <p:nvPr/>
          </p:nvSpPr>
          <p:spPr>
            <a:xfrm>
              <a:off x="2441099" y="2922406"/>
              <a:ext cx="831273" cy="4488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0CBE8E-74E8-6848-8EEA-9FD61A9C8D5F}"/>
                </a:ext>
              </a:extLst>
            </p:cNvPr>
            <p:cNvSpPr/>
            <p:nvPr/>
          </p:nvSpPr>
          <p:spPr>
            <a:xfrm>
              <a:off x="3272372" y="2922406"/>
              <a:ext cx="831273" cy="448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826766-A3E3-3542-9525-063B07068E14}"/>
                </a:ext>
              </a:extLst>
            </p:cNvPr>
            <p:cNvSpPr/>
            <p:nvPr/>
          </p:nvSpPr>
          <p:spPr>
            <a:xfrm>
              <a:off x="4624501" y="3201777"/>
              <a:ext cx="1491915" cy="7897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E6D2E-F235-CE4B-ACC3-00CF9E189376}"/>
                </a:ext>
              </a:extLst>
            </p:cNvPr>
            <p:cNvSpPr/>
            <p:nvPr/>
          </p:nvSpPr>
          <p:spPr>
            <a:xfrm>
              <a:off x="4624501" y="4456868"/>
              <a:ext cx="1491915" cy="11438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540CF-57E1-4744-B519-90CFABA36B9B}"/>
                </a:ext>
              </a:extLst>
            </p:cNvPr>
            <p:cNvSpPr/>
            <p:nvPr/>
          </p:nvSpPr>
          <p:spPr>
            <a:xfrm>
              <a:off x="6679930" y="2940963"/>
              <a:ext cx="831273" cy="448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85B71B-A647-5C49-A49F-95F079321F99}"/>
                </a:ext>
              </a:extLst>
            </p:cNvPr>
            <p:cNvSpPr/>
            <p:nvPr/>
          </p:nvSpPr>
          <p:spPr>
            <a:xfrm>
              <a:off x="7511203" y="2940963"/>
              <a:ext cx="831273" cy="448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09785-2CC7-EA45-AB17-7BE3C8FB1E0F}"/>
                </a:ext>
              </a:extLst>
            </p:cNvPr>
            <p:cNvSpPr/>
            <p:nvPr/>
          </p:nvSpPr>
          <p:spPr>
            <a:xfrm>
              <a:off x="8820674" y="3201777"/>
              <a:ext cx="1491915" cy="7897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7EE29F-9840-B847-A630-F7C4319FA710}"/>
                </a:ext>
              </a:extLst>
            </p:cNvPr>
            <p:cNvSpPr/>
            <p:nvPr/>
          </p:nvSpPr>
          <p:spPr>
            <a:xfrm>
              <a:off x="8820674" y="4456868"/>
              <a:ext cx="1491915" cy="11687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995650-6D37-0841-8790-B587DC64CEB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962901" y="3146260"/>
              <a:ext cx="478198" cy="5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8549F99-1F3C-A045-8A1A-256F94FB69A8}"/>
                </a:ext>
              </a:extLst>
            </p:cNvPr>
            <p:cNvCxnSpPr>
              <a:stCxn id="6" idx="2"/>
              <a:endCxn id="9" idx="1"/>
            </p:cNvCxnSpPr>
            <p:nvPr/>
          </p:nvCxnSpPr>
          <p:spPr>
            <a:xfrm rot="16200000" flipH="1">
              <a:off x="2911869" y="3316160"/>
              <a:ext cx="1657498" cy="176776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B43F3342-C9C2-C24C-97B5-A285D2DAEF01}"/>
                </a:ext>
              </a:extLst>
            </p:cNvPr>
            <p:cNvCxnSpPr>
              <a:stCxn id="9" idx="3"/>
              <a:endCxn id="10" idx="2"/>
            </p:cNvCxnSpPr>
            <p:nvPr/>
          </p:nvCxnSpPr>
          <p:spPr>
            <a:xfrm flipV="1">
              <a:off x="6116416" y="3389851"/>
              <a:ext cx="979151" cy="16389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189DE548-AA8A-AB4E-A078-45C7726C6A82}"/>
                </a:ext>
              </a:extLst>
            </p:cNvPr>
            <p:cNvCxnSpPr>
              <a:stCxn id="11" idx="2"/>
              <a:endCxn id="13" idx="1"/>
            </p:cNvCxnSpPr>
            <p:nvPr/>
          </p:nvCxnSpPr>
          <p:spPr>
            <a:xfrm rot="16200000" flipH="1">
              <a:off x="7548052" y="3768639"/>
              <a:ext cx="1651410" cy="89383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375A394B-3697-F946-9DB9-A951F994273E}"/>
                </a:ext>
              </a:extLst>
            </p:cNvPr>
            <p:cNvCxnSpPr>
              <a:stCxn id="7" idx="0"/>
              <a:endCxn id="11" idx="0"/>
            </p:cNvCxnSpPr>
            <p:nvPr/>
          </p:nvCxnSpPr>
          <p:spPr>
            <a:xfrm rot="16200000" flipH="1">
              <a:off x="5798145" y="812269"/>
              <a:ext cx="18557" cy="4238831"/>
            </a:xfrm>
            <a:prstGeom prst="bentConnector3">
              <a:avLst>
                <a:gd name="adj1" fmla="val -26984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89E4EA-4558-7745-89B5-59E00C601E74}"/>
                </a:ext>
              </a:extLst>
            </p:cNvPr>
            <p:cNvGrpSpPr/>
            <p:nvPr/>
          </p:nvGrpSpPr>
          <p:grpSpPr>
            <a:xfrm>
              <a:off x="5347598" y="4104724"/>
              <a:ext cx="45719" cy="209194"/>
              <a:chOff x="7511202" y="4341541"/>
              <a:chExt cx="45720" cy="25416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55191E-74F1-E64E-87D5-5FB2171B5D13}"/>
                  </a:ext>
                </a:extLst>
              </p:cNvPr>
              <p:cNvSpPr/>
              <p:nvPr/>
            </p:nvSpPr>
            <p:spPr>
              <a:xfrm>
                <a:off x="7511203" y="4341541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D256377-85AE-264A-818F-9BDB7C02FC1D}"/>
                  </a:ext>
                </a:extLst>
              </p:cNvPr>
              <p:cNvSpPr/>
              <p:nvPr/>
            </p:nvSpPr>
            <p:spPr>
              <a:xfrm>
                <a:off x="7511203" y="4442604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CED8330-93B0-9943-8F5C-882BE0DA1FA9}"/>
                  </a:ext>
                </a:extLst>
              </p:cNvPr>
              <p:cNvSpPr/>
              <p:nvPr/>
            </p:nvSpPr>
            <p:spPr>
              <a:xfrm>
                <a:off x="7511202" y="4543667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41D4E5C-A8FF-264D-8D36-D5CE5060A378}"/>
                </a:ext>
              </a:extLst>
            </p:cNvPr>
            <p:cNvGrpSpPr/>
            <p:nvPr/>
          </p:nvGrpSpPr>
          <p:grpSpPr>
            <a:xfrm>
              <a:off x="9543771" y="4128705"/>
              <a:ext cx="45719" cy="209194"/>
              <a:chOff x="7511202" y="4341541"/>
              <a:chExt cx="45720" cy="25416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CD817-B979-5540-8F90-425C66B2B1EB}"/>
                  </a:ext>
                </a:extLst>
              </p:cNvPr>
              <p:cNvSpPr/>
              <p:nvPr/>
            </p:nvSpPr>
            <p:spPr>
              <a:xfrm>
                <a:off x="7511203" y="4341541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73C5469-945A-6040-AD9A-6D4AB58F72DC}"/>
                  </a:ext>
                </a:extLst>
              </p:cNvPr>
              <p:cNvSpPr/>
              <p:nvPr/>
            </p:nvSpPr>
            <p:spPr>
              <a:xfrm>
                <a:off x="7511203" y="4442604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F7E20BB-3021-5040-9978-498CDE2E8763}"/>
                  </a:ext>
                </a:extLst>
              </p:cNvPr>
              <p:cNvSpPr/>
              <p:nvPr/>
            </p:nvSpPr>
            <p:spPr>
              <a:xfrm>
                <a:off x="7511202" y="4543667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4FA0BE-7B19-6F49-864D-C5CE40A59BA5}"/>
                </a:ext>
              </a:extLst>
            </p:cNvPr>
            <p:cNvGrpSpPr/>
            <p:nvPr/>
          </p:nvGrpSpPr>
          <p:grpSpPr>
            <a:xfrm>
              <a:off x="9543771" y="5806388"/>
              <a:ext cx="45719" cy="209194"/>
              <a:chOff x="7511202" y="4341541"/>
              <a:chExt cx="45720" cy="25416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1A21D8A-904C-1048-9713-DAD158CD7DE3}"/>
                  </a:ext>
                </a:extLst>
              </p:cNvPr>
              <p:cNvSpPr/>
              <p:nvPr/>
            </p:nvSpPr>
            <p:spPr>
              <a:xfrm>
                <a:off x="7511203" y="4341541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139113C-6DCA-0342-9D94-7CFD6298D902}"/>
                  </a:ext>
                </a:extLst>
              </p:cNvPr>
              <p:cNvSpPr/>
              <p:nvPr/>
            </p:nvSpPr>
            <p:spPr>
              <a:xfrm>
                <a:off x="7511203" y="4442604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FFB2FEC-3849-A44A-BD2C-6ABE15048E1E}"/>
                  </a:ext>
                </a:extLst>
              </p:cNvPr>
              <p:cNvSpPr/>
              <p:nvPr/>
            </p:nvSpPr>
            <p:spPr>
              <a:xfrm>
                <a:off x="7511202" y="4543667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35B85B-E79E-F748-A56F-AD81CBFD76D2}"/>
                </a:ext>
              </a:extLst>
            </p:cNvPr>
            <p:cNvSpPr txBox="1"/>
            <p:nvPr/>
          </p:nvSpPr>
          <p:spPr>
            <a:xfrm>
              <a:off x="4215807" y="3281576"/>
              <a:ext cx="37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39EC30-D2A5-A740-9C1E-533DCA2CA328}"/>
                </a:ext>
              </a:extLst>
            </p:cNvPr>
            <p:cNvSpPr txBox="1"/>
            <p:nvPr/>
          </p:nvSpPr>
          <p:spPr>
            <a:xfrm>
              <a:off x="10412619" y="3273465"/>
              <a:ext cx="37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874A1E-BAC6-4C4B-9A5F-755ADCB785D6}"/>
                </a:ext>
              </a:extLst>
            </p:cNvPr>
            <p:cNvSpPr txBox="1"/>
            <p:nvPr/>
          </p:nvSpPr>
          <p:spPr>
            <a:xfrm>
              <a:off x="3903019" y="4535792"/>
              <a:ext cx="660466" cy="1685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p</a:t>
              </a:r>
              <a:r>
                <a:rPr lang="en-US" dirty="0"/>
                <a:t> – 1</a:t>
              </a:r>
            </a:p>
            <a:p>
              <a:pPr algn="ctr"/>
              <a:r>
                <a:rPr lang="en-US" i="1" dirty="0"/>
                <a:t>p</a:t>
              </a:r>
            </a:p>
            <a:p>
              <a:pPr algn="ctr"/>
              <a:r>
                <a:rPr lang="en-US" i="1" dirty="0"/>
                <a:t>p</a:t>
              </a:r>
              <a:r>
                <a:rPr lang="en-US" dirty="0"/>
                <a:t> + 1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391D5A-025A-574E-A8F4-766C3D0A51D2}"/>
                </a:ext>
              </a:extLst>
            </p:cNvPr>
            <p:cNvSpPr txBox="1"/>
            <p:nvPr/>
          </p:nvSpPr>
          <p:spPr>
            <a:xfrm>
              <a:off x="10452939" y="4386406"/>
              <a:ext cx="660466" cy="2317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f</a:t>
              </a:r>
              <a:r>
                <a:rPr lang="en-US" dirty="0"/>
                <a:t> – 1</a:t>
              </a:r>
            </a:p>
            <a:p>
              <a:pPr algn="ctr"/>
              <a:r>
                <a:rPr lang="en-US" i="1" dirty="0"/>
                <a:t>f</a:t>
              </a:r>
            </a:p>
            <a:p>
              <a:pPr algn="ctr"/>
              <a:r>
                <a:rPr lang="en-US" i="1" dirty="0"/>
                <a:t>f</a:t>
              </a:r>
              <a:r>
                <a:rPr lang="en-US" dirty="0"/>
                <a:t> + 1</a:t>
              </a:r>
            </a:p>
            <a:p>
              <a:pPr algn="ctr"/>
              <a:r>
                <a:rPr lang="en-US" i="1" dirty="0"/>
                <a:t>f</a:t>
              </a:r>
              <a:r>
                <a:rPr lang="en-US" dirty="0"/>
                <a:t> + 2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A33A8D-DCFB-8044-907B-83188B525043}"/>
                </a:ext>
              </a:extLst>
            </p:cNvPr>
            <p:cNvSpPr txBox="1"/>
            <p:nvPr/>
          </p:nvSpPr>
          <p:spPr>
            <a:xfrm>
              <a:off x="2107988" y="1928483"/>
              <a:ext cx="1497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Number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D835D3-7103-FC48-B6AD-7463AD5A9278}"/>
                </a:ext>
              </a:extLst>
            </p:cNvPr>
            <p:cNvSpPr txBox="1"/>
            <p:nvPr/>
          </p:nvSpPr>
          <p:spPr>
            <a:xfrm>
              <a:off x="2939260" y="3566977"/>
              <a:ext cx="1497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Offset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DA8FEE-1826-5849-9FF0-3DE673DEB388}"/>
                </a:ext>
              </a:extLst>
            </p:cNvPr>
            <p:cNvSpPr txBox="1"/>
            <p:nvPr/>
          </p:nvSpPr>
          <p:spPr>
            <a:xfrm>
              <a:off x="6014474" y="1938351"/>
              <a:ext cx="216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Frame Number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F1BA90-1297-A54C-88CF-FD3E7152C9F0}"/>
                </a:ext>
              </a:extLst>
            </p:cNvPr>
            <p:cNvSpPr txBox="1"/>
            <p:nvPr/>
          </p:nvSpPr>
          <p:spPr>
            <a:xfrm>
              <a:off x="9516803" y="2246589"/>
              <a:ext cx="216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Frame Number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0A93924-EEBB-0E46-94D9-C2D74201FC24}"/>
                </a:ext>
              </a:extLst>
            </p:cNvPr>
            <p:cNvCxnSpPr>
              <a:stCxn id="47" idx="2"/>
              <a:endCxn id="6" idx="0"/>
            </p:cNvCxnSpPr>
            <p:nvPr/>
          </p:nvCxnSpPr>
          <p:spPr>
            <a:xfrm>
              <a:off x="2856736" y="2297815"/>
              <a:ext cx="0" cy="624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B254228-1A11-7943-AE40-05472805AFDE}"/>
                </a:ext>
              </a:extLst>
            </p:cNvPr>
            <p:cNvCxnSpPr>
              <a:cxnSpLocks/>
              <a:stCxn id="48" idx="0"/>
              <a:endCxn id="7" idx="2"/>
            </p:cNvCxnSpPr>
            <p:nvPr/>
          </p:nvCxnSpPr>
          <p:spPr>
            <a:xfrm flipV="1">
              <a:off x="3688008" y="3371294"/>
              <a:ext cx="1" cy="1956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7488709-BD4F-8F4F-8BC4-25DFDBFF57FC}"/>
                </a:ext>
              </a:extLst>
            </p:cNvPr>
            <p:cNvCxnSpPr>
              <a:cxnSpLocks/>
              <a:stCxn id="49" idx="2"/>
              <a:endCxn id="10" idx="0"/>
            </p:cNvCxnSpPr>
            <p:nvPr/>
          </p:nvCxnSpPr>
          <p:spPr>
            <a:xfrm>
              <a:off x="7095566" y="2307683"/>
              <a:ext cx="1" cy="633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C37C083-87A7-3F4F-B1AF-F548B5A6DD88}"/>
                </a:ext>
              </a:extLst>
            </p:cNvPr>
            <p:cNvCxnSpPr>
              <a:cxnSpLocks/>
              <a:stCxn id="50" idx="2"/>
              <a:endCxn id="44" idx="0"/>
            </p:cNvCxnSpPr>
            <p:nvPr/>
          </p:nvCxnSpPr>
          <p:spPr>
            <a:xfrm>
              <a:off x="10597895" y="2615921"/>
              <a:ext cx="1" cy="6575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63BF38-1FF0-514B-8941-2A82EB5F967D}"/>
                </a:ext>
              </a:extLst>
            </p:cNvPr>
            <p:cNvSpPr txBox="1"/>
            <p:nvPr/>
          </p:nvSpPr>
          <p:spPr>
            <a:xfrm>
              <a:off x="4734353" y="5735851"/>
              <a:ext cx="122649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Table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0067960-525D-DF41-B28E-DD29068C46F9}"/>
                </a:ext>
              </a:extLst>
            </p:cNvPr>
            <p:cNvSpPr txBox="1"/>
            <p:nvPr/>
          </p:nvSpPr>
          <p:spPr>
            <a:xfrm>
              <a:off x="8626823" y="6119773"/>
              <a:ext cx="187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0BA06F1-FDCF-9D4C-B0A7-6F527950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40F1-4DE5-1B44-94B5-29654A2A0406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7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rocess 0"/>
          <p:cNvSpPr/>
          <p:nvPr/>
        </p:nvSpPr>
        <p:spPr>
          <a:xfrm>
            <a:off x="2327672" y="1571625"/>
            <a:ext cx="3902273" cy="2821781"/>
          </a:xfrm>
          <a:prstGeom prst="roundRect">
            <a:avLst>
              <a:gd name="adj" fmla="val 4747"/>
            </a:avLst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/>
          <a:lstStyle>
            <a:lvl1pPr algn="l" defTabSz="584200">
              <a:defRPr sz="30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Process 0</a:t>
            </a:r>
          </a:p>
        </p:txBody>
      </p:sp>
      <p:sp>
        <p:nvSpPr>
          <p:cNvPr id="929" name="Memory &amp; paging stru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&amp; paging structures</a:t>
            </a:r>
          </a:p>
        </p:txBody>
      </p:sp>
      <p:sp>
        <p:nvSpPr>
          <p:cNvPr id="9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1289" y="9380264"/>
            <a:ext cx="289522" cy="292101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b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3429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10287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17145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2057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24003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2743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22</a:t>
            </a:fld>
            <a:endParaRPr/>
          </a:p>
        </p:txBody>
      </p:sp>
      <p:sp>
        <p:nvSpPr>
          <p:cNvPr id="931" name="0"/>
          <p:cNvSpPr txBox="1"/>
          <p:nvPr/>
        </p:nvSpPr>
        <p:spPr>
          <a:xfrm>
            <a:off x="8272505" y="2439683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0</a:t>
            </a:r>
          </a:p>
        </p:txBody>
      </p:sp>
      <p:sp>
        <p:nvSpPr>
          <p:cNvPr id="932" name="Page frame number"/>
          <p:cNvSpPr txBox="1"/>
          <p:nvPr/>
        </p:nvSpPr>
        <p:spPr>
          <a:xfrm>
            <a:off x="6557586" y="1843301"/>
            <a:ext cx="194867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frame number</a:t>
            </a:r>
          </a:p>
        </p:txBody>
      </p:sp>
      <p:sp>
        <p:nvSpPr>
          <p:cNvPr id="933" name="Shape"/>
          <p:cNvSpPr/>
          <p:nvPr/>
        </p:nvSpPr>
        <p:spPr>
          <a:xfrm>
            <a:off x="7426523" y="2205633"/>
            <a:ext cx="290513" cy="857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CDCDD6"/>
              </a:gs>
              <a:gs pos="100000">
                <a:srgbClr val="6C6C72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934" name="Logical memory"/>
          <p:cNvSpPr txBox="1"/>
          <p:nvPr/>
        </p:nvSpPr>
        <p:spPr>
          <a:xfrm>
            <a:off x="2783944" y="3906059"/>
            <a:ext cx="160287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Logical memory</a:t>
            </a:r>
          </a:p>
        </p:txBody>
      </p:sp>
      <p:sp>
        <p:nvSpPr>
          <p:cNvPr id="935" name="1"/>
          <p:cNvSpPr txBox="1"/>
          <p:nvPr/>
        </p:nvSpPr>
        <p:spPr>
          <a:xfrm>
            <a:off x="8272505" y="2827430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1</a:t>
            </a:r>
          </a:p>
        </p:txBody>
      </p:sp>
      <p:sp>
        <p:nvSpPr>
          <p:cNvPr id="936" name="2"/>
          <p:cNvSpPr txBox="1"/>
          <p:nvPr/>
        </p:nvSpPr>
        <p:spPr>
          <a:xfrm>
            <a:off x="8272505" y="3216367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2</a:t>
            </a:r>
          </a:p>
        </p:txBody>
      </p:sp>
      <p:sp>
        <p:nvSpPr>
          <p:cNvPr id="937" name="3"/>
          <p:cNvSpPr txBox="1"/>
          <p:nvPr/>
        </p:nvSpPr>
        <p:spPr>
          <a:xfrm>
            <a:off x="8272505" y="3609472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3</a:t>
            </a:r>
          </a:p>
        </p:txBody>
      </p:sp>
      <p:sp>
        <p:nvSpPr>
          <p:cNvPr id="938" name="4"/>
          <p:cNvSpPr txBox="1"/>
          <p:nvPr/>
        </p:nvSpPr>
        <p:spPr>
          <a:xfrm>
            <a:off x="8272505" y="3960111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4</a:t>
            </a:r>
          </a:p>
        </p:txBody>
      </p:sp>
      <p:sp>
        <p:nvSpPr>
          <p:cNvPr id="939" name="5"/>
          <p:cNvSpPr txBox="1"/>
          <p:nvPr/>
        </p:nvSpPr>
        <p:spPr>
          <a:xfrm>
            <a:off x="8272505" y="4331189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5</a:t>
            </a:r>
          </a:p>
        </p:txBody>
      </p:sp>
      <p:sp>
        <p:nvSpPr>
          <p:cNvPr id="940" name="6"/>
          <p:cNvSpPr txBox="1"/>
          <p:nvPr/>
        </p:nvSpPr>
        <p:spPr>
          <a:xfrm>
            <a:off x="8272505" y="4681035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6</a:t>
            </a:r>
          </a:p>
        </p:txBody>
      </p:sp>
      <p:sp>
        <p:nvSpPr>
          <p:cNvPr id="941" name="7"/>
          <p:cNvSpPr txBox="1"/>
          <p:nvPr/>
        </p:nvSpPr>
        <p:spPr>
          <a:xfrm>
            <a:off x="8272505" y="5048144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7</a:t>
            </a:r>
          </a:p>
        </p:txBody>
      </p:sp>
      <p:sp>
        <p:nvSpPr>
          <p:cNvPr id="942" name="8"/>
          <p:cNvSpPr txBox="1"/>
          <p:nvPr/>
        </p:nvSpPr>
        <p:spPr>
          <a:xfrm>
            <a:off x="8272505" y="5463870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8</a:t>
            </a:r>
          </a:p>
        </p:txBody>
      </p:sp>
      <p:sp>
        <p:nvSpPr>
          <p:cNvPr id="943" name="9"/>
          <p:cNvSpPr txBox="1"/>
          <p:nvPr/>
        </p:nvSpPr>
        <p:spPr>
          <a:xfrm>
            <a:off x="8272505" y="5824035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9</a:t>
            </a:r>
          </a:p>
        </p:txBody>
      </p:sp>
      <p:sp>
        <p:nvSpPr>
          <p:cNvPr id="944" name="Physical memory"/>
          <p:cNvSpPr txBox="1"/>
          <p:nvPr/>
        </p:nvSpPr>
        <p:spPr>
          <a:xfrm>
            <a:off x="8669261" y="1594958"/>
            <a:ext cx="1097481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48391" marR="48391" defTabSz="865156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Physical</a:t>
            </a:r>
            <a:br>
              <a:rPr sz="2109"/>
            </a:br>
            <a:r>
              <a:rPr sz="2109"/>
              <a:t>memory</a:t>
            </a:r>
          </a:p>
        </p:txBody>
      </p:sp>
      <p:sp>
        <p:nvSpPr>
          <p:cNvPr id="945" name="Page table"/>
          <p:cNvSpPr txBox="1"/>
          <p:nvPr/>
        </p:nvSpPr>
        <p:spPr>
          <a:xfrm>
            <a:off x="4954673" y="3923918"/>
            <a:ext cx="112492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table</a:t>
            </a:r>
          </a:p>
        </p:txBody>
      </p:sp>
      <p:sp>
        <p:nvSpPr>
          <p:cNvPr id="946" name="Free…"/>
          <p:cNvSpPr txBox="1"/>
          <p:nvPr/>
        </p:nvSpPr>
        <p:spPr>
          <a:xfrm>
            <a:off x="7018414" y="3939001"/>
            <a:ext cx="709490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Free</a:t>
            </a:r>
          </a:p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pages</a:t>
            </a:r>
          </a:p>
        </p:txBody>
      </p:sp>
      <p:sp>
        <p:nvSpPr>
          <p:cNvPr id="947" name="Line"/>
          <p:cNvSpPr/>
          <p:nvPr/>
        </p:nvSpPr>
        <p:spPr>
          <a:xfrm>
            <a:off x="7442236" y="4659178"/>
            <a:ext cx="1250157" cy="607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600" extrusionOk="0">
                <a:moveTo>
                  <a:pt x="4" y="0"/>
                </a:moveTo>
                <a:cubicBezTo>
                  <a:pt x="4" y="0"/>
                  <a:pt x="-274" y="10146"/>
                  <a:pt x="4209" y="14908"/>
                </a:cubicBezTo>
                <a:cubicBezTo>
                  <a:pt x="8963" y="19958"/>
                  <a:pt x="20116" y="21437"/>
                  <a:pt x="20116" y="21437"/>
                </a:cubicBezTo>
                <a:lnTo>
                  <a:pt x="21326" y="21600"/>
                </a:lnTo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266"/>
          </a:p>
        </p:txBody>
      </p:sp>
      <p:sp>
        <p:nvSpPr>
          <p:cNvPr id="948" name="Line"/>
          <p:cNvSpPr/>
          <p:nvPr/>
        </p:nvSpPr>
        <p:spPr>
          <a:xfrm>
            <a:off x="7461789" y="3022018"/>
            <a:ext cx="1232298" cy="102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692" y="17308"/>
                  <a:pt x="5709" y="11716"/>
                </a:cubicBezTo>
                <a:cubicBezTo>
                  <a:pt x="10627" y="6234"/>
                  <a:pt x="20480" y="637"/>
                  <a:pt x="20480" y="637"/>
                </a:cubicBez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266"/>
          </a:p>
        </p:txBody>
      </p:sp>
      <p:sp>
        <p:nvSpPr>
          <p:cNvPr id="949" name="Page 0"/>
          <p:cNvSpPr/>
          <p:nvPr/>
        </p:nvSpPr>
        <p:spPr>
          <a:xfrm>
            <a:off x="3042047" y="2062758"/>
            <a:ext cx="1125141" cy="375047"/>
          </a:xfrm>
          <a:prstGeom prst="rect">
            <a:avLst/>
          </a:prstGeom>
          <a:solidFill>
            <a:srgbClr val="DBDA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</a:t>
            </a:r>
          </a:p>
        </p:txBody>
      </p:sp>
      <p:sp>
        <p:nvSpPr>
          <p:cNvPr id="950" name="Page 1"/>
          <p:cNvSpPr/>
          <p:nvPr/>
        </p:nvSpPr>
        <p:spPr>
          <a:xfrm>
            <a:off x="3042047" y="2428875"/>
            <a:ext cx="1125141" cy="375047"/>
          </a:xfrm>
          <a:prstGeom prst="rect">
            <a:avLst/>
          </a:prstGeom>
          <a:solidFill>
            <a:srgbClr val="B6B1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</a:t>
            </a:r>
          </a:p>
        </p:txBody>
      </p:sp>
      <p:sp>
        <p:nvSpPr>
          <p:cNvPr id="951" name="Page 2"/>
          <p:cNvSpPr/>
          <p:nvPr/>
        </p:nvSpPr>
        <p:spPr>
          <a:xfrm>
            <a:off x="3042047" y="2794992"/>
            <a:ext cx="1125141" cy="375047"/>
          </a:xfrm>
          <a:prstGeom prst="rect">
            <a:avLst/>
          </a:prstGeom>
          <a:solidFill>
            <a:srgbClr val="857B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</a:t>
            </a:r>
          </a:p>
        </p:txBody>
      </p:sp>
      <p:sp>
        <p:nvSpPr>
          <p:cNvPr id="952" name="Page 3"/>
          <p:cNvSpPr/>
          <p:nvPr/>
        </p:nvSpPr>
        <p:spPr>
          <a:xfrm>
            <a:off x="3042047" y="3161109"/>
            <a:ext cx="1125141" cy="375047"/>
          </a:xfrm>
          <a:prstGeom prst="rect">
            <a:avLst/>
          </a:prstGeom>
          <a:solidFill>
            <a:srgbClr val="5442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3</a:t>
            </a:r>
          </a:p>
        </p:txBody>
      </p:sp>
      <p:sp>
        <p:nvSpPr>
          <p:cNvPr id="953" name="Page 4"/>
          <p:cNvSpPr/>
          <p:nvPr/>
        </p:nvSpPr>
        <p:spPr>
          <a:xfrm>
            <a:off x="3042047" y="3527227"/>
            <a:ext cx="1125141" cy="3750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4</a:t>
            </a:r>
          </a:p>
        </p:txBody>
      </p:sp>
      <p:sp>
        <p:nvSpPr>
          <p:cNvPr id="954" name="6"/>
          <p:cNvSpPr/>
          <p:nvPr/>
        </p:nvSpPr>
        <p:spPr>
          <a:xfrm>
            <a:off x="5336976" y="2089547"/>
            <a:ext cx="383977" cy="375047"/>
          </a:xfrm>
          <a:prstGeom prst="rect">
            <a:avLst/>
          </a:prstGeom>
          <a:solidFill>
            <a:srgbClr val="DBDA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6</a:t>
            </a:r>
          </a:p>
        </p:txBody>
      </p:sp>
      <p:sp>
        <p:nvSpPr>
          <p:cNvPr id="955" name="3"/>
          <p:cNvSpPr/>
          <p:nvPr/>
        </p:nvSpPr>
        <p:spPr>
          <a:xfrm>
            <a:off x="5336976" y="2428875"/>
            <a:ext cx="383977" cy="375047"/>
          </a:xfrm>
          <a:prstGeom prst="rect">
            <a:avLst/>
          </a:prstGeom>
          <a:solidFill>
            <a:srgbClr val="B6B1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3</a:t>
            </a:r>
          </a:p>
        </p:txBody>
      </p:sp>
      <p:sp>
        <p:nvSpPr>
          <p:cNvPr id="956" name="4"/>
          <p:cNvSpPr/>
          <p:nvPr/>
        </p:nvSpPr>
        <p:spPr>
          <a:xfrm>
            <a:off x="5336976" y="2794992"/>
            <a:ext cx="383977" cy="375047"/>
          </a:xfrm>
          <a:prstGeom prst="rect">
            <a:avLst/>
          </a:prstGeom>
          <a:solidFill>
            <a:srgbClr val="857B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4</a:t>
            </a:r>
          </a:p>
        </p:txBody>
      </p:sp>
      <p:sp>
        <p:nvSpPr>
          <p:cNvPr id="957" name="9"/>
          <p:cNvSpPr/>
          <p:nvPr/>
        </p:nvSpPr>
        <p:spPr>
          <a:xfrm>
            <a:off x="5336976" y="3161109"/>
            <a:ext cx="383977" cy="375047"/>
          </a:xfrm>
          <a:prstGeom prst="rect">
            <a:avLst/>
          </a:prstGeom>
          <a:solidFill>
            <a:srgbClr val="5442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9</a:t>
            </a:r>
          </a:p>
        </p:txBody>
      </p:sp>
      <p:sp>
        <p:nvSpPr>
          <p:cNvPr id="958" name="2"/>
          <p:cNvSpPr/>
          <p:nvPr/>
        </p:nvSpPr>
        <p:spPr>
          <a:xfrm>
            <a:off x="5336976" y="3527227"/>
            <a:ext cx="383977" cy="3750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2</a:t>
            </a:r>
          </a:p>
        </p:txBody>
      </p:sp>
      <p:sp>
        <p:nvSpPr>
          <p:cNvPr id="959" name="Process 1"/>
          <p:cNvSpPr/>
          <p:nvPr/>
        </p:nvSpPr>
        <p:spPr>
          <a:xfrm>
            <a:off x="2327672" y="4572000"/>
            <a:ext cx="3902273" cy="2053828"/>
          </a:xfrm>
          <a:prstGeom prst="roundRect">
            <a:avLst>
              <a:gd name="adj" fmla="val 6522"/>
            </a:avLst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/>
          <a:lstStyle>
            <a:lvl1pPr algn="l" defTabSz="584200">
              <a:defRPr sz="30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Process 1</a:t>
            </a:r>
          </a:p>
        </p:txBody>
      </p:sp>
      <p:sp>
        <p:nvSpPr>
          <p:cNvPr id="960" name="Logical memory"/>
          <p:cNvSpPr txBox="1"/>
          <p:nvPr/>
        </p:nvSpPr>
        <p:spPr>
          <a:xfrm>
            <a:off x="2783086" y="6142945"/>
            <a:ext cx="160287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Logical memory</a:t>
            </a:r>
          </a:p>
        </p:txBody>
      </p:sp>
      <p:sp>
        <p:nvSpPr>
          <p:cNvPr id="961" name="Page table"/>
          <p:cNvSpPr txBox="1"/>
          <p:nvPr/>
        </p:nvSpPr>
        <p:spPr>
          <a:xfrm>
            <a:off x="4953000" y="6160805"/>
            <a:ext cx="112492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table</a:t>
            </a:r>
          </a:p>
        </p:txBody>
      </p:sp>
      <p:sp>
        <p:nvSpPr>
          <p:cNvPr id="962" name="Page 0"/>
          <p:cNvSpPr/>
          <p:nvPr/>
        </p:nvSpPr>
        <p:spPr>
          <a:xfrm>
            <a:off x="3015258" y="5054203"/>
            <a:ext cx="1125141" cy="375047"/>
          </a:xfrm>
          <a:prstGeom prst="rect">
            <a:avLst/>
          </a:prstGeom>
          <a:solidFill>
            <a:srgbClr val="FFFDCA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</a:t>
            </a:r>
          </a:p>
        </p:txBody>
      </p:sp>
      <p:sp>
        <p:nvSpPr>
          <p:cNvPr id="963" name="Page 1"/>
          <p:cNvSpPr/>
          <p:nvPr/>
        </p:nvSpPr>
        <p:spPr>
          <a:xfrm>
            <a:off x="3015258" y="5420320"/>
            <a:ext cx="1125141" cy="375047"/>
          </a:xfrm>
          <a:prstGeom prst="rect">
            <a:avLst/>
          </a:prstGeom>
          <a:solidFill>
            <a:srgbClr val="FFFC76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</a:t>
            </a:r>
          </a:p>
        </p:txBody>
      </p:sp>
      <p:sp>
        <p:nvSpPr>
          <p:cNvPr id="964" name="Page 2"/>
          <p:cNvSpPr/>
          <p:nvPr/>
        </p:nvSpPr>
        <p:spPr>
          <a:xfrm>
            <a:off x="3015258" y="5786437"/>
            <a:ext cx="1125141" cy="375047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</a:t>
            </a:r>
          </a:p>
        </p:txBody>
      </p:sp>
      <p:sp>
        <p:nvSpPr>
          <p:cNvPr id="965" name="8"/>
          <p:cNvSpPr/>
          <p:nvPr/>
        </p:nvSpPr>
        <p:spPr>
          <a:xfrm>
            <a:off x="5336976" y="5054203"/>
            <a:ext cx="383977" cy="375047"/>
          </a:xfrm>
          <a:prstGeom prst="rect">
            <a:avLst/>
          </a:prstGeom>
          <a:solidFill>
            <a:srgbClr val="FFFDCA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8</a:t>
            </a:r>
          </a:p>
        </p:txBody>
      </p:sp>
      <p:sp>
        <p:nvSpPr>
          <p:cNvPr id="966" name="0"/>
          <p:cNvSpPr/>
          <p:nvPr/>
        </p:nvSpPr>
        <p:spPr>
          <a:xfrm>
            <a:off x="5336976" y="5420320"/>
            <a:ext cx="383977" cy="375047"/>
          </a:xfrm>
          <a:prstGeom prst="rect">
            <a:avLst/>
          </a:prstGeom>
          <a:solidFill>
            <a:srgbClr val="FFFC76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0</a:t>
            </a:r>
          </a:p>
        </p:txBody>
      </p:sp>
      <p:sp>
        <p:nvSpPr>
          <p:cNvPr id="967" name="5"/>
          <p:cNvSpPr/>
          <p:nvPr/>
        </p:nvSpPr>
        <p:spPr>
          <a:xfrm>
            <a:off x="5336976" y="5786437"/>
            <a:ext cx="383977" cy="375047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5</a:t>
            </a:r>
          </a:p>
        </p:txBody>
      </p:sp>
      <p:sp>
        <p:nvSpPr>
          <p:cNvPr id="968" name="Page 1 (P1)"/>
          <p:cNvSpPr/>
          <p:nvPr/>
        </p:nvSpPr>
        <p:spPr>
          <a:xfrm>
            <a:off x="8703469" y="2446734"/>
            <a:ext cx="1268016" cy="375047"/>
          </a:xfrm>
          <a:prstGeom prst="rect">
            <a:avLst/>
          </a:prstGeom>
          <a:solidFill>
            <a:srgbClr val="FFFC76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 (P1)</a:t>
            </a:r>
          </a:p>
        </p:txBody>
      </p:sp>
      <p:sp>
        <p:nvSpPr>
          <p:cNvPr id="969" name="free"/>
          <p:cNvSpPr/>
          <p:nvPr/>
        </p:nvSpPr>
        <p:spPr>
          <a:xfrm>
            <a:off x="8703469" y="2821781"/>
            <a:ext cx="1268016" cy="375047"/>
          </a:xfrm>
          <a:prstGeom prst="rect">
            <a:avLst/>
          </a:prstGeom>
          <a:solidFill>
            <a:srgbClr val="424242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free</a:t>
            </a:r>
          </a:p>
        </p:txBody>
      </p:sp>
      <p:sp>
        <p:nvSpPr>
          <p:cNvPr id="970" name="Page 4 (P0)"/>
          <p:cNvSpPr/>
          <p:nvPr/>
        </p:nvSpPr>
        <p:spPr>
          <a:xfrm>
            <a:off x="8703469" y="3196828"/>
            <a:ext cx="1268016" cy="3750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4 (P0)</a:t>
            </a:r>
          </a:p>
        </p:txBody>
      </p:sp>
      <p:sp>
        <p:nvSpPr>
          <p:cNvPr id="971" name="Page 1 (P0)"/>
          <p:cNvSpPr/>
          <p:nvPr/>
        </p:nvSpPr>
        <p:spPr>
          <a:xfrm>
            <a:off x="8703469" y="3571875"/>
            <a:ext cx="1268016" cy="375047"/>
          </a:xfrm>
          <a:prstGeom prst="rect">
            <a:avLst/>
          </a:prstGeom>
          <a:solidFill>
            <a:srgbClr val="B6B1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 (P0)</a:t>
            </a:r>
          </a:p>
        </p:txBody>
      </p:sp>
      <p:sp>
        <p:nvSpPr>
          <p:cNvPr id="972" name="Page 2 (P0)"/>
          <p:cNvSpPr/>
          <p:nvPr/>
        </p:nvSpPr>
        <p:spPr>
          <a:xfrm>
            <a:off x="8703469" y="3929062"/>
            <a:ext cx="1268016" cy="375047"/>
          </a:xfrm>
          <a:prstGeom prst="rect">
            <a:avLst/>
          </a:prstGeom>
          <a:solidFill>
            <a:srgbClr val="857B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 (P0)</a:t>
            </a:r>
          </a:p>
        </p:txBody>
      </p:sp>
      <p:sp>
        <p:nvSpPr>
          <p:cNvPr id="973" name="Page 2 (P1)"/>
          <p:cNvSpPr/>
          <p:nvPr/>
        </p:nvSpPr>
        <p:spPr>
          <a:xfrm>
            <a:off x="8703469" y="4304109"/>
            <a:ext cx="1268016" cy="375047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 (P1)</a:t>
            </a:r>
          </a:p>
        </p:txBody>
      </p:sp>
      <p:sp>
        <p:nvSpPr>
          <p:cNvPr id="974" name="Page 0 (P0)"/>
          <p:cNvSpPr/>
          <p:nvPr/>
        </p:nvSpPr>
        <p:spPr>
          <a:xfrm>
            <a:off x="8703469" y="4679156"/>
            <a:ext cx="1268016" cy="375047"/>
          </a:xfrm>
          <a:prstGeom prst="rect">
            <a:avLst/>
          </a:prstGeom>
          <a:solidFill>
            <a:srgbClr val="DBDA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 (P0)</a:t>
            </a:r>
          </a:p>
        </p:txBody>
      </p:sp>
      <p:sp>
        <p:nvSpPr>
          <p:cNvPr id="975" name="free"/>
          <p:cNvSpPr/>
          <p:nvPr/>
        </p:nvSpPr>
        <p:spPr>
          <a:xfrm>
            <a:off x="8703469" y="5054203"/>
            <a:ext cx="1268016" cy="375047"/>
          </a:xfrm>
          <a:prstGeom prst="rect">
            <a:avLst/>
          </a:prstGeom>
          <a:solidFill>
            <a:srgbClr val="424242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free</a:t>
            </a:r>
          </a:p>
        </p:txBody>
      </p:sp>
      <p:sp>
        <p:nvSpPr>
          <p:cNvPr id="976" name="Page 0 (P1)"/>
          <p:cNvSpPr/>
          <p:nvPr/>
        </p:nvSpPr>
        <p:spPr>
          <a:xfrm>
            <a:off x="8703469" y="5438180"/>
            <a:ext cx="1268016" cy="375047"/>
          </a:xfrm>
          <a:prstGeom prst="rect">
            <a:avLst/>
          </a:prstGeom>
          <a:solidFill>
            <a:srgbClr val="FFFDCA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 (P1)</a:t>
            </a:r>
          </a:p>
        </p:txBody>
      </p:sp>
      <p:sp>
        <p:nvSpPr>
          <p:cNvPr id="977" name="Page 3 (P0)"/>
          <p:cNvSpPr/>
          <p:nvPr/>
        </p:nvSpPr>
        <p:spPr>
          <a:xfrm>
            <a:off x="8703469" y="5813227"/>
            <a:ext cx="1268016" cy="375047"/>
          </a:xfrm>
          <a:prstGeom prst="rect">
            <a:avLst/>
          </a:prstGeom>
          <a:solidFill>
            <a:srgbClr val="5442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3 (P0)</a:t>
            </a:r>
          </a:p>
        </p:txBody>
      </p:sp>
      <p:sp>
        <p:nvSpPr>
          <p:cNvPr id="54" name="Slide Number">
            <a:extLst>
              <a:ext uri="{FF2B5EF4-FFF2-40B4-BE49-F238E27FC236}">
                <a16:creationId xmlns:a16="http://schemas.microsoft.com/office/drawing/2014/main" id="{3A3D8603-5B28-FE48-AB0B-EFE4DFFDC6A3}"/>
              </a:ext>
            </a:extLst>
          </p:cNvPr>
          <p:cNvSpPr txBox="1">
            <a:spLocks/>
          </p:cNvSpPr>
          <p:nvPr/>
        </p:nvSpPr>
        <p:spPr>
          <a:xfrm>
            <a:off x="10571516" y="151963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86CB4B4D-7CA3-9044-876B-883B54F8677D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5EF36ACC-A634-0940-B530-311D1D5FD1A6}"/>
              </a:ext>
            </a:extLst>
          </p:cNvPr>
          <p:cNvSpPr txBox="1">
            <a:spLocks/>
          </p:cNvSpPr>
          <p:nvPr/>
        </p:nvSpPr>
        <p:spPr>
          <a:xfrm>
            <a:off x="4976031" y="151963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6" name="Date Placeholder 5">
            <a:extLst>
              <a:ext uri="{FF2B5EF4-FFF2-40B4-BE49-F238E27FC236}">
                <a16:creationId xmlns:a16="http://schemas.microsoft.com/office/drawing/2014/main" id="{F5B773C0-E798-6840-B88E-12BA4923E4B1}"/>
              </a:ext>
            </a:extLst>
          </p:cNvPr>
          <p:cNvSpPr txBox="1">
            <a:spLocks/>
          </p:cNvSpPr>
          <p:nvPr/>
        </p:nvSpPr>
        <p:spPr>
          <a:xfrm>
            <a:off x="838200" y="151962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0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CBBE-DA1A-D044-BD3D-06AEE149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3034-7AF0-CC48-AB4C-73B5EF86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421" cy="4351338"/>
          </a:xfrm>
        </p:spPr>
        <p:txBody>
          <a:bodyPr/>
          <a:lstStyle/>
          <a:p>
            <a:r>
              <a:rPr lang="en-US" dirty="0"/>
              <a:t>Conceptual model of multiprogramming four programs</a:t>
            </a:r>
          </a:p>
          <a:p>
            <a:pPr lvl="1"/>
            <a:r>
              <a:rPr lang="en-US" dirty="0"/>
              <a:t>4 independent processes</a:t>
            </a:r>
          </a:p>
          <a:p>
            <a:pPr lvl="1"/>
            <a:r>
              <a:rPr lang="en-US" dirty="0"/>
              <a:t>Processes run sequentially</a:t>
            </a:r>
          </a:p>
          <a:p>
            <a:r>
              <a:rPr lang="en-US" dirty="0"/>
              <a:t>Only one process active at any instant</a:t>
            </a:r>
          </a:p>
          <a:p>
            <a:pPr lvl="1"/>
            <a:r>
              <a:rPr lang="en-US" dirty="0"/>
              <a:t>An instant can be very short</a:t>
            </a:r>
          </a:p>
          <a:p>
            <a:pPr lvl="1"/>
            <a:r>
              <a:rPr lang="en-US" dirty="0"/>
              <a:t>Only applies if there’s a single CPU (with a single core) in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4895-302D-7242-97AA-8FA23DF2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98288-5D58-D74D-BF0B-64936590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7B3547-BB2A-584C-B5BB-7D6ECAA3D5F7}"/>
              </a:ext>
            </a:extLst>
          </p:cNvPr>
          <p:cNvGrpSpPr/>
          <p:nvPr/>
        </p:nvGrpSpPr>
        <p:grpSpPr>
          <a:xfrm>
            <a:off x="6361846" y="2302823"/>
            <a:ext cx="1858799" cy="3441391"/>
            <a:chOff x="1073822" y="2275680"/>
            <a:chExt cx="2304378" cy="37345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937EB-DAF7-774E-B613-FC63236B9DB2}"/>
                </a:ext>
              </a:extLst>
            </p:cNvPr>
            <p:cNvGrpSpPr/>
            <p:nvPr/>
          </p:nvGrpSpPr>
          <p:grpSpPr>
            <a:xfrm>
              <a:off x="1092200" y="2275680"/>
              <a:ext cx="2286000" cy="3734595"/>
              <a:chOff x="1092200" y="2275680"/>
              <a:chExt cx="2286000" cy="37345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43091F-ACEC-BF4B-A954-BDDD82C4BA53}"/>
                  </a:ext>
                </a:extLst>
              </p:cNvPr>
              <p:cNvSpPr/>
              <p:nvPr/>
            </p:nvSpPr>
            <p:spPr>
              <a:xfrm>
                <a:off x="1092200" y="4502054"/>
                <a:ext cx="2286000" cy="762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B1C6782-7E26-404F-9B87-FDCB529555A4}"/>
                  </a:ext>
                </a:extLst>
              </p:cNvPr>
              <p:cNvSpPr/>
              <p:nvPr/>
            </p:nvSpPr>
            <p:spPr>
              <a:xfrm>
                <a:off x="1092200" y="2275680"/>
                <a:ext cx="2286000" cy="76200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890677B-2D56-3444-986B-8E1E3937C2A1}"/>
                  </a:ext>
                </a:extLst>
              </p:cNvPr>
              <p:cNvSpPr/>
              <p:nvPr/>
            </p:nvSpPr>
            <p:spPr>
              <a:xfrm>
                <a:off x="1092200" y="3013869"/>
                <a:ext cx="2286000" cy="762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99B357-3DBC-1640-B857-0352BE11112B}"/>
                  </a:ext>
                </a:extLst>
              </p:cNvPr>
              <p:cNvSpPr/>
              <p:nvPr/>
            </p:nvSpPr>
            <p:spPr>
              <a:xfrm>
                <a:off x="1092200" y="3745706"/>
                <a:ext cx="2286000" cy="762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3A00F12-20ED-DF48-9254-6BC051C013BB}"/>
                  </a:ext>
                </a:extLst>
              </p:cNvPr>
              <p:cNvSpPr/>
              <p:nvPr/>
            </p:nvSpPr>
            <p:spPr>
              <a:xfrm>
                <a:off x="1092200" y="5248275"/>
                <a:ext cx="2286000" cy="7620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ADD3C5-2E1F-954E-B982-A9C8B9829FA7}"/>
                  </a:ext>
                </a:extLst>
              </p:cNvPr>
              <p:cNvSpPr txBox="1"/>
              <p:nvPr/>
            </p:nvSpPr>
            <p:spPr>
              <a:xfrm>
                <a:off x="1485900" y="3211037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451028-7FE7-0D41-8208-8CE34D38C527}"/>
                  </a:ext>
                </a:extLst>
              </p:cNvPr>
              <p:cNvSpPr txBox="1"/>
              <p:nvPr/>
            </p:nvSpPr>
            <p:spPr>
              <a:xfrm>
                <a:off x="1485900" y="5455445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5C73F6-47C3-5847-98DE-4438FC88D9C3}"/>
                  </a:ext>
                </a:extLst>
              </p:cNvPr>
              <p:cNvSpPr txBox="1"/>
              <p:nvPr/>
            </p:nvSpPr>
            <p:spPr>
              <a:xfrm>
                <a:off x="1485900" y="3958474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3CD109-3072-6543-B5FF-9E280E1C6539}"/>
                  </a:ext>
                </a:extLst>
              </p:cNvPr>
              <p:cNvSpPr txBox="1"/>
              <p:nvPr/>
            </p:nvSpPr>
            <p:spPr>
              <a:xfrm>
                <a:off x="1485900" y="4699556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B3357D-FA5D-9D47-8EB2-5E8E526C72F6}"/>
                  </a:ext>
                </a:extLst>
              </p:cNvPr>
              <p:cNvSpPr txBox="1"/>
              <p:nvPr/>
            </p:nvSpPr>
            <p:spPr>
              <a:xfrm>
                <a:off x="1485900" y="2398714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28DCA618-97B4-5640-B57A-1F11A40BC7E6}"/>
                </a:ext>
              </a:extLst>
            </p:cNvPr>
            <p:cNvCxnSpPr>
              <a:stCxn id="13" idx="1"/>
              <a:endCxn id="14" idx="1"/>
            </p:cNvCxnSpPr>
            <p:nvPr/>
          </p:nvCxnSpPr>
          <p:spPr>
            <a:xfrm rot="10800000" flipV="1">
              <a:off x="1092200" y="2656679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6E5660DC-BC86-F94B-AC5A-5D023B867917}"/>
                </a:ext>
              </a:extLst>
            </p:cNvPr>
            <p:cNvCxnSpPr/>
            <p:nvPr/>
          </p:nvCxnSpPr>
          <p:spPr>
            <a:xfrm rot="10800000" flipV="1">
              <a:off x="1085850" y="3394868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34A3B75A-9493-F647-BC08-678BEFE0162C}"/>
                </a:ext>
              </a:extLst>
            </p:cNvPr>
            <p:cNvCxnSpPr/>
            <p:nvPr/>
          </p:nvCxnSpPr>
          <p:spPr>
            <a:xfrm rot="10800000" flipV="1">
              <a:off x="1073822" y="4146993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59CC3965-3B64-D24F-A49A-AEE4897A374C}"/>
                </a:ext>
              </a:extLst>
            </p:cNvPr>
            <p:cNvCxnSpPr/>
            <p:nvPr/>
          </p:nvCxnSpPr>
          <p:spPr>
            <a:xfrm rot="10800000" flipV="1">
              <a:off x="1080171" y="4889754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0B68E8-1F92-3340-9832-226163D04F1E}"/>
              </a:ext>
            </a:extLst>
          </p:cNvPr>
          <p:cNvGrpSpPr/>
          <p:nvPr/>
        </p:nvGrpSpPr>
        <p:grpSpPr>
          <a:xfrm>
            <a:off x="8658166" y="1767549"/>
            <a:ext cx="2870932" cy="2044868"/>
            <a:chOff x="5950148" y="886498"/>
            <a:chExt cx="4193742" cy="29124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3B10185-4FE3-9242-BCFF-F975B4D91305}"/>
                </a:ext>
              </a:extLst>
            </p:cNvPr>
            <p:cNvGrpSpPr/>
            <p:nvPr/>
          </p:nvGrpSpPr>
          <p:grpSpPr>
            <a:xfrm>
              <a:off x="5950148" y="1743915"/>
              <a:ext cx="4193742" cy="2055018"/>
              <a:chOff x="7023100" y="2398714"/>
              <a:chExt cx="3318202" cy="134699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D969E6-B82D-1A4E-944F-6FF931D76B32}"/>
                  </a:ext>
                </a:extLst>
              </p:cNvPr>
              <p:cNvSpPr/>
              <p:nvPr/>
            </p:nvSpPr>
            <p:spPr>
              <a:xfrm>
                <a:off x="7023100" y="2398714"/>
                <a:ext cx="660400" cy="638966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4200C4-E303-D64D-9AF9-4C241DB4F277}"/>
                  </a:ext>
                </a:extLst>
              </p:cNvPr>
              <p:cNvSpPr/>
              <p:nvPr/>
            </p:nvSpPr>
            <p:spPr>
              <a:xfrm>
                <a:off x="7909034" y="2405977"/>
                <a:ext cx="660400" cy="1339729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87B893-4991-7846-ACBC-E7EA91F2C915}"/>
                  </a:ext>
                </a:extLst>
              </p:cNvPr>
              <p:cNvSpPr/>
              <p:nvPr/>
            </p:nvSpPr>
            <p:spPr>
              <a:xfrm>
                <a:off x="8794968" y="2405977"/>
                <a:ext cx="660400" cy="638965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87F3C0-6519-0542-9606-2E6875C83BFB}"/>
                  </a:ext>
                </a:extLst>
              </p:cNvPr>
              <p:cNvSpPr/>
              <p:nvPr/>
            </p:nvSpPr>
            <p:spPr>
              <a:xfrm>
                <a:off x="9680902" y="2408357"/>
                <a:ext cx="660400" cy="6389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DE52DB-EB86-DA42-82B6-3065A338BB16}"/>
                  </a:ext>
                </a:extLst>
              </p:cNvPr>
              <p:cNvSpPr txBox="1"/>
              <p:nvPr/>
            </p:nvSpPr>
            <p:spPr>
              <a:xfrm>
                <a:off x="7207250" y="254079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D5FA2-4824-8A44-85BA-E65BCB9B856C}"/>
                  </a:ext>
                </a:extLst>
              </p:cNvPr>
              <p:cNvSpPr txBox="1"/>
              <p:nvPr/>
            </p:nvSpPr>
            <p:spPr>
              <a:xfrm>
                <a:off x="8991818" y="2528886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4C80CA-60A0-C54D-BFC6-6DE98AA4D11C}"/>
                  </a:ext>
                </a:extLst>
              </p:cNvPr>
              <p:cNvSpPr txBox="1"/>
              <p:nvPr/>
            </p:nvSpPr>
            <p:spPr>
              <a:xfrm>
                <a:off x="9877752" y="254079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A9609-239B-4E40-84F2-2E9C0093AC19}"/>
                  </a:ext>
                </a:extLst>
              </p:cNvPr>
              <p:cNvSpPr txBox="1"/>
              <p:nvPr/>
            </p:nvSpPr>
            <p:spPr>
              <a:xfrm>
                <a:off x="8105884" y="254079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6034464-0182-C243-A7A6-B0250FF79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250" y="2497810"/>
                <a:ext cx="0" cy="430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FB084BF-8067-E04B-BC10-C37D0D9CD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6834" y="2528886"/>
                <a:ext cx="0" cy="10514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CD5C224-04A0-F040-A781-967471201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818" y="2510072"/>
                <a:ext cx="0" cy="430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5E966F3-63EE-1D44-8B02-D15B92075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6002" y="2510072"/>
                <a:ext cx="0" cy="430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1B4541-1EB8-044A-AFA6-C2F59C65D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6810" y="886498"/>
              <a:ext cx="1596200" cy="73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78517-05A3-FB45-9939-E59D0FCB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7170" y="889920"/>
              <a:ext cx="485840" cy="748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877C316-1ADD-5240-8FD5-E05778DF8554}"/>
                </a:ext>
              </a:extLst>
            </p:cNvPr>
            <p:cNvCxnSpPr>
              <a:cxnSpLocks/>
            </p:cNvCxnSpPr>
            <p:nvPr/>
          </p:nvCxnSpPr>
          <p:spPr>
            <a:xfrm>
              <a:off x="7973010" y="908561"/>
              <a:ext cx="585862" cy="698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622C08-25FD-7645-AB37-4C10BED02BCE}"/>
                </a:ext>
              </a:extLst>
            </p:cNvPr>
            <p:cNvCxnSpPr>
              <a:cxnSpLocks/>
            </p:cNvCxnSpPr>
            <p:nvPr/>
          </p:nvCxnSpPr>
          <p:spPr>
            <a:xfrm>
              <a:off x="7973010" y="886498"/>
              <a:ext cx="1753553" cy="731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C677C3-C156-6341-8FB8-9C308C309951}"/>
              </a:ext>
            </a:extLst>
          </p:cNvPr>
          <p:cNvGrpSpPr/>
          <p:nvPr/>
        </p:nvGrpSpPr>
        <p:grpSpPr>
          <a:xfrm>
            <a:off x="8306831" y="4018993"/>
            <a:ext cx="3472272" cy="2198737"/>
            <a:chOff x="6605240" y="3877302"/>
            <a:chExt cx="4246835" cy="271854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C7B05E0-D581-8844-9FFC-0273912845A9}"/>
                </a:ext>
              </a:extLst>
            </p:cNvPr>
            <p:cNvGrpSpPr/>
            <p:nvPr/>
          </p:nvGrpSpPr>
          <p:grpSpPr>
            <a:xfrm>
              <a:off x="6605240" y="3877302"/>
              <a:ext cx="4246835" cy="2331315"/>
              <a:chOff x="6546850" y="4001294"/>
              <a:chExt cx="3464252" cy="1823483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BA0E30-6F56-D14A-82A6-808289921D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3100" y="4001294"/>
                <a:ext cx="12700" cy="1823483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9F4AF9-5CF4-7A4C-9084-F25698495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100" y="5824777"/>
                <a:ext cx="2988002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B9675C1-130B-CF4E-A32E-1FD8FA838647}"/>
                  </a:ext>
                </a:extLst>
              </p:cNvPr>
              <p:cNvSpPr/>
              <p:nvPr/>
            </p:nvSpPr>
            <p:spPr>
              <a:xfrm>
                <a:off x="7035800" y="5430079"/>
                <a:ext cx="476250" cy="27384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0AED819-CCF0-E643-BB1F-3B0D88851CBB}"/>
                  </a:ext>
                </a:extLst>
              </p:cNvPr>
              <p:cNvSpPr/>
              <p:nvPr/>
            </p:nvSpPr>
            <p:spPr>
              <a:xfrm>
                <a:off x="7512050" y="5057019"/>
                <a:ext cx="476250" cy="27384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4ABA75-8743-144D-92EA-4F28E614B8D7}"/>
                  </a:ext>
                </a:extLst>
              </p:cNvPr>
              <p:cNvSpPr/>
              <p:nvPr/>
            </p:nvSpPr>
            <p:spPr>
              <a:xfrm>
                <a:off x="7988300" y="4663239"/>
                <a:ext cx="955936" cy="27384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002D6D-CBAC-894E-B8AD-B12D62C252A2}"/>
                  </a:ext>
                </a:extLst>
              </p:cNvPr>
              <p:cNvSpPr/>
              <p:nvPr/>
            </p:nvSpPr>
            <p:spPr>
              <a:xfrm>
                <a:off x="8944236" y="5057019"/>
                <a:ext cx="476250" cy="27384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50B160-99A2-F64B-9269-4454B8BE48AF}"/>
                  </a:ext>
                </a:extLst>
              </p:cNvPr>
              <p:cNvSpPr txBox="1"/>
              <p:nvPr/>
            </p:nvSpPr>
            <p:spPr>
              <a:xfrm>
                <a:off x="6556114" y="537222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C0CCF7-F784-734A-B564-689011E1550D}"/>
                  </a:ext>
                </a:extLst>
              </p:cNvPr>
              <p:cNvSpPr txBox="1"/>
              <p:nvPr/>
            </p:nvSpPr>
            <p:spPr>
              <a:xfrm>
                <a:off x="6556114" y="502016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502050-5B6F-0744-BCE6-17743E1ACA6C}"/>
                  </a:ext>
                </a:extLst>
              </p:cNvPr>
              <p:cNvSpPr txBox="1"/>
              <p:nvPr/>
            </p:nvSpPr>
            <p:spPr>
              <a:xfrm>
                <a:off x="6546850" y="466809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418BE3-3C75-594A-90B7-76B812609394}"/>
                  </a:ext>
                </a:extLst>
              </p:cNvPr>
              <p:cNvSpPr txBox="1"/>
              <p:nvPr/>
            </p:nvSpPr>
            <p:spPr>
              <a:xfrm>
                <a:off x="6556114" y="43302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18EC077-D0E1-1E45-AC98-430680BD5AD1}"/>
                  </a:ext>
                </a:extLst>
              </p:cNvPr>
              <p:cNvSpPr/>
              <p:nvPr/>
            </p:nvSpPr>
            <p:spPr>
              <a:xfrm>
                <a:off x="9420486" y="4282003"/>
                <a:ext cx="476250" cy="27384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F56811-6323-E749-BBAB-DFC60DB20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12050" y="4937081"/>
                <a:ext cx="0" cy="80448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E5A17E1-8491-B34F-9302-707C9204FF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8300" y="4555845"/>
                <a:ext cx="0" cy="899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D6B727B-F419-BC4C-A822-FA22928FA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44236" y="4514058"/>
                <a:ext cx="0" cy="94138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7D8A46-CF4B-4245-BC9A-775A8013F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19137" y="4216428"/>
                <a:ext cx="1350" cy="127267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98095-D28A-EA49-A524-255CBF481BD3}"/>
                </a:ext>
              </a:extLst>
            </p:cNvPr>
            <p:cNvSpPr txBox="1"/>
            <p:nvPr/>
          </p:nvSpPr>
          <p:spPr>
            <a:xfrm>
              <a:off x="8101149" y="622651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3146B10-2579-724B-9B8D-6F89DF2A78D9}"/>
              </a:ext>
            </a:extLst>
          </p:cNvPr>
          <p:cNvSpPr txBox="1"/>
          <p:nvPr/>
        </p:nvSpPr>
        <p:spPr>
          <a:xfrm>
            <a:off x="8722611" y="1041815"/>
            <a:ext cx="278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Program Counters (process point-of-view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6D7071-AF00-CF45-B7EE-D961D3201317}"/>
              </a:ext>
            </a:extLst>
          </p:cNvPr>
          <p:cNvSpPr txBox="1"/>
          <p:nvPr/>
        </p:nvSpPr>
        <p:spPr>
          <a:xfrm>
            <a:off x="6096000" y="1525967"/>
            <a:ext cx="239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Program Counter (CPU’s point-of-view)</a:t>
            </a:r>
          </a:p>
        </p:txBody>
      </p:sp>
      <p:sp>
        <p:nvSpPr>
          <p:cNvPr id="60" name="Date Placeholder 59">
            <a:extLst>
              <a:ext uri="{FF2B5EF4-FFF2-40B4-BE49-F238E27FC236}">
                <a16:creationId xmlns:a16="http://schemas.microsoft.com/office/drawing/2014/main" id="{362CC493-A521-F74D-8485-7BA2FE16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3FBA-0E38-7548-86D8-6480FF578A7C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6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6E61-64C5-E741-97A1-CF981803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/>
              <a:t>When is a process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7497-F01B-D04D-A04F-11F41F59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Processes can be created in two ways</a:t>
            </a:r>
          </a:p>
          <a:p>
            <a:pPr lvl="1"/>
            <a:r>
              <a:rPr lang="en-US" sz="1800" dirty="0"/>
              <a:t>System initialization: one or more processes created when the OS starts up.</a:t>
            </a:r>
          </a:p>
          <a:p>
            <a:pPr lvl="1"/>
            <a:r>
              <a:rPr lang="en-US" sz="1800" dirty="0"/>
              <a:t>Execution of a process creation system call: something explicitly asks for a new process .</a:t>
            </a:r>
          </a:p>
          <a:p>
            <a:r>
              <a:rPr lang="en-US" sz="1800" dirty="0"/>
              <a:t>System calls can come from:</a:t>
            </a:r>
          </a:p>
          <a:p>
            <a:pPr lvl="1"/>
            <a:r>
              <a:rPr lang="en-US" sz="1800" dirty="0"/>
              <a:t>User request to create a new process (system call executed from user shell)</a:t>
            </a:r>
          </a:p>
          <a:p>
            <a:pPr lvl="1"/>
            <a:r>
              <a:rPr lang="en-US" sz="1800" dirty="0"/>
              <a:t>Already running processes</a:t>
            </a:r>
          </a:p>
          <a:p>
            <a:pPr lvl="2"/>
            <a:r>
              <a:rPr lang="en-US" sz="1800" dirty="0"/>
              <a:t>User programs</a:t>
            </a:r>
          </a:p>
          <a:p>
            <a:pPr lvl="2"/>
            <a:r>
              <a:rPr lang="en-US" sz="1800" dirty="0"/>
              <a:t>System daemons</a:t>
            </a:r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urry image of a star filled sky&#10;&#10;Description automatically generated">
            <a:extLst>
              <a:ext uri="{FF2B5EF4-FFF2-40B4-BE49-F238E27FC236}">
                <a16:creationId xmlns:a16="http://schemas.microsoft.com/office/drawing/2014/main" id="{C09CCFBE-39FC-BB45-B111-BE4775C58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8" r="2306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2052A-002E-E745-BD90-0913E3A1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10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04AD-97C1-7743-87EC-145300BE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65D6C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D48078D3-36E9-2F4D-AFE6-F242457EE55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A28D17-77E5-CD40-8EC8-AB3DFD73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3918-B0C3-394C-A173-7CE568FB8D4F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7D9-F4AA-FE4C-8EDC-DCA72333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/>
              <a:t>When do processes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E49A-4788-7F4C-AEAF-7A16F573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Conditions that terminate processes can be</a:t>
            </a:r>
          </a:p>
          <a:p>
            <a:pPr lvl="1"/>
            <a:r>
              <a:rPr lang="en-US" sz="1800"/>
              <a:t>Voluntary</a:t>
            </a:r>
          </a:p>
          <a:p>
            <a:pPr lvl="1"/>
            <a:r>
              <a:rPr lang="en-US" sz="1800"/>
              <a:t>Involuntary</a:t>
            </a:r>
          </a:p>
          <a:p>
            <a:r>
              <a:rPr lang="en-US" sz="1800"/>
              <a:t>Voluntary</a:t>
            </a:r>
          </a:p>
          <a:p>
            <a:pPr lvl="1"/>
            <a:r>
              <a:rPr lang="en-US" sz="1800"/>
              <a:t>Normal exit</a:t>
            </a:r>
          </a:p>
          <a:p>
            <a:pPr lvl="1"/>
            <a:r>
              <a:rPr lang="en-US" sz="1800"/>
              <a:t>Error exit</a:t>
            </a:r>
          </a:p>
          <a:p>
            <a:r>
              <a:rPr lang="en-US" sz="1800"/>
              <a:t>Involuntary</a:t>
            </a:r>
          </a:p>
          <a:p>
            <a:pPr lvl="1"/>
            <a:r>
              <a:rPr lang="en-US" sz="1800"/>
              <a:t>Fatal error (only sort of involuntary)</a:t>
            </a:r>
          </a:p>
          <a:p>
            <a:pPr lvl="1"/>
            <a:r>
              <a:rPr lang="en-US" sz="1800"/>
              <a:t>Killed by another process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icture containing indoor, sitting, glass, silver&#10;&#10;Description automatically generated">
            <a:extLst>
              <a:ext uri="{FF2B5EF4-FFF2-40B4-BE49-F238E27FC236}">
                <a16:creationId xmlns:a16="http://schemas.microsoft.com/office/drawing/2014/main" id="{1C3433F2-C8D3-084D-A473-2BA98E69B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9" r="17627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B6283-540E-434C-943A-17F886B8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10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9DA37-AF38-2143-A241-6F882ADC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626347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D48078D3-36E9-2F4D-AFE6-F242457EE55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7C8BAD-8289-F646-B0FB-4D1A6E67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345F-2C90-624E-B4B4-616D88BA0282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9189-5B03-4441-BF32-C70D6F5F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2B24-8BFF-8F4E-8D9C-EB5ECE1FF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creates a child process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processes can create their own children</a:t>
            </a:r>
          </a:p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a hierarchy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calls this a “process group”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process terminates, its children are “inherited” by the terminating process’s parent</a:t>
            </a:r>
          </a:p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process groups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processes grouped together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is the “group leader”</a:t>
            </a:r>
          </a:p>
          <a:p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 descr="A picture containing photo, indoor, covered, text&#10;&#10;Description automatically generated">
            <a:extLst>
              <a:ext uri="{FF2B5EF4-FFF2-40B4-BE49-F238E27FC236}">
                <a16:creationId xmlns:a16="http://schemas.microsoft.com/office/drawing/2014/main" id="{18FBA096-2561-C343-909D-916B3CB91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6" r="-3" b="-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C18A0-D635-794D-933A-4B9DE151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Darrell Long and Ethan Miller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23A49-F088-5948-B118-D2131682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8594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D48078D3-36E9-2F4D-AFE6-F242457EE552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algn="ctr">
                <a:spcAft>
                  <a:spcPts val="600"/>
                </a:spcAft>
                <a:defRPr/>
              </a:pPr>
              <a:t>26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7B3034-4FD3-4849-9C27-8751A188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25E-6EBB-B340-9AA7-FCC2C6E36342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1BCE-53C2-404B-AACC-C277BD15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18F52-C723-274F-9922-ECB3088BA0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289559" indent="-289559" defTabSz="868680">
              <a:spcBef>
                <a:spcPts val="700"/>
              </a:spcBef>
              <a:defRPr sz="3040"/>
            </a:pPr>
            <a:r>
              <a:rPr lang="en-US" dirty="0"/>
              <a:t>Process in one of 5 states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Created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Ready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Running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Blocked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Exit</a:t>
            </a:r>
          </a:p>
          <a:p>
            <a:pPr marL="289559" indent="-289559" defTabSz="868680">
              <a:spcBef>
                <a:spcPts val="700"/>
              </a:spcBef>
              <a:defRPr sz="3040"/>
            </a:pPr>
            <a:r>
              <a:rPr lang="en-US" dirty="0"/>
              <a:t>Transitions between states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Process enters ready queue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Scheduler picks this process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Scheduler picks a different process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Process waits for an event such as I/O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Event occurs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Process exits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(Process ended by another process)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1EDCA-FB81-F342-B7C7-2F9202D3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7EEBD-9BA5-9E45-9156-610BEA2D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27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1FA0F75-EE37-B849-820C-144FC902F072}"/>
              </a:ext>
            </a:extLst>
          </p:cNvPr>
          <p:cNvGrpSpPr/>
          <p:nvPr/>
        </p:nvGrpSpPr>
        <p:grpSpPr>
          <a:xfrm>
            <a:off x="6498633" y="1027906"/>
            <a:ext cx="5010150" cy="4962498"/>
            <a:chOff x="6343650" y="947751"/>
            <a:chExt cx="5010150" cy="496249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2E7DB1-B6BD-6E48-9768-65AFC9A0B3DF}"/>
                </a:ext>
              </a:extLst>
            </p:cNvPr>
            <p:cNvGrpSpPr/>
            <p:nvPr/>
          </p:nvGrpSpPr>
          <p:grpSpPr>
            <a:xfrm>
              <a:off x="6343650" y="2409026"/>
              <a:ext cx="5010150" cy="2266951"/>
              <a:chOff x="7029450" y="838200"/>
              <a:chExt cx="5010150" cy="226695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874FBE5-44D3-9642-9F17-74505CC79A14}"/>
                  </a:ext>
                </a:extLst>
              </p:cNvPr>
              <p:cNvGrpSpPr/>
              <p:nvPr/>
            </p:nvGrpSpPr>
            <p:grpSpPr>
              <a:xfrm>
                <a:off x="8521700" y="838200"/>
                <a:ext cx="2057400" cy="987425"/>
                <a:chOff x="8521700" y="838200"/>
                <a:chExt cx="2057400" cy="987425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5E0782E-133E-A44B-9325-575428161818}"/>
                    </a:ext>
                  </a:extLst>
                </p:cNvPr>
                <p:cNvSpPr/>
                <p:nvPr/>
              </p:nvSpPr>
              <p:spPr>
                <a:xfrm>
                  <a:off x="8521700" y="838200"/>
                  <a:ext cx="2057400" cy="9874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8DCDA6-7F5C-9B49-8D12-58C2348D01D9}"/>
                    </a:ext>
                  </a:extLst>
                </p:cNvPr>
                <p:cNvSpPr txBox="1"/>
                <p:nvPr/>
              </p:nvSpPr>
              <p:spPr>
                <a:xfrm>
                  <a:off x="9086850" y="1147246"/>
                  <a:ext cx="927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97ABB97-E6DF-E64F-8B67-21734EA36D7C}"/>
                  </a:ext>
                </a:extLst>
              </p:cNvPr>
              <p:cNvGrpSpPr/>
              <p:nvPr/>
            </p:nvGrpSpPr>
            <p:grpSpPr>
              <a:xfrm>
                <a:off x="7029450" y="2117726"/>
                <a:ext cx="2057400" cy="987425"/>
                <a:chOff x="8521700" y="838200"/>
                <a:chExt cx="2057400" cy="98742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4C72F07-7D8C-2B43-AA8E-7A8300107747}"/>
                    </a:ext>
                  </a:extLst>
                </p:cNvPr>
                <p:cNvSpPr/>
                <p:nvPr/>
              </p:nvSpPr>
              <p:spPr>
                <a:xfrm>
                  <a:off x="8521700" y="838200"/>
                  <a:ext cx="2057400" cy="9874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D3361F-26D7-DE46-90C2-DCB396B06F60}"/>
                    </a:ext>
                  </a:extLst>
                </p:cNvPr>
                <p:cNvSpPr txBox="1"/>
                <p:nvPr/>
              </p:nvSpPr>
              <p:spPr>
                <a:xfrm>
                  <a:off x="8928100" y="1008745"/>
                  <a:ext cx="1244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Blocked (waiting)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C77CEAC-0C77-B743-9D69-B4BD8D38FD39}"/>
                  </a:ext>
                </a:extLst>
              </p:cNvPr>
              <p:cNvGrpSpPr/>
              <p:nvPr/>
            </p:nvGrpSpPr>
            <p:grpSpPr>
              <a:xfrm>
                <a:off x="9982200" y="2117725"/>
                <a:ext cx="2057400" cy="987425"/>
                <a:chOff x="8521700" y="838200"/>
                <a:chExt cx="2057400" cy="98742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46205CE-58E8-2741-8B8F-92B79AEB9865}"/>
                    </a:ext>
                  </a:extLst>
                </p:cNvPr>
                <p:cNvSpPr/>
                <p:nvPr/>
              </p:nvSpPr>
              <p:spPr>
                <a:xfrm>
                  <a:off x="8521700" y="838200"/>
                  <a:ext cx="2057400" cy="9874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1FFDCE7-B6A7-B540-8F29-046508F6AB6E}"/>
                    </a:ext>
                  </a:extLst>
                </p:cNvPr>
                <p:cNvSpPr txBox="1"/>
                <p:nvPr/>
              </p:nvSpPr>
              <p:spPr>
                <a:xfrm>
                  <a:off x="9058275" y="1147245"/>
                  <a:ext cx="9842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Running</a:t>
                  </a: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49156A-1C8E-2E47-91B9-12B5CBA8E14D}"/>
                </a:ext>
              </a:extLst>
            </p:cNvPr>
            <p:cNvGrpSpPr/>
            <p:nvPr/>
          </p:nvGrpSpPr>
          <p:grpSpPr>
            <a:xfrm>
              <a:off x="7835900" y="947751"/>
              <a:ext cx="2057400" cy="987425"/>
              <a:chOff x="8521700" y="838200"/>
              <a:chExt cx="2057400" cy="98742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58EC1DF-A79F-6B45-880C-D46AE118B017}"/>
                  </a:ext>
                </a:extLst>
              </p:cNvPr>
              <p:cNvSpPr/>
              <p:nvPr/>
            </p:nvSpPr>
            <p:spPr>
              <a:xfrm>
                <a:off x="8521700" y="838200"/>
                <a:ext cx="2057400" cy="9874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694F23-FF6B-974E-8AD2-ACB9E8CF7D3B}"/>
                  </a:ext>
                </a:extLst>
              </p:cNvPr>
              <p:cNvSpPr txBox="1"/>
              <p:nvPr/>
            </p:nvSpPr>
            <p:spPr>
              <a:xfrm>
                <a:off x="9086850" y="1147246"/>
                <a:ext cx="92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Created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C8899D-51AE-2547-88CE-B8B65F513522}"/>
                </a:ext>
              </a:extLst>
            </p:cNvPr>
            <p:cNvGrpSpPr/>
            <p:nvPr/>
          </p:nvGrpSpPr>
          <p:grpSpPr>
            <a:xfrm>
              <a:off x="7835900" y="4922824"/>
              <a:ext cx="2057400" cy="987425"/>
              <a:chOff x="8521700" y="838200"/>
              <a:chExt cx="2057400" cy="9874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8DF9EE-FDA3-DD43-99E1-66E7EFAA7A3D}"/>
                  </a:ext>
                </a:extLst>
              </p:cNvPr>
              <p:cNvSpPr/>
              <p:nvPr/>
            </p:nvSpPr>
            <p:spPr>
              <a:xfrm>
                <a:off x="8521700" y="838200"/>
                <a:ext cx="2057400" cy="9874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D2B426-C3CE-8F47-B8A2-C1A3140C4F2C}"/>
                  </a:ext>
                </a:extLst>
              </p:cNvPr>
              <p:cNvSpPr txBox="1"/>
              <p:nvPr/>
            </p:nvSpPr>
            <p:spPr>
              <a:xfrm>
                <a:off x="9086850" y="1147246"/>
                <a:ext cx="92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Exit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89C8F0-255E-4349-AB48-EB455930DA93}"/>
                </a:ext>
              </a:extLst>
            </p:cNvPr>
            <p:cNvCxnSpPr>
              <a:cxnSpLocks/>
              <a:stCxn id="19" idx="4"/>
              <a:endCxn id="8" idx="0"/>
            </p:cNvCxnSpPr>
            <p:nvPr/>
          </p:nvCxnSpPr>
          <p:spPr>
            <a:xfrm>
              <a:off x="8864600" y="1935176"/>
              <a:ext cx="0" cy="473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99F01D4-E680-7F4B-BB22-82CFE92BEF9C}"/>
                </a:ext>
              </a:extLst>
            </p:cNvPr>
            <p:cNvCxnSpPr>
              <a:cxnSpLocks/>
              <a:stCxn id="8" idx="5"/>
              <a:endCxn id="16" idx="0"/>
            </p:cNvCxnSpPr>
            <p:nvPr/>
          </p:nvCxnSpPr>
          <p:spPr>
            <a:xfrm>
              <a:off x="9592001" y="3251846"/>
              <a:ext cx="733099" cy="436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9A82DC7-BD46-BC47-AA1C-1E214D792A97}"/>
                </a:ext>
              </a:extLst>
            </p:cNvPr>
            <p:cNvCxnSpPr>
              <a:cxnSpLocks/>
              <a:stCxn id="16" idx="2"/>
              <a:endCxn id="13" idx="6"/>
            </p:cNvCxnSpPr>
            <p:nvPr/>
          </p:nvCxnSpPr>
          <p:spPr>
            <a:xfrm flipH="1">
              <a:off x="8401050" y="4182264"/>
              <a:ext cx="8953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AB076F-75AD-8A40-A165-1F76EDEAE6D8}"/>
                </a:ext>
              </a:extLst>
            </p:cNvPr>
            <p:cNvCxnSpPr>
              <a:cxnSpLocks/>
              <a:stCxn id="13" idx="0"/>
              <a:endCxn id="8" idx="3"/>
            </p:cNvCxnSpPr>
            <p:nvPr/>
          </p:nvCxnSpPr>
          <p:spPr>
            <a:xfrm flipV="1">
              <a:off x="7372350" y="3251846"/>
              <a:ext cx="764849" cy="4367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C23655-6158-B943-995F-EF1DBFBCFF76}"/>
                </a:ext>
              </a:extLst>
            </p:cNvPr>
            <p:cNvCxnSpPr>
              <a:cxnSpLocks/>
              <a:stCxn id="16" idx="4"/>
              <a:endCxn id="23" idx="7"/>
            </p:cNvCxnSpPr>
            <p:nvPr/>
          </p:nvCxnSpPr>
          <p:spPr>
            <a:xfrm flipH="1">
              <a:off x="9592001" y="4675976"/>
              <a:ext cx="733099" cy="391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CA08DB3-0C61-6A4E-BC6B-F805C06D980B}"/>
                </a:ext>
              </a:extLst>
            </p:cNvPr>
            <p:cNvCxnSpPr>
              <a:cxnSpLocks/>
              <a:stCxn id="8" idx="4"/>
              <a:endCxn id="23" idx="0"/>
            </p:cNvCxnSpPr>
            <p:nvPr/>
          </p:nvCxnSpPr>
          <p:spPr>
            <a:xfrm>
              <a:off x="8864600" y="3396451"/>
              <a:ext cx="0" cy="1526373"/>
            </a:xfrm>
            <a:prstGeom prst="straightConnector1">
              <a:avLst/>
            </a:prstGeom>
            <a:ln w="28575">
              <a:solidFill>
                <a:schemeClr val="tx1">
                  <a:alpha val="56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7019692-FBED-864E-931F-81C39BE8CB35}"/>
                </a:ext>
              </a:extLst>
            </p:cNvPr>
            <p:cNvCxnSpPr>
              <a:cxnSpLocks/>
              <a:stCxn id="13" idx="4"/>
              <a:endCxn id="23" idx="1"/>
            </p:cNvCxnSpPr>
            <p:nvPr/>
          </p:nvCxnSpPr>
          <p:spPr>
            <a:xfrm>
              <a:off x="7372350" y="4675977"/>
              <a:ext cx="764849" cy="391452"/>
            </a:xfrm>
            <a:prstGeom prst="straightConnector1">
              <a:avLst/>
            </a:prstGeom>
            <a:ln w="28575">
              <a:solidFill>
                <a:schemeClr val="tx1">
                  <a:alpha val="56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508FE5-7C69-4641-BEB5-CF8D3D8D74BE}"/>
                </a:ext>
              </a:extLst>
            </p:cNvPr>
            <p:cNvSpPr txBox="1"/>
            <p:nvPr/>
          </p:nvSpPr>
          <p:spPr>
            <a:xfrm>
              <a:off x="9759950" y="3077713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6F6990-5B41-184E-B24F-2BF9A07624D4}"/>
                </a:ext>
              </a:extLst>
            </p:cNvPr>
            <p:cNvSpPr txBox="1"/>
            <p:nvPr/>
          </p:nvSpPr>
          <p:spPr>
            <a:xfrm>
              <a:off x="8864938" y="1987435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F12079-8D24-674F-86A6-E7E3EFD65624}"/>
                </a:ext>
              </a:extLst>
            </p:cNvPr>
            <p:cNvSpPr txBox="1"/>
            <p:nvPr/>
          </p:nvSpPr>
          <p:spPr>
            <a:xfrm>
              <a:off x="7246701" y="3161012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52AB54-0C12-DC42-9119-0271568AC54B}"/>
                </a:ext>
              </a:extLst>
            </p:cNvPr>
            <p:cNvSpPr txBox="1"/>
            <p:nvPr/>
          </p:nvSpPr>
          <p:spPr>
            <a:xfrm>
              <a:off x="9514726" y="3415312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2A0C7C-93A5-A04B-99B5-71ECE5FD1F47}"/>
                </a:ext>
              </a:extLst>
            </p:cNvPr>
            <p:cNvSpPr txBox="1"/>
            <p:nvPr/>
          </p:nvSpPr>
          <p:spPr>
            <a:xfrm>
              <a:off x="9935183" y="4843033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B4BC796-4591-3F41-8D81-959AB6332E8A}"/>
                </a:ext>
              </a:extLst>
            </p:cNvPr>
            <p:cNvSpPr txBox="1"/>
            <p:nvPr/>
          </p:nvSpPr>
          <p:spPr>
            <a:xfrm>
              <a:off x="8883313" y="3803505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8A8592-6DCF-4A49-9E00-5B8193F68760}"/>
                </a:ext>
              </a:extLst>
            </p:cNvPr>
            <p:cNvSpPr txBox="1"/>
            <p:nvPr/>
          </p:nvSpPr>
          <p:spPr>
            <a:xfrm>
              <a:off x="8767446" y="4494338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58DDBA-FE95-4A4C-9076-D42527A17E3C}"/>
                </a:ext>
              </a:extLst>
            </p:cNvPr>
            <p:cNvSpPr txBox="1"/>
            <p:nvPr/>
          </p:nvSpPr>
          <p:spPr>
            <a:xfrm>
              <a:off x="7017854" y="4766439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2EEA9-65C3-124C-A24A-AA294EEA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7EA-A15E-804B-83B1-3152571FE001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03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What’s in a process table entr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What’s in a process table entry?</a:t>
            </a:r>
          </a:p>
        </p:txBody>
      </p:sp>
      <p:sp>
        <p:nvSpPr>
          <p:cNvPr id="271" name="File management…"/>
          <p:cNvSpPr/>
          <p:nvPr/>
        </p:nvSpPr>
        <p:spPr>
          <a:xfrm>
            <a:off x="6802470" y="1743312"/>
            <a:ext cx="3509366" cy="2589610"/>
          </a:xfrm>
          <a:prstGeom prst="rect">
            <a:avLst/>
          </a:prstGeom>
          <a:solidFill>
            <a:srgbClr val="D7AE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8" tIns="71438" rIns="71438" bIns="71438"/>
          <a:lstStyle/>
          <a:p>
            <a:pPr>
              <a:defRPr sz="3600" b="1">
                <a:latin typeface="+mn-lt"/>
                <a:ea typeface="+mn-ea"/>
                <a:cs typeface="+mn-cs"/>
                <a:sym typeface="Helvetica"/>
              </a:defRPr>
            </a:pPr>
            <a:r>
              <a:rPr sz="2531"/>
              <a:t>File management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Root directory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Working (current) directory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File descriptors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User ID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Group ID</a:t>
            </a:r>
          </a:p>
        </p:txBody>
      </p:sp>
      <p:sp>
        <p:nvSpPr>
          <p:cNvPr id="272" name="Memory management…"/>
          <p:cNvSpPr/>
          <p:nvPr/>
        </p:nvSpPr>
        <p:spPr>
          <a:xfrm>
            <a:off x="6801446" y="4332921"/>
            <a:ext cx="3505766" cy="1753149"/>
          </a:xfrm>
          <a:prstGeom prst="rect">
            <a:avLst/>
          </a:prstGeom>
          <a:solidFill>
            <a:srgbClr val="D4FDD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8" tIns="71438" rIns="71438" bIns="71438"/>
          <a:lstStyle/>
          <a:p>
            <a:pPr>
              <a:defRPr sz="3600" b="1">
                <a:latin typeface="+mn-lt"/>
                <a:ea typeface="+mn-ea"/>
                <a:cs typeface="+mn-cs"/>
                <a:sym typeface="Helvetica"/>
              </a:defRPr>
            </a:pPr>
            <a:r>
              <a:rPr sz="2531" dirty="0"/>
              <a:t>Memory management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Pointers to text, data, stack</a:t>
            </a:r>
          </a:p>
          <a:p>
            <a:pPr>
              <a:defRPr sz="3000" b="1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- or -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Pointer to page table</a:t>
            </a:r>
          </a:p>
        </p:txBody>
      </p:sp>
      <p:sp>
        <p:nvSpPr>
          <p:cNvPr id="273" name="Process management…"/>
          <p:cNvSpPr/>
          <p:nvPr/>
        </p:nvSpPr>
        <p:spPr>
          <a:xfrm>
            <a:off x="2908102" y="1744776"/>
            <a:ext cx="3875485" cy="4339830"/>
          </a:xfrm>
          <a:prstGeom prst="rect">
            <a:avLst/>
          </a:prstGeom>
          <a:solidFill>
            <a:srgbClr val="FFFD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/>
          <a:p>
            <a:pPr>
              <a:defRPr sz="3600" b="1">
                <a:latin typeface="+mn-lt"/>
                <a:ea typeface="+mn-ea"/>
                <a:cs typeface="+mn-cs"/>
                <a:sym typeface="Helvetica"/>
              </a:defRPr>
            </a:pPr>
            <a:r>
              <a:rPr sz="2531" dirty="0"/>
              <a:t>Process management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Registers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Program counter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CPU status word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Stack pointer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Process state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Priority / scheduling parameters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Process ID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Parent process ID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Signals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Process start time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Total CPU usage</a:t>
            </a:r>
          </a:p>
        </p:txBody>
      </p:sp>
      <p:sp>
        <p:nvSpPr>
          <p:cNvPr id="274" name="Line"/>
          <p:cNvSpPr/>
          <p:nvPr/>
        </p:nvSpPr>
        <p:spPr>
          <a:xfrm>
            <a:off x="2658070" y="2164106"/>
            <a:ext cx="232172" cy="954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275" name="May be stored on stack"/>
          <p:cNvSpPr txBox="1"/>
          <p:nvPr/>
        </p:nvSpPr>
        <p:spPr>
          <a:xfrm>
            <a:off x="1606494" y="2118414"/>
            <a:ext cx="976358" cy="104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May be</a:t>
            </a:r>
            <a:br>
              <a:rPr sz="2109"/>
            </a:br>
            <a:r>
              <a:rPr sz="2109"/>
              <a:t>stored</a:t>
            </a:r>
            <a:br>
              <a:rPr sz="2109"/>
            </a:br>
            <a:r>
              <a:rPr sz="2109"/>
              <a:t>on stack</a:t>
            </a:r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589" y="9380264"/>
            <a:ext cx="289522" cy="2921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b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3429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10287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17145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2057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24003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2743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/>
          </a:p>
        </p:txBody>
      </p:sp>
      <p:sp>
        <p:nvSpPr>
          <p:cNvPr id="277" name="Rectangle"/>
          <p:cNvSpPr/>
          <p:nvPr/>
        </p:nvSpPr>
        <p:spPr>
          <a:xfrm>
            <a:off x="2904276" y="2150214"/>
            <a:ext cx="3561666" cy="982266"/>
          </a:xfrm>
          <a:prstGeom prst="rect">
            <a:avLst/>
          </a:prstGeom>
          <a:solidFill>
            <a:srgbClr val="D6D6D6">
              <a:alpha val="25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4936CD-12FC-D246-9BCB-0CD3BBB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548E0-6E19-5F43-83EB-7737A25A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54BF-ABF1-B347-88F0-B60EAC1710EF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E76CD0-D52B-2145-A963-4E52D5BB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happens on a trap/interrupt?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E79571-01E6-804A-B6E3-1771881F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AutoNum type="arabicPeriod"/>
            </a:pPr>
            <a:r>
              <a:rPr lang="en-US" sz="2000" dirty="0"/>
              <a:t>Hardware saves program counter (on stack or in a special register)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Hardware loads new PC, identifies interrupt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routine saves registers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routine sets up stack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calls C to run service routine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Service routine calls scheduler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Scheduler selects a process to run next (might be the one interrupted…)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routine loads PC &amp; registers for the selected process</a:t>
            </a:r>
          </a:p>
          <a:p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DEC29F4-79A2-E645-AFC1-BAE0E7C38C53}"/>
              </a:ext>
            </a:extLst>
          </p:cNvPr>
          <p:cNvSpPr txBox="1">
            <a:spLocks/>
          </p:cNvSpPr>
          <p:nvPr/>
        </p:nvSpPr>
        <p:spPr>
          <a:xfrm>
            <a:off x="10571516" y="6315704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86CB4B4D-7CA3-9044-876B-883B54F8677D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28596AB-4A7B-A047-949A-4563C4D3E43D}"/>
              </a:ext>
            </a:extLst>
          </p:cNvPr>
          <p:cNvSpPr txBox="1">
            <a:spLocks/>
          </p:cNvSpPr>
          <p:nvPr/>
        </p:nvSpPr>
        <p:spPr>
          <a:xfrm>
            <a:off x="4976031" y="6315704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3B30CFA1-5FB7-094A-BB65-2781506662A3}"/>
              </a:ext>
            </a:extLst>
          </p:cNvPr>
          <p:cNvSpPr txBox="1">
            <a:spLocks/>
          </p:cNvSpPr>
          <p:nvPr/>
        </p:nvSpPr>
        <p:spPr>
          <a:xfrm>
            <a:off x="838200" y="6315703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63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6BAC7-9563-C740-970C-1C668C0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a process?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319C-CE1E-B345-8501-B69DFAC1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Code, data, and stack</a:t>
            </a:r>
          </a:p>
          <a:p>
            <a:pPr lvl="1"/>
            <a:r>
              <a:rPr lang="en-US"/>
              <a:t>Usually (but not always) has its own address space</a:t>
            </a:r>
          </a:p>
          <a:p>
            <a:r>
              <a:rPr lang="en-US" sz="2400" dirty="0"/>
              <a:t>Program state</a:t>
            </a:r>
          </a:p>
          <a:p>
            <a:pPr lvl="1"/>
            <a:r>
              <a:rPr lang="en-US"/>
              <a:t>CPU registers</a:t>
            </a:r>
          </a:p>
          <a:p>
            <a:pPr lvl="1"/>
            <a:r>
              <a:rPr lang="en-US"/>
              <a:t>Program counter (current location in the code)</a:t>
            </a:r>
          </a:p>
          <a:p>
            <a:pPr lvl="1"/>
            <a:r>
              <a:rPr lang="en-US"/>
              <a:t>Stack pointer</a:t>
            </a:r>
          </a:p>
          <a:p>
            <a:r>
              <a:rPr lang="en-US" sz="2400" dirty="0"/>
              <a:t>Only one process can be running in a single CPU core at any given time!</a:t>
            </a:r>
          </a:p>
          <a:p>
            <a:pPr lvl="1"/>
            <a:r>
              <a:rPr lang="en-US"/>
              <a:t>Multi-core CPUs can support multiple processes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B4429-8DCB-5F4F-835A-C0D2BB29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D9E10-E021-8B44-B129-31A91E69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9352FD-D767-C045-811A-5BC17626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8"/>
            <a:ext cx="1242848" cy="365125"/>
          </a:xfrm>
        </p:spPr>
        <p:txBody>
          <a:bodyPr/>
          <a:lstStyle/>
          <a:p>
            <a:fld id="{505A0ECE-56E5-5E46-8B71-23C8162B1FCD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C309-0CB0-254A-8DAA-8BD0389C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AD84-E243-2643-AB59-1911DFEC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C8E3B-4C1F-4F47-BA2C-6F3C2B00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DBCAD-D2C5-3F40-B5B5-0DF2E410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30</a:t>
            </a:fld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FE5B86-E39C-5647-AAA0-B0DF2424F74C}"/>
              </a:ext>
            </a:extLst>
          </p:cNvPr>
          <p:cNvGrpSpPr/>
          <p:nvPr/>
        </p:nvGrpSpPr>
        <p:grpSpPr>
          <a:xfrm>
            <a:off x="1441173" y="2613244"/>
            <a:ext cx="9309653" cy="3252429"/>
            <a:chOff x="1152508" y="2724080"/>
            <a:chExt cx="9309653" cy="325242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BAF53A2-D33B-0D4D-ABA7-D9C3C9392E94}"/>
                </a:ext>
              </a:extLst>
            </p:cNvPr>
            <p:cNvGrpSpPr/>
            <p:nvPr/>
          </p:nvGrpSpPr>
          <p:grpSpPr>
            <a:xfrm>
              <a:off x="2695698" y="3279803"/>
              <a:ext cx="7766463" cy="2696706"/>
              <a:chOff x="1211282" y="3006671"/>
              <a:chExt cx="7766463" cy="269670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A68E139-8ACB-6244-9921-DBC5A395A584}"/>
                  </a:ext>
                </a:extLst>
              </p:cNvPr>
              <p:cNvGrpSpPr/>
              <p:nvPr/>
            </p:nvGrpSpPr>
            <p:grpSpPr>
              <a:xfrm>
                <a:off x="1704814" y="3006671"/>
                <a:ext cx="3967566" cy="2696705"/>
                <a:chOff x="1704814" y="3006671"/>
                <a:chExt cx="3967566" cy="269670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2C5BEE2-A8E2-F14C-91DE-CB8AEF519030}"/>
                    </a:ext>
                  </a:extLst>
                </p:cNvPr>
                <p:cNvSpPr/>
                <p:nvPr/>
              </p:nvSpPr>
              <p:spPr>
                <a:xfrm>
                  <a:off x="1704814" y="3006671"/>
                  <a:ext cx="3967566" cy="20302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EA36B9E-D0D9-3F4E-84EA-A3EE2580B46F}"/>
                    </a:ext>
                  </a:extLst>
                </p:cNvPr>
                <p:cNvSpPr/>
                <p:nvPr/>
              </p:nvSpPr>
              <p:spPr>
                <a:xfrm>
                  <a:off x="1704814" y="5036949"/>
                  <a:ext cx="3967566" cy="66642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2C636D8-9948-6F47-9675-3F3280EE390D}"/>
                  </a:ext>
                </a:extLst>
              </p:cNvPr>
              <p:cNvGrpSpPr/>
              <p:nvPr/>
            </p:nvGrpSpPr>
            <p:grpSpPr>
              <a:xfrm>
                <a:off x="6139476" y="3006671"/>
                <a:ext cx="2838269" cy="2696705"/>
                <a:chOff x="1704814" y="3006671"/>
                <a:chExt cx="3967566" cy="269670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C6F94C-D554-E54E-B372-A8682C1DACEC}"/>
                    </a:ext>
                  </a:extLst>
                </p:cNvPr>
                <p:cNvSpPr/>
                <p:nvPr/>
              </p:nvSpPr>
              <p:spPr>
                <a:xfrm>
                  <a:off x="1704814" y="3006671"/>
                  <a:ext cx="3967566" cy="20302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BF1F11F-4D4E-5F46-A7A7-ECD73FA6D021}"/>
                    </a:ext>
                  </a:extLst>
                </p:cNvPr>
                <p:cNvSpPr/>
                <p:nvPr/>
              </p:nvSpPr>
              <p:spPr>
                <a:xfrm>
                  <a:off x="1704814" y="5036949"/>
                  <a:ext cx="3967566" cy="66642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4D9E711-7093-484F-9C16-FA4202AD0695}"/>
                  </a:ext>
                </a:extLst>
              </p:cNvPr>
              <p:cNvSpPr/>
              <p:nvPr/>
            </p:nvSpPr>
            <p:spPr>
              <a:xfrm>
                <a:off x="1892277" y="3776083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3780C65-7236-5047-8B78-8356E495A5DB}"/>
                  </a:ext>
                </a:extLst>
              </p:cNvPr>
              <p:cNvSpPr/>
              <p:nvPr/>
            </p:nvSpPr>
            <p:spPr>
              <a:xfrm>
                <a:off x="3163238" y="3179154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0FFED7A-617B-C447-9862-9B4BA21DBAAF}"/>
                  </a:ext>
                </a:extLst>
              </p:cNvPr>
              <p:cNvSpPr/>
              <p:nvPr/>
            </p:nvSpPr>
            <p:spPr>
              <a:xfrm>
                <a:off x="4434200" y="3776083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B25FB6B-BA37-1C48-8B36-6517B5B95979}"/>
                  </a:ext>
                </a:extLst>
              </p:cNvPr>
              <p:cNvSpPr/>
              <p:nvPr/>
            </p:nvSpPr>
            <p:spPr>
              <a:xfrm>
                <a:off x="7000469" y="3241932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DE3248C-B2AA-8244-80D3-BB2D49572638}"/>
                  </a:ext>
                </a:extLst>
              </p:cNvPr>
              <p:cNvSpPr/>
              <p:nvPr/>
            </p:nvSpPr>
            <p:spPr>
              <a:xfrm>
                <a:off x="2230247" y="4064598"/>
                <a:ext cx="407559" cy="498764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07D7C9AA-A367-F248-8BFE-F9232EA060AE}"/>
                  </a:ext>
                </a:extLst>
              </p:cNvPr>
              <p:cNvSpPr/>
              <p:nvPr/>
            </p:nvSpPr>
            <p:spPr>
              <a:xfrm>
                <a:off x="3517599" y="3502530"/>
                <a:ext cx="407559" cy="498764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DDBA0FC-7C0E-7A46-A453-166AD999F309}"/>
                  </a:ext>
                </a:extLst>
              </p:cNvPr>
              <p:cNvSpPr/>
              <p:nvPr/>
            </p:nvSpPr>
            <p:spPr>
              <a:xfrm>
                <a:off x="4788560" y="4098495"/>
                <a:ext cx="407559" cy="498764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3435A04-E2D7-DA4E-BA81-2EAB8875E033}"/>
                  </a:ext>
                </a:extLst>
              </p:cNvPr>
              <p:cNvSpPr/>
              <p:nvPr/>
            </p:nvSpPr>
            <p:spPr>
              <a:xfrm>
                <a:off x="7146205" y="3649019"/>
                <a:ext cx="248147" cy="519742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E633F08-8586-FD4C-B7CA-B15F2AB852C9}"/>
                  </a:ext>
                </a:extLst>
              </p:cNvPr>
              <p:cNvSpPr/>
              <p:nvPr/>
            </p:nvSpPr>
            <p:spPr>
              <a:xfrm>
                <a:off x="7416014" y="3389148"/>
                <a:ext cx="248147" cy="519742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9D393D9-9D75-4540-B843-12451C98EA9F}"/>
                  </a:ext>
                </a:extLst>
              </p:cNvPr>
              <p:cNvSpPr/>
              <p:nvPr/>
            </p:nvSpPr>
            <p:spPr>
              <a:xfrm>
                <a:off x="7733308" y="3585802"/>
                <a:ext cx="248147" cy="519742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E6580055-44E9-674B-8F5B-5BD82628D5F1}"/>
                  </a:ext>
                </a:extLst>
              </p:cNvPr>
              <p:cNvSpPr/>
              <p:nvPr/>
            </p:nvSpPr>
            <p:spPr>
              <a:xfrm>
                <a:off x="1211283" y="3006671"/>
                <a:ext cx="380011" cy="2030278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1A4A816B-E791-E84C-9397-E7099A17825F}"/>
                  </a:ext>
                </a:extLst>
              </p:cNvPr>
              <p:cNvSpPr/>
              <p:nvPr/>
            </p:nvSpPr>
            <p:spPr>
              <a:xfrm>
                <a:off x="1211282" y="5043297"/>
                <a:ext cx="380011" cy="660080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5D77F8-5DA3-2748-9DD1-6B2459C4295C}"/>
                </a:ext>
              </a:extLst>
            </p:cNvPr>
            <p:cNvSpPr txBox="1"/>
            <p:nvPr/>
          </p:nvSpPr>
          <p:spPr>
            <a:xfrm>
              <a:off x="1239874" y="4118805"/>
              <a:ext cx="132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Space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AD617F-5C17-B94B-A978-25F63B167FD6}"/>
                </a:ext>
              </a:extLst>
            </p:cNvPr>
            <p:cNvSpPr txBox="1"/>
            <p:nvPr/>
          </p:nvSpPr>
          <p:spPr>
            <a:xfrm>
              <a:off x="1152508" y="5458628"/>
              <a:ext cx="148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Space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E7E46-7E17-E54C-87AE-24B951FE94D9}"/>
                </a:ext>
              </a:extLst>
            </p:cNvPr>
            <p:cNvSpPr txBox="1"/>
            <p:nvPr/>
          </p:nvSpPr>
          <p:spPr>
            <a:xfrm>
              <a:off x="4537532" y="5466667"/>
              <a:ext cx="1270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27705-9A9C-7B45-A72C-D950C93A7E36}"/>
                </a:ext>
              </a:extLst>
            </p:cNvPr>
            <p:cNvSpPr txBox="1"/>
            <p:nvPr/>
          </p:nvSpPr>
          <p:spPr>
            <a:xfrm>
              <a:off x="4731560" y="4774998"/>
              <a:ext cx="948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9F581C-7D63-974B-9062-8178FA311DB5}"/>
                </a:ext>
              </a:extLst>
            </p:cNvPr>
            <p:cNvSpPr txBox="1"/>
            <p:nvPr/>
          </p:nvSpPr>
          <p:spPr>
            <a:xfrm>
              <a:off x="8537409" y="4774998"/>
              <a:ext cx="101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B9473B-CC61-664B-AEF8-4BADC9310327}"/>
                </a:ext>
              </a:extLst>
            </p:cNvPr>
            <p:cNvSpPr txBox="1"/>
            <p:nvPr/>
          </p:nvSpPr>
          <p:spPr>
            <a:xfrm>
              <a:off x="8375020" y="5458628"/>
              <a:ext cx="1336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0075187-995A-5447-B7B4-4D610820070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 flipV="1">
              <a:off x="4217600" y="4670846"/>
              <a:ext cx="513960" cy="288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F145E1-B464-314A-93AD-2E9638F5293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198656" y="4342635"/>
              <a:ext cx="7138" cy="4323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26E4C8B-0BFB-5349-A85E-87EC92BC45AE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5680027" y="4715296"/>
              <a:ext cx="509957" cy="244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670E15-AB34-FE4E-9057-E270282525A1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8878768" y="4441893"/>
              <a:ext cx="168005" cy="3331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87D05A8-E9DD-5241-89AA-EA35584B2FAD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046773" y="4241438"/>
              <a:ext cx="0" cy="533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09F084-F463-6D4A-8D99-F363920B8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3206" y="4378676"/>
              <a:ext cx="171572" cy="3963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74D3E2-612E-B74A-A004-9DD74D607D82}"/>
                </a:ext>
              </a:extLst>
            </p:cNvPr>
            <p:cNvSpPr txBox="1"/>
            <p:nvPr/>
          </p:nvSpPr>
          <p:spPr>
            <a:xfrm>
              <a:off x="3190714" y="2724748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6084AB-AE79-C243-A42D-CF6534BE3BD2}"/>
                </a:ext>
              </a:extLst>
            </p:cNvPr>
            <p:cNvSpPr txBox="1"/>
            <p:nvPr/>
          </p:nvSpPr>
          <p:spPr>
            <a:xfrm>
              <a:off x="4592593" y="2724748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7E3815-D3FA-2642-8231-DD91FF6DD4DD}"/>
                </a:ext>
              </a:extLst>
            </p:cNvPr>
            <p:cNvSpPr txBox="1"/>
            <p:nvPr/>
          </p:nvSpPr>
          <p:spPr>
            <a:xfrm>
              <a:off x="5858150" y="2724080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55E1518-A061-FC42-8A87-02261D17C4C5}"/>
                </a:ext>
              </a:extLst>
            </p:cNvPr>
            <p:cNvSpPr txBox="1"/>
            <p:nvPr/>
          </p:nvSpPr>
          <p:spPr>
            <a:xfrm>
              <a:off x="8462604" y="2726039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F026A84-29B4-1C40-A7E1-5944D855B07D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>
              <a:off x="3771134" y="3094080"/>
              <a:ext cx="81059" cy="8280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83DAF57-569E-204C-89A5-57F0362E921B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6421008" y="3093412"/>
              <a:ext cx="17562" cy="8287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FE60472-02B4-7348-A5AC-34D9894FD410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9043024" y="3095371"/>
              <a:ext cx="0" cy="3214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7176FB-EA89-5D48-975A-BBAE2BAA5701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5173012" y="3094080"/>
              <a:ext cx="1" cy="3116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7B6396A-8A1B-9548-BEB3-8EC0B640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602-FD3C-B147-9998-901185FFA4B9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0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C37C-2EF5-9748-90C9-945E9967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Thread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D570-3A91-1641-96F2-9CBED2CA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63CDE-8078-4843-A3FC-8C7AB6F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2613" y="6356350"/>
            <a:ext cx="5126421" cy="365125"/>
          </a:xfrm>
        </p:spPr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5EFE-16C4-9041-BA3B-4BD65247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31</a:t>
            </a:fld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63F0B15-CBE0-3A41-8609-1084BA5CBC74}"/>
              </a:ext>
            </a:extLst>
          </p:cNvPr>
          <p:cNvSpPr/>
          <p:nvPr/>
        </p:nvSpPr>
        <p:spPr>
          <a:xfrm>
            <a:off x="3932183" y="1524000"/>
            <a:ext cx="4327634" cy="2095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26D5480-B105-6041-979D-BD5DBA1BC0D0}"/>
              </a:ext>
            </a:extLst>
          </p:cNvPr>
          <p:cNvGrpSpPr/>
          <p:nvPr/>
        </p:nvGrpSpPr>
        <p:grpSpPr>
          <a:xfrm>
            <a:off x="1279633" y="3850481"/>
            <a:ext cx="9632733" cy="2095500"/>
            <a:chOff x="1018189" y="3850481"/>
            <a:chExt cx="9632733" cy="20955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FDA7C09-5D41-3F48-8DB7-11A9C6A8EDC0}"/>
                </a:ext>
              </a:extLst>
            </p:cNvPr>
            <p:cNvSpPr/>
            <p:nvPr/>
          </p:nvSpPr>
          <p:spPr>
            <a:xfrm>
              <a:off x="1018189" y="3850481"/>
              <a:ext cx="3210911" cy="2095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8507A09-8259-5846-9C94-2E3DD9A0E77D}"/>
                </a:ext>
              </a:extLst>
            </p:cNvPr>
            <p:cNvSpPr/>
            <p:nvPr/>
          </p:nvSpPr>
          <p:spPr>
            <a:xfrm>
              <a:off x="4229100" y="3850481"/>
              <a:ext cx="3210911" cy="2095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FAD4529-D756-AE48-B6FD-51FD4684D06B}"/>
                </a:ext>
              </a:extLst>
            </p:cNvPr>
            <p:cNvSpPr/>
            <p:nvPr/>
          </p:nvSpPr>
          <p:spPr>
            <a:xfrm>
              <a:off x="7440011" y="3850481"/>
              <a:ext cx="3210911" cy="2095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26A04A24-BB44-C84E-BFE0-C6CD150ACE04}"/>
              </a:ext>
            </a:extLst>
          </p:cNvPr>
          <p:cNvSpPr txBox="1"/>
          <p:nvPr/>
        </p:nvSpPr>
        <p:spPr>
          <a:xfrm>
            <a:off x="1789166" y="4203698"/>
            <a:ext cx="264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thread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&amp;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(local variables)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1B157A8-F889-6C46-93EF-3D050A3A35A8}"/>
              </a:ext>
            </a:extLst>
          </p:cNvPr>
          <p:cNvSpPr txBox="1"/>
          <p:nvPr/>
        </p:nvSpPr>
        <p:spPr>
          <a:xfrm>
            <a:off x="4931977" y="4203697"/>
            <a:ext cx="264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thread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&amp;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(local variables)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B3B297F-0EC6-424F-884F-83F6145734DC}"/>
              </a:ext>
            </a:extLst>
          </p:cNvPr>
          <p:cNvSpPr txBox="1"/>
          <p:nvPr/>
        </p:nvSpPr>
        <p:spPr>
          <a:xfrm>
            <a:off x="8206827" y="4223026"/>
            <a:ext cx="264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thread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&amp;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(local variables)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7B0403-CB06-2446-8DBA-93F8E92A606F}"/>
              </a:ext>
            </a:extLst>
          </p:cNvPr>
          <p:cNvSpPr txBox="1"/>
          <p:nvPr/>
        </p:nvSpPr>
        <p:spPr>
          <a:xfrm>
            <a:off x="5097954" y="1650207"/>
            <a:ext cx="26035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process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Address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Child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Signals &amp;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Global variables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762DC4-4229-A549-8604-50EF9C55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21A3-FF28-DC45-BCF8-8A80A27D4C7C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4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15F2-A3C6-1442-A794-81CA9F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Threads and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F33F-AF83-7C4E-A8A6-1D2B8FF5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E4128-DB21-F74C-BCF9-87899FC8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B8EBF-2FD1-144D-A43D-B1AC33C1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32</a:t>
            </a:fld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44D292B-1D4A-7C4C-97D4-CD0D82256B03}"/>
              </a:ext>
            </a:extLst>
          </p:cNvPr>
          <p:cNvGrpSpPr/>
          <p:nvPr/>
        </p:nvGrpSpPr>
        <p:grpSpPr>
          <a:xfrm>
            <a:off x="2078181" y="1283264"/>
            <a:ext cx="8035637" cy="4770869"/>
            <a:chOff x="1946563" y="1406094"/>
            <a:chExt cx="8035637" cy="477086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FD996CB-44B8-7347-86D4-6FEFFF188DA8}"/>
                </a:ext>
              </a:extLst>
            </p:cNvPr>
            <p:cNvGrpSpPr/>
            <p:nvPr/>
          </p:nvGrpSpPr>
          <p:grpSpPr>
            <a:xfrm>
              <a:off x="1946563" y="1825625"/>
              <a:ext cx="8035637" cy="4351338"/>
              <a:chOff x="2408058" y="1915318"/>
              <a:chExt cx="8035637" cy="435133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876B30-AFDE-4B47-A5E9-4D063853C5AC}"/>
                  </a:ext>
                </a:extLst>
              </p:cNvPr>
              <p:cNvGrpSpPr/>
              <p:nvPr/>
            </p:nvGrpSpPr>
            <p:grpSpPr>
              <a:xfrm>
                <a:off x="2408058" y="1915318"/>
                <a:ext cx="8035637" cy="4351338"/>
                <a:chOff x="2715491" y="1825625"/>
                <a:chExt cx="8035637" cy="435133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15417AF-C4E0-8F41-93B0-AB39FEF38CFD}"/>
                    </a:ext>
                  </a:extLst>
                </p:cNvPr>
                <p:cNvGrpSpPr/>
                <p:nvPr/>
              </p:nvGrpSpPr>
              <p:grpSpPr>
                <a:xfrm>
                  <a:off x="4655128" y="1825625"/>
                  <a:ext cx="6096000" cy="4351338"/>
                  <a:chOff x="3380509" y="1825625"/>
                  <a:chExt cx="6096000" cy="4351338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B14CAB06-5C5B-4245-90B5-38C749D30942}"/>
                      </a:ext>
                    </a:extLst>
                  </p:cNvPr>
                  <p:cNvSpPr/>
                  <p:nvPr/>
                </p:nvSpPr>
                <p:spPr>
                  <a:xfrm>
                    <a:off x="3380509" y="1825625"/>
                    <a:ext cx="6096000" cy="367463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8FF0F67-33D4-AF4C-9138-D676A904D205}"/>
                      </a:ext>
                    </a:extLst>
                  </p:cNvPr>
                  <p:cNvSpPr/>
                  <p:nvPr/>
                </p:nvSpPr>
                <p:spPr>
                  <a:xfrm>
                    <a:off x="3380509" y="5500255"/>
                    <a:ext cx="6096000" cy="67670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Left Brace 8">
                  <a:extLst>
                    <a:ext uri="{FF2B5EF4-FFF2-40B4-BE49-F238E27FC236}">
                      <a16:creationId xmlns:a16="http://schemas.microsoft.com/office/drawing/2014/main" id="{E103C51D-8FC2-C949-ABBA-2AC9653AD6BA}"/>
                    </a:ext>
                  </a:extLst>
                </p:cNvPr>
                <p:cNvSpPr/>
                <p:nvPr/>
              </p:nvSpPr>
              <p:spPr>
                <a:xfrm>
                  <a:off x="4017818" y="1825625"/>
                  <a:ext cx="484909" cy="3674630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Left Brace 9">
                  <a:extLst>
                    <a:ext uri="{FF2B5EF4-FFF2-40B4-BE49-F238E27FC236}">
                      <a16:creationId xmlns:a16="http://schemas.microsoft.com/office/drawing/2014/main" id="{DC89BD30-B6AF-E349-B606-67F3DE0E8BFA}"/>
                    </a:ext>
                  </a:extLst>
                </p:cNvPr>
                <p:cNvSpPr/>
                <p:nvPr/>
              </p:nvSpPr>
              <p:spPr>
                <a:xfrm>
                  <a:off x="4017817" y="5500255"/>
                  <a:ext cx="484909" cy="676708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03B14C-7BEF-874B-BE2B-3E50F73E1040}"/>
                    </a:ext>
                  </a:extLst>
                </p:cNvPr>
                <p:cNvSpPr txBox="1"/>
                <p:nvPr/>
              </p:nvSpPr>
              <p:spPr>
                <a:xfrm>
                  <a:off x="2715491" y="3478274"/>
                  <a:ext cx="1787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User Space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DA5123-4451-544B-A371-80817CE1B650}"/>
                    </a:ext>
                  </a:extLst>
                </p:cNvPr>
                <p:cNvSpPr txBox="1"/>
                <p:nvPr/>
              </p:nvSpPr>
              <p:spPr>
                <a:xfrm>
                  <a:off x="2822860" y="5653943"/>
                  <a:ext cx="12607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Kernel</a:t>
                  </a:r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AAAA1B-6E83-AA4A-903A-975863A3A1A9}"/>
                  </a:ext>
                </a:extLst>
              </p:cNvPr>
              <p:cNvSpPr/>
              <p:nvPr/>
            </p:nvSpPr>
            <p:spPr>
              <a:xfrm>
                <a:off x="5581182" y="2014686"/>
                <a:ext cx="3629025" cy="347589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FD02475-4A91-9B49-B6F8-76CCFA11470E}"/>
                  </a:ext>
                </a:extLst>
              </p:cNvPr>
              <p:cNvSpPr/>
              <p:nvPr/>
            </p:nvSpPr>
            <p:spPr>
              <a:xfrm>
                <a:off x="6357420" y="2573194"/>
                <a:ext cx="424644" cy="667687"/>
              </a:xfrm>
              <a:custGeom>
                <a:avLst/>
                <a:gdLst>
                  <a:gd name="connsiteX0" fmla="*/ 77206 w 424644"/>
                  <a:gd name="connsiteY0" fmla="*/ 0 h 587141"/>
                  <a:gd name="connsiteX1" fmla="*/ 337089 w 424644"/>
                  <a:gd name="connsiteY1" fmla="*/ 86628 h 587141"/>
                  <a:gd name="connsiteX2" fmla="*/ 204 w 424644"/>
                  <a:gd name="connsiteY2" fmla="*/ 173255 h 587141"/>
                  <a:gd name="connsiteX3" fmla="*/ 394840 w 424644"/>
                  <a:gd name="connsiteY3" fmla="*/ 259882 h 587141"/>
                  <a:gd name="connsiteX4" fmla="*/ 38705 w 424644"/>
                  <a:gd name="connsiteY4" fmla="*/ 375385 h 587141"/>
                  <a:gd name="connsiteX5" fmla="*/ 423716 w 424644"/>
                  <a:gd name="connsiteY5" fmla="*/ 471638 h 587141"/>
                  <a:gd name="connsiteX6" fmla="*/ 125333 w 424644"/>
                  <a:gd name="connsiteY6" fmla="*/ 587141 h 587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644" h="587141">
                    <a:moveTo>
                      <a:pt x="77206" y="0"/>
                    </a:moveTo>
                    <a:cubicBezTo>
                      <a:pt x="213564" y="28876"/>
                      <a:pt x="349923" y="57752"/>
                      <a:pt x="337089" y="86628"/>
                    </a:cubicBezTo>
                    <a:cubicBezTo>
                      <a:pt x="324255" y="115504"/>
                      <a:pt x="-9421" y="144379"/>
                      <a:pt x="204" y="173255"/>
                    </a:cubicBezTo>
                    <a:cubicBezTo>
                      <a:pt x="9829" y="202131"/>
                      <a:pt x="388423" y="226194"/>
                      <a:pt x="394840" y="259882"/>
                    </a:cubicBezTo>
                    <a:cubicBezTo>
                      <a:pt x="401257" y="293570"/>
                      <a:pt x="33892" y="340092"/>
                      <a:pt x="38705" y="375385"/>
                    </a:cubicBezTo>
                    <a:cubicBezTo>
                      <a:pt x="43518" y="410678"/>
                      <a:pt x="409278" y="436345"/>
                      <a:pt x="423716" y="471638"/>
                    </a:cubicBezTo>
                    <a:cubicBezTo>
                      <a:pt x="438154" y="506931"/>
                      <a:pt x="281743" y="547036"/>
                      <a:pt x="125333" y="58714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E1F8A05-632D-A042-BB50-E345430E2F63}"/>
                  </a:ext>
                </a:extLst>
              </p:cNvPr>
              <p:cNvSpPr/>
              <p:nvPr/>
            </p:nvSpPr>
            <p:spPr>
              <a:xfrm>
                <a:off x="7186486" y="2379085"/>
                <a:ext cx="424644" cy="667687"/>
              </a:xfrm>
              <a:custGeom>
                <a:avLst/>
                <a:gdLst>
                  <a:gd name="connsiteX0" fmla="*/ 77206 w 424644"/>
                  <a:gd name="connsiteY0" fmla="*/ 0 h 587141"/>
                  <a:gd name="connsiteX1" fmla="*/ 337089 w 424644"/>
                  <a:gd name="connsiteY1" fmla="*/ 86628 h 587141"/>
                  <a:gd name="connsiteX2" fmla="*/ 204 w 424644"/>
                  <a:gd name="connsiteY2" fmla="*/ 173255 h 587141"/>
                  <a:gd name="connsiteX3" fmla="*/ 394840 w 424644"/>
                  <a:gd name="connsiteY3" fmla="*/ 259882 h 587141"/>
                  <a:gd name="connsiteX4" fmla="*/ 38705 w 424644"/>
                  <a:gd name="connsiteY4" fmla="*/ 375385 h 587141"/>
                  <a:gd name="connsiteX5" fmla="*/ 423716 w 424644"/>
                  <a:gd name="connsiteY5" fmla="*/ 471638 h 587141"/>
                  <a:gd name="connsiteX6" fmla="*/ 125333 w 424644"/>
                  <a:gd name="connsiteY6" fmla="*/ 587141 h 587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644" h="587141">
                    <a:moveTo>
                      <a:pt x="77206" y="0"/>
                    </a:moveTo>
                    <a:cubicBezTo>
                      <a:pt x="213564" y="28876"/>
                      <a:pt x="349923" y="57752"/>
                      <a:pt x="337089" y="86628"/>
                    </a:cubicBezTo>
                    <a:cubicBezTo>
                      <a:pt x="324255" y="115504"/>
                      <a:pt x="-9421" y="144379"/>
                      <a:pt x="204" y="173255"/>
                    </a:cubicBezTo>
                    <a:cubicBezTo>
                      <a:pt x="9829" y="202131"/>
                      <a:pt x="388423" y="226194"/>
                      <a:pt x="394840" y="259882"/>
                    </a:cubicBezTo>
                    <a:cubicBezTo>
                      <a:pt x="401257" y="293570"/>
                      <a:pt x="33892" y="340092"/>
                      <a:pt x="38705" y="375385"/>
                    </a:cubicBezTo>
                    <a:cubicBezTo>
                      <a:pt x="43518" y="410678"/>
                      <a:pt x="409278" y="436345"/>
                      <a:pt x="423716" y="471638"/>
                    </a:cubicBezTo>
                    <a:cubicBezTo>
                      <a:pt x="438154" y="506931"/>
                      <a:pt x="281743" y="547036"/>
                      <a:pt x="125333" y="58714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5CCD3538-E84E-634F-A7B6-9D62F21C1A73}"/>
                  </a:ext>
                </a:extLst>
              </p:cNvPr>
              <p:cNvSpPr/>
              <p:nvPr/>
            </p:nvSpPr>
            <p:spPr>
              <a:xfrm>
                <a:off x="8015551" y="2573194"/>
                <a:ext cx="424644" cy="667687"/>
              </a:xfrm>
              <a:custGeom>
                <a:avLst/>
                <a:gdLst>
                  <a:gd name="connsiteX0" fmla="*/ 77206 w 424644"/>
                  <a:gd name="connsiteY0" fmla="*/ 0 h 587141"/>
                  <a:gd name="connsiteX1" fmla="*/ 337089 w 424644"/>
                  <a:gd name="connsiteY1" fmla="*/ 86628 h 587141"/>
                  <a:gd name="connsiteX2" fmla="*/ 204 w 424644"/>
                  <a:gd name="connsiteY2" fmla="*/ 173255 h 587141"/>
                  <a:gd name="connsiteX3" fmla="*/ 394840 w 424644"/>
                  <a:gd name="connsiteY3" fmla="*/ 259882 h 587141"/>
                  <a:gd name="connsiteX4" fmla="*/ 38705 w 424644"/>
                  <a:gd name="connsiteY4" fmla="*/ 375385 h 587141"/>
                  <a:gd name="connsiteX5" fmla="*/ 423716 w 424644"/>
                  <a:gd name="connsiteY5" fmla="*/ 471638 h 587141"/>
                  <a:gd name="connsiteX6" fmla="*/ 125333 w 424644"/>
                  <a:gd name="connsiteY6" fmla="*/ 587141 h 587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644" h="587141">
                    <a:moveTo>
                      <a:pt x="77206" y="0"/>
                    </a:moveTo>
                    <a:cubicBezTo>
                      <a:pt x="213564" y="28876"/>
                      <a:pt x="349923" y="57752"/>
                      <a:pt x="337089" y="86628"/>
                    </a:cubicBezTo>
                    <a:cubicBezTo>
                      <a:pt x="324255" y="115504"/>
                      <a:pt x="-9421" y="144379"/>
                      <a:pt x="204" y="173255"/>
                    </a:cubicBezTo>
                    <a:cubicBezTo>
                      <a:pt x="9829" y="202131"/>
                      <a:pt x="388423" y="226194"/>
                      <a:pt x="394840" y="259882"/>
                    </a:cubicBezTo>
                    <a:cubicBezTo>
                      <a:pt x="401257" y="293570"/>
                      <a:pt x="33892" y="340092"/>
                      <a:pt x="38705" y="375385"/>
                    </a:cubicBezTo>
                    <a:cubicBezTo>
                      <a:pt x="43518" y="410678"/>
                      <a:pt x="409278" y="436345"/>
                      <a:pt x="423716" y="471638"/>
                    </a:cubicBezTo>
                    <a:cubicBezTo>
                      <a:pt x="438154" y="506931"/>
                      <a:pt x="281743" y="547036"/>
                      <a:pt x="125333" y="58714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EB7D061-F181-C040-886E-C0962DE94597}"/>
                  </a:ext>
                </a:extLst>
              </p:cNvPr>
              <p:cNvGrpSpPr/>
              <p:nvPr/>
            </p:nvGrpSpPr>
            <p:grpSpPr>
              <a:xfrm>
                <a:off x="6406679" y="3489647"/>
                <a:ext cx="375385" cy="1023294"/>
                <a:chOff x="10964560" y="1380815"/>
                <a:chExt cx="375385" cy="102329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160B9BE-A1DA-3544-A54F-4F55C9A96F93}"/>
                    </a:ext>
                  </a:extLst>
                </p:cNvPr>
                <p:cNvSpPr/>
                <p:nvPr/>
              </p:nvSpPr>
              <p:spPr>
                <a:xfrm>
                  <a:off x="10964560" y="2191322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8004F0-B7F1-3C4D-B8CE-4DAB0C4842D2}"/>
                    </a:ext>
                  </a:extLst>
                </p:cNvPr>
                <p:cNvSpPr/>
                <p:nvPr/>
              </p:nvSpPr>
              <p:spPr>
                <a:xfrm>
                  <a:off x="10964560" y="1380815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C06B494-21E2-8143-A020-F388D6E7A687}"/>
                    </a:ext>
                  </a:extLst>
                </p:cNvPr>
                <p:cNvSpPr/>
                <p:nvPr/>
              </p:nvSpPr>
              <p:spPr>
                <a:xfrm>
                  <a:off x="10964560" y="1593602"/>
                  <a:ext cx="375385" cy="597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F303032-3A33-3E4A-870E-C05698D6501D}"/>
                  </a:ext>
                </a:extLst>
              </p:cNvPr>
              <p:cNvGrpSpPr/>
              <p:nvPr/>
            </p:nvGrpSpPr>
            <p:grpSpPr>
              <a:xfrm>
                <a:off x="7211115" y="3240881"/>
                <a:ext cx="375385" cy="1023294"/>
                <a:chOff x="10964560" y="1380815"/>
                <a:chExt cx="375385" cy="102329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2DB0C19-3C16-A347-9A19-F53C19BCD54A}"/>
                    </a:ext>
                  </a:extLst>
                </p:cNvPr>
                <p:cNvSpPr/>
                <p:nvPr/>
              </p:nvSpPr>
              <p:spPr>
                <a:xfrm>
                  <a:off x="10964560" y="2191322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0B9C944-C63B-7549-AD4D-28CDB8AA68ED}"/>
                    </a:ext>
                  </a:extLst>
                </p:cNvPr>
                <p:cNvSpPr/>
                <p:nvPr/>
              </p:nvSpPr>
              <p:spPr>
                <a:xfrm>
                  <a:off x="10964560" y="1380815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D3F7ABA-FEE7-7541-BD93-4BA7AFFD026A}"/>
                    </a:ext>
                  </a:extLst>
                </p:cNvPr>
                <p:cNvSpPr/>
                <p:nvPr/>
              </p:nvSpPr>
              <p:spPr>
                <a:xfrm>
                  <a:off x="10964560" y="1593602"/>
                  <a:ext cx="375385" cy="597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5023B8E-49DF-3A4A-98C2-0F72B15EBC27}"/>
                  </a:ext>
                </a:extLst>
              </p:cNvPr>
              <p:cNvGrpSpPr/>
              <p:nvPr/>
            </p:nvGrpSpPr>
            <p:grpSpPr>
              <a:xfrm>
                <a:off x="8036612" y="3445228"/>
                <a:ext cx="375385" cy="1023294"/>
                <a:chOff x="10964560" y="1380815"/>
                <a:chExt cx="375385" cy="102329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C46308-08D5-1D40-AE83-33AC5C2E603D}"/>
                    </a:ext>
                  </a:extLst>
                </p:cNvPr>
                <p:cNvSpPr/>
                <p:nvPr/>
              </p:nvSpPr>
              <p:spPr>
                <a:xfrm>
                  <a:off x="10964560" y="2191322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D9E6A99-A38F-8F45-B567-8BDB6CF79969}"/>
                    </a:ext>
                  </a:extLst>
                </p:cNvPr>
                <p:cNvSpPr/>
                <p:nvPr/>
              </p:nvSpPr>
              <p:spPr>
                <a:xfrm>
                  <a:off x="10964560" y="1380815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216DA-FC64-E745-85DB-3D071C49C59F}"/>
                    </a:ext>
                  </a:extLst>
                </p:cNvPr>
                <p:cNvSpPr/>
                <p:nvPr/>
              </p:nvSpPr>
              <p:spPr>
                <a:xfrm>
                  <a:off x="10964560" y="1593602"/>
                  <a:ext cx="375385" cy="597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2767F0-5FA5-5642-B8B2-BD9A76E6239C}"/>
                </a:ext>
              </a:extLst>
            </p:cNvPr>
            <p:cNvSpPr txBox="1"/>
            <p:nvPr/>
          </p:nvSpPr>
          <p:spPr>
            <a:xfrm>
              <a:off x="8481953" y="2107510"/>
              <a:ext cx="1238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E9BB8E-A36F-0E4C-BC44-778011965698}"/>
                </a:ext>
              </a:extLst>
            </p:cNvPr>
            <p:cNvSpPr txBox="1"/>
            <p:nvPr/>
          </p:nvSpPr>
          <p:spPr>
            <a:xfrm>
              <a:off x="5308421" y="1406094"/>
              <a:ext cx="117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940A8B-7649-DA48-8531-CC5234762ABB}"/>
                </a:ext>
              </a:extLst>
            </p:cNvPr>
            <p:cNvSpPr txBox="1"/>
            <p:nvPr/>
          </p:nvSpPr>
          <p:spPr>
            <a:xfrm>
              <a:off x="6346695" y="1406094"/>
              <a:ext cx="117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EFCA2B-CCBD-3641-9245-80AE62286706}"/>
                </a:ext>
              </a:extLst>
            </p:cNvPr>
            <p:cNvSpPr txBox="1"/>
            <p:nvPr/>
          </p:nvSpPr>
          <p:spPr>
            <a:xfrm>
              <a:off x="7321530" y="1406469"/>
              <a:ext cx="117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225BAC-B059-654C-8741-42A15ECAEBDF}"/>
                </a:ext>
              </a:extLst>
            </p:cNvPr>
            <p:cNvSpPr txBox="1"/>
            <p:nvPr/>
          </p:nvSpPr>
          <p:spPr>
            <a:xfrm>
              <a:off x="3877457" y="3363975"/>
              <a:ext cx="1175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1’s stack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C0AF48-DB56-7C4A-8EA4-386B00A77004}"/>
                </a:ext>
              </a:extLst>
            </p:cNvPr>
            <p:cNvSpPr txBox="1"/>
            <p:nvPr/>
          </p:nvSpPr>
          <p:spPr>
            <a:xfrm>
              <a:off x="4133414" y="4844248"/>
              <a:ext cx="1175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2’s stack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9AD5A3-4EBB-C145-8AA5-76FED7504BB0}"/>
                </a:ext>
              </a:extLst>
            </p:cNvPr>
            <p:cNvSpPr txBox="1"/>
            <p:nvPr/>
          </p:nvSpPr>
          <p:spPr>
            <a:xfrm>
              <a:off x="8807192" y="3544016"/>
              <a:ext cx="1175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3’s stack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F0E398-3FC8-C949-A5C9-863F742A9AE8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895925" y="1775426"/>
              <a:ext cx="57107" cy="5585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5C7170-13C9-6447-AC53-5A6AC3B5393F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6934198" y="1775426"/>
              <a:ext cx="1" cy="3981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F95903-8548-4B47-8717-FB19BD3278B5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762699" y="1775801"/>
              <a:ext cx="146335" cy="6465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56FB9DC-C93D-214D-94F1-4885CC6BD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0601" y="2466264"/>
              <a:ext cx="490597" cy="264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4416BD-BA00-F44E-AB1C-4E5FD96776D3}"/>
                </a:ext>
              </a:extLst>
            </p:cNvPr>
            <p:cNvCxnSpPr>
              <a:cxnSpLocks/>
            </p:cNvCxnSpPr>
            <p:nvPr/>
          </p:nvCxnSpPr>
          <p:spPr>
            <a:xfrm>
              <a:off x="4865995" y="3818837"/>
              <a:ext cx="911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7F1280-59D3-064F-BADC-361F861E2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1941" y="4316854"/>
              <a:ext cx="1612257" cy="8505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EB8406-DE9B-054B-9A48-2FBD377A5D45}"/>
                </a:ext>
              </a:extLst>
            </p:cNvPr>
            <p:cNvCxnSpPr>
              <a:cxnSpLocks/>
            </p:cNvCxnSpPr>
            <p:nvPr/>
          </p:nvCxnSpPr>
          <p:spPr>
            <a:xfrm>
              <a:off x="8118827" y="3867181"/>
              <a:ext cx="896369" cy="9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D9AF14F-E1D7-9943-B6DD-141BA8CF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39D7-26B7-E94F-9D32-5EF5617E427B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59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7BAEA-8E1A-CB47-8618-B4088A4B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Why use Threads?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AEDA-D39E-ED4F-B20C-1B58860A2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Allow a single application to do many things at once</a:t>
            </a:r>
          </a:p>
          <a:p>
            <a:pPr lvl="1"/>
            <a:r>
              <a:rPr lang="en-US" sz="2200" dirty="0"/>
              <a:t>Simpler programming model</a:t>
            </a:r>
          </a:p>
          <a:p>
            <a:pPr lvl="1"/>
            <a:r>
              <a:rPr lang="en-US" sz="2200" dirty="0"/>
              <a:t>Less waiting</a:t>
            </a:r>
          </a:p>
          <a:p>
            <a:r>
              <a:rPr lang="en-US" sz="2200" dirty="0"/>
              <a:t>Threads are faster to create or destroy</a:t>
            </a:r>
          </a:p>
          <a:p>
            <a:pPr lvl="1"/>
            <a:r>
              <a:rPr lang="en-US" sz="2200" dirty="0"/>
              <a:t>No separate address space</a:t>
            </a:r>
          </a:p>
          <a:p>
            <a:r>
              <a:rPr lang="en-US" sz="2200" dirty="0"/>
              <a:t>Overlap computation and I/O</a:t>
            </a:r>
          </a:p>
          <a:p>
            <a:pPr lvl="1"/>
            <a:r>
              <a:rPr lang="en-US" sz="2200" dirty="0"/>
              <a:t>Could be done without threads, but it’s harder</a:t>
            </a:r>
          </a:p>
          <a:p>
            <a:r>
              <a:rPr lang="en-US" sz="2200" dirty="0"/>
              <a:t>Example: word processor</a:t>
            </a:r>
          </a:p>
          <a:p>
            <a:pPr lvl="1"/>
            <a:r>
              <a:rPr lang="en-US" sz="2200" dirty="0"/>
              <a:t>Thread to read from keyboard</a:t>
            </a:r>
          </a:p>
          <a:p>
            <a:pPr lvl="1"/>
            <a:r>
              <a:rPr lang="en-US" sz="2200" dirty="0"/>
              <a:t>Thread to format document</a:t>
            </a:r>
          </a:p>
          <a:p>
            <a:pPr lvl="1"/>
            <a:r>
              <a:rPr lang="en-US" sz="2200" dirty="0"/>
              <a:t>Thread to write to disk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E64B4-4141-5441-9416-F1219A9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D654D-2AF2-E740-BE23-7240D993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90565A-2B12-C247-94F9-8CBCEDDB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27402"/>
            <a:ext cx="1242848" cy="365125"/>
          </a:xfrm>
        </p:spPr>
        <p:txBody>
          <a:bodyPr/>
          <a:lstStyle/>
          <a:p>
            <a:fld id="{DC87CBAC-B516-2949-BAFA-300E006BECD9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6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065E9-B2B8-B24B-8169-7122BD3B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Three Ways to Build a 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3B23-DED1-364E-A80E-C5C2B62B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Multithreaded server</a:t>
            </a:r>
          </a:p>
          <a:p>
            <a:pPr lvl="1"/>
            <a:r>
              <a:rPr lang="en-US" sz="2000" dirty="0"/>
              <a:t>Parallelism</a:t>
            </a:r>
          </a:p>
          <a:p>
            <a:pPr lvl="1"/>
            <a:r>
              <a:rPr lang="en-US" sz="2000" dirty="0"/>
              <a:t>Blocking system calls</a:t>
            </a:r>
          </a:p>
          <a:p>
            <a:pPr lvl="1"/>
            <a:r>
              <a:rPr lang="en-US" sz="2000" dirty="0"/>
              <a:t>May use pop-up threads: create a new thread in response to an incoming message (rather than reusing a thread)</a:t>
            </a:r>
          </a:p>
          <a:p>
            <a:r>
              <a:rPr lang="en-US" sz="2000" dirty="0"/>
              <a:t>Single-threaded process: slow, but easier to do</a:t>
            </a:r>
          </a:p>
          <a:p>
            <a:pPr lvl="1"/>
            <a:r>
              <a:rPr lang="en-US" sz="2000" dirty="0"/>
              <a:t>No parallelism</a:t>
            </a:r>
          </a:p>
          <a:p>
            <a:pPr lvl="1"/>
            <a:r>
              <a:rPr lang="en-US" sz="2000" dirty="0"/>
              <a:t>Blocking system calls</a:t>
            </a:r>
          </a:p>
          <a:p>
            <a:r>
              <a:rPr lang="en-US" sz="2000" dirty="0"/>
              <a:t>Finite-state machine (event model)</a:t>
            </a:r>
          </a:p>
          <a:p>
            <a:pPr lvl="1"/>
            <a:r>
              <a:rPr lang="en-US" sz="2000" dirty="0"/>
              <a:t>Each activity has its own state: states change when system calls complete or interrupts occur</a:t>
            </a:r>
          </a:p>
          <a:p>
            <a:pPr lvl="1"/>
            <a:r>
              <a:rPr lang="en-US" sz="2000" dirty="0"/>
              <a:t>Parallelism</a:t>
            </a:r>
          </a:p>
          <a:p>
            <a:pPr lvl="1"/>
            <a:r>
              <a:rPr lang="en-US" sz="2000" dirty="0"/>
              <a:t>Nonblocking system calls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FEBFF-3390-0E47-8ACD-6E7F52A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B97D6-375E-E649-B16E-EAB1D53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AC1BFE-C936-3B42-8E46-73F7F33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59D-FEDF-1E41-AD4A-87C292456400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0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CE3DF-F9F4-954C-98CF-7D61212B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Issues with using Threads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0E64-AAB1-1F43-9556-0830FD16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May be tricky to convert single-threaded code to multithreaded code</a:t>
            </a:r>
          </a:p>
          <a:p>
            <a:r>
              <a:rPr lang="en-US" sz="2000" dirty="0"/>
              <a:t>Re-entrant code</a:t>
            </a:r>
          </a:p>
          <a:p>
            <a:pPr lvl="1"/>
            <a:r>
              <a:rPr lang="en-US" sz="2000" dirty="0"/>
              <a:t>Code must function properly when multiple threads are using it simultaneously</a:t>
            </a:r>
          </a:p>
          <a:p>
            <a:pPr lvl="1"/>
            <a:r>
              <a:rPr lang="en-US" sz="2000" dirty="0"/>
              <a:t>Need to be careful when using static or global variables</a:t>
            </a:r>
          </a:p>
          <a:p>
            <a:pPr lvl="2"/>
            <a:r>
              <a:rPr lang="en-US" sz="2000" dirty="0"/>
              <a:t>Returned structures</a:t>
            </a:r>
          </a:p>
          <a:p>
            <a:pPr lvl="2"/>
            <a:r>
              <a:rPr lang="en-US" sz="2000" dirty="0"/>
              <a:t>Buffers</a:t>
            </a:r>
          </a:p>
          <a:p>
            <a:r>
              <a:rPr lang="en-US" sz="2000" dirty="0"/>
              <a:t>Error management</a:t>
            </a:r>
          </a:p>
          <a:p>
            <a:pPr lvl="1"/>
            <a:r>
              <a:rPr lang="en-US" sz="2000" dirty="0"/>
              <a:t>What happens when just a single thread has an error?</a:t>
            </a:r>
          </a:p>
          <a:p>
            <a:pPr lvl="1"/>
            <a:r>
              <a:rPr lang="en-US" sz="2000" dirty="0"/>
              <a:t>Can’t simply kill the process, since other threads might be running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E242A-5A96-7043-BB60-9F7C8DB6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97DA2-1636-9D47-B71B-C39D123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6429EA-0230-5E4D-A0CA-D6CC85D9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1242848" cy="365125"/>
          </a:xfrm>
        </p:spPr>
        <p:txBody>
          <a:bodyPr/>
          <a:lstStyle/>
          <a:p>
            <a:fld id="{C5F9FF6E-90ED-DA45-904F-C96B692075A5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2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EC67-4068-EF45-9469-786F6C80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6DE7A-2B4A-C340-8202-3837B4BB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B3634-0C4B-D947-A232-6ABF7545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9827EF-A82D-F64C-B72E-F3C9F6047CAD}"/>
              </a:ext>
            </a:extLst>
          </p:cNvPr>
          <p:cNvGrpSpPr/>
          <p:nvPr/>
        </p:nvGrpSpPr>
        <p:grpSpPr>
          <a:xfrm>
            <a:off x="480663" y="1870075"/>
            <a:ext cx="11425498" cy="3772140"/>
            <a:chOff x="315563" y="1933655"/>
            <a:chExt cx="11425498" cy="3772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9025CA-8D98-044C-8251-D8B29CBE1E51}"/>
                </a:ext>
              </a:extLst>
            </p:cNvPr>
            <p:cNvGrpSpPr/>
            <p:nvPr/>
          </p:nvGrpSpPr>
          <p:grpSpPr>
            <a:xfrm>
              <a:off x="315563" y="1933655"/>
              <a:ext cx="5677468" cy="3772140"/>
              <a:chOff x="340963" y="2037568"/>
              <a:chExt cx="5677468" cy="377214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D3D4690-9F89-2C4B-9BB9-2BC006FF8FD9}"/>
                  </a:ext>
                </a:extLst>
              </p:cNvPr>
              <p:cNvGrpSpPr/>
              <p:nvPr/>
            </p:nvGrpSpPr>
            <p:grpSpPr>
              <a:xfrm>
                <a:off x="2139322" y="2037568"/>
                <a:ext cx="3879109" cy="3223421"/>
                <a:chOff x="1484461" y="2287409"/>
                <a:chExt cx="3879109" cy="3223421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7DD582A-2D13-DA48-BFA9-9B8A6678DA92}"/>
                    </a:ext>
                  </a:extLst>
                </p:cNvPr>
                <p:cNvSpPr/>
                <p:nvPr/>
              </p:nvSpPr>
              <p:spPr>
                <a:xfrm>
                  <a:off x="1484461" y="2814125"/>
                  <a:ext cx="3879109" cy="20302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412AD18-ADE3-5B43-AE7B-6468D20ED851}"/>
                    </a:ext>
                  </a:extLst>
                </p:cNvPr>
                <p:cNvSpPr/>
                <p:nvPr/>
              </p:nvSpPr>
              <p:spPr>
                <a:xfrm>
                  <a:off x="1484461" y="4844403"/>
                  <a:ext cx="3879109" cy="66642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61082BB-BC09-1048-AEEA-2FFC17C41053}"/>
                    </a:ext>
                  </a:extLst>
                </p:cNvPr>
                <p:cNvSpPr/>
                <p:nvPr/>
              </p:nvSpPr>
              <p:spPr>
                <a:xfrm>
                  <a:off x="1570834" y="3043658"/>
                  <a:ext cx="1636609" cy="16292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74842DE0-5E57-8447-9AA3-CE869CB7A318}"/>
                    </a:ext>
                  </a:extLst>
                </p:cNvPr>
                <p:cNvGrpSpPr/>
                <p:nvPr/>
              </p:nvGrpSpPr>
              <p:grpSpPr>
                <a:xfrm>
                  <a:off x="2076831" y="3105638"/>
                  <a:ext cx="624614" cy="646724"/>
                  <a:chOff x="5726082" y="2951110"/>
                  <a:chExt cx="757032" cy="646724"/>
                </a:xfrm>
              </p:grpSpPr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C838B6A5-9159-9342-A45E-78185D2CBAA3}"/>
                      </a:ext>
                    </a:extLst>
                  </p:cNvPr>
                  <p:cNvSpPr/>
                  <p:nvPr/>
                </p:nvSpPr>
                <p:spPr>
                  <a:xfrm>
                    <a:off x="5971926" y="2951110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AC20B7C9-37BB-F84B-8067-5E3043106C73}"/>
                      </a:ext>
                    </a:extLst>
                  </p:cNvPr>
                  <p:cNvSpPr/>
                  <p:nvPr/>
                </p:nvSpPr>
                <p:spPr>
                  <a:xfrm>
                    <a:off x="6234967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269F5430-71B2-F147-AF37-F63BC71708CD}"/>
                      </a:ext>
                    </a:extLst>
                  </p:cNvPr>
                  <p:cNvSpPr/>
                  <p:nvPr/>
                </p:nvSpPr>
                <p:spPr>
                  <a:xfrm>
                    <a:off x="5726082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8E72FD-B079-4E45-B36A-15A13FCAFA84}"/>
                    </a:ext>
                  </a:extLst>
                </p:cNvPr>
                <p:cNvSpPr txBox="1"/>
                <p:nvPr/>
              </p:nvSpPr>
              <p:spPr>
                <a:xfrm>
                  <a:off x="2758205" y="5001787"/>
                  <a:ext cx="1336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Kernel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71B424B-3249-BB44-8D6C-40F8B0D87B04}"/>
                    </a:ext>
                  </a:extLst>
                </p:cNvPr>
                <p:cNvSpPr txBox="1"/>
                <p:nvPr/>
              </p:nvSpPr>
              <p:spPr>
                <a:xfrm>
                  <a:off x="1814079" y="2287409"/>
                  <a:ext cx="1160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Process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10738F7-10EC-164D-853F-0BCE3A9C6FFE}"/>
                    </a:ext>
                  </a:extLst>
                </p:cNvPr>
                <p:cNvCxnSpPr>
                  <a:cxnSpLocks/>
                  <a:stCxn id="53" idx="2"/>
                </p:cNvCxnSpPr>
                <p:nvPr/>
              </p:nvCxnSpPr>
              <p:spPr>
                <a:xfrm>
                  <a:off x="2394499" y="2656741"/>
                  <a:ext cx="0" cy="3214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C6844A7-AE96-4D4A-8088-052CED2879FB}"/>
                    </a:ext>
                  </a:extLst>
                </p:cNvPr>
                <p:cNvSpPr/>
                <p:nvPr/>
              </p:nvSpPr>
              <p:spPr>
                <a:xfrm>
                  <a:off x="3613877" y="3043658"/>
                  <a:ext cx="1636609" cy="16292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EC12F649-0DBF-784F-AA37-E9E79230CDE5}"/>
                    </a:ext>
                  </a:extLst>
                </p:cNvPr>
                <p:cNvGrpSpPr/>
                <p:nvPr/>
              </p:nvGrpSpPr>
              <p:grpSpPr>
                <a:xfrm>
                  <a:off x="4119874" y="3105638"/>
                  <a:ext cx="624614" cy="646724"/>
                  <a:chOff x="5726082" y="2951110"/>
                  <a:chExt cx="757032" cy="646724"/>
                </a:xfrm>
              </p:grpSpPr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BACCBBAF-8A68-BD44-8DB1-F651860D7440}"/>
                      </a:ext>
                    </a:extLst>
                  </p:cNvPr>
                  <p:cNvSpPr/>
                  <p:nvPr/>
                </p:nvSpPr>
                <p:spPr>
                  <a:xfrm>
                    <a:off x="5971926" y="2951110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B1F60F72-92DA-2B44-839B-069B8E85A7FF}"/>
                      </a:ext>
                    </a:extLst>
                  </p:cNvPr>
                  <p:cNvSpPr/>
                  <p:nvPr/>
                </p:nvSpPr>
                <p:spPr>
                  <a:xfrm>
                    <a:off x="6234967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6219ADBF-4FD4-2042-BEA3-386F959CBEF1}"/>
                      </a:ext>
                    </a:extLst>
                  </p:cNvPr>
                  <p:cNvSpPr/>
                  <p:nvPr/>
                </p:nvSpPr>
                <p:spPr>
                  <a:xfrm>
                    <a:off x="5726082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FACFA88E-30B1-B74C-A350-913CF3F0B236}"/>
                    </a:ext>
                  </a:extLst>
                </p:cNvPr>
                <p:cNvGrpSpPr/>
                <p:nvPr/>
              </p:nvGrpSpPr>
              <p:grpSpPr>
                <a:xfrm>
                  <a:off x="1955637" y="3900909"/>
                  <a:ext cx="872232" cy="445535"/>
                  <a:chOff x="6009831" y="3429000"/>
                  <a:chExt cx="872232" cy="445535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092E631E-9AB9-4E4B-B4B3-D9E04E086411}"/>
                      </a:ext>
                    </a:extLst>
                  </p:cNvPr>
                  <p:cNvSpPr/>
                  <p:nvPr/>
                </p:nvSpPr>
                <p:spPr>
                  <a:xfrm>
                    <a:off x="6009831" y="3429000"/>
                    <a:ext cx="872232" cy="44553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2AEABB0B-EDF1-D049-A211-FDCB35D30673}"/>
                      </a:ext>
                    </a:extLst>
                  </p:cNvPr>
                  <p:cNvSpPr/>
                  <p:nvPr/>
                </p:nvSpPr>
                <p:spPr>
                  <a:xfrm>
                    <a:off x="6448693" y="35491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8E7DE42-5DA8-F443-A985-2E45E3426B21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253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15EB85FE-5C5B-C044-A6C0-9F00498AD20D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97893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B6A4281D-7AB5-B243-8F75-689DEB5DACF4}"/>
                    </a:ext>
                  </a:extLst>
                </p:cNvPr>
                <p:cNvGrpSpPr/>
                <p:nvPr/>
              </p:nvGrpSpPr>
              <p:grpSpPr>
                <a:xfrm>
                  <a:off x="4001452" y="3900908"/>
                  <a:ext cx="872232" cy="445535"/>
                  <a:chOff x="6009831" y="3429000"/>
                  <a:chExt cx="872232" cy="445535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BAB5FA0E-70EA-4445-8D75-DD570CC28A5A}"/>
                      </a:ext>
                    </a:extLst>
                  </p:cNvPr>
                  <p:cNvSpPr/>
                  <p:nvPr/>
                </p:nvSpPr>
                <p:spPr>
                  <a:xfrm>
                    <a:off x="6009831" y="3429000"/>
                    <a:ext cx="872232" cy="44553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A0C7BE6-E5B1-EB46-AF21-20255A1083FB}"/>
                      </a:ext>
                    </a:extLst>
                  </p:cNvPr>
                  <p:cNvSpPr/>
                  <p:nvPr/>
                </p:nvSpPr>
                <p:spPr>
                  <a:xfrm>
                    <a:off x="6448693" y="35491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82D0E7E-4B01-3F4B-ADF7-A844D2AAEC1E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253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FC88BA9-91B9-614E-A318-AB20F29DB4C9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97893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9C3712F-FBFE-5D43-A057-8BD8F4A1B861}"/>
                    </a:ext>
                  </a:extLst>
                </p:cNvPr>
                <p:cNvSpPr txBox="1"/>
                <p:nvPr/>
              </p:nvSpPr>
              <p:spPr>
                <a:xfrm>
                  <a:off x="2974918" y="2287409"/>
                  <a:ext cx="10265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Thread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9CD668D-E9CE-8645-BC31-02C7EAC03E3D}"/>
                    </a:ext>
                  </a:extLst>
                </p:cNvPr>
                <p:cNvCxnSpPr>
                  <a:cxnSpLocks/>
                  <a:stCxn id="59" idx="2"/>
                </p:cNvCxnSpPr>
                <p:nvPr/>
              </p:nvCxnSpPr>
              <p:spPr>
                <a:xfrm flipH="1">
                  <a:off x="2770717" y="2656741"/>
                  <a:ext cx="717468" cy="59717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636EC-5BDE-EE4F-9542-98939144EBA7}"/>
                  </a:ext>
                </a:extLst>
              </p:cNvPr>
              <p:cNvSpPr txBox="1"/>
              <p:nvPr/>
            </p:nvSpPr>
            <p:spPr>
              <a:xfrm>
                <a:off x="340963" y="3326114"/>
                <a:ext cx="15895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Run-time system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B079E0-7E5E-A941-904D-73DF9322D54C}"/>
                  </a:ext>
                </a:extLst>
              </p:cNvPr>
              <p:cNvSpPr txBox="1"/>
              <p:nvPr/>
            </p:nvSpPr>
            <p:spPr>
              <a:xfrm>
                <a:off x="340963" y="4105207"/>
                <a:ext cx="1498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Thread table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9E6785-908B-0240-93A0-D68CEEA07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4480" y="3725480"/>
                <a:ext cx="1167212" cy="1219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1A3F1C-F9BB-7D40-B586-47E5AC78FB9E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1839792" y="3907389"/>
                <a:ext cx="1167212" cy="3824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E3AB7B-CE11-4F4C-B4A2-E88E24BDCAE7}"/>
                  </a:ext>
                </a:extLst>
              </p:cNvPr>
              <p:cNvGrpSpPr/>
              <p:nvPr/>
            </p:nvGrpSpPr>
            <p:grpSpPr>
              <a:xfrm>
                <a:off x="4697500" y="4773949"/>
                <a:ext cx="546410" cy="342050"/>
                <a:chOff x="6891453" y="4594562"/>
                <a:chExt cx="546410" cy="34205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FBECAD9-1FD0-3449-950F-8FDF0CCF2C98}"/>
                    </a:ext>
                  </a:extLst>
                </p:cNvPr>
                <p:cNvSpPr/>
                <p:nvPr/>
              </p:nvSpPr>
              <p:spPr>
                <a:xfrm>
                  <a:off x="6891454" y="4594562"/>
                  <a:ext cx="546409" cy="1569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4FB7FE3-9CAD-D94C-8BC3-7ACD652741A1}"/>
                    </a:ext>
                  </a:extLst>
                </p:cNvPr>
                <p:cNvSpPr/>
                <p:nvPr/>
              </p:nvSpPr>
              <p:spPr>
                <a:xfrm>
                  <a:off x="6891453" y="4752649"/>
                  <a:ext cx="546409" cy="1839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0D94C1-CE2F-B94D-B2EC-BCD63D3214A8}"/>
                  </a:ext>
                </a:extLst>
              </p:cNvPr>
              <p:cNvSpPr txBox="1"/>
              <p:nvPr/>
            </p:nvSpPr>
            <p:spPr>
              <a:xfrm>
                <a:off x="4315843" y="5440376"/>
                <a:ext cx="1589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table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209AC23-1412-DB40-8A91-62B21701DD15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H="1" flipV="1">
                <a:off x="4977577" y="5168124"/>
                <a:ext cx="133018" cy="2722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499C3E-8B17-5243-BE92-36119201D970}"/>
                </a:ext>
              </a:extLst>
            </p:cNvPr>
            <p:cNvSpPr txBox="1"/>
            <p:nvPr/>
          </p:nvSpPr>
          <p:spPr>
            <a:xfrm>
              <a:off x="10419109" y="4659395"/>
              <a:ext cx="1321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table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888657-619F-164D-A826-58C41FE735DB}"/>
                </a:ext>
              </a:extLst>
            </p:cNvPr>
            <p:cNvGrpSpPr/>
            <p:nvPr/>
          </p:nvGrpSpPr>
          <p:grpSpPr>
            <a:xfrm>
              <a:off x="6427629" y="2460371"/>
              <a:ext cx="4246476" cy="3245424"/>
              <a:chOff x="6490268" y="2378582"/>
              <a:chExt cx="4246476" cy="32454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5C686E-0A92-7848-B0CE-22D7038DECE3}"/>
                  </a:ext>
                </a:extLst>
              </p:cNvPr>
              <p:cNvSpPr/>
              <p:nvPr/>
            </p:nvSpPr>
            <p:spPr>
              <a:xfrm>
                <a:off x="6490268" y="2378582"/>
                <a:ext cx="3879109" cy="20302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FEB39D1-F727-DB41-A42E-8B37D3BCBE9C}"/>
                  </a:ext>
                </a:extLst>
              </p:cNvPr>
              <p:cNvSpPr/>
              <p:nvPr/>
            </p:nvSpPr>
            <p:spPr>
              <a:xfrm>
                <a:off x="6490268" y="4408860"/>
                <a:ext cx="3879109" cy="66642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9C3996D-373B-254F-9C71-B2276BA9CE41}"/>
                  </a:ext>
                </a:extLst>
              </p:cNvPr>
              <p:cNvSpPr/>
              <p:nvPr/>
            </p:nvSpPr>
            <p:spPr>
              <a:xfrm>
                <a:off x="6576641" y="2608115"/>
                <a:ext cx="1636609" cy="162926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76238D7-7286-CB44-B736-ACF12A0B9E60}"/>
                  </a:ext>
                </a:extLst>
              </p:cNvPr>
              <p:cNvGrpSpPr/>
              <p:nvPr/>
            </p:nvGrpSpPr>
            <p:grpSpPr>
              <a:xfrm>
                <a:off x="7078745" y="2993457"/>
                <a:ext cx="624614" cy="646724"/>
                <a:chOff x="5726082" y="2951110"/>
                <a:chExt cx="757032" cy="646724"/>
              </a:xfrm>
            </p:grpSpPr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8BB69468-2E42-4F42-8D8D-5C8C59E9A7EF}"/>
                    </a:ext>
                  </a:extLst>
                </p:cNvPr>
                <p:cNvSpPr/>
                <p:nvPr/>
              </p:nvSpPr>
              <p:spPr>
                <a:xfrm>
                  <a:off x="5971926" y="2951110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2A1FE118-75A5-2E42-B394-207692E3EE3C}"/>
                    </a:ext>
                  </a:extLst>
                </p:cNvPr>
                <p:cNvSpPr/>
                <p:nvPr/>
              </p:nvSpPr>
              <p:spPr>
                <a:xfrm>
                  <a:off x="6234967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9AA78794-6120-F345-9B3F-2C74ECC3E7E2}"/>
                    </a:ext>
                  </a:extLst>
                </p:cNvPr>
                <p:cNvSpPr/>
                <p:nvPr/>
              </p:nvSpPr>
              <p:spPr>
                <a:xfrm>
                  <a:off x="5726082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5086A6-A974-C947-AEE3-E25BAB3E1024}"/>
                  </a:ext>
                </a:extLst>
              </p:cNvPr>
              <p:cNvSpPr txBox="1"/>
              <p:nvPr/>
            </p:nvSpPr>
            <p:spPr>
              <a:xfrm>
                <a:off x="7764012" y="4566244"/>
                <a:ext cx="1336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Kernel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4FAF23B-07A2-044D-91D1-C787AA7A0185}"/>
                  </a:ext>
                </a:extLst>
              </p:cNvPr>
              <p:cNvSpPr/>
              <p:nvPr/>
            </p:nvSpPr>
            <p:spPr>
              <a:xfrm>
                <a:off x="8619684" y="2608115"/>
                <a:ext cx="1636609" cy="162926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A78AF22-A1F4-B244-9864-D1C2EF9AE947}"/>
                  </a:ext>
                </a:extLst>
              </p:cNvPr>
              <p:cNvGrpSpPr/>
              <p:nvPr/>
            </p:nvGrpSpPr>
            <p:grpSpPr>
              <a:xfrm>
                <a:off x="9125681" y="2919936"/>
                <a:ext cx="624614" cy="646724"/>
                <a:chOff x="5726082" y="2951110"/>
                <a:chExt cx="757032" cy="646724"/>
              </a:xfrm>
            </p:grpSpPr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4D74597-7752-6C4A-9103-8C66E74EBC56}"/>
                    </a:ext>
                  </a:extLst>
                </p:cNvPr>
                <p:cNvSpPr/>
                <p:nvPr/>
              </p:nvSpPr>
              <p:spPr>
                <a:xfrm>
                  <a:off x="5971926" y="2951110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922C9A7D-FE52-0C48-A0DE-48C6819455F9}"/>
                    </a:ext>
                  </a:extLst>
                </p:cNvPr>
                <p:cNvSpPr/>
                <p:nvPr/>
              </p:nvSpPr>
              <p:spPr>
                <a:xfrm>
                  <a:off x="6234967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E4E4E22E-C28D-4344-A07F-C1406158C581}"/>
                    </a:ext>
                  </a:extLst>
                </p:cNvPr>
                <p:cNvSpPr/>
                <p:nvPr/>
              </p:nvSpPr>
              <p:spPr>
                <a:xfrm>
                  <a:off x="5726082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0445D73-8AF9-A447-981E-E4E93D5147EA}"/>
                  </a:ext>
                </a:extLst>
              </p:cNvPr>
              <p:cNvGrpSpPr/>
              <p:nvPr/>
            </p:nvGrpSpPr>
            <p:grpSpPr>
              <a:xfrm>
                <a:off x="9048446" y="4588247"/>
                <a:ext cx="546410" cy="342050"/>
                <a:chOff x="6891453" y="4594562"/>
                <a:chExt cx="546410" cy="342050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E6D5230-CD52-B142-869B-EB3CEDDF9D18}"/>
                    </a:ext>
                  </a:extLst>
                </p:cNvPr>
                <p:cNvSpPr/>
                <p:nvPr/>
              </p:nvSpPr>
              <p:spPr>
                <a:xfrm>
                  <a:off x="6891454" y="4594562"/>
                  <a:ext cx="546409" cy="1569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CBEA6C3-5EF8-9046-B721-4DA307D81833}"/>
                    </a:ext>
                  </a:extLst>
                </p:cNvPr>
                <p:cNvSpPr/>
                <p:nvPr/>
              </p:nvSpPr>
              <p:spPr>
                <a:xfrm>
                  <a:off x="6891453" y="4752649"/>
                  <a:ext cx="546409" cy="1839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A2102F-9D49-AC41-837F-084DDB06D92A}"/>
                  </a:ext>
                </a:extLst>
              </p:cNvPr>
              <p:cNvSpPr txBox="1"/>
              <p:nvPr/>
            </p:nvSpPr>
            <p:spPr>
              <a:xfrm>
                <a:off x="8666789" y="5254674"/>
                <a:ext cx="1589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table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0C7542-1DCA-144B-90F8-C22B407F90B6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H="1" flipV="1">
                <a:off x="9328523" y="4982422"/>
                <a:ext cx="133018" cy="2722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FDB0F67-5AF3-7E40-931A-530160F68D24}"/>
                  </a:ext>
                </a:extLst>
              </p:cNvPr>
              <p:cNvGrpSpPr/>
              <p:nvPr/>
            </p:nvGrpSpPr>
            <p:grpSpPr>
              <a:xfrm>
                <a:off x="9840660" y="4501406"/>
                <a:ext cx="340522" cy="457200"/>
                <a:chOff x="6838315" y="5304250"/>
                <a:chExt cx="340522" cy="4572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280D22B-0060-064E-9B08-44D6D8505652}"/>
                    </a:ext>
                  </a:extLst>
                </p:cNvPr>
                <p:cNvGrpSpPr/>
                <p:nvPr/>
              </p:nvGrpSpPr>
              <p:grpSpPr>
                <a:xfrm>
                  <a:off x="6838315" y="5304250"/>
                  <a:ext cx="340522" cy="228600"/>
                  <a:chOff x="4525889" y="5082182"/>
                  <a:chExt cx="340522" cy="228600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A4E18E5-DB1E-E94D-B3F4-3B30111E56FC}"/>
                      </a:ext>
                    </a:extLst>
                  </p:cNvPr>
                  <p:cNvSpPr/>
                  <p:nvPr/>
                </p:nvSpPr>
                <p:spPr>
                  <a:xfrm>
                    <a:off x="4525889" y="50821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F82D611-2AF8-CE45-8B3E-04B5087B12FB}"/>
                      </a:ext>
                    </a:extLst>
                  </p:cNvPr>
                  <p:cNvSpPr/>
                  <p:nvPr/>
                </p:nvSpPr>
                <p:spPr>
                  <a:xfrm>
                    <a:off x="4525889" y="51583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F997EBC-AA21-EF44-AA42-44ADDAC88ED9}"/>
                      </a:ext>
                    </a:extLst>
                  </p:cNvPr>
                  <p:cNvSpPr/>
                  <p:nvPr/>
                </p:nvSpPr>
                <p:spPr>
                  <a:xfrm>
                    <a:off x="4525889" y="52345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1E57957-CBF0-9842-BD21-80EB16FB0778}"/>
                    </a:ext>
                  </a:extLst>
                </p:cNvPr>
                <p:cNvGrpSpPr/>
                <p:nvPr/>
              </p:nvGrpSpPr>
              <p:grpSpPr>
                <a:xfrm>
                  <a:off x="6838315" y="5532850"/>
                  <a:ext cx="340522" cy="228600"/>
                  <a:chOff x="4525889" y="5082182"/>
                  <a:chExt cx="340522" cy="228600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C5D51AE-2B55-C344-8DC2-8DCA657FBCA5}"/>
                      </a:ext>
                    </a:extLst>
                  </p:cNvPr>
                  <p:cNvSpPr/>
                  <p:nvPr/>
                </p:nvSpPr>
                <p:spPr>
                  <a:xfrm>
                    <a:off x="4525889" y="50821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A93EA80-F8D5-9C4C-8E11-00BD2CFB8541}"/>
                      </a:ext>
                    </a:extLst>
                  </p:cNvPr>
                  <p:cNvSpPr/>
                  <p:nvPr/>
                </p:nvSpPr>
                <p:spPr>
                  <a:xfrm>
                    <a:off x="4525889" y="51583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9444959-B16A-7347-86B6-AADC97EAB1CE}"/>
                      </a:ext>
                    </a:extLst>
                  </p:cNvPr>
                  <p:cNvSpPr/>
                  <p:nvPr/>
                </p:nvSpPr>
                <p:spPr>
                  <a:xfrm>
                    <a:off x="4525889" y="52345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ABFEBD7-0F08-CA4D-B981-716AD57BF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41184" y="4844061"/>
                <a:ext cx="2955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8BA10-1DB1-2E4C-A816-DD371E3F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0CFD-AEAC-5B4F-B276-5B0D458A28BD}" type="datetime1">
              <a:rPr lang="en-US" smtClean="0"/>
              <a:t>2/14/22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POSIX threads"/>
          <p:cNvSpPr txBox="1"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POSIX threads</a:t>
            </a:r>
          </a:p>
        </p:txBody>
      </p:sp>
      <p:sp>
        <p:nvSpPr>
          <p:cNvPr id="492" name="Standard interface to threading library…"/>
          <p:cNvSpPr txBox="1">
            <a:spLocks noGrp="1"/>
          </p:cNvSpPr>
          <p:nvPr>
            <p:ph type="body" sz="half" idx="1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 to threading library</a:t>
            </a:r>
          </a:p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implemented in either user or kernel space</a:t>
            </a:r>
          </a:p>
          <a:p>
            <a:pPr lvl="1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operating systems provide support for both!</a:t>
            </a:r>
          </a:p>
          <a:p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thread-based programs to be portable</a:t>
            </a:r>
          </a:p>
        </p:txBody>
      </p:sp>
      <p:sp>
        <p:nvSpPr>
          <p:cNvPr id="4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325100" y="6356350"/>
            <a:ext cx="1028700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37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95" name="Table"/>
          <p:cNvGraphicFramePr/>
          <p:nvPr>
            <p:extLst>
              <p:ext uri="{D42A27DB-BD31-4B8C-83A1-F6EECF244321}">
                <p14:modId xmlns:p14="http://schemas.microsoft.com/office/powerpoint/2010/main" val="669648284"/>
              </p:ext>
            </p:extLst>
          </p:nvPr>
        </p:nvGraphicFramePr>
        <p:xfrm>
          <a:off x="4662102" y="1131232"/>
          <a:ext cx="6903724" cy="4472503"/>
        </p:xfrm>
        <a:graphic>
          <a:graphicData uri="http://schemas.openxmlformats.org/drawingml/2006/table">
            <a:tbl>
              <a:tblPr firstRow="1" bandRow="1"/>
              <a:tblGrid>
                <a:gridCol w="2794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7893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3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3200"/>
                        <a:t>Thread call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2400" b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sz="2600"/>
                        <a:t>(Pthread_xx)</a:t>
                      </a:r>
                    </a:p>
                  </a:txBody>
                  <a:tcPr marL="54472" marR="54472" marT="54472" marB="54472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3200" b="1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54472" marR="54472" marT="54472" marB="54472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26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Create a new thread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9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Terminate the calling thread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49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Wait for a specific thread to exit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9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yield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Release the CPU, allowing another thread to run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3960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E0C1C-2061-D841-AF3E-8DE528B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Processes &amp; Threads in Linux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A725-154C-C947-8194-B414958C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Supports POSIX standard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Linux supports kernel-level threads (lightweight processes)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Share address space, file descriptors, etc.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Each has its own process descriptor in memory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Linux processes (incl. lightweight) all have unique identifiers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Threads sharing address space are grouped into process groups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Identifier shared by the group is that of the leader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Each process has its own 8KB region that stores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Kernel stack</a:t>
            </a:r>
          </a:p>
          <a:p>
            <a:pPr marL="803148" lvl="2" indent="-236220" defTabSz="850391">
              <a:spcBef>
                <a:spcPts val="300"/>
              </a:spcBef>
              <a:defRPr sz="2418"/>
            </a:pPr>
            <a:r>
              <a:rPr lang="en-US" sz="1700" dirty="0"/>
              <a:t>Kernel has a small stack: about 4KB!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Low-level thread information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Other information stored in a separate data structure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Memory allocated to the process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Open files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Signal information</a:t>
            </a:r>
          </a:p>
          <a:p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3BA14-E027-114A-A828-B81F943D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39BE4-0D07-D748-AB0B-A3DF75CC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A4298-E23A-5047-91A9-D8C21E7A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1242848" cy="365125"/>
          </a:xfrm>
        </p:spPr>
        <p:txBody>
          <a:bodyPr/>
          <a:lstStyle/>
          <a:p>
            <a:fld id="{0FD73FDA-D61E-D14E-9FB1-A767EA8EF510}" type="datetime1">
              <a:rPr lang="en-US" smtClean="0"/>
              <a:t>2/14/22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2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43028-5D66-0F43-B389-73E233F6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an </a:t>
            </a:r>
            <a:r>
              <a:rPr lang="en-US" i="1" dirty="0">
                <a:solidFill>
                  <a:schemeClr val="accent1"/>
                </a:solidFill>
              </a:rPr>
              <a:t>Address Space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EA6D-9183-CC4B-951D-82631C2E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Programs execute code.</a:t>
            </a:r>
          </a:p>
          <a:p>
            <a:pPr lvl="1"/>
            <a:r>
              <a:rPr lang="en-US" dirty="0"/>
              <a:t>Each instruction has an address.</a:t>
            </a:r>
          </a:p>
          <a:p>
            <a:r>
              <a:rPr lang="en-US" sz="2400" dirty="0"/>
              <a:t>Programs access data.</a:t>
            </a:r>
          </a:p>
          <a:p>
            <a:pPr lvl="1"/>
            <a:r>
              <a:rPr lang="en-US" dirty="0"/>
              <a:t>Each byte of data also has an address.</a:t>
            </a:r>
          </a:p>
          <a:p>
            <a:r>
              <a:rPr lang="en-US" sz="2400" dirty="0"/>
              <a:t>We would like to think that our program is the only program executing on the computer –</a:t>
            </a:r>
          </a:p>
          <a:p>
            <a:pPr lvl="1"/>
            <a:r>
              <a:rPr lang="en-US" dirty="0"/>
              <a:t>But we would be wrong.</a:t>
            </a:r>
          </a:p>
          <a:p>
            <a:r>
              <a:rPr lang="en-US" sz="2400"/>
              <a:t>An address space is the region of a computer’s memory where a program executes.</a:t>
            </a:r>
          </a:p>
          <a:p>
            <a:pPr lvl="1"/>
            <a:r>
              <a:rPr lang="en-US" dirty="0"/>
              <a:t>Ideally, it is protected from other programs accessing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C3064-E703-5140-8BB4-408314BF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DC393-2246-4743-8767-98AB008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B4EC8E-A834-E84A-90AD-78E4DA13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8"/>
            <a:ext cx="1242848" cy="365125"/>
          </a:xfrm>
        </p:spPr>
        <p:txBody>
          <a:bodyPr/>
          <a:lstStyle/>
          <a:p>
            <a:fld id="{ECB0A63E-E508-5E44-9640-FBC012118786}" type="datetime1">
              <a:rPr lang="en-US" smtClean="0"/>
              <a:t>2/14/22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16E85-8527-D941-BF33-E8362E8E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chemeClr val="accent1"/>
                </a:solidFill>
              </a:rPr>
              <a:t>How is that accomplished?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460B-B500-664A-AD6E-9F381D57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loader</a:t>
            </a:r>
            <a:r>
              <a:rPr lang="en-US" sz="2400" dirty="0"/>
              <a:t> could relocate the instructions by address a </a:t>
            </a:r>
            <a:r>
              <a:rPr lang="en-US" sz="2400" i="1" dirty="0"/>
              <a:t>base address </a:t>
            </a:r>
            <a:r>
              <a:rPr lang="en-US" sz="2400" dirty="0"/>
              <a:t>to each one.</a:t>
            </a:r>
          </a:p>
          <a:p>
            <a:r>
              <a:rPr lang="en-US" sz="2400" dirty="0"/>
              <a:t>There could be registers that point to the first byte of the program’s memory (</a:t>
            </a:r>
            <a:r>
              <a:rPr lang="en-US" sz="2400" i="1" dirty="0"/>
              <a:t>base register</a:t>
            </a:r>
            <a:r>
              <a:rPr lang="en-US" sz="2400" dirty="0"/>
              <a:t>) that is added to every memory access.</a:t>
            </a:r>
          </a:p>
          <a:p>
            <a:r>
              <a:rPr lang="en-US" sz="2400" dirty="0"/>
              <a:t>The processor and operating system could provide </a:t>
            </a:r>
            <a:r>
              <a:rPr lang="en-US" sz="2400" i="1" dirty="0"/>
              <a:t>virtual memory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55B2E-2CF1-FE4B-A19E-00CBB7EC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D2E94-593E-2B4E-B141-BDE9125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2C2D66-7DD9-4C4F-9DDF-33443482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1242848" cy="365125"/>
          </a:xfrm>
        </p:spPr>
        <p:txBody>
          <a:bodyPr/>
          <a:lstStyle/>
          <a:p>
            <a:fld id="{49586BC6-1D1E-C64B-B3BE-1E4B31E67D60}" type="datetime1">
              <a:rPr lang="en-US" smtClean="0"/>
              <a:t>2/14/22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2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n an ideal world…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 an ideal world…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he ideal world has memory that is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The ideal world has memory that is</a:t>
            </a:r>
          </a:p>
          <a:p>
            <a:pPr lvl="1"/>
            <a:r>
              <a:rPr lang="en-US" sz="2200"/>
              <a:t>Very large</a:t>
            </a:r>
          </a:p>
          <a:p>
            <a:pPr lvl="1"/>
            <a:r>
              <a:rPr lang="en-US" sz="2200"/>
              <a:t>Very fast</a:t>
            </a:r>
          </a:p>
          <a:p>
            <a:pPr lvl="1"/>
            <a:r>
              <a:rPr lang="en-US" sz="2200"/>
              <a:t>Non-volatile (doesn’t go away when power is turned off)</a:t>
            </a:r>
          </a:p>
          <a:p>
            <a:r>
              <a:rPr lang="en-US" sz="2200"/>
              <a:t>The real world has memory that is:</a:t>
            </a:r>
          </a:p>
          <a:p>
            <a:pPr lvl="1"/>
            <a:r>
              <a:rPr lang="en-US" sz="2200"/>
              <a:t>Very large</a:t>
            </a:r>
          </a:p>
          <a:p>
            <a:pPr lvl="1"/>
            <a:r>
              <a:rPr lang="en-US" sz="2200"/>
              <a:t>Very fast</a:t>
            </a:r>
          </a:p>
          <a:p>
            <a:pPr lvl="1"/>
            <a:r>
              <a:rPr lang="en-US" sz="2200"/>
              <a:t>Affordable!</a:t>
            </a:r>
          </a:p>
          <a:p>
            <a:pPr marL="535762" lvl="1"/>
            <a:r>
              <a:rPr lang="en-US" sz="2200"/>
              <a:t>Pick any two…</a:t>
            </a:r>
          </a:p>
          <a:p>
            <a:r>
              <a:rPr lang="en-US" sz="2200"/>
              <a:t>Memory management goal: make the real world look as much like the ideal world as possible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8EA726-E19C-E642-9DD6-34D0ACCF8EA0}"/>
              </a:ext>
            </a:extLst>
          </p:cNvPr>
          <p:cNvSpPr txBox="1">
            <a:spLocks/>
          </p:cNvSpPr>
          <p:nvPr/>
        </p:nvSpPr>
        <p:spPr>
          <a:xfrm>
            <a:off x="4976031" y="6033479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2E92023-9216-9D4D-B4E5-FD3E900DFA3B}"/>
              </a:ext>
            </a:extLst>
          </p:cNvPr>
          <p:cNvSpPr txBox="1">
            <a:spLocks/>
          </p:cNvSpPr>
          <p:nvPr/>
        </p:nvSpPr>
        <p:spPr>
          <a:xfrm>
            <a:off x="838200" y="6033478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112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emory hierarchy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Memory hierarchy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What is the memory hierarchy?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What is the memory hierarchy?</a:t>
            </a:r>
          </a:p>
          <a:p>
            <a:pPr lvl="1"/>
            <a:r>
              <a:rPr lang="en-US" sz="2000"/>
              <a:t>Different levels of memory</a:t>
            </a:r>
          </a:p>
          <a:p>
            <a:pPr lvl="1"/>
            <a:r>
              <a:rPr lang="en-US" sz="2000"/>
              <a:t>Some are small &amp; fast</a:t>
            </a:r>
          </a:p>
          <a:p>
            <a:pPr lvl="1"/>
            <a:r>
              <a:rPr lang="en-US" sz="2000"/>
              <a:t>Others are large &amp; slow</a:t>
            </a:r>
          </a:p>
          <a:p>
            <a:r>
              <a:rPr lang="en-US" sz="2000"/>
              <a:t>What levels are usually included?</a:t>
            </a:r>
          </a:p>
          <a:p>
            <a:pPr lvl="1"/>
            <a:r>
              <a:rPr lang="en-US" sz="2000"/>
              <a:t>Cache: small amount of fast, expensive memory</a:t>
            </a:r>
          </a:p>
          <a:p>
            <a:pPr lvl="2"/>
            <a:r>
              <a:rPr lang="en-US"/>
              <a:t>L1 (level 1) cache: usually on the CPU chip</a:t>
            </a:r>
          </a:p>
          <a:p>
            <a:pPr lvl="2"/>
            <a:r>
              <a:rPr lang="en-US"/>
              <a:t>L2: may be on or off chip</a:t>
            </a:r>
          </a:p>
          <a:p>
            <a:pPr lvl="2"/>
            <a:r>
              <a:rPr lang="en-US"/>
              <a:t>L3 cache: off-chip, made of SRAM</a:t>
            </a:r>
          </a:p>
          <a:p>
            <a:pPr lvl="1"/>
            <a:r>
              <a:rPr lang="en-US" sz="2000"/>
              <a:t>Main memory: medium-speed, medium price memory (DRAM)</a:t>
            </a:r>
          </a:p>
          <a:p>
            <a:pPr lvl="1"/>
            <a:r>
              <a:rPr lang="en-US" sz="2000"/>
              <a:t>Disk: many gigabytes of slow, cheap, non-volatile storage</a:t>
            </a:r>
          </a:p>
          <a:p>
            <a:r>
              <a:rPr lang="en-US" sz="2000"/>
              <a:t>Memory manager handles the memory hierarchy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65A4C9-BA4B-144F-895C-319E9270C30E}"/>
              </a:ext>
            </a:extLst>
          </p:cNvPr>
          <p:cNvSpPr txBox="1">
            <a:spLocks/>
          </p:cNvSpPr>
          <p:nvPr/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86CB4B4D-7CA3-9044-876B-883B54F8677D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43AC92A-BA37-1A4B-90BE-0C1B0D3D6BEC}"/>
              </a:ext>
            </a:extLst>
          </p:cNvPr>
          <p:cNvSpPr txBox="1">
            <a:spLocks/>
          </p:cNvSpPr>
          <p:nvPr/>
        </p:nvSpPr>
        <p:spPr>
          <a:xfrm>
            <a:off x="4976031" y="6033479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72115BEB-647E-7D46-B97F-FD9CE02042E0}"/>
              </a:ext>
            </a:extLst>
          </p:cNvPr>
          <p:cNvSpPr txBox="1">
            <a:spLocks/>
          </p:cNvSpPr>
          <p:nvPr/>
        </p:nvSpPr>
        <p:spPr>
          <a:xfrm>
            <a:off x="838200" y="6033478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185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Basic memory management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Basic memory management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mponents include…"/>
          <p:cNvSpPr txBox="1">
            <a:spLocks noGrp="1"/>
          </p:cNvSpPr>
          <p:nvPr>
            <p:ph type="body" sz="half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10956">
              <a:spcBef>
                <a:spcPts val="492"/>
              </a:spcBef>
              <a:defRPr sz="3150"/>
            </a:pPr>
            <a:r>
              <a:rPr lang="en-US" sz="2400" dirty="0"/>
              <a:t>Components include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Operating system (perhaps with device drivers)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Single process</a:t>
            </a:r>
          </a:p>
          <a:p>
            <a:pPr marL="210956">
              <a:spcBef>
                <a:spcPts val="492"/>
              </a:spcBef>
              <a:defRPr sz="3150"/>
            </a:pPr>
            <a:r>
              <a:rPr lang="en-US" sz="2400" dirty="0"/>
              <a:t>Goal: lay these out in memory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Memory protection may not be an issue (only one program)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Flexibility may still be useful (allow OS changes, etc.)</a:t>
            </a:r>
          </a:p>
          <a:p>
            <a:pPr marL="210956">
              <a:spcBef>
                <a:spcPts val="492"/>
              </a:spcBef>
              <a:defRPr sz="3150"/>
            </a:pPr>
            <a:r>
              <a:rPr lang="en-US" sz="2400" dirty="0"/>
              <a:t>No swapping or paging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44F1D19-96D7-1E4D-9BD2-EF7687625B9A}"/>
              </a:ext>
            </a:extLst>
          </p:cNvPr>
          <p:cNvSpPr txBox="1">
            <a:spLocks/>
          </p:cNvSpPr>
          <p:nvPr/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86CB4B4D-7CA3-9044-876B-883B54F8677D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6926DE6-CD8D-C841-BAC5-51E5F89807DE}"/>
              </a:ext>
            </a:extLst>
          </p:cNvPr>
          <p:cNvSpPr txBox="1">
            <a:spLocks/>
          </p:cNvSpPr>
          <p:nvPr/>
        </p:nvSpPr>
        <p:spPr>
          <a:xfrm>
            <a:off x="4976031" y="6033479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A4371BBE-4F52-2E4A-B168-B2520EB68E87}"/>
              </a:ext>
            </a:extLst>
          </p:cNvPr>
          <p:cNvSpPr txBox="1">
            <a:spLocks/>
          </p:cNvSpPr>
          <p:nvPr/>
        </p:nvSpPr>
        <p:spPr>
          <a:xfrm>
            <a:off x="838200" y="6033478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458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ixed memory partition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4197963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Fixed memory partitions</a:t>
            </a:r>
          </a:p>
          <a:p>
            <a:pPr lvl="1"/>
            <a:r>
              <a:rPr dirty="0"/>
              <a:t>Divide memory into fixed spaces</a:t>
            </a:r>
          </a:p>
          <a:p>
            <a:pPr lvl="1"/>
            <a:r>
              <a:rPr dirty="0"/>
              <a:t>Assign a process to a space when it’s free</a:t>
            </a:r>
          </a:p>
          <a:p>
            <a:r>
              <a:rPr dirty="0"/>
              <a:t>Mechanisms</a:t>
            </a:r>
          </a:p>
          <a:p>
            <a:pPr lvl="1"/>
            <a:r>
              <a:rPr dirty="0"/>
              <a:t>Separate input queues for each partition</a:t>
            </a:r>
          </a:p>
          <a:p>
            <a:pPr lvl="1"/>
            <a:r>
              <a:rPr dirty="0"/>
              <a:t>Single input queue: better ability to optimize CPU usage</a:t>
            </a:r>
          </a:p>
        </p:txBody>
      </p:sp>
      <p:sp>
        <p:nvSpPr>
          <p:cNvPr id="135" name="Fixed partitions: multiple progr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36485">
              <a:defRPr sz="5643">
                <a:effectLst>
                  <a:outerShdw blurRad="12573" dist="12573" dir="3600000" rotWithShape="0">
                    <a:srgbClr val="000000"/>
                  </a:outerShdw>
                </a:effectLst>
              </a:defRPr>
            </a:pPr>
            <a:r>
              <a:rPr dirty="0"/>
              <a:t>Fixed partitions:</a:t>
            </a:r>
          </a:p>
          <a:p>
            <a:pPr defTabSz="636485">
              <a:defRPr sz="5643">
                <a:effectLst>
                  <a:outerShdw blurRad="12573" dist="12573" dir="3600000" rotWithShape="0">
                    <a:srgbClr val="000000"/>
                  </a:outerShdw>
                </a:effectLst>
              </a:defRPr>
            </a:pPr>
            <a:r>
              <a:rPr dirty="0"/>
              <a:t>multiple programs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E18CD9-7522-F645-9AAE-6C74A0FCFD66}"/>
              </a:ext>
            </a:extLst>
          </p:cNvPr>
          <p:cNvGrpSpPr/>
          <p:nvPr/>
        </p:nvGrpSpPr>
        <p:grpSpPr>
          <a:xfrm>
            <a:off x="5160238" y="2928118"/>
            <a:ext cx="6846371" cy="2585056"/>
            <a:chOff x="5160238" y="2928118"/>
            <a:chExt cx="6846371" cy="2585056"/>
          </a:xfrm>
        </p:grpSpPr>
        <p:sp>
          <p:nvSpPr>
            <p:cNvPr id="157" name="0"/>
            <p:cNvSpPr txBox="1"/>
            <p:nvPr/>
          </p:nvSpPr>
          <p:spPr>
            <a:xfrm>
              <a:off x="7211711" y="5184594"/>
              <a:ext cx="436018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130047" marR="130047"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</a:t>
              </a:r>
            </a:p>
          </p:txBody>
        </p:sp>
        <p:sp>
          <p:nvSpPr>
            <p:cNvPr id="178" name="0"/>
            <p:cNvSpPr txBox="1"/>
            <p:nvPr/>
          </p:nvSpPr>
          <p:spPr>
            <a:xfrm>
              <a:off x="11285067" y="5202960"/>
              <a:ext cx="436018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130047" marR="130047"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8F4F33-0D08-4D42-B7C5-C51DBD29D18B}"/>
                </a:ext>
              </a:extLst>
            </p:cNvPr>
            <p:cNvGrpSpPr/>
            <p:nvPr/>
          </p:nvGrpSpPr>
          <p:grpSpPr>
            <a:xfrm>
              <a:off x="5160238" y="2928118"/>
              <a:ext cx="6846371" cy="2429949"/>
              <a:chOff x="2658070" y="3916831"/>
              <a:chExt cx="7027088" cy="2494090"/>
            </a:xfrm>
          </p:grpSpPr>
          <p:sp>
            <p:nvSpPr>
              <p:cNvPr id="137" name="Line"/>
              <p:cNvSpPr/>
              <p:nvPr/>
            </p:nvSpPr>
            <p:spPr>
              <a:xfrm>
                <a:off x="2890243" y="4875610"/>
                <a:ext cx="151797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38" name="Line"/>
              <p:cNvSpPr/>
              <p:nvPr/>
            </p:nvSpPr>
            <p:spPr>
              <a:xfrm>
                <a:off x="3265289" y="4875610"/>
                <a:ext cx="303606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39" name="Line"/>
              <p:cNvSpPr/>
              <p:nvPr/>
            </p:nvSpPr>
            <p:spPr>
              <a:xfrm>
                <a:off x="3265289" y="4375547"/>
                <a:ext cx="303606" cy="1582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40" name="Line"/>
              <p:cNvSpPr/>
              <p:nvPr/>
            </p:nvSpPr>
            <p:spPr>
              <a:xfrm>
                <a:off x="3265289" y="5706071"/>
                <a:ext cx="303606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41" name="Line"/>
              <p:cNvSpPr/>
              <p:nvPr/>
            </p:nvSpPr>
            <p:spPr>
              <a:xfrm>
                <a:off x="6238876" y="5063133"/>
                <a:ext cx="910827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CC52AB2-77FA-0D46-92E8-89C619159689}"/>
                  </a:ext>
                </a:extLst>
              </p:cNvPr>
              <p:cNvGrpSpPr/>
              <p:nvPr/>
            </p:nvGrpSpPr>
            <p:grpSpPr>
              <a:xfrm>
                <a:off x="3577828" y="6071592"/>
                <a:ext cx="1143000" cy="339329"/>
                <a:chOff x="3577828" y="6071592"/>
                <a:chExt cx="1143000" cy="339329"/>
              </a:xfrm>
            </p:grpSpPr>
            <p:sp>
              <p:nvSpPr>
                <p:cNvPr id="142" name="Rectangle"/>
                <p:cNvSpPr/>
                <p:nvPr/>
              </p:nvSpPr>
              <p:spPr>
                <a:xfrm>
                  <a:off x="3577828" y="6090444"/>
                  <a:ext cx="1143000" cy="301626"/>
                </a:xfrm>
                <a:prstGeom prst="rect">
                  <a:avLst/>
                </a:prstGeom>
                <a:solidFill>
                  <a:srgbClr val="FFADD6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43" name="OS"/>
                <p:cNvSpPr txBox="1"/>
                <p:nvPr/>
              </p:nvSpPr>
              <p:spPr>
                <a:xfrm>
                  <a:off x="3925063" y="6071592"/>
                  <a:ext cx="448529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OS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8C989B-FBAB-F941-883B-325C5F44CE04}"/>
                  </a:ext>
                </a:extLst>
              </p:cNvPr>
              <p:cNvGrpSpPr/>
              <p:nvPr/>
            </p:nvGrpSpPr>
            <p:grpSpPr>
              <a:xfrm>
                <a:off x="3577828" y="5331024"/>
                <a:ext cx="1143000" cy="759023"/>
                <a:chOff x="3577828" y="5331024"/>
                <a:chExt cx="1143000" cy="759023"/>
              </a:xfrm>
            </p:grpSpPr>
            <p:sp>
              <p:nvSpPr>
                <p:cNvPr id="145" name="Rectangle"/>
                <p:cNvSpPr/>
                <p:nvPr/>
              </p:nvSpPr>
              <p:spPr>
                <a:xfrm>
                  <a:off x="3577828" y="5331024"/>
                  <a:ext cx="1143000" cy="759023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46" name="Partition 1"/>
                <p:cNvSpPr txBox="1"/>
                <p:nvPr/>
              </p:nvSpPr>
              <p:spPr>
                <a:xfrm>
                  <a:off x="3614409" y="5539755"/>
                  <a:ext cx="1069837" cy="3415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1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3635B13-5A24-E745-971C-3CFDA7E2CC66}"/>
                  </a:ext>
                </a:extLst>
              </p:cNvPr>
              <p:cNvGrpSpPr/>
              <p:nvPr/>
            </p:nvGrpSpPr>
            <p:grpSpPr>
              <a:xfrm>
                <a:off x="3577828" y="5004792"/>
                <a:ext cx="1143000" cy="339328"/>
                <a:chOff x="3577828" y="5004792"/>
                <a:chExt cx="1143000" cy="339328"/>
              </a:xfrm>
            </p:grpSpPr>
            <p:sp>
              <p:nvSpPr>
                <p:cNvPr id="148" name="Rectangle"/>
                <p:cNvSpPr/>
                <p:nvPr/>
              </p:nvSpPr>
              <p:spPr>
                <a:xfrm>
                  <a:off x="3577828" y="5015057"/>
                  <a:ext cx="1143000" cy="310214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49" name="Partition 2"/>
                <p:cNvSpPr txBox="1"/>
                <p:nvPr/>
              </p:nvSpPr>
              <p:spPr>
                <a:xfrm>
                  <a:off x="3614409" y="5004792"/>
                  <a:ext cx="1069837" cy="3393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2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84659BB-597A-924E-9652-3F0DB717B12D}"/>
                  </a:ext>
                </a:extLst>
              </p:cNvPr>
              <p:cNvGrpSpPr/>
              <p:nvPr/>
            </p:nvGrpSpPr>
            <p:grpSpPr>
              <a:xfrm>
                <a:off x="3577828" y="4699992"/>
                <a:ext cx="1143000" cy="339329"/>
                <a:chOff x="3577828" y="4699992"/>
                <a:chExt cx="1143000" cy="339329"/>
              </a:xfrm>
            </p:grpSpPr>
            <p:sp>
              <p:nvSpPr>
                <p:cNvPr id="151" name="Rectangle"/>
                <p:cNvSpPr/>
                <p:nvPr/>
              </p:nvSpPr>
              <p:spPr>
                <a:xfrm>
                  <a:off x="3577828" y="4718844"/>
                  <a:ext cx="1143000" cy="30162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52" name="Partition 3"/>
                <p:cNvSpPr txBox="1"/>
                <p:nvPr/>
              </p:nvSpPr>
              <p:spPr>
                <a:xfrm>
                  <a:off x="3614409" y="4699992"/>
                  <a:ext cx="1069837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79B62D8-437F-AA4D-B60D-EEBF0749BE78}"/>
                  </a:ext>
                </a:extLst>
              </p:cNvPr>
              <p:cNvGrpSpPr/>
              <p:nvPr/>
            </p:nvGrpSpPr>
            <p:grpSpPr>
              <a:xfrm>
                <a:off x="3577828" y="4036219"/>
                <a:ext cx="1143000" cy="687586"/>
                <a:chOff x="3577828" y="4036219"/>
                <a:chExt cx="1143000" cy="687586"/>
              </a:xfrm>
            </p:grpSpPr>
            <p:sp>
              <p:nvSpPr>
                <p:cNvPr id="154" name="Rectangle"/>
                <p:cNvSpPr/>
                <p:nvPr/>
              </p:nvSpPr>
              <p:spPr>
                <a:xfrm>
                  <a:off x="3577828" y="4036219"/>
                  <a:ext cx="1143000" cy="68758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55" name="Partition 4"/>
                <p:cNvSpPr txBox="1"/>
                <p:nvPr/>
              </p:nvSpPr>
              <p:spPr>
                <a:xfrm>
                  <a:off x="3614409" y="4208116"/>
                  <a:ext cx="1069837" cy="3437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4</a:t>
                  </a:r>
                </a:p>
              </p:txBody>
            </p:sp>
          </p:grpSp>
          <p:sp>
            <p:nvSpPr>
              <p:cNvPr id="158" name="100K"/>
              <p:cNvSpPr txBox="1"/>
              <p:nvPr/>
            </p:nvSpPr>
            <p:spPr>
              <a:xfrm>
                <a:off x="4756547" y="5899222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100K</a:t>
                </a:r>
              </a:p>
            </p:txBody>
          </p:sp>
          <p:sp>
            <p:nvSpPr>
              <p:cNvPr id="159" name="500K"/>
              <p:cNvSpPr txBox="1"/>
              <p:nvPr/>
            </p:nvSpPr>
            <p:spPr>
              <a:xfrm>
                <a:off x="4756547" y="5211636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500K</a:t>
                </a:r>
              </a:p>
            </p:txBody>
          </p:sp>
          <p:sp>
            <p:nvSpPr>
              <p:cNvPr id="160" name="600K"/>
              <p:cNvSpPr txBox="1"/>
              <p:nvPr/>
            </p:nvSpPr>
            <p:spPr>
              <a:xfrm>
                <a:off x="4756547" y="490802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 dirty="0"/>
                  <a:t>600K</a:t>
                </a:r>
              </a:p>
            </p:txBody>
          </p:sp>
          <p:sp>
            <p:nvSpPr>
              <p:cNvPr id="161" name="700K"/>
              <p:cNvSpPr txBox="1"/>
              <p:nvPr/>
            </p:nvSpPr>
            <p:spPr>
              <a:xfrm>
                <a:off x="4756547" y="460441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700K</a:t>
                </a:r>
              </a:p>
            </p:txBody>
          </p:sp>
          <p:sp>
            <p:nvSpPr>
              <p:cNvPr id="162" name="900K"/>
              <p:cNvSpPr txBox="1"/>
              <p:nvPr/>
            </p:nvSpPr>
            <p:spPr>
              <a:xfrm>
                <a:off x="4756547" y="3916831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900K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1719433-C4A7-1848-86E8-F384B9A15CB0}"/>
                  </a:ext>
                </a:extLst>
              </p:cNvPr>
              <p:cNvGrpSpPr/>
              <p:nvPr/>
            </p:nvGrpSpPr>
            <p:grpSpPr>
              <a:xfrm>
                <a:off x="7685484" y="6071592"/>
                <a:ext cx="1223367" cy="339329"/>
                <a:chOff x="7685484" y="6071592"/>
                <a:chExt cx="1223367" cy="339329"/>
              </a:xfrm>
            </p:grpSpPr>
            <p:sp>
              <p:nvSpPr>
                <p:cNvPr id="163" name="Rectangle"/>
                <p:cNvSpPr/>
                <p:nvPr/>
              </p:nvSpPr>
              <p:spPr>
                <a:xfrm>
                  <a:off x="7685484" y="6090444"/>
                  <a:ext cx="1223367" cy="301626"/>
                </a:xfrm>
                <a:prstGeom prst="rect">
                  <a:avLst/>
                </a:prstGeom>
                <a:solidFill>
                  <a:srgbClr val="FFADD6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64" name="OS"/>
                <p:cNvSpPr txBox="1"/>
                <p:nvPr/>
              </p:nvSpPr>
              <p:spPr>
                <a:xfrm>
                  <a:off x="8072137" y="6071592"/>
                  <a:ext cx="450063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OS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B95171-4C5B-B54E-97E9-7E6BFA9A9DB3}"/>
                  </a:ext>
                </a:extLst>
              </p:cNvPr>
              <p:cNvGrpSpPr/>
              <p:nvPr/>
            </p:nvGrpSpPr>
            <p:grpSpPr>
              <a:xfrm>
                <a:off x="7685484" y="5331024"/>
                <a:ext cx="1223367" cy="759023"/>
                <a:chOff x="7685484" y="5331024"/>
                <a:chExt cx="1223367" cy="759023"/>
              </a:xfrm>
            </p:grpSpPr>
            <p:sp>
              <p:nvSpPr>
                <p:cNvPr id="166" name="Rectangle"/>
                <p:cNvSpPr/>
                <p:nvPr/>
              </p:nvSpPr>
              <p:spPr>
                <a:xfrm>
                  <a:off x="7685484" y="5331024"/>
                  <a:ext cx="1223367" cy="759023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67" name="Partition 1"/>
                <p:cNvSpPr txBox="1"/>
                <p:nvPr/>
              </p:nvSpPr>
              <p:spPr>
                <a:xfrm>
                  <a:off x="7760421" y="5539755"/>
                  <a:ext cx="1073494" cy="3415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1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9CC3BCC-592D-1A4D-8DF4-6485356C5D61}"/>
                  </a:ext>
                </a:extLst>
              </p:cNvPr>
              <p:cNvGrpSpPr/>
              <p:nvPr/>
            </p:nvGrpSpPr>
            <p:grpSpPr>
              <a:xfrm>
                <a:off x="7685484" y="5004792"/>
                <a:ext cx="1223367" cy="339329"/>
                <a:chOff x="7685484" y="5004792"/>
                <a:chExt cx="1223367" cy="339329"/>
              </a:xfrm>
            </p:grpSpPr>
            <p:sp>
              <p:nvSpPr>
                <p:cNvPr id="169" name="Rectangle"/>
                <p:cNvSpPr/>
                <p:nvPr/>
              </p:nvSpPr>
              <p:spPr>
                <a:xfrm>
                  <a:off x="7685484" y="5023644"/>
                  <a:ext cx="1223367" cy="30162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70" name="Partition 2"/>
                <p:cNvSpPr txBox="1"/>
                <p:nvPr/>
              </p:nvSpPr>
              <p:spPr>
                <a:xfrm>
                  <a:off x="7760421" y="5004792"/>
                  <a:ext cx="1073494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2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EA41F6F-1E4E-2347-863F-008165A52D4B}"/>
                  </a:ext>
                </a:extLst>
              </p:cNvPr>
              <p:cNvGrpSpPr/>
              <p:nvPr/>
            </p:nvGrpSpPr>
            <p:grpSpPr>
              <a:xfrm>
                <a:off x="7685484" y="4699992"/>
                <a:ext cx="1223367" cy="339329"/>
                <a:chOff x="7685484" y="4699992"/>
                <a:chExt cx="1223367" cy="339329"/>
              </a:xfrm>
            </p:grpSpPr>
            <p:sp>
              <p:nvSpPr>
                <p:cNvPr id="172" name="Rectangle"/>
                <p:cNvSpPr/>
                <p:nvPr/>
              </p:nvSpPr>
              <p:spPr>
                <a:xfrm>
                  <a:off x="7685484" y="4718844"/>
                  <a:ext cx="1223367" cy="30162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73" name="Partition 3"/>
                <p:cNvSpPr txBox="1"/>
                <p:nvPr/>
              </p:nvSpPr>
              <p:spPr>
                <a:xfrm>
                  <a:off x="7760421" y="4699992"/>
                  <a:ext cx="1073494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3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1D9A68D-D6B2-7441-9BD8-24DCE1D1CA71}"/>
                  </a:ext>
                </a:extLst>
              </p:cNvPr>
              <p:cNvGrpSpPr/>
              <p:nvPr/>
            </p:nvGrpSpPr>
            <p:grpSpPr>
              <a:xfrm>
                <a:off x="7685484" y="4036219"/>
                <a:ext cx="1223367" cy="687586"/>
                <a:chOff x="7685484" y="4036219"/>
                <a:chExt cx="1223367" cy="687586"/>
              </a:xfrm>
            </p:grpSpPr>
            <p:sp>
              <p:nvSpPr>
                <p:cNvPr id="175" name="Rectangle"/>
                <p:cNvSpPr/>
                <p:nvPr/>
              </p:nvSpPr>
              <p:spPr>
                <a:xfrm>
                  <a:off x="7685484" y="4036219"/>
                  <a:ext cx="1223367" cy="68758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76" name="Partition 4"/>
                <p:cNvSpPr txBox="1"/>
                <p:nvPr/>
              </p:nvSpPr>
              <p:spPr>
                <a:xfrm>
                  <a:off x="7760421" y="4208116"/>
                  <a:ext cx="1073494" cy="3437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4</a:t>
                  </a:r>
                </a:p>
              </p:txBody>
            </p:sp>
          </p:grpSp>
          <p:sp>
            <p:nvSpPr>
              <p:cNvPr id="179" name="100K"/>
              <p:cNvSpPr txBox="1"/>
              <p:nvPr/>
            </p:nvSpPr>
            <p:spPr>
              <a:xfrm>
                <a:off x="8944570" y="5899222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100K</a:t>
                </a:r>
              </a:p>
            </p:txBody>
          </p:sp>
          <p:sp>
            <p:nvSpPr>
              <p:cNvPr id="180" name="500K"/>
              <p:cNvSpPr txBox="1"/>
              <p:nvPr/>
            </p:nvSpPr>
            <p:spPr>
              <a:xfrm>
                <a:off x="8944570" y="5211636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500K</a:t>
                </a:r>
              </a:p>
            </p:txBody>
          </p:sp>
          <p:sp>
            <p:nvSpPr>
              <p:cNvPr id="181" name="600K"/>
              <p:cNvSpPr txBox="1"/>
              <p:nvPr/>
            </p:nvSpPr>
            <p:spPr>
              <a:xfrm>
                <a:off x="8944570" y="490802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600K</a:t>
                </a:r>
              </a:p>
            </p:txBody>
          </p:sp>
          <p:sp>
            <p:nvSpPr>
              <p:cNvPr id="182" name="700K"/>
              <p:cNvSpPr txBox="1"/>
              <p:nvPr/>
            </p:nvSpPr>
            <p:spPr>
              <a:xfrm>
                <a:off x="8944570" y="460441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700K</a:t>
                </a:r>
              </a:p>
            </p:txBody>
          </p:sp>
          <p:sp>
            <p:nvSpPr>
              <p:cNvPr id="183" name="900K"/>
              <p:cNvSpPr txBox="1"/>
              <p:nvPr/>
            </p:nvSpPr>
            <p:spPr>
              <a:xfrm>
                <a:off x="8944570" y="3916831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900K</a:t>
                </a:r>
              </a:p>
            </p:txBody>
          </p:sp>
          <p:sp>
            <p:nvSpPr>
              <p:cNvPr id="184" name="Square"/>
              <p:cNvSpPr/>
              <p:nvPr/>
            </p:nvSpPr>
            <p:spPr>
              <a:xfrm>
                <a:off x="6015633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5" name="Square"/>
              <p:cNvSpPr/>
              <p:nvPr/>
            </p:nvSpPr>
            <p:spPr>
              <a:xfrm>
                <a:off x="6390680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6" name="Square"/>
              <p:cNvSpPr/>
              <p:nvPr/>
            </p:nvSpPr>
            <p:spPr>
              <a:xfrm>
                <a:off x="6774656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7" name="Square"/>
              <p:cNvSpPr/>
              <p:nvPr/>
            </p:nvSpPr>
            <p:spPr>
              <a:xfrm>
                <a:off x="7158633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7390805" y="4375546"/>
                <a:ext cx="294679" cy="689166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7381875" y="4875610"/>
                <a:ext cx="303609" cy="187523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0" name="Line"/>
              <p:cNvSpPr/>
              <p:nvPr/>
            </p:nvSpPr>
            <p:spPr>
              <a:xfrm>
                <a:off x="7381875" y="5063133"/>
                <a:ext cx="303609" cy="116086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1" name="Line"/>
              <p:cNvSpPr/>
              <p:nvPr/>
            </p:nvSpPr>
            <p:spPr>
              <a:xfrm>
                <a:off x="7381875" y="5067103"/>
                <a:ext cx="303609" cy="647897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2" name="Square"/>
              <p:cNvSpPr/>
              <p:nvPr/>
            </p:nvSpPr>
            <p:spPr>
              <a:xfrm>
                <a:off x="3042047" y="4259461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3" name="Square"/>
              <p:cNvSpPr/>
              <p:nvPr/>
            </p:nvSpPr>
            <p:spPr>
              <a:xfrm>
                <a:off x="2658070" y="4759523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4" name="Square"/>
              <p:cNvSpPr/>
              <p:nvPr/>
            </p:nvSpPr>
            <p:spPr>
              <a:xfrm>
                <a:off x="3042047" y="4759523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5" name="Square"/>
              <p:cNvSpPr/>
              <p:nvPr/>
            </p:nvSpPr>
            <p:spPr>
              <a:xfrm>
                <a:off x="3042047" y="5598914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6" name="Process"/>
              <p:cNvSpPr txBox="1"/>
              <p:nvPr/>
            </p:nvSpPr>
            <p:spPr>
              <a:xfrm>
                <a:off x="5894011" y="5804237"/>
                <a:ext cx="850362" cy="3751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Process</a:t>
                </a:r>
              </a:p>
            </p:txBody>
          </p:sp>
          <p:sp>
            <p:nvSpPr>
              <p:cNvPr id="197" name="Line"/>
              <p:cNvSpPr/>
              <p:nvPr/>
            </p:nvSpPr>
            <p:spPr>
              <a:xfrm rot="16200000">
                <a:off x="6291270" y="5226847"/>
                <a:ext cx="608995" cy="510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830" y="0"/>
                      <a:pt x="9660" y="5387"/>
                      <a:pt x="9660" y="10775"/>
                    </a:cubicBezTo>
                    <a:cubicBezTo>
                      <a:pt x="9660" y="16162"/>
                      <a:pt x="14490" y="21549"/>
                      <a:pt x="19320" y="21549"/>
                    </a:cubicBezTo>
                    <a:lnTo>
                      <a:pt x="21600" y="21600"/>
                    </a:lnTo>
                  </a:path>
                </a:pathLst>
              </a:custGeom>
              <a:ln w="25400">
                <a:solidFill>
                  <a:srgbClr val="000000"/>
                </a:solidFill>
                <a:prstDash val="sysDot"/>
                <a:tailEnd type="triangle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</p:grpSp>
      </p:grpSp>
      <p:sp>
        <p:nvSpPr>
          <p:cNvPr id="68" name="Slide Number">
            <a:extLst>
              <a:ext uri="{FF2B5EF4-FFF2-40B4-BE49-F238E27FC236}">
                <a16:creationId xmlns:a16="http://schemas.microsoft.com/office/drawing/2014/main" id="{12A37AA8-E7AF-CE4F-9B9B-78D462FBCC7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9" name="Footer Placeholder 3">
            <a:extLst>
              <a:ext uri="{FF2B5EF4-FFF2-40B4-BE49-F238E27FC236}">
                <a16:creationId xmlns:a16="http://schemas.microsoft.com/office/drawing/2014/main" id="{5E80C43D-B69A-9345-8074-3B1D3F86FF5F}"/>
              </a:ext>
            </a:extLst>
          </p:cNvPr>
          <p:cNvSpPr txBox="1">
            <a:spLocks/>
          </p:cNvSpPr>
          <p:nvPr/>
        </p:nvSpPr>
        <p:spPr>
          <a:xfrm>
            <a:off x="4976031" y="6033479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70" name="Date Placeholder 5">
            <a:extLst>
              <a:ext uri="{FF2B5EF4-FFF2-40B4-BE49-F238E27FC236}">
                <a16:creationId xmlns:a16="http://schemas.microsoft.com/office/drawing/2014/main" id="{C7C66D17-2E5F-D74D-9330-2F6F3EF65BBD}"/>
              </a:ext>
            </a:extLst>
          </p:cNvPr>
          <p:cNvSpPr txBox="1">
            <a:spLocks/>
          </p:cNvSpPr>
          <p:nvPr/>
        </p:nvSpPr>
        <p:spPr>
          <a:xfrm>
            <a:off x="838200" y="6033478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2/14/22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631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2883</Words>
  <Application>Microsoft Macintosh PowerPoint</Application>
  <PresentationFormat>Widescreen</PresentationFormat>
  <Paragraphs>763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Office Theme</vt:lpstr>
      <vt:lpstr>Processes</vt:lpstr>
      <vt:lpstr>Processes and threads</vt:lpstr>
      <vt:lpstr>What is a process?</vt:lpstr>
      <vt:lpstr>What is an Address Space?</vt:lpstr>
      <vt:lpstr>How is that accomplished?</vt:lpstr>
      <vt:lpstr>In an ideal world…</vt:lpstr>
      <vt:lpstr>Memory hierarchy</vt:lpstr>
      <vt:lpstr>Basic memory management</vt:lpstr>
      <vt:lpstr>Fixed partitions: multiple programs</vt:lpstr>
      <vt:lpstr>Multiprogrammed system performance</vt:lpstr>
      <vt:lpstr>Memory and multiprogramming</vt:lpstr>
      <vt:lpstr>Base and limit registers</vt:lpstr>
      <vt:lpstr>Allocating memory</vt:lpstr>
      <vt:lpstr>Freeing memory</vt:lpstr>
      <vt:lpstr>Buddy allocation</vt:lpstr>
      <vt:lpstr>Virtual memory</vt:lpstr>
      <vt:lpstr>Virtual and physical addresses</vt:lpstr>
      <vt:lpstr>Paging and page tables</vt:lpstr>
      <vt:lpstr>What’s in a page table entry?</vt:lpstr>
      <vt:lpstr>Mapping logical addresses to physical addresses</vt:lpstr>
      <vt:lpstr>Address Translation Architecture</vt:lpstr>
      <vt:lpstr>Memory &amp; paging structures</vt:lpstr>
      <vt:lpstr>The Process Model</vt:lpstr>
      <vt:lpstr>When is a process created?</vt:lpstr>
      <vt:lpstr>When do processes end?</vt:lpstr>
      <vt:lpstr>Process hierarchies</vt:lpstr>
      <vt:lpstr>Process States</vt:lpstr>
      <vt:lpstr>What’s in a process table entry?</vt:lpstr>
      <vt:lpstr>What happens on a trap/interrupt?</vt:lpstr>
      <vt:lpstr>Multiple Threads in a Process </vt:lpstr>
      <vt:lpstr>Process and Thread Information</vt:lpstr>
      <vt:lpstr>Threads and Stacks</vt:lpstr>
      <vt:lpstr>Why use Threads?</vt:lpstr>
      <vt:lpstr>Three Ways to Build a Server</vt:lpstr>
      <vt:lpstr>Issues with using Threads</vt:lpstr>
      <vt:lpstr>Implementing Threads</vt:lpstr>
      <vt:lpstr>POSIX threads</vt:lpstr>
      <vt:lpstr>Processes &amp; Threads in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Darrell Long</dc:creator>
  <cp:lastModifiedBy>Eugene Chou</cp:lastModifiedBy>
  <cp:revision>26</cp:revision>
  <dcterms:created xsi:type="dcterms:W3CDTF">2019-11-19T23:29:55Z</dcterms:created>
  <dcterms:modified xsi:type="dcterms:W3CDTF">2022-02-15T01:53:51Z</dcterms:modified>
</cp:coreProperties>
</file>