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4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72" r:id="rId4"/>
    <p:sldId id="259" r:id="rId5"/>
    <p:sldId id="260" r:id="rId6"/>
    <p:sldId id="265" r:id="rId7"/>
    <p:sldId id="263" r:id="rId8"/>
    <p:sldId id="289" r:id="rId9"/>
    <p:sldId id="290" r:id="rId10"/>
    <p:sldId id="264" r:id="rId11"/>
    <p:sldId id="266" r:id="rId12"/>
    <p:sldId id="269" r:id="rId13"/>
    <p:sldId id="270" r:id="rId14"/>
    <p:sldId id="267" r:id="rId15"/>
    <p:sldId id="268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0000"/>
    <a:srgbClr val="DA8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1"/>
    <p:restoredTop sz="95337"/>
  </p:normalViewPr>
  <p:slideViewPr>
    <p:cSldViewPr snapToGrid="0" snapToObjects="1">
      <p:cViewPr varScale="1">
        <p:scale>
          <a:sx n="59" d="100"/>
          <a:sy n="59" d="100"/>
        </p:scale>
        <p:origin x="216" y="1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4" d="100"/>
          <a:sy n="124" d="100"/>
        </p:scale>
        <p:origin x="11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314A0D0-EE50-A341-9FCF-F6C4BB0010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6E1E81-0EF1-844C-87C9-A76BE7268D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3E20E-AA67-C747-B8BF-30832A4F8D86}" type="datetimeFigureOut">
              <a:rPr lang="en-US" smtClean="0"/>
              <a:t>3/10/22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69B944-8020-284D-8F68-A207D0CF36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66601A-B35F-744A-BFCE-5E06780F41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FD113-D409-1148-9E30-83010D8A5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070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20F43-E554-4C4A-88C2-D9736448F22C}" type="datetimeFigureOut">
              <a:rPr lang="en-US" smtClean="0"/>
              <a:t>3/10/22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143C0-21C6-8146-9AD5-3BA11DF30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77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78BDD9E-4983-5040-85BD-ED8087CF2615}" type="datetime1">
              <a:rPr lang="en-US" smtClean="0"/>
              <a:t>3/10/22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926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37CD-FA3C-284C-9076-37E18159223F}" type="datetime1">
              <a:rPr lang="en-US" smtClean="0"/>
              <a:t>3/10/22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29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659C9-0E80-AC4E-9494-28A1DE7EAD59}" type="datetime1">
              <a:rPr lang="en-US" smtClean="0"/>
              <a:t>3/10/22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25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1D0F-B307-1747-9453-AF1DD6FCDCEF}" type="datetime1">
              <a:rPr lang="en-US" smtClean="0"/>
              <a:t>3/10/22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296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4B6E-25D9-D54E-808A-13939D46AF54}" type="datetime1">
              <a:rPr lang="en-US" smtClean="0"/>
              <a:t>3/10/22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352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BF0B9-CD91-F146-9508-AFA2280AAB49}" type="datetime1">
              <a:rPr lang="en-US" smtClean="0"/>
              <a:t>3/10/22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8789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3DC9-2C38-6546-86C0-0D42F363B890}" type="datetime1">
              <a:rPr lang="en-US" smtClean="0"/>
              <a:t>3/10/22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2077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CD740-4413-C943-8E7D-3DDAAFDE7ED2}" type="datetime1">
              <a:rPr lang="en-US" smtClean="0"/>
              <a:t>3/10/22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53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3D843-2381-8A47-A48A-9A070C52CE21}" type="datetime1">
              <a:rPr lang="en-US" smtClean="0"/>
              <a:t>3/10/22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31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944E-AEC3-6C47-8399-172ABBA226E0}" type="datetime1">
              <a:rPr lang="en-US" smtClean="0"/>
              <a:t>3/10/22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796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7F70-AAE7-5840-A0F4-6E4A80736683}" type="datetime1">
              <a:rPr lang="en-US" smtClean="0"/>
              <a:t>3/10/22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01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DEA867B2-52C3-8448-AE30-85EA029191CA}" type="datetime1">
              <a:rPr lang="en-US" smtClean="0"/>
              <a:t>3/10/22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66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</p:sldLayoutIdLs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2C5F7-2640-2A40-8D45-6278A03F22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multithreading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7C048C-7417-5442-A435-50C5F23462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CSE13S</a:t>
            </a:r>
          </a:p>
          <a:p>
            <a:r>
              <a:rPr lang="en-US" dirty="0"/>
              <a:t>Prof. Darrell Long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AE1BE-D9D4-D242-953D-46A7BD5AB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F7CB9-906E-0A48-BF3E-CEDDE5B4800F}" type="datetime1">
              <a:rPr lang="en-US" smtClean="0"/>
              <a:t>3/10/22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E9388-5329-9946-92D0-3869E47F6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09DBC-DB0D-8E44-98A3-FAB594F2A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429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9AE20-09ED-4547-8AE0-006A6CFED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a 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4FC19-3530-5549-98BA-4E9EA275D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154999" cy="40233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 join a thread means waiting for it to finish.</a:t>
            </a:r>
          </a:p>
          <a:p>
            <a:r>
              <a:rPr lang="en-US" dirty="0"/>
              <a:t>Basic idea:</a:t>
            </a:r>
          </a:p>
          <a:p>
            <a:pPr lvl="1"/>
            <a:r>
              <a:rPr lang="en-US" dirty="0"/>
              <a:t>Let threads perform some job in parallel.</a:t>
            </a:r>
          </a:p>
          <a:p>
            <a:pPr lvl="1"/>
            <a:r>
              <a:rPr lang="en-US" dirty="0"/>
              <a:t>Wait for all threads tasked with the job to finish.</a:t>
            </a:r>
          </a:p>
          <a:p>
            <a:pPr lvl="1"/>
            <a:r>
              <a:rPr lang="en-US" dirty="0"/>
              <a:t>Once all threads finish execution, the job is completed.</a:t>
            </a:r>
          </a:p>
          <a:p>
            <a:pPr lvl="2"/>
            <a:r>
              <a:rPr lang="en-US" dirty="0"/>
              <a:t>This is where joining comes in!</a:t>
            </a:r>
          </a:p>
          <a:p>
            <a:pPr lvl="2"/>
            <a:r>
              <a:rPr lang="en-US" dirty="0"/>
              <a:t>Weird things can happen if you continue your program without verifying that all threads are done.</a:t>
            </a:r>
          </a:p>
          <a:p>
            <a:r>
              <a:rPr lang="en-US" dirty="0"/>
              <a:t>There are cases in which you do not want to join threads.</a:t>
            </a:r>
          </a:p>
          <a:p>
            <a:pPr lvl="1"/>
            <a:r>
              <a:rPr lang="en-US" dirty="0"/>
              <a:t>You want the main thread to continue execution while the other threads do their assigned tasks.</a:t>
            </a:r>
          </a:p>
          <a:p>
            <a:pPr lvl="1"/>
            <a:r>
              <a:rPr lang="en-US" dirty="0"/>
              <a:t>Commonly seen in web servers.</a:t>
            </a:r>
          </a:p>
          <a:p>
            <a:pPr lvl="1"/>
            <a:endParaRPr lang="en-US" dirty="0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CA570F79-AD2F-2C44-A799-DAA3C7717BCB}"/>
              </a:ext>
            </a:extLst>
          </p:cNvPr>
          <p:cNvGrpSpPr/>
          <p:nvPr/>
        </p:nvGrpSpPr>
        <p:grpSpPr>
          <a:xfrm>
            <a:off x="6863174" y="1470356"/>
            <a:ext cx="3881026" cy="4481939"/>
            <a:chOff x="7363237" y="1941845"/>
            <a:chExt cx="3201400" cy="3697084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E649E47-3CD5-9445-890E-101AE1D594AC}"/>
                </a:ext>
              </a:extLst>
            </p:cNvPr>
            <p:cNvCxnSpPr>
              <a:cxnSpLocks/>
            </p:cNvCxnSpPr>
            <p:nvPr/>
          </p:nvCxnSpPr>
          <p:spPr>
            <a:xfrm>
              <a:off x="9029881" y="1941845"/>
              <a:ext cx="0" cy="36970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5486E13-90F4-BD42-8544-736D6E3D7D22}"/>
                </a:ext>
              </a:extLst>
            </p:cNvPr>
            <p:cNvSpPr/>
            <p:nvPr/>
          </p:nvSpPr>
          <p:spPr>
            <a:xfrm>
              <a:off x="9007020" y="256016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Elbow Connector 68">
              <a:extLst>
                <a:ext uri="{FF2B5EF4-FFF2-40B4-BE49-F238E27FC236}">
                  <a16:creationId xmlns:a16="http://schemas.microsoft.com/office/drawing/2014/main" id="{1F457F71-C122-FE40-836E-B0C5285D1CB1}"/>
                </a:ext>
              </a:extLst>
            </p:cNvPr>
            <p:cNvCxnSpPr>
              <a:cxnSpLocks/>
              <a:stCxn id="67" idx="6"/>
              <a:endCxn id="73" idx="6"/>
            </p:cNvCxnSpPr>
            <p:nvPr/>
          </p:nvCxnSpPr>
          <p:spPr>
            <a:xfrm>
              <a:off x="9052739" y="2583021"/>
              <a:ext cx="1" cy="2236808"/>
            </a:xfrm>
            <a:prstGeom prst="bentConnector3">
              <a:avLst>
                <a:gd name="adj1" fmla="val 22860100000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44B9255-02D0-D14A-8059-440D77CB9D1B}"/>
                </a:ext>
              </a:extLst>
            </p:cNvPr>
            <p:cNvSpPr/>
            <p:nvPr/>
          </p:nvSpPr>
          <p:spPr>
            <a:xfrm>
              <a:off x="9007021" y="479696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64F6A6E3-8A9C-144D-ABDD-D2106A372B05}"/>
                </a:ext>
              </a:extLst>
            </p:cNvPr>
            <p:cNvSpPr/>
            <p:nvPr/>
          </p:nvSpPr>
          <p:spPr>
            <a:xfrm>
              <a:off x="9007019" y="491775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030CF552-EA8B-854D-9EAB-3781DEBB92E3}"/>
                </a:ext>
              </a:extLst>
            </p:cNvPr>
            <p:cNvSpPr/>
            <p:nvPr/>
          </p:nvSpPr>
          <p:spPr>
            <a:xfrm>
              <a:off x="9007019" y="265373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Elbow Connector 87">
              <a:extLst>
                <a:ext uri="{FF2B5EF4-FFF2-40B4-BE49-F238E27FC236}">
                  <a16:creationId xmlns:a16="http://schemas.microsoft.com/office/drawing/2014/main" id="{BCF87A5F-94BD-EC4F-BDEB-69B6503FE0F9}"/>
                </a:ext>
              </a:extLst>
            </p:cNvPr>
            <p:cNvCxnSpPr>
              <a:cxnSpLocks/>
              <a:stCxn id="87" idx="2"/>
              <a:endCxn id="86" idx="2"/>
            </p:cNvCxnSpPr>
            <p:nvPr/>
          </p:nvCxnSpPr>
          <p:spPr>
            <a:xfrm rot="10800000" flipV="1">
              <a:off x="9007019" y="2676597"/>
              <a:ext cx="12700" cy="2264015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41CD7D2-B2FB-EA43-8D26-6F491358413D}"/>
                </a:ext>
              </a:extLst>
            </p:cNvPr>
            <p:cNvSpPr txBox="1"/>
            <p:nvPr/>
          </p:nvSpPr>
          <p:spPr>
            <a:xfrm>
              <a:off x="7363237" y="2307559"/>
              <a:ext cx="1008603" cy="203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/>
                <a:t>thread creation</a:t>
              </a:r>
            </a:p>
          </p:txBody>
        </p:sp>
        <p:cxnSp>
          <p:nvCxnSpPr>
            <p:cNvPr id="93" name="Curved Connector 92">
              <a:extLst>
                <a:ext uri="{FF2B5EF4-FFF2-40B4-BE49-F238E27FC236}">
                  <a16:creationId xmlns:a16="http://schemas.microsoft.com/office/drawing/2014/main" id="{E02F6390-4F47-2440-B86B-C6FA9E2783AF}"/>
                </a:ext>
              </a:extLst>
            </p:cNvPr>
            <p:cNvCxnSpPr>
              <a:cxnSpLocks/>
              <a:stCxn id="91" idx="2"/>
            </p:cNvCxnSpPr>
            <p:nvPr/>
          </p:nvCxnSpPr>
          <p:spPr>
            <a:xfrm rot="16200000" flipH="1">
              <a:off x="8371436" y="2006765"/>
              <a:ext cx="90867" cy="10986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urved Connector 93">
              <a:extLst>
                <a:ext uri="{FF2B5EF4-FFF2-40B4-BE49-F238E27FC236}">
                  <a16:creationId xmlns:a16="http://schemas.microsoft.com/office/drawing/2014/main" id="{C05C4294-B4EC-104A-B4B2-BD01F7517F0E}"/>
                </a:ext>
              </a:extLst>
            </p:cNvPr>
            <p:cNvCxnSpPr>
              <a:cxnSpLocks/>
              <a:stCxn id="91" idx="2"/>
            </p:cNvCxnSpPr>
            <p:nvPr/>
          </p:nvCxnSpPr>
          <p:spPr>
            <a:xfrm rot="16200000" flipH="1">
              <a:off x="8322473" y="2055729"/>
              <a:ext cx="188793" cy="10986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500B02A-52AB-014C-BA68-2F8290F3F8F5}"/>
                </a:ext>
              </a:extLst>
            </p:cNvPr>
            <p:cNvSpPr txBox="1"/>
            <p:nvPr/>
          </p:nvSpPr>
          <p:spPr>
            <a:xfrm>
              <a:off x="9556034" y="5149832"/>
              <a:ext cx="1008603" cy="203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/>
                <a:t>thread join</a:t>
              </a:r>
            </a:p>
          </p:txBody>
        </p:sp>
        <p:cxnSp>
          <p:nvCxnSpPr>
            <p:cNvPr id="102" name="Curved Connector 101">
              <a:extLst>
                <a:ext uri="{FF2B5EF4-FFF2-40B4-BE49-F238E27FC236}">
                  <a16:creationId xmlns:a16="http://schemas.microsoft.com/office/drawing/2014/main" id="{306869BC-4C78-C141-A1EA-FE6FA07328E2}"/>
                </a:ext>
              </a:extLst>
            </p:cNvPr>
            <p:cNvCxnSpPr>
              <a:cxnSpLocks/>
              <a:stCxn id="101" idx="0"/>
            </p:cNvCxnSpPr>
            <p:nvPr/>
          </p:nvCxnSpPr>
          <p:spPr>
            <a:xfrm rot="16200000" flipV="1">
              <a:off x="9472338" y="4561834"/>
              <a:ext cx="209219" cy="966777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urved Connector 102">
              <a:extLst>
                <a:ext uri="{FF2B5EF4-FFF2-40B4-BE49-F238E27FC236}">
                  <a16:creationId xmlns:a16="http://schemas.microsoft.com/office/drawing/2014/main" id="{4D72A629-213A-8040-B2A3-935E2257803A}"/>
                </a:ext>
              </a:extLst>
            </p:cNvPr>
            <p:cNvCxnSpPr>
              <a:cxnSpLocks/>
              <a:stCxn id="101" idx="0"/>
            </p:cNvCxnSpPr>
            <p:nvPr/>
          </p:nvCxnSpPr>
          <p:spPr>
            <a:xfrm rot="16200000" flipV="1">
              <a:off x="9411947" y="4501443"/>
              <a:ext cx="330003" cy="966775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0544E-A3FE-4E41-92B2-F1A3AE670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031B-720C-9B42-9099-5DAF5A9D423B}" type="datetime1">
              <a:rPr lang="en-US" smtClean="0"/>
              <a:t>3/10/22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A7506-4A04-0B47-9615-33278900A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A1C7B-371C-FC44-8A0D-69C0E5801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370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A276D-F89F-394E-A714-9F654F18F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try at multithreading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3C32F7-9E8D-5247-A868-7EE3C0DC5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3047810" cy="402336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We’ll write a simple multithreaded program.</a:t>
            </a:r>
          </a:p>
          <a:p>
            <a:pPr lvl="1"/>
            <a:r>
              <a:rPr lang="en-US" dirty="0"/>
              <a:t>Each process starts out with a main thread.</a:t>
            </a:r>
          </a:p>
          <a:p>
            <a:pPr lvl="1"/>
            <a:r>
              <a:rPr lang="en-US" dirty="0"/>
              <a:t>This main thread will then spawn 4 additional threads.</a:t>
            </a:r>
          </a:p>
          <a:p>
            <a:pPr lvl="1"/>
            <a:r>
              <a:rPr lang="en-US" dirty="0"/>
              <a:t>Each of these threads is tasked with incrementing a global counter 10000 times.</a:t>
            </a:r>
          </a:p>
          <a:p>
            <a:pPr lvl="1"/>
            <a:r>
              <a:rPr lang="en-US" dirty="0"/>
              <a:t>The threads are joined, and the final counter value is printed.</a:t>
            </a:r>
          </a:p>
          <a:p>
            <a:r>
              <a:rPr lang="en-US" dirty="0"/>
              <a:t>We expect the output of this program to be 40000.</a:t>
            </a:r>
          </a:p>
          <a:p>
            <a:pPr lvl="1"/>
            <a:r>
              <a:rPr lang="en-US" dirty="0"/>
              <a:t>We run the program 10 times in succession, but the output is never correct.</a:t>
            </a:r>
          </a:p>
          <a:p>
            <a:pPr lvl="2"/>
            <a:r>
              <a:rPr lang="en-US" dirty="0"/>
              <a:t>Why? Because of </a:t>
            </a:r>
            <a:r>
              <a:rPr lang="en-US" i="1" dirty="0"/>
              <a:t>race conditions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3871E8-C817-2141-80DC-9B5D85919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054" y="2266678"/>
            <a:ext cx="4233459" cy="36596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D5E081D-1939-EB44-878D-05B81D24C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9629" y="2266678"/>
            <a:ext cx="2354472" cy="3659668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CADCC6-B1C1-D843-BF93-E5AA45C92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E537-66D2-8F4E-8440-E6568B76582E}" type="datetime1">
              <a:rPr lang="en-US" smtClean="0"/>
              <a:t>3/10/22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D74C08-62A3-1949-AE7A-1DA93AE1B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C2FAE-C52D-F84A-B076-53180CEBC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40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14DEA-38CC-BC49-A9AF-E8F94C617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9AB0E-033B-7146-8FFE-BBBB34116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211780" cy="4023360"/>
          </a:xfrm>
        </p:spPr>
        <p:txBody>
          <a:bodyPr/>
          <a:lstStyle/>
          <a:p>
            <a:r>
              <a:rPr lang="en-US" dirty="0"/>
              <a:t>Threads share memory.</a:t>
            </a:r>
          </a:p>
          <a:p>
            <a:pPr lvl="1"/>
            <a:r>
              <a:rPr lang="en-US" dirty="0"/>
              <a:t>Different threads may read/write the same memory.</a:t>
            </a:r>
          </a:p>
          <a:p>
            <a:pPr lvl="1"/>
            <a:r>
              <a:rPr lang="en-US" dirty="0"/>
              <a:t>Thus, threads share resources.</a:t>
            </a:r>
          </a:p>
          <a:p>
            <a:r>
              <a:rPr lang="en-US" dirty="0"/>
              <a:t>Problem: no guarantee that read followed by write is atomic.</a:t>
            </a:r>
          </a:p>
          <a:p>
            <a:pPr lvl="1"/>
            <a:r>
              <a:rPr lang="en-US" dirty="0"/>
              <a:t>Which means the ordering of events matters!</a:t>
            </a:r>
          </a:p>
          <a:p>
            <a:pPr lvl="1"/>
            <a:r>
              <a:rPr lang="en-US" dirty="0"/>
              <a:t>Also results in erroneous results.</a:t>
            </a:r>
          </a:p>
          <a:p>
            <a:r>
              <a:rPr lang="en-US" dirty="0"/>
              <a:t>Example on right shows the problem with the first attempt at multithreading.</a:t>
            </a:r>
          </a:p>
          <a:p>
            <a:pPr lvl="1"/>
            <a:r>
              <a:rPr lang="en-US" dirty="0"/>
              <a:t>Why some increments of the counter didn’t seem to take effect.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BF36BD1-539E-DF4B-A0FB-3C7095C8FB9A}"/>
              </a:ext>
            </a:extLst>
          </p:cNvPr>
          <p:cNvGrpSpPr/>
          <p:nvPr/>
        </p:nvGrpSpPr>
        <p:grpSpPr>
          <a:xfrm>
            <a:off x="6771805" y="1900166"/>
            <a:ext cx="4761253" cy="3995137"/>
            <a:chOff x="6771805" y="1900166"/>
            <a:chExt cx="4761253" cy="399513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D09F895-4FAE-604B-B16B-2E0B176414C3}"/>
                </a:ext>
              </a:extLst>
            </p:cNvPr>
            <p:cNvSpPr txBox="1"/>
            <p:nvPr/>
          </p:nvSpPr>
          <p:spPr>
            <a:xfrm>
              <a:off x="6771805" y="1900166"/>
              <a:ext cx="1319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Thread 1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F063A20-6D81-B544-8A12-EF354CAB78B1}"/>
                </a:ext>
              </a:extLst>
            </p:cNvPr>
            <p:cNvSpPr txBox="1"/>
            <p:nvPr/>
          </p:nvSpPr>
          <p:spPr>
            <a:xfrm>
              <a:off x="10213923" y="1900166"/>
              <a:ext cx="1319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Thread 2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8CDF26-3C1C-7C45-95FD-EBC6237445BB}"/>
                </a:ext>
              </a:extLst>
            </p:cNvPr>
            <p:cNvSpPr txBox="1"/>
            <p:nvPr/>
          </p:nvSpPr>
          <p:spPr>
            <a:xfrm>
              <a:off x="8492864" y="1900166"/>
              <a:ext cx="1319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Memory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4B90074-81EF-EF42-AE26-AFEA4763ACC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431373" y="2269498"/>
              <a:ext cx="0" cy="3131661"/>
            </a:xfrm>
            <a:prstGeom prst="line">
              <a:avLst/>
            </a:prstGeom>
            <a:ln w="22225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5E995B9-2096-824F-94B0-161301167733}"/>
                </a:ext>
              </a:extLst>
            </p:cNvPr>
            <p:cNvCxnSpPr>
              <a:cxnSpLocks/>
            </p:cNvCxnSpPr>
            <p:nvPr/>
          </p:nvCxnSpPr>
          <p:spPr>
            <a:xfrm>
              <a:off x="9148962" y="2286000"/>
              <a:ext cx="0" cy="3131661"/>
            </a:xfrm>
            <a:prstGeom prst="line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8A9EED0-4AEA-E045-9F65-107720D891EB}"/>
                </a:ext>
              </a:extLst>
            </p:cNvPr>
            <p:cNvCxnSpPr>
              <a:cxnSpLocks/>
            </p:cNvCxnSpPr>
            <p:nvPr/>
          </p:nvCxnSpPr>
          <p:spPr>
            <a:xfrm>
              <a:off x="10862432" y="2286000"/>
              <a:ext cx="0" cy="3131661"/>
            </a:xfrm>
            <a:prstGeom prst="line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4BA738E-1DC9-604C-9374-FD9BE45183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31372" y="3025886"/>
              <a:ext cx="1725524" cy="9365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55C27FA-1953-9640-8307-0A05C9175241}"/>
                </a:ext>
              </a:extLst>
            </p:cNvPr>
            <p:cNvCxnSpPr>
              <a:cxnSpLocks/>
            </p:cNvCxnSpPr>
            <p:nvPr/>
          </p:nvCxnSpPr>
          <p:spPr>
            <a:xfrm>
              <a:off x="7431372" y="2634115"/>
              <a:ext cx="1725523" cy="1311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B34097F-AEA1-C341-B5F0-7571A86350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50869" y="3380475"/>
              <a:ext cx="1693915" cy="126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D533A85-5FDA-B54A-9526-F537FC1C78CE}"/>
                </a:ext>
              </a:extLst>
            </p:cNvPr>
            <p:cNvCxnSpPr>
              <a:cxnSpLocks/>
            </p:cNvCxnSpPr>
            <p:nvPr/>
          </p:nvCxnSpPr>
          <p:spPr>
            <a:xfrm>
              <a:off x="9150565" y="3760189"/>
              <a:ext cx="1701722" cy="1235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4C34C06-5364-E049-9600-32E2A335C9D1}"/>
                </a:ext>
              </a:extLst>
            </p:cNvPr>
            <p:cNvCxnSpPr>
              <a:cxnSpLocks/>
            </p:cNvCxnSpPr>
            <p:nvPr/>
          </p:nvCxnSpPr>
          <p:spPr>
            <a:xfrm>
              <a:off x="7435493" y="4473146"/>
              <a:ext cx="1721403" cy="13180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BC0B1F3-0A50-734A-94EC-64EC99642E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56896" y="4827373"/>
              <a:ext cx="1709656" cy="1153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D3DA55A3-5EC3-3643-B4F6-9EC4F1B42012}"/>
                    </a:ext>
                  </a:extLst>
                </p:cNvPr>
                <p:cNvSpPr txBox="1"/>
                <p:nvPr/>
              </p:nvSpPr>
              <p:spPr>
                <a:xfrm>
                  <a:off x="7876217" y="2411693"/>
                  <a:ext cx="83202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get </a:t>
                  </a:r>
                  <a14:m>
                    <m:oMath xmlns:m="http://schemas.openxmlformats.org/officeDocument/2006/math">
                      <m:r>
                        <a:rPr lang="en-US" sz="1100" i="1" dirty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D3DA55A3-5EC3-3643-B4F6-9EC4F1B420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6217" y="2411693"/>
                  <a:ext cx="832022" cy="261610"/>
                </a:xfrm>
                <a:prstGeom prst="rect">
                  <a:avLst/>
                </a:prstGeom>
                <a:blipFill>
                  <a:blip r:embed="rId2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083868D8-696A-3E4F-BFE1-D03310A9C964}"/>
                    </a:ext>
                  </a:extLst>
                </p:cNvPr>
                <p:cNvSpPr txBox="1"/>
                <p:nvPr/>
              </p:nvSpPr>
              <p:spPr>
                <a:xfrm>
                  <a:off x="7876217" y="2811102"/>
                  <a:ext cx="83202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083868D8-696A-3E4F-BFE1-D03310A9C9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6217" y="2811102"/>
                  <a:ext cx="832022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0F807D28-599F-E04A-A322-BE11CB8B0CF4}"/>
                    </a:ext>
                  </a:extLst>
                </p:cNvPr>
                <p:cNvSpPr txBox="1"/>
                <p:nvPr/>
              </p:nvSpPr>
              <p:spPr>
                <a:xfrm>
                  <a:off x="9583660" y="3173362"/>
                  <a:ext cx="83202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get </a:t>
                  </a:r>
                  <a14:m>
                    <m:oMath xmlns:m="http://schemas.openxmlformats.org/officeDocument/2006/math">
                      <m:r>
                        <a:rPr lang="en-US" sz="11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0F807D28-599F-E04A-A322-BE11CB8B0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3660" y="3173362"/>
                  <a:ext cx="832022" cy="261610"/>
                </a:xfrm>
                <a:prstGeom prst="rect">
                  <a:avLst/>
                </a:prstGeom>
                <a:blipFill>
                  <a:blip r:embed="rId4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F6DD1C08-A23B-2444-9E12-D24AE1C785BC}"/>
                    </a:ext>
                  </a:extLst>
                </p:cNvPr>
                <p:cNvSpPr txBox="1"/>
                <p:nvPr/>
              </p:nvSpPr>
              <p:spPr>
                <a:xfrm>
                  <a:off x="9583660" y="3572771"/>
                  <a:ext cx="83202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F6DD1C08-A23B-2444-9E12-D24AE1C785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3660" y="3572771"/>
                  <a:ext cx="832022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61F2EEB-6CA1-9D4A-97F1-C780CBA32E78}"/>
                    </a:ext>
                  </a:extLst>
                </p:cNvPr>
                <p:cNvSpPr txBox="1"/>
                <p:nvPr/>
              </p:nvSpPr>
              <p:spPr>
                <a:xfrm>
                  <a:off x="7866071" y="4250724"/>
                  <a:ext cx="83202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+=1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61F2EEB-6CA1-9D4A-97F1-C780CBA32E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6071" y="4250724"/>
                  <a:ext cx="832022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4FC04B2F-CCA6-0040-B060-8B980130A13C}"/>
                    </a:ext>
                  </a:extLst>
                </p:cNvPr>
                <p:cNvSpPr txBox="1"/>
                <p:nvPr/>
              </p:nvSpPr>
              <p:spPr>
                <a:xfrm>
                  <a:off x="9595713" y="4604951"/>
                  <a:ext cx="83202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+=1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4FC04B2F-CCA6-0040-B060-8B980130A1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5713" y="4604951"/>
                  <a:ext cx="832022" cy="2616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Frame 76">
              <a:extLst>
                <a:ext uri="{FF2B5EF4-FFF2-40B4-BE49-F238E27FC236}">
                  <a16:creationId xmlns:a16="http://schemas.microsoft.com/office/drawing/2014/main" id="{150A621C-4AA6-4E44-8801-C1011FE954DE}"/>
                </a:ext>
              </a:extLst>
            </p:cNvPr>
            <p:cNvSpPr/>
            <p:nvPr/>
          </p:nvSpPr>
          <p:spPr>
            <a:xfrm>
              <a:off x="7077145" y="4087203"/>
              <a:ext cx="4151027" cy="1110873"/>
            </a:xfrm>
            <a:prstGeom prst="frame">
              <a:avLst/>
            </a:prstGeom>
            <a:solidFill>
              <a:srgbClr val="FF0000"/>
            </a:solidFill>
            <a:ln w="254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62BEEFA7-3870-B944-B8CE-AAB433B949B4}"/>
                    </a:ext>
                  </a:extLst>
                </p:cNvPr>
                <p:cNvSpPr txBox="1"/>
                <p:nvPr/>
              </p:nvSpPr>
              <p:spPr>
                <a:xfrm>
                  <a:off x="8145382" y="5464416"/>
                  <a:ext cx="2068541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=6</m:t>
                        </m:r>
                      </m:oMath>
                    </m:oMathPara>
                  </a14:m>
                  <a:endParaRPr lang="en-US" sz="1100" dirty="0"/>
                </a:p>
                <a:p>
                  <a:pPr algn="ctr"/>
                  <a:r>
                    <a:rPr lang="en-US" sz="1100" dirty="0"/>
                    <a:t>Incremented once, not twice!</a:t>
                  </a:r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62BEEFA7-3870-B944-B8CE-AAB433B949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5382" y="5464416"/>
                  <a:ext cx="2068541" cy="430887"/>
                </a:xfrm>
                <a:prstGeom prst="rect">
                  <a:avLst/>
                </a:prstGeom>
                <a:blipFill>
                  <a:blip r:embed="rId8"/>
                  <a:stretch>
                    <a:fillRect b="-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D6561C-CD8C-5040-B946-1F6042EDF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477D-7CB5-B348-B814-3DB6045904AC}" type="datetime1">
              <a:rPr lang="en-US" smtClean="0"/>
              <a:t>3/10/22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4B9ADC3-D4F5-514B-82B5-63B4BD118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5046B74-AFFC-AE45-B5F1-A0E54F788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180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43B7F-83D8-894B-94EB-97BB7BE5B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regions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453FE-7DE9-9C49-A76B-515A29C41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140698" cy="40233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Use critical regions to provide </a:t>
            </a:r>
            <a:r>
              <a:rPr lang="en-US" i="1" dirty="0"/>
              <a:t>mutual exclusion</a:t>
            </a:r>
            <a:r>
              <a:rPr lang="en-US" dirty="0"/>
              <a:t> to help fix race conditions.</a:t>
            </a:r>
          </a:p>
          <a:p>
            <a:r>
              <a:rPr lang="en-US" dirty="0"/>
              <a:t>Four conditions must hold to provide mutual exclusion: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dirty="0"/>
              <a:t>No two processes may simultaneously be in critical region.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dirty="0"/>
              <a:t>No assumptions may be made about speed.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dirty="0"/>
              <a:t>No process running outside its critical region may block another process.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dirty="0"/>
              <a:t>A process may not wait forever to enter the critical region.</a:t>
            </a:r>
          </a:p>
          <a:p>
            <a:pPr marL="0" indent="0">
              <a:buNone/>
            </a:pPr>
            <a:r>
              <a:rPr lang="en-US" dirty="0"/>
              <a:t>A process in this sense doesn’t need to be specifically an OS process.</a:t>
            </a:r>
          </a:p>
          <a:p>
            <a:pPr marL="459486" lvl="1" indent="-285750"/>
            <a:r>
              <a:rPr lang="en-US" dirty="0"/>
              <a:t>Could be a thread, or a database connection.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E95F487-7809-B64A-8E0A-8028358DE2AF}"/>
              </a:ext>
            </a:extLst>
          </p:cNvPr>
          <p:cNvGrpSpPr/>
          <p:nvPr/>
        </p:nvGrpSpPr>
        <p:grpSpPr>
          <a:xfrm>
            <a:off x="6771805" y="1900166"/>
            <a:ext cx="4761253" cy="4155187"/>
            <a:chOff x="6771805" y="1900166"/>
            <a:chExt cx="4761253" cy="415518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326CFFC-D41B-BB4E-BFE0-12163F16E9E2}"/>
                </a:ext>
              </a:extLst>
            </p:cNvPr>
            <p:cNvSpPr txBox="1"/>
            <p:nvPr/>
          </p:nvSpPr>
          <p:spPr>
            <a:xfrm>
              <a:off x="6771805" y="1900166"/>
              <a:ext cx="1319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Thread 1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C6C6CB7-4E81-ED4E-BB84-4A5DA66CC51E}"/>
                </a:ext>
              </a:extLst>
            </p:cNvPr>
            <p:cNvSpPr txBox="1"/>
            <p:nvPr/>
          </p:nvSpPr>
          <p:spPr>
            <a:xfrm>
              <a:off x="10213923" y="1900166"/>
              <a:ext cx="1319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Thread 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975D56B-530F-024C-B200-6BC03A54F806}"/>
                </a:ext>
              </a:extLst>
            </p:cNvPr>
            <p:cNvSpPr txBox="1"/>
            <p:nvPr/>
          </p:nvSpPr>
          <p:spPr>
            <a:xfrm>
              <a:off x="8492864" y="1900166"/>
              <a:ext cx="1319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Memory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26DB628-00D6-4A4D-932F-CE72AEFA31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31373" y="2269500"/>
              <a:ext cx="8239" cy="3516577"/>
            </a:xfrm>
            <a:prstGeom prst="line">
              <a:avLst/>
            </a:prstGeom>
            <a:ln w="22225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6995C7C-FE7C-F644-ADA5-3476B3A7C5D6}"/>
                </a:ext>
              </a:extLst>
            </p:cNvPr>
            <p:cNvCxnSpPr>
              <a:cxnSpLocks/>
            </p:cNvCxnSpPr>
            <p:nvPr/>
          </p:nvCxnSpPr>
          <p:spPr>
            <a:xfrm>
              <a:off x="9148962" y="2286000"/>
              <a:ext cx="7629" cy="3500077"/>
            </a:xfrm>
            <a:prstGeom prst="line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74F7C55-ECDA-904B-90BF-5323834EE1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58313" y="2286000"/>
              <a:ext cx="4120" cy="3500077"/>
            </a:xfrm>
            <a:prstGeom prst="line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D37388D-7660-6D40-8CEE-FEE84875E1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35493" y="3151658"/>
              <a:ext cx="1725524" cy="9365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9800980-36CD-B743-B907-799070323FB9}"/>
                </a:ext>
              </a:extLst>
            </p:cNvPr>
            <p:cNvCxnSpPr>
              <a:cxnSpLocks/>
            </p:cNvCxnSpPr>
            <p:nvPr/>
          </p:nvCxnSpPr>
          <p:spPr>
            <a:xfrm>
              <a:off x="7435493" y="2759887"/>
              <a:ext cx="1725523" cy="1311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8602525-0BFD-EE46-B923-4735B38258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56895" y="4418380"/>
              <a:ext cx="1693915" cy="126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6967684-6977-0F49-83F8-78888C64FC6F}"/>
                </a:ext>
              </a:extLst>
            </p:cNvPr>
            <p:cNvCxnSpPr>
              <a:cxnSpLocks/>
            </p:cNvCxnSpPr>
            <p:nvPr/>
          </p:nvCxnSpPr>
          <p:spPr>
            <a:xfrm>
              <a:off x="9156591" y="4798094"/>
              <a:ext cx="1701722" cy="1235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A99A6FD-73D3-2C44-8406-66F1464972B9}"/>
                </a:ext>
              </a:extLst>
            </p:cNvPr>
            <p:cNvCxnSpPr>
              <a:cxnSpLocks/>
            </p:cNvCxnSpPr>
            <p:nvPr/>
          </p:nvCxnSpPr>
          <p:spPr>
            <a:xfrm>
              <a:off x="7439612" y="3522618"/>
              <a:ext cx="1721403" cy="13180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DD850F5-B845-FB4A-8C39-B879E83EE1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89783" y="3079563"/>
              <a:ext cx="1391275" cy="1153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0B48247-8262-3042-932E-B11998570942}"/>
                    </a:ext>
                  </a:extLst>
                </p:cNvPr>
                <p:cNvSpPr txBox="1"/>
                <p:nvPr/>
              </p:nvSpPr>
              <p:spPr>
                <a:xfrm>
                  <a:off x="7880338" y="2567872"/>
                  <a:ext cx="83202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get </a:t>
                  </a:r>
                  <a14:m>
                    <m:oMath xmlns:m="http://schemas.openxmlformats.org/officeDocument/2006/math">
                      <m:r>
                        <a:rPr lang="en-US" sz="1100" i="1" dirty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0B48247-8262-3042-932E-B119985709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0338" y="2567872"/>
                  <a:ext cx="832022" cy="261610"/>
                </a:xfrm>
                <a:prstGeom prst="rect">
                  <a:avLst/>
                </a:prstGeom>
                <a:blipFill>
                  <a:blip r:embed="rId2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E26C2B5-2AF6-114F-B07E-153AB0A8571B}"/>
                    </a:ext>
                  </a:extLst>
                </p:cNvPr>
                <p:cNvSpPr txBox="1"/>
                <p:nvPr/>
              </p:nvSpPr>
              <p:spPr>
                <a:xfrm>
                  <a:off x="7880338" y="2936874"/>
                  <a:ext cx="83202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E26C2B5-2AF6-114F-B07E-153AB0A857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0338" y="2936874"/>
                  <a:ext cx="832022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487DD6D-98AC-BE42-BC5B-11D7521A3D98}"/>
                    </a:ext>
                  </a:extLst>
                </p:cNvPr>
                <p:cNvSpPr txBox="1"/>
                <p:nvPr/>
              </p:nvSpPr>
              <p:spPr>
                <a:xfrm>
                  <a:off x="9589686" y="4247875"/>
                  <a:ext cx="83202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get </a:t>
                  </a:r>
                  <a14:m>
                    <m:oMath xmlns:m="http://schemas.openxmlformats.org/officeDocument/2006/math">
                      <m:r>
                        <a:rPr lang="en-US" sz="11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487DD6D-98AC-BE42-BC5B-11D7521A3D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9686" y="4247875"/>
                  <a:ext cx="832022" cy="261610"/>
                </a:xfrm>
                <a:prstGeom prst="rect">
                  <a:avLst/>
                </a:prstGeom>
                <a:blipFill>
                  <a:blip r:embed="rId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D82EF09-14A0-9B4E-95FC-9DF1632406A7}"/>
                    </a:ext>
                  </a:extLst>
                </p:cNvPr>
                <p:cNvSpPr txBox="1"/>
                <p:nvPr/>
              </p:nvSpPr>
              <p:spPr>
                <a:xfrm>
                  <a:off x="9589686" y="4610676"/>
                  <a:ext cx="83202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D82EF09-14A0-9B4E-95FC-9DF1632406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9686" y="4610676"/>
                  <a:ext cx="832022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989CE6D-BEBA-864D-855A-D2BBA525D17F}"/>
                    </a:ext>
                  </a:extLst>
                </p:cNvPr>
                <p:cNvSpPr txBox="1"/>
                <p:nvPr/>
              </p:nvSpPr>
              <p:spPr>
                <a:xfrm>
                  <a:off x="7882984" y="3314971"/>
                  <a:ext cx="83202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+=1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989CE6D-BEBA-864D-855A-D2BBA525D1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2984" y="3314971"/>
                  <a:ext cx="832022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Frame 22">
              <a:extLst>
                <a:ext uri="{FF2B5EF4-FFF2-40B4-BE49-F238E27FC236}">
                  <a16:creationId xmlns:a16="http://schemas.microsoft.com/office/drawing/2014/main" id="{CF2706C1-C8D1-0A41-A9C5-91AF5CBCCC87}"/>
                </a:ext>
              </a:extLst>
            </p:cNvPr>
            <p:cNvSpPr/>
            <p:nvPr/>
          </p:nvSpPr>
          <p:spPr>
            <a:xfrm>
              <a:off x="7073449" y="2377015"/>
              <a:ext cx="2416334" cy="1574417"/>
            </a:xfrm>
            <a:prstGeom prst="frame">
              <a:avLst/>
            </a:prstGeom>
            <a:solidFill>
              <a:srgbClr val="92D050"/>
            </a:solidFill>
            <a:ln w="254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CA1CB23-3A21-F34C-89D6-4117B777DF5B}"/>
                    </a:ext>
                  </a:extLst>
                </p:cNvPr>
                <p:cNvSpPr txBox="1"/>
                <p:nvPr/>
              </p:nvSpPr>
              <p:spPr>
                <a:xfrm>
                  <a:off x="8145382" y="5793743"/>
                  <a:ext cx="206854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CA1CB23-3A21-F34C-89D6-4117B777DF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5382" y="5793743"/>
                  <a:ext cx="2068541" cy="2616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Multiply 25">
              <a:extLst>
                <a:ext uri="{FF2B5EF4-FFF2-40B4-BE49-F238E27FC236}">
                  <a16:creationId xmlns:a16="http://schemas.microsoft.com/office/drawing/2014/main" id="{39FE5DB7-0891-D248-9B97-AC77491E9B3F}"/>
                </a:ext>
              </a:extLst>
            </p:cNvPr>
            <p:cNvSpPr/>
            <p:nvPr/>
          </p:nvSpPr>
          <p:spPr>
            <a:xfrm>
              <a:off x="10011724" y="2948179"/>
              <a:ext cx="361150" cy="378097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D9DC928-7151-0E42-991B-E29C61D32092}"/>
                </a:ext>
              </a:extLst>
            </p:cNvPr>
            <p:cNvSpPr txBox="1"/>
            <p:nvPr/>
          </p:nvSpPr>
          <p:spPr>
            <a:xfrm>
              <a:off x="9582919" y="2640819"/>
              <a:ext cx="1148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Thread 2 blocked from critical region!</a:t>
              </a:r>
            </a:p>
          </p:txBody>
        </p:sp>
        <p:sp>
          <p:nvSpPr>
            <p:cNvPr id="34" name="Frame 33">
              <a:extLst>
                <a:ext uri="{FF2B5EF4-FFF2-40B4-BE49-F238E27FC236}">
                  <a16:creationId xmlns:a16="http://schemas.microsoft.com/office/drawing/2014/main" id="{8D8EA31D-8F5D-9740-B6A7-26CB5E2CD98E}"/>
                </a:ext>
              </a:extLst>
            </p:cNvPr>
            <p:cNvSpPr/>
            <p:nvPr/>
          </p:nvSpPr>
          <p:spPr>
            <a:xfrm>
              <a:off x="8803557" y="4057073"/>
              <a:ext cx="2416334" cy="1506168"/>
            </a:xfrm>
            <a:prstGeom prst="frame">
              <a:avLst/>
            </a:prstGeom>
            <a:solidFill>
              <a:srgbClr val="92D050"/>
            </a:solidFill>
            <a:ln w="254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B1457D9-4D00-174F-B010-8D568E257F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56894" y="5138334"/>
              <a:ext cx="1693915" cy="126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374C484D-1889-E34A-AF47-E43678B43663}"/>
                    </a:ext>
                  </a:extLst>
                </p:cNvPr>
                <p:cNvSpPr txBox="1"/>
                <p:nvPr/>
              </p:nvSpPr>
              <p:spPr>
                <a:xfrm>
                  <a:off x="9595713" y="4963916"/>
                  <a:ext cx="83202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+=1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374C484D-1889-E34A-AF47-E43678B436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5713" y="4963916"/>
                  <a:ext cx="832022" cy="2616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0223245-35F3-7744-9792-A413DDDA220F}"/>
                </a:ext>
              </a:extLst>
            </p:cNvPr>
            <p:cNvCxnSpPr>
              <a:cxnSpLocks/>
            </p:cNvCxnSpPr>
            <p:nvPr/>
          </p:nvCxnSpPr>
          <p:spPr>
            <a:xfrm>
              <a:off x="7431372" y="4818759"/>
              <a:ext cx="1360131" cy="1451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98679ED-D815-634D-A985-4BC25FEB62E4}"/>
                </a:ext>
              </a:extLst>
            </p:cNvPr>
            <p:cNvSpPr txBox="1"/>
            <p:nvPr/>
          </p:nvSpPr>
          <p:spPr>
            <a:xfrm>
              <a:off x="7528772" y="4372149"/>
              <a:ext cx="1148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Thread 1 blocked from critical region!</a:t>
              </a:r>
            </a:p>
          </p:txBody>
        </p:sp>
        <p:sp>
          <p:nvSpPr>
            <p:cNvPr id="52" name="Multiply 51">
              <a:extLst>
                <a:ext uri="{FF2B5EF4-FFF2-40B4-BE49-F238E27FC236}">
                  <a16:creationId xmlns:a16="http://schemas.microsoft.com/office/drawing/2014/main" id="{A2C6880D-62C2-2F42-8EE1-7302353D48C3}"/>
                </a:ext>
              </a:extLst>
            </p:cNvPr>
            <p:cNvSpPr/>
            <p:nvPr/>
          </p:nvSpPr>
          <p:spPr>
            <a:xfrm>
              <a:off x="7935868" y="4702288"/>
              <a:ext cx="361150" cy="378097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CC994-92FB-944A-9C7A-C8205C0BA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D6B2F-D32E-1545-995B-4E0708ACC4A0}" type="datetime1">
              <a:rPr lang="en-US" smtClean="0"/>
              <a:t>3/10/22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87D00873-68A4-FC4A-A370-626E77D2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D29AA0FA-3BA7-CF46-9BE7-AF7AB6542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876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C7483-F23E-F842-B35C-E3B39DD2B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Locking for mutual exclusion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5E6B5-3BB0-374B-AD62-8E55F00D5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748146" cy="40233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locking out of threads from critical regions is done using a </a:t>
            </a:r>
            <a:r>
              <a:rPr lang="en-US" i="1" dirty="0"/>
              <a:t>mutex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With POSIX threads, this is type </a:t>
            </a:r>
            <a:r>
              <a:rPr lang="en-US" dirty="0" err="1">
                <a:latin typeface="Courier" pitchFamily="2" charset="0"/>
              </a:rPr>
              <a:t>pthread_mutex_t</a:t>
            </a:r>
            <a:r>
              <a:rPr lang="en-US" dirty="0"/>
              <a:t>.</a:t>
            </a:r>
          </a:p>
          <a:p>
            <a:r>
              <a:rPr lang="en-US" dirty="0"/>
              <a:t>Two main operations: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dirty="0" err="1">
                <a:latin typeface="Courier" pitchFamily="2" charset="0"/>
              </a:rPr>
              <a:t>pthread_mutex_lock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dirty="0" err="1">
                <a:latin typeface="Courier" pitchFamily="2" charset="0"/>
              </a:rPr>
              <a:t>pthread_mutex_unlock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r>
              <a:rPr lang="en-US" dirty="0"/>
              <a:t>Idea:</a:t>
            </a:r>
          </a:p>
          <a:p>
            <a:pPr marL="459486" lvl="1" indent="-285750"/>
            <a:r>
              <a:rPr lang="en-US" dirty="0"/>
              <a:t>Have a mutex for a critical region.</a:t>
            </a:r>
          </a:p>
          <a:p>
            <a:pPr marL="459486" lvl="1" indent="-285750"/>
            <a:r>
              <a:rPr lang="en-US" dirty="0"/>
              <a:t>Before entering the critical region, a thread must lock the mutex first.</a:t>
            </a:r>
          </a:p>
          <a:p>
            <a:pPr marL="642366" lvl="2" indent="-285750"/>
            <a:r>
              <a:rPr lang="en-US" dirty="0"/>
              <a:t>If the mutex has already been locked, the thread is blocked until it has been unlocked.</a:t>
            </a:r>
          </a:p>
          <a:p>
            <a:pPr marL="459486" lvl="1" indent="-285750"/>
            <a:r>
              <a:rPr lang="en-US" dirty="0"/>
              <a:t>The thread unlocks the mutex after leaving the critical region.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061FE0-682A-5744-B74D-376A3CAFF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075" y="2084832"/>
            <a:ext cx="3058239" cy="4077652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CC3D6-478F-2A44-AD3B-1F9438AB2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1B3B-A0BE-9A44-AE35-6E52393BDFD9}" type="datetime1">
              <a:rPr lang="en-US" smtClean="0"/>
              <a:t>3/10/22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75208B-6C1A-F347-AC59-15B1E14E8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52F4C-351B-2C48-8840-571036932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22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EE556-D3AF-EF4F-B854-441B0BADA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try at multithreading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B57ABD-1112-4444-81F1-075DFDD2A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843" y="2084832"/>
            <a:ext cx="3906522" cy="39513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DA3815-A941-014A-BD00-F1F65393B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0270" y="2084832"/>
            <a:ext cx="2359835" cy="3951351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B99DE9C-E57A-1A4B-A7B8-957A3DADF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3047810" cy="4023360"/>
          </a:xfrm>
        </p:spPr>
        <p:txBody>
          <a:bodyPr>
            <a:normAutofit/>
          </a:bodyPr>
          <a:lstStyle/>
          <a:p>
            <a:r>
              <a:rPr lang="en-US" dirty="0"/>
              <a:t>We go back and add locks around the incrementing loop.</a:t>
            </a:r>
          </a:p>
          <a:p>
            <a:pPr lvl="1"/>
            <a:r>
              <a:rPr lang="en-US" dirty="0"/>
              <a:t>That’s the critical region.</a:t>
            </a:r>
          </a:p>
          <a:p>
            <a:pPr lvl="1"/>
            <a:r>
              <a:rPr lang="en-US" dirty="0"/>
              <a:t>Now, only one thread and increment the counter at a time.</a:t>
            </a:r>
          </a:p>
          <a:p>
            <a:pPr marL="0" indent="-45720">
              <a:buNone/>
            </a:pPr>
            <a:r>
              <a:rPr lang="en-US" dirty="0"/>
              <a:t>Running this revised code yields the correct result.</a:t>
            </a:r>
          </a:p>
          <a:p>
            <a:pPr lvl="1"/>
            <a:r>
              <a:rPr lang="en-US" dirty="0"/>
              <a:t>4 threads incrementing a counter 10000 times each should yield 40000.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2E41D9-00AC-E74B-ADCB-5C53B63D1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7A04-CFE2-CE49-9A57-82A8AC843B1E}" type="datetime1">
              <a:rPr lang="en-US" smtClean="0"/>
              <a:t>3/10/22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463659-2407-C84B-B816-F4ECCC57D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7A4B0-38C8-4E4E-8867-210DD620D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971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124E7-4701-D044-9A87-8632C1073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6E092F-0801-CC49-A44C-CC87463159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30" y="2286000"/>
                <a:ext cx="4757426" cy="4023360"/>
              </a:xfrm>
            </p:spPr>
            <p:txBody>
              <a:bodyPr/>
              <a:lstStyle/>
              <a:p>
                <a:r>
                  <a:rPr lang="en-US" dirty="0"/>
                  <a:t>Formal definition: “A set of processes is </a:t>
                </a:r>
                <a:r>
                  <a:rPr lang="en-US" i="1" dirty="0"/>
                  <a:t>deadlocked</a:t>
                </a:r>
                <a:r>
                  <a:rPr lang="en-US" dirty="0"/>
                  <a:t> if each process in the set is waiting for an event that only another process in the set can cause”.</a:t>
                </a:r>
              </a:p>
              <a:p>
                <a:r>
                  <a:rPr lang="en-US" dirty="0"/>
                  <a:t>Basically, a cyclic dependency on some resource.</a:t>
                </a:r>
              </a:p>
              <a:p>
                <a:pPr lvl="1"/>
                <a:r>
                  <a:rPr lang="en-US" dirty="0"/>
                  <a:t>Process A needs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from process B in order to run.</a:t>
                </a:r>
              </a:p>
              <a:p>
                <a:pPr lvl="1"/>
                <a:r>
                  <a:rPr lang="en-US" dirty="0"/>
                  <a:t>Process B needs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from process A in order to run.</a:t>
                </a:r>
              </a:p>
              <a:p>
                <a:pPr lvl="1"/>
                <a:r>
                  <a:rPr lang="en-US" dirty="0"/>
                  <a:t>Neither process is willing to give up granted resources.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6E092F-0801-CC49-A44C-CC87463159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30" y="2286000"/>
                <a:ext cx="4757426" cy="4023360"/>
              </a:xfrm>
              <a:blipFill>
                <a:blip r:embed="rId2"/>
                <a:stretch>
                  <a:fillRect l="-533" t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D7F7B939-AEC9-504F-A884-01A024605F40}"/>
              </a:ext>
            </a:extLst>
          </p:cNvPr>
          <p:cNvGrpSpPr/>
          <p:nvPr/>
        </p:nvGrpSpPr>
        <p:grpSpPr>
          <a:xfrm>
            <a:off x="6366078" y="2748988"/>
            <a:ext cx="5170988" cy="2338958"/>
            <a:chOff x="6308205" y="2610091"/>
            <a:chExt cx="5170988" cy="233895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BB01BEB-B552-7F4A-84F2-83F645F15E30}"/>
                </a:ext>
              </a:extLst>
            </p:cNvPr>
            <p:cNvSpPr txBox="1"/>
            <p:nvPr/>
          </p:nvSpPr>
          <p:spPr>
            <a:xfrm>
              <a:off x="8125429" y="2610091"/>
              <a:ext cx="1562582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Process A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825517B-6FF2-4E4E-AA46-89B348F484AA}"/>
                </a:ext>
              </a:extLst>
            </p:cNvPr>
            <p:cNvSpPr txBox="1"/>
            <p:nvPr/>
          </p:nvSpPr>
          <p:spPr>
            <a:xfrm>
              <a:off x="8125429" y="4579717"/>
              <a:ext cx="1562582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Process B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C518E53-DAB9-594F-9193-C1714717F510}"/>
                    </a:ext>
                  </a:extLst>
                </p:cNvPr>
                <p:cNvSpPr txBox="1"/>
                <p:nvPr/>
              </p:nvSpPr>
              <p:spPr>
                <a:xfrm>
                  <a:off x="9688011" y="3599282"/>
                  <a:ext cx="1562582" cy="369332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Resource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C518E53-DAB9-594F-9193-C1714717F5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8011" y="3599282"/>
                  <a:ext cx="1562582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21875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1B35AF4-2DB3-7143-84DD-0CAAD2C425C9}"/>
                    </a:ext>
                  </a:extLst>
                </p:cNvPr>
                <p:cNvSpPr txBox="1"/>
                <p:nvPr/>
              </p:nvSpPr>
              <p:spPr>
                <a:xfrm>
                  <a:off x="6562847" y="3613447"/>
                  <a:ext cx="1562582" cy="369332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Resource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1B35AF4-2DB3-7143-84DD-0CAAD2C425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2847" y="3613447"/>
                  <a:ext cx="1562582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8182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25B6F8EC-8BCF-B540-AF11-F00C8584470E}"/>
                </a:ext>
              </a:extLst>
            </p:cNvPr>
            <p:cNvCxnSpPr>
              <a:stCxn id="4" idx="3"/>
              <a:endCxn id="6" idx="0"/>
            </p:cNvCxnSpPr>
            <p:nvPr/>
          </p:nvCxnSpPr>
          <p:spPr>
            <a:xfrm>
              <a:off x="9688011" y="2794757"/>
              <a:ext cx="781291" cy="804525"/>
            </a:xfrm>
            <a:prstGeom prst="curved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>
              <a:extLst>
                <a:ext uri="{FF2B5EF4-FFF2-40B4-BE49-F238E27FC236}">
                  <a16:creationId xmlns:a16="http://schemas.microsoft.com/office/drawing/2014/main" id="{EC0DD0DA-A5DF-4943-A834-1469E683D47D}"/>
                </a:ext>
              </a:extLst>
            </p:cNvPr>
            <p:cNvCxnSpPr>
              <a:cxnSpLocks/>
              <a:stCxn id="6" idx="2"/>
              <a:endCxn id="5" idx="3"/>
            </p:cNvCxnSpPr>
            <p:nvPr/>
          </p:nvCxnSpPr>
          <p:spPr>
            <a:xfrm rot="5400000">
              <a:off x="9680773" y="3975853"/>
              <a:ext cx="795769" cy="781291"/>
            </a:xfrm>
            <a:prstGeom prst="curved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D95A810C-2B49-3A49-B59A-8F13C942E276}"/>
                </a:ext>
              </a:extLst>
            </p:cNvPr>
            <p:cNvCxnSpPr>
              <a:cxnSpLocks/>
              <a:stCxn id="5" idx="1"/>
              <a:endCxn id="10" idx="2"/>
            </p:cNvCxnSpPr>
            <p:nvPr/>
          </p:nvCxnSpPr>
          <p:spPr>
            <a:xfrm rot="10800000">
              <a:off x="7344139" y="3982779"/>
              <a:ext cx="781291" cy="781604"/>
            </a:xfrm>
            <a:prstGeom prst="curved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AA23C029-AD86-424D-81AA-9B809E8AD1AF}"/>
                </a:ext>
              </a:extLst>
            </p:cNvPr>
            <p:cNvCxnSpPr>
              <a:cxnSpLocks/>
              <a:stCxn id="10" idx="0"/>
              <a:endCxn id="4" idx="1"/>
            </p:cNvCxnSpPr>
            <p:nvPr/>
          </p:nvCxnSpPr>
          <p:spPr>
            <a:xfrm rot="5400000" flipH="1" flipV="1">
              <a:off x="7325438" y="2813457"/>
              <a:ext cx="818690" cy="781291"/>
            </a:xfrm>
            <a:prstGeom prst="curved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2A89A22-14B2-BE4E-9521-B7F000A28086}"/>
                </a:ext>
              </a:extLst>
            </p:cNvPr>
            <p:cNvSpPr txBox="1"/>
            <p:nvPr/>
          </p:nvSpPr>
          <p:spPr>
            <a:xfrm>
              <a:off x="10098911" y="2877746"/>
              <a:ext cx="9086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owns</a:t>
              </a:r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B1B3F09-33F1-FD4F-98CB-79E8B6E57889}"/>
                </a:ext>
              </a:extLst>
            </p:cNvPr>
            <p:cNvSpPr txBox="1"/>
            <p:nvPr/>
          </p:nvSpPr>
          <p:spPr>
            <a:xfrm>
              <a:off x="10072869" y="4399207"/>
              <a:ext cx="14063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needed by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1A19C59-8ACD-2F4D-8D79-AB37E5829DE2}"/>
                </a:ext>
              </a:extLst>
            </p:cNvPr>
            <p:cNvSpPr txBox="1"/>
            <p:nvPr/>
          </p:nvSpPr>
          <p:spPr>
            <a:xfrm>
              <a:off x="6308205" y="2896325"/>
              <a:ext cx="14063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needed by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4AD03B2-88EA-7E46-82AB-AE21EED06ACD}"/>
                </a:ext>
              </a:extLst>
            </p:cNvPr>
            <p:cNvSpPr txBox="1"/>
            <p:nvPr/>
          </p:nvSpPr>
          <p:spPr>
            <a:xfrm>
              <a:off x="6762511" y="4399207"/>
              <a:ext cx="9086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owns</a:t>
              </a:r>
              <a:endParaRPr lang="en-US" dirty="0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C5BB31-90ED-4148-B8FA-034B8DA30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4916-27C9-4D40-B2E8-0B8FDF09EC8A}" type="datetime1">
              <a:rPr lang="en-US" smtClean="0"/>
              <a:t>3/10/22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98B9C7-5C2B-A644-ADFB-3ADA45A1F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0D2F73-59EE-A54B-9D99-8C6FDDC95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433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C4870-7C5F-9D4C-A057-471B4D326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2ED7D-6B4A-5348-A414-AE24FB70D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Resource: something a process uses (usually limited).</a:t>
            </a:r>
          </a:p>
          <a:p>
            <a:r>
              <a:rPr lang="en-US" dirty="0"/>
              <a:t>Examples of computer resources:</a:t>
            </a:r>
          </a:p>
          <a:p>
            <a:pPr lvl="1"/>
            <a:r>
              <a:rPr lang="en-US" dirty="0"/>
              <a:t>Printers</a:t>
            </a:r>
          </a:p>
          <a:p>
            <a:pPr lvl="1"/>
            <a:r>
              <a:rPr lang="en-US" dirty="0"/>
              <a:t>Semaphores/locks</a:t>
            </a:r>
          </a:p>
          <a:p>
            <a:pPr lvl="1"/>
            <a:r>
              <a:rPr lang="en-US" dirty="0"/>
              <a:t>Memory (with threads, this is usually a </a:t>
            </a:r>
            <a:r>
              <a:rPr lang="en-US" i="1" dirty="0"/>
              <a:t>shared</a:t>
            </a:r>
            <a:r>
              <a:rPr lang="en-US" dirty="0"/>
              <a:t> variable)</a:t>
            </a:r>
          </a:p>
          <a:p>
            <a:pPr lvl="1"/>
            <a:r>
              <a:rPr lang="en-US" dirty="0"/>
              <a:t>Tables (in a database)</a:t>
            </a:r>
          </a:p>
          <a:p>
            <a:r>
              <a:rPr lang="en-US" dirty="0"/>
              <a:t>Processes need access to resources in reasonable order.</a:t>
            </a:r>
          </a:p>
          <a:p>
            <a:r>
              <a:rPr lang="en-US" dirty="0"/>
              <a:t>Two types of resources:</a:t>
            </a:r>
          </a:p>
          <a:p>
            <a:pPr lvl="1"/>
            <a:r>
              <a:rPr lang="en-US" dirty="0"/>
              <a:t>Preemptable resources: can be taken away from a process with no ill effects.</a:t>
            </a:r>
          </a:p>
          <a:p>
            <a:pPr lvl="1"/>
            <a:r>
              <a:rPr lang="en-US" dirty="0"/>
              <a:t>Non-preemptable resources: causes ill effects if taken away from a process.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B5544-B127-2D44-9C24-C8F4030BD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A91E-0931-D947-86D1-A394E01BDD92}" type="datetime1">
              <a:rPr lang="en-US" smtClean="0"/>
              <a:t>3/10/22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7A3BB-F37D-2942-8170-497CA5497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B26A8-DE73-6842-8C1E-782D63370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180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93FC1-3DCD-114B-9943-BFE56A5D4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24974-F663-CD4E-970A-B269AC0A8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use a resource, a process must: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dirty="0"/>
              <a:t>Request the resource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dirty="0"/>
              <a:t>Do something with the resource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dirty="0"/>
              <a:t>Release the resource</a:t>
            </a:r>
          </a:p>
          <a:p>
            <a:pPr marL="0" indent="0">
              <a:buNone/>
            </a:pPr>
            <a:r>
              <a:rPr lang="en-US" dirty="0"/>
              <a:t>Can’t use the resource if the initial request is denied.</a:t>
            </a:r>
          </a:p>
          <a:p>
            <a:pPr lvl="1"/>
            <a:r>
              <a:rPr lang="en-US" dirty="0"/>
              <a:t>The requesting process has some options:</a:t>
            </a:r>
          </a:p>
          <a:p>
            <a:pPr lvl="2"/>
            <a:r>
              <a:rPr lang="en-US" dirty="0"/>
              <a:t>Block and wait for the resource.</a:t>
            </a:r>
          </a:p>
          <a:p>
            <a:pPr lvl="2"/>
            <a:r>
              <a:rPr lang="en-US" dirty="0"/>
              <a:t>Continue (if possible) without it, potentially using an alternate resource.</a:t>
            </a:r>
          </a:p>
          <a:p>
            <a:pPr lvl="2"/>
            <a:r>
              <a:rPr lang="en-US" dirty="0"/>
              <a:t>Fail with an error code.</a:t>
            </a:r>
          </a:p>
          <a:p>
            <a:pPr lvl="1"/>
            <a:r>
              <a:rPr lang="en-US" dirty="0"/>
              <a:t>Some of these options may be able to prevent deadlocks from occurring.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F790D-36EC-F84E-B43E-122A6AEB7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759C-79BC-2943-BF78-0734545151AC}" type="datetime1">
              <a:rPr lang="en-US" smtClean="0"/>
              <a:t>3/10/22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CD109-6AA6-1E4C-A7FF-588CD2AD9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F38FF-F079-984A-A860-DE37A308E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764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DB1F9-A851-6A43-8BA0-E28850F95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for deadlock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8CDF5-305A-3C4F-8B66-BF400D934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7031301" cy="4023360"/>
          </a:xfrm>
        </p:spPr>
        <p:txBody>
          <a:bodyPr>
            <a:normAutofit/>
          </a:bodyPr>
          <a:lstStyle/>
          <a:p>
            <a:r>
              <a:rPr lang="en-US" dirty="0"/>
              <a:t>There are 4 conditions necessary and sufficient for deadlock: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Mutual exclusion</a:t>
            </a:r>
          </a:p>
          <a:p>
            <a:pPr marL="630936" lvl="1" indent="-457200"/>
            <a:r>
              <a:rPr lang="en-US" dirty="0"/>
              <a:t>Each resource is assigned to at most one process.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Hold &amp; wait</a:t>
            </a:r>
          </a:p>
          <a:p>
            <a:pPr marL="630936" lvl="1" indent="-457200"/>
            <a:r>
              <a:rPr lang="en-US" dirty="0"/>
              <a:t>A process holding resources can request more resources.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No preemption</a:t>
            </a:r>
          </a:p>
          <a:p>
            <a:pPr marL="630936" lvl="1" indent="-457200"/>
            <a:r>
              <a:rPr lang="en-US" dirty="0"/>
              <a:t>Resources granted previous cannot be forcibly taken away.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Circular wait</a:t>
            </a:r>
          </a:p>
          <a:p>
            <a:pPr marL="630936" lvl="1" indent="-457200"/>
            <a:r>
              <a:rPr lang="en-US" dirty="0"/>
              <a:t>There must be a circular chain of 2 or more processes where each is waiting for a resource held by the next member of the chain.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49BB65-36F0-2B49-8331-EACEAFD60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1302" y="2286000"/>
            <a:ext cx="2997818" cy="316208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CCD88-9AD2-0643-A9B3-EEB35ED9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E81B6-A3D8-274B-BA77-0B6BE04115EC}" type="datetime1">
              <a:rPr lang="en-US" smtClean="0"/>
              <a:t>3/10/22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9DB24-AE16-C847-B3AB-0A45855BE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7FB2D-56DC-3F48-AE72-ECCE65C29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77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A55A6-F7CA-8D4B-93C9-E92EAB03D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 &amp;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FBA76-48A4-3B46-96BA-2A1B737AB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508767" cy="4023360"/>
          </a:xfrm>
        </p:spPr>
        <p:txBody>
          <a:bodyPr anchor="t">
            <a:normAutofit fontScale="92500" lnSpcReduction="20000"/>
          </a:bodyPr>
          <a:lstStyle/>
          <a:p>
            <a:r>
              <a:rPr lang="en-US" dirty="0"/>
              <a:t>What’s a process?</a:t>
            </a:r>
          </a:p>
          <a:p>
            <a:pPr lvl="1"/>
            <a:r>
              <a:rPr lang="en-US" i="0" dirty="0"/>
              <a:t>Code, data, and stack</a:t>
            </a:r>
          </a:p>
          <a:p>
            <a:pPr lvl="2"/>
            <a:r>
              <a:rPr lang="en-US" dirty="0"/>
              <a:t>Usually has its own address space</a:t>
            </a:r>
          </a:p>
          <a:p>
            <a:pPr lvl="1"/>
            <a:r>
              <a:rPr lang="en-US" i="0" dirty="0"/>
              <a:t>Program state</a:t>
            </a:r>
          </a:p>
          <a:p>
            <a:pPr lvl="2"/>
            <a:r>
              <a:rPr lang="en-US" dirty="0"/>
              <a:t>CPU registers</a:t>
            </a:r>
          </a:p>
          <a:p>
            <a:pPr lvl="2"/>
            <a:r>
              <a:rPr lang="en-US" i="0" dirty="0"/>
              <a:t>Program counter (current location in the code)</a:t>
            </a:r>
          </a:p>
          <a:p>
            <a:pPr lvl="2"/>
            <a:r>
              <a:rPr lang="en-US" dirty="0"/>
              <a:t>Stack pointer</a:t>
            </a:r>
          </a:p>
          <a:p>
            <a:r>
              <a:rPr lang="en-US" i="0" dirty="0"/>
              <a:t>Only one process</a:t>
            </a:r>
            <a:r>
              <a:rPr lang="en-US" dirty="0"/>
              <a:t> can run on a single CPU core at any given time.</a:t>
            </a:r>
          </a:p>
          <a:p>
            <a:pPr lvl="1"/>
            <a:r>
              <a:rPr lang="en-US" i="0" dirty="0"/>
              <a:t>Multi-core CPUs can support multiple processes and threads.</a:t>
            </a:r>
          </a:p>
          <a:p>
            <a:r>
              <a:rPr lang="en-US" dirty="0"/>
              <a:t>A process contains one or more </a:t>
            </a:r>
            <a:r>
              <a:rPr lang="en-US" i="1" dirty="0"/>
              <a:t>threads</a:t>
            </a:r>
            <a:r>
              <a:rPr lang="en-US" dirty="0"/>
              <a:t>.</a:t>
            </a:r>
          </a:p>
          <a:p>
            <a:pPr lvl="1"/>
            <a:r>
              <a:rPr lang="en-US" i="0" dirty="0"/>
              <a:t>Threads within a process run concurrently.</a:t>
            </a:r>
          </a:p>
          <a:p>
            <a:pPr lvl="1"/>
            <a:r>
              <a:rPr lang="en-US" dirty="0"/>
              <a:t>Threads share memory with each other.</a:t>
            </a:r>
          </a:p>
          <a:p>
            <a:pPr lvl="2"/>
            <a:r>
              <a:rPr lang="en-US" dirty="0"/>
              <a:t>They live in the same address space!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D25DD87-A9CC-CA46-A070-3EDAC2EA9A0E}"/>
              </a:ext>
            </a:extLst>
          </p:cNvPr>
          <p:cNvGrpSpPr/>
          <p:nvPr/>
        </p:nvGrpSpPr>
        <p:grpSpPr>
          <a:xfrm>
            <a:off x="6152827" y="2829257"/>
            <a:ext cx="5023578" cy="2936845"/>
            <a:chOff x="6586780" y="2445632"/>
            <a:chExt cx="5023578" cy="293684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34D5735-C1B1-B341-877D-B18B57A94B60}"/>
                </a:ext>
              </a:extLst>
            </p:cNvPr>
            <p:cNvGrpSpPr/>
            <p:nvPr/>
          </p:nvGrpSpPr>
          <p:grpSpPr>
            <a:xfrm>
              <a:off x="6586780" y="2445632"/>
              <a:ext cx="2511789" cy="2936845"/>
              <a:chOff x="7036231" y="2402237"/>
              <a:chExt cx="2789694" cy="2934237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60BDF6F-6FD4-E248-8C65-939A1D686C31}"/>
                  </a:ext>
                </a:extLst>
              </p:cNvPr>
              <p:cNvSpPr/>
              <p:nvPr/>
            </p:nvSpPr>
            <p:spPr>
              <a:xfrm>
                <a:off x="7036231" y="2402237"/>
                <a:ext cx="2789694" cy="293423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2400" b="1" dirty="0"/>
              </a:p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Process Items</a:t>
                </a:r>
              </a:p>
              <a:p>
                <a:pPr algn="ctr"/>
                <a:endParaRPr lang="en-US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F81C8A-0504-E442-BD2B-325BA4D1CD28}"/>
                  </a:ext>
                </a:extLst>
              </p:cNvPr>
              <p:cNvSpPr txBox="1"/>
              <p:nvPr/>
            </p:nvSpPr>
            <p:spPr>
              <a:xfrm>
                <a:off x="7377193" y="3245451"/>
                <a:ext cx="2107770" cy="2091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Address space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Open files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Child processes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Signals &amp; handlers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Accounting info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Global variables</a:t>
                </a:r>
              </a:p>
              <a:p>
                <a:endParaRPr lang="en-US" sz="1600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7987A4D-A978-6C48-B13F-4E1293166750}"/>
                </a:ext>
              </a:extLst>
            </p:cNvPr>
            <p:cNvGrpSpPr/>
            <p:nvPr/>
          </p:nvGrpSpPr>
          <p:grpSpPr>
            <a:xfrm>
              <a:off x="9098569" y="2445633"/>
              <a:ext cx="2511789" cy="2936844"/>
              <a:chOff x="7036231" y="2402238"/>
              <a:chExt cx="2789694" cy="2934236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2820DDE-F840-FB4B-8BB7-C76589DB9F06}"/>
                  </a:ext>
                </a:extLst>
              </p:cNvPr>
              <p:cNvSpPr/>
              <p:nvPr/>
            </p:nvSpPr>
            <p:spPr>
              <a:xfrm>
                <a:off x="7036231" y="2402238"/>
                <a:ext cx="2789694" cy="293423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2400" b="1" dirty="0"/>
              </a:p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Thread Items</a:t>
                </a:r>
              </a:p>
              <a:p>
                <a:pPr algn="ctr"/>
                <a:endParaRPr lang="en-US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FFD732-0888-C84C-9798-0AE42EA22D63}"/>
                  </a:ext>
                </a:extLst>
              </p:cNvPr>
              <p:cNvSpPr txBox="1"/>
              <p:nvPr/>
            </p:nvSpPr>
            <p:spPr>
              <a:xfrm>
                <a:off x="7377193" y="3245451"/>
                <a:ext cx="2107770" cy="1322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Program counter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Register values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Stack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Stack pointer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Local variables</a:t>
                </a:r>
              </a:p>
            </p:txBody>
          </p:sp>
        </p:grp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ECA0C-A69B-8147-A770-E016EF4C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8BDD6-E4E1-A646-ABBC-211326708A70}" type="datetime1">
              <a:rPr lang="en-US" smtClean="0"/>
              <a:t>3/10/22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251AE45-DBFA-B842-88BC-02A5AFE9B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DE7BAA9-1FB9-714D-B8E2-63C7DF9D0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810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71882-3D04-4741-8FEF-BBED2E0D3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allocation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A21BF-2A7E-EB41-90CF-D784442CA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977661" cy="4023360"/>
          </a:xfrm>
        </p:spPr>
        <p:txBody>
          <a:bodyPr/>
          <a:lstStyle/>
          <a:p>
            <a:r>
              <a:rPr lang="en-US" dirty="0"/>
              <a:t>Resource allocation can be modeled using </a:t>
            </a:r>
            <a:r>
              <a:rPr lang="en-US" i="1" dirty="0"/>
              <a:t>directed</a:t>
            </a:r>
            <a:r>
              <a:rPr lang="en-US" dirty="0"/>
              <a:t> graphs.</a:t>
            </a:r>
          </a:p>
          <a:p>
            <a:r>
              <a:rPr lang="en-US" dirty="0"/>
              <a:t>Example 1:</a:t>
            </a:r>
          </a:p>
          <a:p>
            <a:pPr lvl="1"/>
            <a:r>
              <a:rPr lang="en-US" dirty="0"/>
              <a:t>Resource X is assigned to process A.</a:t>
            </a:r>
          </a:p>
          <a:p>
            <a:pPr lvl="1"/>
            <a:r>
              <a:rPr lang="en-US" dirty="0"/>
              <a:t>Process A is requesting/waiting for resource Y.</a:t>
            </a:r>
          </a:p>
          <a:p>
            <a:r>
              <a:rPr lang="en-US" dirty="0"/>
              <a:t>Example 2:</a:t>
            </a:r>
          </a:p>
          <a:p>
            <a:pPr lvl="1"/>
            <a:r>
              <a:rPr lang="en-US" dirty="0"/>
              <a:t>Process A holds X and is waiting for Y.</a:t>
            </a:r>
          </a:p>
          <a:p>
            <a:pPr lvl="1"/>
            <a:r>
              <a:rPr lang="en-US" dirty="0"/>
              <a:t>Process B holds Y and is waiting for X.</a:t>
            </a:r>
          </a:p>
          <a:p>
            <a:pPr lvl="1"/>
            <a:r>
              <a:rPr lang="en-US" dirty="0"/>
              <a:t>A and B are in deadlock!</a:t>
            </a:r>
          </a:p>
          <a:p>
            <a:endParaRPr lang="en-US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F6B4A2C-229F-4E4B-BE75-24EB1B2BEDCD}"/>
              </a:ext>
            </a:extLst>
          </p:cNvPr>
          <p:cNvGrpSpPr/>
          <p:nvPr/>
        </p:nvGrpSpPr>
        <p:grpSpPr>
          <a:xfrm>
            <a:off x="6983307" y="2084832"/>
            <a:ext cx="3901569" cy="4224528"/>
            <a:chOff x="6983307" y="2084832"/>
            <a:chExt cx="3901569" cy="422452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47E4103-0652-6E41-8B99-A0A7906B2F45}"/>
                </a:ext>
              </a:extLst>
            </p:cNvPr>
            <p:cNvSpPr/>
            <p:nvPr/>
          </p:nvSpPr>
          <p:spPr>
            <a:xfrm>
              <a:off x="8957037" y="2665486"/>
              <a:ext cx="632022" cy="6320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BD990A9-73DD-BA4E-A1AC-00A7B588A042}"/>
                </a:ext>
              </a:extLst>
            </p:cNvPr>
            <p:cNvSpPr/>
            <p:nvPr/>
          </p:nvSpPr>
          <p:spPr>
            <a:xfrm>
              <a:off x="10252854" y="2665486"/>
              <a:ext cx="632022" cy="63202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E18B227-62FD-8A47-895F-9708925556D0}"/>
                </a:ext>
              </a:extLst>
            </p:cNvPr>
            <p:cNvSpPr/>
            <p:nvPr/>
          </p:nvSpPr>
          <p:spPr>
            <a:xfrm>
              <a:off x="7661221" y="2665485"/>
              <a:ext cx="632022" cy="63202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B17D9B3-FD2D-414A-9C6A-20CE1D39BF4B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9589059" y="2981497"/>
              <a:ext cx="6637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A800C9E-360B-1B40-9330-1E795CA45770}"/>
                </a:ext>
              </a:extLst>
            </p:cNvPr>
            <p:cNvCxnSpPr>
              <a:cxnSpLocks/>
              <a:stCxn id="4" idx="2"/>
              <a:endCxn id="7" idx="3"/>
            </p:cNvCxnSpPr>
            <p:nvPr/>
          </p:nvCxnSpPr>
          <p:spPr>
            <a:xfrm flipH="1">
              <a:off x="8293242" y="2981496"/>
              <a:ext cx="6637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1D0E5ED-6DE3-6245-9E3E-CCA3CBC5D970}"/>
                </a:ext>
              </a:extLst>
            </p:cNvPr>
            <p:cNvSpPr/>
            <p:nvPr/>
          </p:nvSpPr>
          <p:spPr>
            <a:xfrm>
              <a:off x="8056661" y="4937461"/>
              <a:ext cx="632022" cy="6320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9410A45-0409-1240-8E7C-03579402CEC5}"/>
                </a:ext>
              </a:extLst>
            </p:cNvPr>
            <p:cNvSpPr/>
            <p:nvPr/>
          </p:nvSpPr>
          <p:spPr>
            <a:xfrm>
              <a:off x="8957037" y="4170105"/>
              <a:ext cx="632022" cy="63202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47FB9B8-B714-F841-9F2C-F494D3225849}"/>
                </a:ext>
              </a:extLst>
            </p:cNvPr>
            <p:cNvSpPr/>
            <p:nvPr/>
          </p:nvSpPr>
          <p:spPr>
            <a:xfrm>
              <a:off x="8957037" y="5677338"/>
              <a:ext cx="632022" cy="63202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B8A125-6ED8-CB47-8204-39CC89693F6D}"/>
                </a:ext>
              </a:extLst>
            </p:cNvPr>
            <p:cNvSpPr/>
            <p:nvPr/>
          </p:nvSpPr>
          <p:spPr>
            <a:xfrm>
              <a:off x="9872432" y="4937461"/>
              <a:ext cx="632022" cy="6320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26" name="Curved Connector 25">
              <a:extLst>
                <a:ext uri="{FF2B5EF4-FFF2-40B4-BE49-F238E27FC236}">
                  <a16:creationId xmlns:a16="http://schemas.microsoft.com/office/drawing/2014/main" id="{92110AF6-750F-D145-BBCE-AA1EA2EAF9F3}"/>
                </a:ext>
              </a:extLst>
            </p:cNvPr>
            <p:cNvCxnSpPr>
              <a:stCxn id="16" idx="0"/>
              <a:endCxn id="14" idx="3"/>
            </p:cNvCxnSpPr>
            <p:nvPr/>
          </p:nvCxnSpPr>
          <p:spPr>
            <a:xfrm rot="16200000" flipV="1">
              <a:off x="9663079" y="4412097"/>
              <a:ext cx="451345" cy="599384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791FF7AE-B2CB-414E-AF74-0E6AD3EF2B55}"/>
                </a:ext>
              </a:extLst>
            </p:cNvPr>
            <p:cNvCxnSpPr>
              <a:cxnSpLocks/>
              <a:stCxn id="14" idx="1"/>
              <a:endCxn id="13" idx="0"/>
            </p:cNvCxnSpPr>
            <p:nvPr/>
          </p:nvCxnSpPr>
          <p:spPr>
            <a:xfrm rot="10800000" flipV="1">
              <a:off x="8372673" y="4486116"/>
              <a:ext cx="584365" cy="451345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urved Connector 29">
              <a:extLst>
                <a:ext uri="{FF2B5EF4-FFF2-40B4-BE49-F238E27FC236}">
                  <a16:creationId xmlns:a16="http://schemas.microsoft.com/office/drawing/2014/main" id="{9D4546CF-C708-7442-8306-FAFD3DE2FD71}"/>
                </a:ext>
              </a:extLst>
            </p:cNvPr>
            <p:cNvCxnSpPr>
              <a:cxnSpLocks/>
              <a:stCxn id="13" idx="4"/>
              <a:endCxn id="15" idx="1"/>
            </p:cNvCxnSpPr>
            <p:nvPr/>
          </p:nvCxnSpPr>
          <p:spPr>
            <a:xfrm rot="16200000" flipH="1">
              <a:off x="8452921" y="5489233"/>
              <a:ext cx="423867" cy="584365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urved Connector 36">
              <a:extLst>
                <a:ext uri="{FF2B5EF4-FFF2-40B4-BE49-F238E27FC236}">
                  <a16:creationId xmlns:a16="http://schemas.microsoft.com/office/drawing/2014/main" id="{8FE1D1CC-A087-2E4A-9A2C-5A0EB841FC47}"/>
                </a:ext>
              </a:extLst>
            </p:cNvPr>
            <p:cNvCxnSpPr>
              <a:cxnSpLocks/>
              <a:stCxn id="15" idx="3"/>
              <a:endCxn id="16" idx="4"/>
            </p:cNvCxnSpPr>
            <p:nvPr/>
          </p:nvCxnSpPr>
          <p:spPr>
            <a:xfrm flipV="1">
              <a:off x="9589059" y="5569482"/>
              <a:ext cx="599384" cy="423867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8B384CD-47DD-8F48-994B-3827CA0CC19D}"/>
                </a:ext>
              </a:extLst>
            </p:cNvPr>
            <p:cNvSpPr/>
            <p:nvPr/>
          </p:nvSpPr>
          <p:spPr>
            <a:xfrm>
              <a:off x="6983307" y="4170105"/>
              <a:ext cx="392953" cy="392953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153B9C1-8B13-4845-AD17-34319646E461}"/>
                </a:ext>
              </a:extLst>
            </p:cNvPr>
            <p:cNvSpPr/>
            <p:nvPr/>
          </p:nvSpPr>
          <p:spPr>
            <a:xfrm>
              <a:off x="6983307" y="2084832"/>
              <a:ext cx="392953" cy="392953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20260-F0C0-164B-9F47-80D501D5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6BA1-4181-134C-A1FC-6FF62BB2C351}" type="datetime1">
              <a:rPr lang="en-US" smtClean="0"/>
              <a:t>3/10/22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564C50-AD15-DB44-9099-62ABE6198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C274A3E-7959-FF41-ACC5-B24231A63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525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1D465-19CE-3747-A6B6-D877A770A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/>
              <a:t>Getting into deadlock</a:t>
            </a: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383AFCB4-769C-5141-985A-3ABBBFF593F4}"/>
              </a:ext>
            </a:extLst>
          </p:cNvPr>
          <p:cNvGrpSpPr/>
          <p:nvPr/>
        </p:nvGrpSpPr>
        <p:grpSpPr>
          <a:xfrm>
            <a:off x="3100977" y="2084832"/>
            <a:ext cx="8175778" cy="3870487"/>
            <a:chOff x="1609901" y="2305332"/>
            <a:chExt cx="9542981" cy="451773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AC05EDE-5FF7-904A-A7FD-1DCE59409B39}"/>
                </a:ext>
              </a:extLst>
            </p:cNvPr>
            <p:cNvGrpSpPr/>
            <p:nvPr/>
          </p:nvGrpSpPr>
          <p:grpSpPr>
            <a:xfrm>
              <a:off x="1609901" y="2305333"/>
              <a:ext cx="2359093" cy="1519713"/>
              <a:chOff x="1770375" y="2199825"/>
              <a:chExt cx="2359093" cy="1519713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9A6D2DE-58A0-7A41-878F-40F49E7ED7D3}"/>
                  </a:ext>
                </a:extLst>
              </p:cNvPr>
              <p:cNvSpPr/>
              <p:nvPr/>
            </p:nvSpPr>
            <p:spPr>
              <a:xfrm>
                <a:off x="1770375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033B2F4-EF08-4946-BD32-DCA201766F19}"/>
                  </a:ext>
                </a:extLst>
              </p:cNvPr>
              <p:cNvSpPr/>
              <p:nvPr/>
            </p:nvSpPr>
            <p:spPr>
              <a:xfrm>
                <a:off x="1770375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759F446C-0C71-994E-8EC8-E199B3981CC3}"/>
                  </a:ext>
                </a:extLst>
              </p:cNvPr>
              <p:cNvCxnSpPr>
                <a:cxnSpLocks/>
                <a:stCxn id="5" idx="0"/>
                <a:endCxn id="4" idx="4"/>
              </p:cNvCxnSpPr>
              <p:nvPr/>
            </p:nvCxnSpPr>
            <p:spPr>
              <a:xfrm flipV="1">
                <a:off x="2086386" y="2831846"/>
                <a:ext cx="0" cy="255670"/>
              </a:xfrm>
              <a:prstGeom prst="straightConnector1">
                <a:avLst/>
              </a:prstGeom>
              <a:ln w="38100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ADC71FE-772F-9847-9E44-FBAFB8011F3B}"/>
                  </a:ext>
                </a:extLst>
              </p:cNvPr>
              <p:cNvSpPr/>
              <p:nvPr/>
            </p:nvSpPr>
            <p:spPr>
              <a:xfrm>
                <a:off x="2641374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53E1E19-33A0-064C-9138-4FBB5CEBCD9B}"/>
                  </a:ext>
                </a:extLst>
              </p:cNvPr>
              <p:cNvSpPr/>
              <p:nvPr/>
            </p:nvSpPr>
            <p:spPr>
              <a:xfrm>
                <a:off x="2641374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D261AE94-F812-E54A-8579-F86AEFCBE2A0}"/>
                  </a:ext>
                </a:extLst>
              </p:cNvPr>
              <p:cNvSpPr/>
              <p:nvPr/>
            </p:nvSpPr>
            <p:spPr>
              <a:xfrm>
                <a:off x="3497446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DDB9BDB-5672-6F47-83E0-66FD747CC1AD}"/>
                  </a:ext>
                </a:extLst>
              </p:cNvPr>
              <p:cNvSpPr/>
              <p:nvPr/>
            </p:nvSpPr>
            <p:spPr>
              <a:xfrm>
                <a:off x="3497446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Z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7AAFCCE-797F-3A4B-898B-6A28EE680818}"/>
                </a:ext>
              </a:extLst>
            </p:cNvPr>
            <p:cNvGrpSpPr/>
            <p:nvPr/>
          </p:nvGrpSpPr>
          <p:grpSpPr>
            <a:xfrm>
              <a:off x="4997504" y="2305332"/>
              <a:ext cx="2359093" cy="1519713"/>
              <a:chOff x="1770375" y="2199825"/>
              <a:chExt cx="2359093" cy="1519713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BA38553D-07A5-8444-92D1-F8F9DAA42579}"/>
                  </a:ext>
                </a:extLst>
              </p:cNvPr>
              <p:cNvSpPr/>
              <p:nvPr/>
            </p:nvSpPr>
            <p:spPr>
              <a:xfrm>
                <a:off x="1770375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3D439E7-32A5-7C40-B71E-340E60B36C92}"/>
                  </a:ext>
                </a:extLst>
              </p:cNvPr>
              <p:cNvSpPr/>
              <p:nvPr/>
            </p:nvSpPr>
            <p:spPr>
              <a:xfrm>
                <a:off x="1770375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0CC0484-5718-E247-B3F9-FBA109B628C5}"/>
                  </a:ext>
                </a:extLst>
              </p:cNvPr>
              <p:cNvSpPr/>
              <p:nvPr/>
            </p:nvSpPr>
            <p:spPr>
              <a:xfrm>
                <a:off x="2641374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E841E8F-303C-D544-A932-D83DBC92C6A4}"/>
                  </a:ext>
                </a:extLst>
              </p:cNvPr>
              <p:cNvSpPr/>
              <p:nvPr/>
            </p:nvSpPr>
            <p:spPr>
              <a:xfrm>
                <a:off x="2641374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F2ACCC67-C8B1-CC4B-9AA4-C2DF4D87EFC7}"/>
                  </a:ext>
                </a:extLst>
              </p:cNvPr>
              <p:cNvSpPr/>
              <p:nvPr/>
            </p:nvSpPr>
            <p:spPr>
              <a:xfrm>
                <a:off x="3497446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30D0E48-5C33-9C44-950F-4BEF0D145F8B}"/>
                  </a:ext>
                </a:extLst>
              </p:cNvPr>
              <p:cNvSpPr/>
              <p:nvPr/>
            </p:nvSpPr>
            <p:spPr>
              <a:xfrm>
                <a:off x="3497446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Z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99E0F37-F856-6E43-B117-F2AE5DC97C39}"/>
                </a:ext>
              </a:extLst>
            </p:cNvPr>
            <p:cNvGrpSpPr/>
            <p:nvPr/>
          </p:nvGrpSpPr>
          <p:grpSpPr>
            <a:xfrm>
              <a:off x="8385107" y="2305332"/>
              <a:ext cx="2359093" cy="1519713"/>
              <a:chOff x="1770375" y="2199825"/>
              <a:chExt cx="2359093" cy="1519713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BD0C920-68D3-3C4A-8184-5CC7B9248B26}"/>
                  </a:ext>
                </a:extLst>
              </p:cNvPr>
              <p:cNvSpPr/>
              <p:nvPr/>
            </p:nvSpPr>
            <p:spPr>
              <a:xfrm>
                <a:off x="1770375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8F9D84F-09B3-A94E-BC91-CF469B2E7E43}"/>
                  </a:ext>
                </a:extLst>
              </p:cNvPr>
              <p:cNvSpPr/>
              <p:nvPr/>
            </p:nvSpPr>
            <p:spPr>
              <a:xfrm>
                <a:off x="1770375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B4D3A9B5-E199-9045-8B5D-E73660B58778}"/>
                  </a:ext>
                </a:extLst>
              </p:cNvPr>
              <p:cNvCxnSpPr>
                <a:cxnSpLocks/>
                <a:stCxn id="35" idx="0"/>
                <a:endCxn id="34" idx="4"/>
              </p:cNvCxnSpPr>
              <p:nvPr/>
            </p:nvCxnSpPr>
            <p:spPr>
              <a:xfrm flipV="1">
                <a:off x="2086386" y="2831846"/>
                <a:ext cx="0" cy="25567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7045C3F6-8A66-5749-AD15-07B79A20D524}"/>
                  </a:ext>
                </a:extLst>
              </p:cNvPr>
              <p:cNvSpPr/>
              <p:nvPr/>
            </p:nvSpPr>
            <p:spPr>
              <a:xfrm>
                <a:off x="2641374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92AAF07-E326-9446-90A7-493E31D82D68}"/>
                  </a:ext>
                </a:extLst>
              </p:cNvPr>
              <p:cNvSpPr/>
              <p:nvPr/>
            </p:nvSpPr>
            <p:spPr>
              <a:xfrm>
                <a:off x="2641374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20430B4-5322-9B4A-B2B7-0C2A11EB4473}"/>
                  </a:ext>
                </a:extLst>
              </p:cNvPr>
              <p:cNvSpPr/>
              <p:nvPr/>
            </p:nvSpPr>
            <p:spPr>
              <a:xfrm>
                <a:off x="3497446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9391787-93C3-CF45-BFDE-33291063B00F}"/>
                  </a:ext>
                </a:extLst>
              </p:cNvPr>
              <p:cNvSpPr/>
              <p:nvPr/>
            </p:nvSpPr>
            <p:spPr>
              <a:xfrm>
                <a:off x="3497446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Z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E06F8B56-B85F-254F-A7CF-40C666CBBF2F}"/>
                </a:ext>
              </a:extLst>
            </p:cNvPr>
            <p:cNvGrpSpPr/>
            <p:nvPr/>
          </p:nvGrpSpPr>
          <p:grpSpPr>
            <a:xfrm>
              <a:off x="1609901" y="4801255"/>
              <a:ext cx="2359093" cy="1519713"/>
              <a:chOff x="1770375" y="2199825"/>
              <a:chExt cx="2359093" cy="1519713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C4A26A1C-7230-6F42-A3A6-B5759671CC9B}"/>
                  </a:ext>
                </a:extLst>
              </p:cNvPr>
              <p:cNvSpPr/>
              <p:nvPr/>
            </p:nvSpPr>
            <p:spPr>
              <a:xfrm>
                <a:off x="1770375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CC8BF509-82E4-E348-94E8-2A5F4895249A}"/>
                  </a:ext>
                </a:extLst>
              </p:cNvPr>
              <p:cNvSpPr/>
              <p:nvPr/>
            </p:nvSpPr>
            <p:spPr>
              <a:xfrm>
                <a:off x="1770375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03D78DB1-E2CD-4F41-AA52-F007BA3400F5}"/>
                  </a:ext>
                </a:extLst>
              </p:cNvPr>
              <p:cNvCxnSpPr>
                <a:cxnSpLocks/>
                <a:stCxn id="67" idx="0"/>
                <a:endCxn id="66" idx="4"/>
              </p:cNvCxnSpPr>
              <p:nvPr/>
            </p:nvCxnSpPr>
            <p:spPr>
              <a:xfrm flipV="1">
                <a:off x="2086386" y="2831846"/>
                <a:ext cx="0" cy="25567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402834AD-F8AA-1F4C-ADF4-6D96295E5FC2}"/>
                  </a:ext>
                </a:extLst>
              </p:cNvPr>
              <p:cNvSpPr/>
              <p:nvPr/>
            </p:nvSpPr>
            <p:spPr>
              <a:xfrm>
                <a:off x="2641374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CE922834-BECB-744B-BC62-FD6B15213375}"/>
                  </a:ext>
                </a:extLst>
              </p:cNvPr>
              <p:cNvSpPr/>
              <p:nvPr/>
            </p:nvSpPr>
            <p:spPr>
              <a:xfrm>
                <a:off x="2641374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06A52C8C-A7AF-BD47-823B-578D7AF63590}"/>
                  </a:ext>
                </a:extLst>
              </p:cNvPr>
              <p:cNvSpPr/>
              <p:nvPr/>
            </p:nvSpPr>
            <p:spPr>
              <a:xfrm>
                <a:off x="3497446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86E4366A-1CA7-3C41-B168-5AFE06E247AA}"/>
                  </a:ext>
                </a:extLst>
              </p:cNvPr>
              <p:cNvSpPr/>
              <p:nvPr/>
            </p:nvSpPr>
            <p:spPr>
              <a:xfrm>
                <a:off x="3497446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Z</a:t>
                </a: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D6EDDE33-204C-4843-89CD-4D1D8154F461}"/>
                </a:ext>
              </a:extLst>
            </p:cNvPr>
            <p:cNvGrpSpPr/>
            <p:nvPr/>
          </p:nvGrpSpPr>
          <p:grpSpPr>
            <a:xfrm>
              <a:off x="4997504" y="4801254"/>
              <a:ext cx="2359093" cy="1519713"/>
              <a:chOff x="1770375" y="2199825"/>
              <a:chExt cx="2359093" cy="1519713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CD332A9E-3729-C543-8D2C-538ECD6CCF90}"/>
                  </a:ext>
                </a:extLst>
              </p:cNvPr>
              <p:cNvSpPr/>
              <p:nvPr/>
            </p:nvSpPr>
            <p:spPr>
              <a:xfrm>
                <a:off x="1770375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554EFD3C-611F-D64D-AAE9-5FA2E5B0889B}"/>
                  </a:ext>
                </a:extLst>
              </p:cNvPr>
              <p:cNvSpPr/>
              <p:nvPr/>
            </p:nvSpPr>
            <p:spPr>
              <a:xfrm>
                <a:off x="1770375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9BE3345C-FC3D-8246-ABEE-6B1153652771}"/>
                  </a:ext>
                </a:extLst>
              </p:cNvPr>
              <p:cNvCxnSpPr>
                <a:cxnSpLocks/>
                <a:stCxn id="75" idx="0"/>
                <a:endCxn id="74" idx="4"/>
              </p:cNvCxnSpPr>
              <p:nvPr/>
            </p:nvCxnSpPr>
            <p:spPr>
              <a:xfrm flipV="1">
                <a:off x="2086386" y="2831846"/>
                <a:ext cx="0" cy="25567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B9587E6A-E23E-AC44-A7FD-2DED3C6067A5}"/>
                  </a:ext>
                </a:extLst>
              </p:cNvPr>
              <p:cNvSpPr/>
              <p:nvPr/>
            </p:nvSpPr>
            <p:spPr>
              <a:xfrm>
                <a:off x="2641374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E0D800B0-B309-8D48-A150-CA61903014E4}"/>
                  </a:ext>
                </a:extLst>
              </p:cNvPr>
              <p:cNvSpPr/>
              <p:nvPr/>
            </p:nvSpPr>
            <p:spPr>
              <a:xfrm>
                <a:off x="2641374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A1B19645-6548-F546-8F72-5C103A7FD718}"/>
                  </a:ext>
                </a:extLst>
              </p:cNvPr>
              <p:cNvSpPr/>
              <p:nvPr/>
            </p:nvSpPr>
            <p:spPr>
              <a:xfrm>
                <a:off x="3497446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21F371D1-AB05-5C4E-845A-1D584B71B87D}"/>
                  </a:ext>
                </a:extLst>
              </p:cNvPr>
              <p:cNvSpPr/>
              <p:nvPr/>
            </p:nvSpPr>
            <p:spPr>
              <a:xfrm>
                <a:off x="3497446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Z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0427A4F8-579E-9A48-853B-2A60F0C5146F}"/>
                </a:ext>
              </a:extLst>
            </p:cNvPr>
            <p:cNvGrpSpPr/>
            <p:nvPr/>
          </p:nvGrpSpPr>
          <p:grpSpPr>
            <a:xfrm>
              <a:off x="8385107" y="4801254"/>
              <a:ext cx="2359093" cy="1519713"/>
              <a:chOff x="1770375" y="2199825"/>
              <a:chExt cx="2359093" cy="1519713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553503DF-588B-3047-83AB-7A989E59409C}"/>
                  </a:ext>
                </a:extLst>
              </p:cNvPr>
              <p:cNvSpPr/>
              <p:nvPr/>
            </p:nvSpPr>
            <p:spPr>
              <a:xfrm>
                <a:off x="1770375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FAD69C2F-A2A2-EB41-A689-5F7FCC95FF99}"/>
                  </a:ext>
                </a:extLst>
              </p:cNvPr>
              <p:cNvSpPr/>
              <p:nvPr/>
            </p:nvSpPr>
            <p:spPr>
              <a:xfrm>
                <a:off x="1770375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B3027FC1-E984-B24E-80A9-0B96DE690F47}"/>
                  </a:ext>
                </a:extLst>
              </p:cNvPr>
              <p:cNvCxnSpPr>
                <a:cxnSpLocks/>
                <a:stCxn id="83" idx="0"/>
                <a:endCxn id="82" idx="4"/>
              </p:cNvCxnSpPr>
              <p:nvPr/>
            </p:nvCxnSpPr>
            <p:spPr>
              <a:xfrm flipV="1">
                <a:off x="2086386" y="2831846"/>
                <a:ext cx="0" cy="25567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607078A3-63CB-0B44-AD12-92D03202772D}"/>
                  </a:ext>
                </a:extLst>
              </p:cNvPr>
              <p:cNvSpPr/>
              <p:nvPr/>
            </p:nvSpPr>
            <p:spPr>
              <a:xfrm>
                <a:off x="2641374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142724DD-685D-874F-9DF5-1A20DDE138FE}"/>
                  </a:ext>
                </a:extLst>
              </p:cNvPr>
              <p:cNvSpPr/>
              <p:nvPr/>
            </p:nvSpPr>
            <p:spPr>
              <a:xfrm>
                <a:off x="2641374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74734B57-F129-B34F-A21D-6A5E19B6D09F}"/>
                  </a:ext>
                </a:extLst>
              </p:cNvPr>
              <p:cNvSpPr/>
              <p:nvPr/>
            </p:nvSpPr>
            <p:spPr>
              <a:xfrm>
                <a:off x="3497446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520C276-6D5A-FC4B-AC29-ED9752DA4DF8}"/>
                  </a:ext>
                </a:extLst>
              </p:cNvPr>
              <p:cNvSpPr/>
              <p:nvPr/>
            </p:nvSpPr>
            <p:spPr>
              <a:xfrm>
                <a:off x="3497446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Z</a:t>
                </a:r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C7396B8-82D6-6945-BC08-E00A4BE73FB7}"/>
                </a:ext>
              </a:extLst>
            </p:cNvPr>
            <p:cNvSpPr txBox="1"/>
            <p:nvPr/>
          </p:nvSpPr>
          <p:spPr>
            <a:xfrm>
              <a:off x="1915568" y="3913563"/>
              <a:ext cx="1762685" cy="431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 acquires X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DD0528E-4796-3C4F-A13B-21A4236076A3}"/>
                </a:ext>
              </a:extLst>
            </p:cNvPr>
            <p:cNvSpPr txBox="1"/>
            <p:nvPr/>
          </p:nvSpPr>
          <p:spPr>
            <a:xfrm>
              <a:off x="5303171" y="3913562"/>
              <a:ext cx="1762685" cy="431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 acquires Y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8D20B76-C9D2-7E41-AF57-ED3C9E6347B7}"/>
                </a:ext>
              </a:extLst>
            </p:cNvPr>
            <p:cNvSpPr txBox="1"/>
            <p:nvPr/>
          </p:nvSpPr>
          <p:spPr>
            <a:xfrm>
              <a:off x="8690774" y="3913562"/>
              <a:ext cx="1762685" cy="431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 acquires Z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4B6F103-672D-F045-ACCB-341327F65A56}"/>
                </a:ext>
              </a:extLst>
            </p:cNvPr>
            <p:cNvCxnSpPr>
              <a:cxnSpLocks/>
              <a:stCxn id="30" idx="0"/>
              <a:endCxn id="29" idx="4"/>
            </p:cNvCxnSpPr>
            <p:nvPr/>
          </p:nvCxnSpPr>
          <p:spPr>
            <a:xfrm flipV="1">
              <a:off x="6184514" y="2937353"/>
              <a:ext cx="0" cy="25567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288D6101-0C9C-F24D-B162-82E320192AFE}"/>
                </a:ext>
              </a:extLst>
            </p:cNvPr>
            <p:cNvCxnSpPr>
              <a:cxnSpLocks/>
              <a:stCxn id="27" idx="0"/>
              <a:endCxn id="26" idx="4"/>
            </p:cNvCxnSpPr>
            <p:nvPr/>
          </p:nvCxnSpPr>
          <p:spPr>
            <a:xfrm flipV="1">
              <a:off x="5313515" y="2937353"/>
              <a:ext cx="0" cy="2556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4C64C642-8FC5-764F-B79D-69428EFF6B0D}"/>
                </a:ext>
              </a:extLst>
            </p:cNvPr>
            <p:cNvCxnSpPr>
              <a:cxnSpLocks/>
              <a:stCxn id="38" idx="0"/>
              <a:endCxn id="37" idx="4"/>
            </p:cNvCxnSpPr>
            <p:nvPr/>
          </p:nvCxnSpPr>
          <p:spPr>
            <a:xfrm flipV="1">
              <a:off x="9572117" y="2937353"/>
              <a:ext cx="0" cy="2556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C9746B2-B6CE-9C45-8872-EA210679A76D}"/>
                </a:ext>
              </a:extLst>
            </p:cNvPr>
            <p:cNvCxnSpPr>
              <a:cxnSpLocks/>
              <a:stCxn id="40" idx="0"/>
              <a:endCxn id="39" idx="4"/>
            </p:cNvCxnSpPr>
            <p:nvPr/>
          </p:nvCxnSpPr>
          <p:spPr>
            <a:xfrm flipV="1">
              <a:off x="10428189" y="2937353"/>
              <a:ext cx="0" cy="25567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D3778ADF-6CC9-C349-B9D6-A64E5F3EE343}"/>
                </a:ext>
              </a:extLst>
            </p:cNvPr>
            <p:cNvCxnSpPr>
              <a:cxnSpLocks/>
              <a:stCxn id="70" idx="0"/>
              <a:endCxn id="69" idx="4"/>
            </p:cNvCxnSpPr>
            <p:nvPr/>
          </p:nvCxnSpPr>
          <p:spPr>
            <a:xfrm flipV="1">
              <a:off x="2796911" y="5433276"/>
              <a:ext cx="0" cy="2556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3E858906-5192-3745-BB04-860BC3E42C2C}"/>
                </a:ext>
              </a:extLst>
            </p:cNvPr>
            <p:cNvCxnSpPr>
              <a:cxnSpLocks/>
              <a:stCxn id="72" idx="0"/>
              <a:endCxn id="71" idx="4"/>
            </p:cNvCxnSpPr>
            <p:nvPr/>
          </p:nvCxnSpPr>
          <p:spPr>
            <a:xfrm flipV="1">
              <a:off x="3652983" y="5433276"/>
              <a:ext cx="0" cy="2556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D0DA8E2E-ABE5-6A45-BB89-75E1E2624052}"/>
                </a:ext>
              </a:extLst>
            </p:cNvPr>
            <p:cNvCxnSpPr>
              <a:cxnSpLocks/>
              <a:stCxn id="66" idx="4"/>
              <a:endCxn id="70" idx="0"/>
            </p:cNvCxnSpPr>
            <p:nvPr/>
          </p:nvCxnSpPr>
          <p:spPr>
            <a:xfrm>
              <a:off x="1925912" y="5433276"/>
              <a:ext cx="870999" cy="25567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62B0B7C6-459A-DA49-ADB4-F63CF0D929F0}"/>
                </a:ext>
              </a:extLst>
            </p:cNvPr>
            <p:cNvSpPr txBox="1"/>
            <p:nvPr/>
          </p:nvSpPr>
          <p:spPr>
            <a:xfrm>
              <a:off x="1915567" y="6391972"/>
              <a:ext cx="1762685" cy="431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 acquires Y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6984663-23F8-3D4A-BFF5-66811A1B0129}"/>
                </a:ext>
              </a:extLst>
            </p:cNvPr>
            <p:cNvSpPr txBox="1"/>
            <p:nvPr/>
          </p:nvSpPr>
          <p:spPr>
            <a:xfrm>
              <a:off x="5313515" y="6391971"/>
              <a:ext cx="1762685" cy="431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 acquires Z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53FE25B2-87B1-914F-AD4E-A7F10C0CB15E}"/>
                </a:ext>
              </a:extLst>
            </p:cNvPr>
            <p:cNvSpPr txBox="1"/>
            <p:nvPr/>
          </p:nvSpPr>
          <p:spPr>
            <a:xfrm>
              <a:off x="8018486" y="6382026"/>
              <a:ext cx="3134396" cy="431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 acquires X: DEADLOCK</a:t>
              </a:r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93566950-787B-2C47-AA5C-CE3BB2BA145E}"/>
                </a:ext>
              </a:extLst>
            </p:cNvPr>
            <p:cNvCxnSpPr>
              <a:cxnSpLocks/>
              <a:stCxn id="77" idx="4"/>
              <a:endCxn id="80" idx="0"/>
            </p:cNvCxnSpPr>
            <p:nvPr/>
          </p:nvCxnSpPr>
          <p:spPr>
            <a:xfrm>
              <a:off x="6184514" y="5433275"/>
              <a:ext cx="856072" cy="25567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AE3CF200-351E-894E-A305-9918A46E50D0}"/>
                </a:ext>
              </a:extLst>
            </p:cNvPr>
            <p:cNvCxnSpPr>
              <a:cxnSpLocks/>
              <a:stCxn id="74" idx="4"/>
              <a:endCxn id="78" idx="0"/>
            </p:cNvCxnSpPr>
            <p:nvPr/>
          </p:nvCxnSpPr>
          <p:spPr>
            <a:xfrm>
              <a:off x="5313515" y="5433275"/>
              <a:ext cx="870999" cy="2556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28599E86-1E81-EC43-9109-FC0D85F8ED0D}"/>
                </a:ext>
              </a:extLst>
            </p:cNvPr>
            <p:cNvCxnSpPr>
              <a:cxnSpLocks/>
              <a:stCxn id="78" idx="0"/>
              <a:endCxn id="77" idx="4"/>
            </p:cNvCxnSpPr>
            <p:nvPr/>
          </p:nvCxnSpPr>
          <p:spPr>
            <a:xfrm flipV="1">
              <a:off x="6184514" y="5433275"/>
              <a:ext cx="0" cy="2556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0CD80416-42A5-5342-B413-75C4430C8CA7}"/>
                </a:ext>
              </a:extLst>
            </p:cNvPr>
            <p:cNvCxnSpPr>
              <a:cxnSpLocks/>
              <a:stCxn id="80" idx="0"/>
              <a:endCxn id="79" idx="4"/>
            </p:cNvCxnSpPr>
            <p:nvPr/>
          </p:nvCxnSpPr>
          <p:spPr>
            <a:xfrm flipV="1">
              <a:off x="7040586" y="5433275"/>
              <a:ext cx="0" cy="2556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AFC0C1CF-E80A-F741-A1AF-A09DCD005631}"/>
                </a:ext>
              </a:extLst>
            </p:cNvPr>
            <p:cNvCxnSpPr>
              <a:cxnSpLocks/>
              <a:stCxn id="82" idx="4"/>
              <a:endCxn id="86" idx="0"/>
            </p:cNvCxnSpPr>
            <p:nvPr/>
          </p:nvCxnSpPr>
          <p:spPr>
            <a:xfrm>
              <a:off x="8701118" y="5433275"/>
              <a:ext cx="870999" cy="2556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BA3FFC10-C224-764F-A6FE-9BFBA97CD818}"/>
                </a:ext>
              </a:extLst>
            </p:cNvPr>
            <p:cNvCxnSpPr>
              <a:cxnSpLocks/>
              <a:stCxn id="85" idx="4"/>
              <a:endCxn id="88" idx="0"/>
            </p:cNvCxnSpPr>
            <p:nvPr/>
          </p:nvCxnSpPr>
          <p:spPr>
            <a:xfrm>
              <a:off x="9572117" y="5433275"/>
              <a:ext cx="856072" cy="2556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9F6F17DF-B5D6-6347-8CFA-E8E9B52E90BF}"/>
                </a:ext>
              </a:extLst>
            </p:cNvPr>
            <p:cNvCxnSpPr>
              <a:cxnSpLocks/>
              <a:stCxn id="87" idx="4"/>
              <a:endCxn id="83" idx="0"/>
            </p:cNvCxnSpPr>
            <p:nvPr/>
          </p:nvCxnSpPr>
          <p:spPr>
            <a:xfrm flipH="1">
              <a:off x="8701118" y="5433275"/>
              <a:ext cx="1727071" cy="25567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33722FF9-14C2-BA45-9EAA-2BCC1BD32C6F}"/>
                </a:ext>
              </a:extLst>
            </p:cNvPr>
            <p:cNvCxnSpPr>
              <a:cxnSpLocks/>
              <a:stCxn id="86" idx="0"/>
              <a:endCxn id="85" idx="4"/>
            </p:cNvCxnSpPr>
            <p:nvPr/>
          </p:nvCxnSpPr>
          <p:spPr>
            <a:xfrm flipV="1">
              <a:off x="9572117" y="5433275"/>
              <a:ext cx="0" cy="2556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16CFF950-FFC1-E346-A123-03AC9188FDDB}"/>
                </a:ext>
              </a:extLst>
            </p:cNvPr>
            <p:cNvCxnSpPr>
              <a:cxnSpLocks/>
              <a:stCxn id="88" idx="0"/>
              <a:endCxn id="87" idx="4"/>
            </p:cNvCxnSpPr>
            <p:nvPr/>
          </p:nvCxnSpPr>
          <p:spPr>
            <a:xfrm flipV="1">
              <a:off x="10428189" y="5433275"/>
              <a:ext cx="0" cy="2556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9" name="Content Placeholder 2">
            <a:extLst>
              <a:ext uri="{FF2B5EF4-FFF2-40B4-BE49-F238E27FC236}">
                <a16:creationId xmlns:a16="http://schemas.microsoft.com/office/drawing/2014/main" id="{8A488B66-2A87-F746-8B26-8CF00B1D4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2076849" cy="402336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Process A:</a:t>
            </a:r>
          </a:p>
          <a:p>
            <a:pPr lvl="1"/>
            <a:r>
              <a:rPr lang="en-US" dirty="0"/>
              <a:t>Acquire X</a:t>
            </a:r>
          </a:p>
          <a:p>
            <a:pPr lvl="1"/>
            <a:r>
              <a:rPr lang="en-US" dirty="0"/>
              <a:t>Acquire Y</a:t>
            </a:r>
          </a:p>
          <a:p>
            <a:pPr lvl="1"/>
            <a:r>
              <a:rPr lang="en-US" dirty="0"/>
              <a:t>Release X</a:t>
            </a:r>
          </a:p>
          <a:p>
            <a:pPr lvl="1"/>
            <a:r>
              <a:rPr lang="en-US" dirty="0"/>
              <a:t>Release Y</a:t>
            </a:r>
          </a:p>
          <a:p>
            <a:r>
              <a:rPr lang="en-US" dirty="0"/>
              <a:t>Process B:</a:t>
            </a:r>
          </a:p>
          <a:p>
            <a:pPr lvl="1"/>
            <a:r>
              <a:rPr lang="en-US" dirty="0"/>
              <a:t>Acquire Y</a:t>
            </a:r>
          </a:p>
          <a:p>
            <a:pPr lvl="1"/>
            <a:r>
              <a:rPr lang="en-US" dirty="0"/>
              <a:t>Acquire Z</a:t>
            </a:r>
          </a:p>
          <a:p>
            <a:pPr lvl="1"/>
            <a:r>
              <a:rPr lang="en-US" dirty="0"/>
              <a:t>Release Y</a:t>
            </a:r>
          </a:p>
          <a:p>
            <a:pPr lvl="1"/>
            <a:r>
              <a:rPr lang="en-US" dirty="0"/>
              <a:t>Release Z</a:t>
            </a:r>
          </a:p>
          <a:p>
            <a:r>
              <a:rPr lang="en-US" dirty="0"/>
              <a:t>Process C:</a:t>
            </a:r>
          </a:p>
          <a:p>
            <a:pPr lvl="1"/>
            <a:r>
              <a:rPr lang="en-US" dirty="0"/>
              <a:t>Acquire Z</a:t>
            </a:r>
          </a:p>
          <a:p>
            <a:pPr lvl="1"/>
            <a:r>
              <a:rPr lang="en-US" dirty="0"/>
              <a:t>Acquire X</a:t>
            </a:r>
          </a:p>
          <a:p>
            <a:pPr lvl="1"/>
            <a:r>
              <a:rPr lang="en-US" dirty="0"/>
              <a:t>Release Z</a:t>
            </a:r>
          </a:p>
          <a:p>
            <a:pPr lvl="1"/>
            <a:r>
              <a:rPr lang="en-US" dirty="0"/>
              <a:t>Release X</a:t>
            </a:r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EF2CC411-F217-AD48-9FBE-998EA1983DF8}"/>
              </a:ext>
            </a:extLst>
          </p:cNvPr>
          <p:cNvCxnSpPr/>
          <p:nvPr/>
        </p:nvCxnSpPr>
        <p:spPr>
          <a:xfrm>
            <a:off x="8560905" y="4015384"/>
            <a:ext cx="0" cy="210603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1E01605D-B386-EE42-86C4-1AF3CA79A29D}"/>
              </a:ext>
            </a:extLst>
          </p:cNvPr>
          <p:cNvCxnSpPr>
            <a:cxnSpLocks/>
          </p:cNvCxnSpPr>
          <p:nvPr/>
        </p:nvCxnSpPr>
        <p:spPr>
          <a:xfrm>
            <a:off x="8560905" y="4002157"/>
            <a:ext cx="2715851" cy="0"/>
          </a:xfrm>
          <a:prstGeom prst="line">
            <a:avLst/>
          </a:prstGeom>
          <a:ln w="508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F412A822-D8C5-0643-BFBF-E1C869ED3D36}"/>
              </a:ext>
            </a:extLst>
          </p:cNvPr>
          <p:cNvCxnSpPr>
            <a:cxnSpLocks/>
          </p:cNvCxnSpPr>
          <p:nvPr/>
        </p:nvCxnSpPr>
        <p:spPr>
          <a:xfrm flipV="1">
            <a:off x="11276756" y="4002157"/>
            <a:ext cx="0" cy="211678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A121ADA4-3FBF-1C4A-83D7-CE7F8B655722}"/>
              </a:ext>
            </a:extLst>
          </p:cNvPr>
          <p:cNvCxnSpPr>
            <a:cxnSpLocks/>
          </p:cNvCxnSpPr>
          <p:nvPr/>
        </p:nvCxnSpPr>
        <p:spPr>
          <a:xfrm>
            <a:off x="8560905" y="6108192"/>
            <a:ext cx="2715851" cy="1"/>
          </a:xfrm>
          <a:prstGeom prst="line">
            <a:avLst/>
          </a:prstGeom>
          <a:ln w="508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02175D-8726-D644-BD66-C67A279FE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4F67-C35E-844E-AC10-4DA1CA1F9549}" type="datetime1">
              <a:rPr lang="en-US" smtClean="0"/>
              <a:t>3/10/22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08EF9-5C1F-0640-870A-3D86037E9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EEB60-E661-354D-9072-44600C052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368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DEB3-0CF2-1E49-A575-2AA6257AE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ostrich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5FE0B-37D1-D148-86DB-0D9A1C3F1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481602" cy="4023360"/>
          </a:xfrm>
        </p:spPr>
        <p:txBody>
          <a:bodyPr/>
          <a:lstStyle/>
          <a:p>
            <a:r>
              <a:rPr lang="en-US" dirty="0"/>
              <a:t>Simply pretend that there’s no problem.</a:t>
            </a:r>
          </a:p>
          <a:p>
            <a:r>
              <a:rPr lang="en-US" dirty="0"/>
              <a:t>This is reasonable if:</a:t>
            </a:r>
          </a:p>
          <a:p>
            <a:pPr lvl="1"/>
            <a:r>
              <a:rPr lang="en-US" dirty="0"/>
              <a:t>Deadlocks occur very rarely.</a:t>
            </a:r>
          </a:p>
          <a:p>
            <a:pPr lvl="1"/>
            <a:r>
              <a:rPr lang="en-US" dirty="0"/>
              <a:t>Preventing deadlocks is costly.</a:t>
            </a:r>
          </a:p>
          <a:p>
            <a:r>
              <a:rPr lang="en-US" dirty="0"/>
              <a:t>Unix and Windows take this approach.</a:t>
            </a:r>
          </a:p>
          <a:p>
            <a:pPr lvl="1"/>
            <a:r>
              <a:rPr lang="en-US" dirty="0"/>
              <a:t>Resources (memory, CPU, disk space) are plentiful.</a:t>
            </a:r>
          </a:p>
          <a:p>
            <a:pPr lvl="1"/>
            <a:r>
              <a:rPr lang="en-US" dirty="0"/>
              <a:t>Deadlocks over such resources rarely occur.</a:t>
            </a:r>
          </a:p>
          <a:p>
            <a:pPr lvl="1"/>
            <a:r>
              <a:rPr lang="en-US" dirty="0"/>
              <a:t>If a deadlock does occur, it is typically handled by rebooting.</a:t>
            </a:r>
          </a:p>
          <a:p>
            <a:r>
              <a:rPr lang="en-US" dirty="0"/>
              <a:t>This is a trade off between </a:t>
            </a:r>
            <a:r>
              <a:rPr lang="en-US" i="1" dirty="0"/>
              <a:t>convenience</a:t>
            </a:r>
            <a:r>
              <a:rPr lang="en-US" dirty="0"/>
              <a:t> and </a:t>
            </a:r>
            <a:r>
              <a:rPr lang="en-US" i="1" dirty="0"/>
              <a:t>correctness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C20D83-97E3-F947-84B6-EC53E24B4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142" y="2698230"/>
            <a:ext cx="4431608" cy="295306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66B97-3D4F-D249-AD0E-6DD5C49F8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0AD6-0A54-3D49-BAE7-9DAADA82D268}" type="datetime1">
              <a:rPr lang="en-US" smtClean="0"/>
              <a:t>3/10/22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009C4-5B76-E34D-B50C-A931761DE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42B3D-1A22-8643-9705-AEB943BF9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380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D3174-62E6-7C4F-91D7-57229F758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deadlock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83117-FED2-2A45-9C16-4CAA918DF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2300092" cy="40233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Many situations may result in deadlock, but they do not necessarily have to.</a:t>
            </a:r>
          </a:p>
          <a:p>
            <a:pPr lvl="1"/>
            <a:r>
              <a:rPr lang="en-US" dirty="0"/>
              <a:t>In previous example, A could have released X before C requested it, avoiding the deadlock.</a:t>
            </a:r>
          </a:p>
          <a:p>
            <a:pPr lvl="1"/>
            <a:r>
              <a:rPr lang="en-US" dirty="0"/>
              <a:t>Can we always get out of it this way?</a:t>
            </a:r>
          </a:p>
          <a:p>
            <a:r>
              <a:rPr lang="en-US" dirty="0"/>
              <a:t>We want to either:</a:t>
            </a:r>
          </a:p>
          <a:p>
            <a:pPr lvl="1"/>
            <a:r>
              <a:rPr lang="en-US" dirty="0"/>
              <a:t>Detect deadlocks and reverse them, or</a:t>
            </a:r>
          </a:p>
          <a:p>
            <a:pPr lvl="1"/>
            <a:r>
              <a:rPr lang="en-US" dirty="0"/>
              <a:t>Stop deadlocks from occurring in the first place.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069AB59-1166-E74F-A5AD-4667FFCAFC9C}"/>
              </a:ext>
            </a:extLst>
          </p:cNvPr>
          <p:cNvGrpSpPr/>
          <p:nvPr/>
        </p:nvGrpSpPr>
        <p:grpSpPr>
          <a:xfrm>
            <a:off x="4076242" y="2286000"/>
            <a:ext cx="7261429" cy="3876744"/>
            <a:chOff x="1609901" y="2305332"/>
            <a:chExt cx="9542982" cy="490428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FCCEB16-33BF-984D-8938-3D8E5FEC20A1}"/>
                </a:ext>
              </a:extLst>
            </p:cNvPr>
            <p:cNvGrpSpPr/>
            <p:nvPr/>
          </p:nvGrpSpPr>
          <p:grpSpPr>
            <a:xfrm>
              <a:off x="1609901" y="2305333"/>
              <a:ext cx="2359093" cy="1519713"/>
              <a:chOff x="1770375" y="2199825"/>
              <a:chExt cx="2359093" cy="1519713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6C5D7DDE-FFE9-C043-89F7-AC338E1BE262}"/>
                  </a:ext>
                </a:extLst>
              </p:cNvPr>
              <p:cNvSpPr/>
              <p:nvPr/>
            </p:nvSpPr>
            <p:spPr>
              <a:xfrm>
                <a:off x="1770375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F21857D-10DE-5C42-A0DD-73DCAF88FB7A}"/>
                  </a:ext>
                </a:extLst>
              </p:cNvPr>
              <p:cNvSpPr/>
              <p:nvPr/>
            </p:nvSpPr>
            <p:spPr>
              <a:xfrm>
                <a:off x="1770375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3D90231A-42A5-C240-A756-58A60B88D4B9}"/>
                  </a:ext>
                </a:extLst>
              </p:cNvPr>
              <p:cNvCxnSpPr>
                <a:cxnSpLocks/>
                <a:stCxn id="71" idx="0"/>
                <a:endCxn id="70" idx="4"/>
              </p:cNvCxnSpPr>
              <p:nvPr/>
            </p:nvCxnSpPr>
            <p:spPr>
              <a:xfrm flipV="1">
                <a:off x="2086386" y="2831846"/>
                <a:ext cx="0" cy="255670"/>
              </a:xfrm>
              <a:prstGeom prst="straightConnector1">
                <a:avLst/>
              </a:prstGeom>
              <a:ln w="38100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6899844B-DF9A-E845-BD3A-4A6ECCA0625F}"/>
                  </a:ext>
                </a:extLst>
              </p:cNvPr>
              <p:cNvSpPr/>
              <p:nvPr/>
            </p:nvSpPr>
            <p:spPr>
              <a:xfrm>
                <a:off x="2641374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EF38A7E-E03D-8A47-8E0B-95B433185E1B}"/>
                  </a:ext>
                </a:extLst>
              </p:cNvPr>
              <p:cNvSpPr/>
              <p:nvPr/>
            </p:nvSpPr>
            <p:spPr>
              <a:xfrm>
                <a:off x="2641374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56BA052A-649C-4249-B1E6-8B7C04F74E33}"/>
                  </a:ext>
                </a:extLst>
              </p:cNvPr>
              <p:cNvSpPr/>
              <p:nvPr/>
            </p:nvSpPr>
            <p:spPr>
              <a:xfrm>
                <a:off x="3497446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7F8EA5DF-C726-4D49-B41D-C813A2C4B9EE}"/>
                  </a:ext>
                </a:extLst>
              </p:cNvPr>
              <p:cNvSpPr/>
              <p:nvPr/>
            </p:nvSpPr>
            <p:spPr>
              <a:xfrm>
                <a:off x="3497446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Z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303C5A7-023E-9940-AD91-57F3AC7830B4}"/>
                </a:ext>
              </a:extLst>
            </p:cNvPr>
            <p:cNvGrpSpPr/>
            <p:nvPr/>
          </p:nvGrpSpPr>
          <p:grpSpPr>
            <a:xfrm>
              <a:off x="4997504" y="2305332"/>
              <a:ext cx="2359093" cy="1519713"/>
              <a:chOff x="1770375" y="2199825"/>
              <a:chExt cx="2359093" cy="151971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94500F58-CAC5-5947-B103-4FF97C2285FC}"/>
                  </a:ext>
                </a:extLst>
              </p:cNvPr>
              <p:cNvSpPr/>
              <p:nvPr/>
            </p:nvSpPr>
            <p:spPr>
              <a:xfrm>
                <a:off x="1770375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EC4A5D89-93A5-A44B-AA7D-19C40EFF13E4}"/>
                  </a:ext>
                </a:extLst>
              </p:cNvPr>
              <p:cNvSpPr/>
              <p:nvPr/>
            </p:nvSpPr>
            <p:spPr>
              <a:xfrm>
                <a:off x="1770375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8EF4B384-CE6C-B44C-9353-D5717D9E607E}"/>
                  </a:ext>
                </a:extLst>
              </p:cNvPr>
              <p:cNvSpPr/>
              <p:nvPr/>
            </p:nvSpPr>
            <p:spPr>
              <a:xfrm>
                <a:off x="2641374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198FB2B-99E1-AF48-9C80-E0DF1C446C71}"/>
                  </a:ext>
                </a:extLst>
              </p:cNvPr>
              <p:cNvSpPr/>
              <p:nvPr/>
            </p:nvSpPr>
            <p:spPr>
              <a:xfrm>
                <a:off x="2641374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5479A362-1FE7-1140-930F-8404CA4708DD}"/>
                  </a:ext>
                </a:extLst>
              </p:cNvPr>
              <p:cNvSpPr/>
              <p:nvPr/>
            </p:nvSpPr>
            <p:spPr>
              <a:xfrm>
                <a:off x="3497446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9617C42-3F80-3546-8AD0-364859F87649}"/>
                  </a:ext>
                </a:extLst>
              </p:cNvPr>
              <p:cNvSpPr/>
              <p:nvPr/>
            </p:nvSpPr>
            <p:spPr>
              <a:xfrm>
                <a:off x="3497446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Z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457A41D-0379-3D42-AF8A-CF0494D92A32}"/>
                </a:ext>
              </a:extLst>
            </p:cNvPr>
            <p:cNvGrpSpPr/>
            <p:nvPr/>
          </p:nvGrpSpPr>
          <p:grpSpPr>
            <a:xfrm>
              <a:off x="8385107" y="2305332"/>
              <a:ext cx="2359093" cy="1519713"/>
              <a:chOff x="1770375" y="2199825"/>
              <a:chExt cx="2359093" cy="1519713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FABB2C90-0011-EC42-94E6-7EF5A3FB7085}"/>
                  </a:ext>
                </a:extLst>
              </p:cNvPr>
              <p:cNvSpPr/>
              <p:nvPr/>
            </p:nvSpPr>
            <p:spPr>
              <a:xfrm>
                <a:off x="1770375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8FF3FCB9-1E90-7743-85BE-DB6C815BE0A2}"/>
                  </a:ext>
                </a:extLst>
              </p:cNvPr>
              <p:cNvSpPr/>
              <p:nvPr/>
            </p:nvSpPr>
            <p:spPr>
              <a:xfrm>
                <a:off x="1770375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88536678-BA03-B641-8CE7-929183ED0FD0}"/>
                  </a:ext>
                </a:extLst>
              </p:cNvPr>
              <p:cNvCxnSpPr>
                <a:cxnSpLocks/>
                <a:stCxn id="58" idx="0"/>
                <a:endCxn id="57" idx="4"/>
              </p:cNvCxnSpPr>
              <p:nvPr/>
            </p:nvCxnSpPr>
            <p:spPr>
              <a:xfrm flipV="1">
                <a:off x="2086386" y="2831846"/>
                <a:ext cx="0" cy="25567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62E173D1-15F4-D24B-B041-4CA4C82F0788}"/>
                  </a:ext>
                </a:extLst>
              </p:cNvPr>
              <p:cNvSpPr/>
              <p:nvPr/>
            </p:nvSpPr>
            <p:spPr>
              <a:xfrm>
                <a:off x="2641374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078965E8-058F-9445-A5A7-1B50F307B977}"/>
                  </a:ext>
                </a:extLst>
              </p:cNvPr>
              <p:cNvSpPr/>
              <p:nvPr/>
            </p:nvSpPr>
            <p:spPr>
              <a:xfrm>
                <a:off x="2641374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859A83F5-B69D-8540-AC77-C28393AD01D3}"/>
                  </a:ext>
                </a:extLst>
              </p:cNvPr>
              <p:cNvSpPr/>
              <p:nvPr/>
            </p:nvSpPr>
            <p:spPr>
              <a:xfrm>
                <a:off x="3497446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91AF349-6A59-7D42-B034-A2F59524C88C}"/>
                  </a:ext>
                </a:extLst>
              </p:cNvPr>
              <p:cNvSpPr/>
              <p:nvPr/>
            </p:nvSpPr>
            <p:spPr>
              <a:xfrm>
                <a:off x="3497446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Z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F41F3B-DD94-6644-AB81-80A4939C3A3B}"/>
                </a:ext>
              </a:extLst>
            </p:cNvPr>
            <p:cNvGrpSpPr/>
            <p:nvPr/>
          </p:nvGrpSpPr>
          <p:grpSpPr>
            <a:xfrm>
              <a:off x="1609901" y="4801255"/>
              <a:ext cx="2359093" cy="1519713"/>
              <a:chOff x="1770375" y="2199825"/>
              <a:chExt cx="2359093" cy="1519713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AA7A5BFC-24C7-6B49-B417-506DDC8152EA}"/>
                  </a:ext>
                </a:extLst>
              </p:cNvPr>
              <p:cNvSpPr/>
              <p:nvPr/>
            </p:nvSpPr>
            <p:spPr>
              <a:xfrm>
                <a:off x="1770375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44CF058-B381-8842-9ED6-391A67A51E6C}"/>
                  </a:ext>
                </a:extLst>
              </p:cNvPr>
              <p:cNvSpPr/>
              <p:nvPr/>
            </p:nvSpPr>
            <p:spPr>
              <a:xfrm>
                <a:off x="1770375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EB047F51-7C9E-BE4C-9033-9E3E1F196984}"/>
                  </a:ext>
                </a:extLst>
              </p:cNvPr>
              <p:cNvCxnSpPr>
                <a:cxnSpLocks/>
                <a:stCxn id="51" idx="0"/>
                <a:endCxn id="50" idx="4"/>
              </p:cNvCxnSpPr>
              <p:nvPr/>
            </p:nvCxnSpPr>
            <p:spPr>
              <a:xfrm flipV="1">
                <a:off x="2086386" y="2831846"/>
                <a:ext cx="0" cy="25567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998E6C43-CB7B-994B-9C16-58F54D7A888A}"/>
                  </a:ext>
                </a:extLst>
              </p:cNvPr>
              <p:cNvSpPr/>
              <p:nvPr/>
            </p:nvSpPr>
            <p:spPr>
              <a:xfrm>
                <a:off x="2641374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7197906-267E-AB46-AB3C-96DF5F3BE567}"/>
                  </a:ext>
                </a:extLst>
              </p:cNvPr>
              <p:cNvSpPr/>
              <p:nvPr/>
            </p:nvSpPr>
            <p:spPr>
              <a:xfrm>
                <a:off x="2641374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27E8764D-BC6D-AE4C-B5C5-13A42FECEA14}"/>
                  </a:ext>
                </a:extLst>
              </p:cNvPr>
              <p:cNvSpPr/>
              <p:nvPr/>
            </p:nvSpPr>
            <p:spPr>
              <a:xfrm>
                <a:off x="3497446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D0C998-233A-0D4A-B4BF-DFDD37843DD9}"/>
                  </a:ext>
                </a:extLst>
              </p:cNvPr>
              <p:cNvSpPr/>
              <p:nvPr/>
            </p:nvSpPr>
            <p:spPr>
              <a:xfrm>
                <a:off x="3497446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Z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5951006-E6FF-9446-B6F7-435A50FB67E3}"/>
                </a:ext>
              </a:extLst>
            </p:cNvPr>
            <p:cNvGrpSpPr/>
            <p:nvPr/>
          </p:nvGrpSpPr>
          <p:grpSpPr>
            <a:xfrm>
              <a:off x="4997504" y="4801254"/>
              <a:ext cx="2359093" cy="1519713"/>
              <a:chOff x="1770375" y="2199825"/>
              <a:chExt cx="2359093" cy="1519713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C2125076-732F-384C-85C0-B1DC67AA9EEB}"/>
                  </a:ext>
                </a:extLst>
              </p:cNvPr>
              <p:cNvSpPr/>
              <p:nvPr/>
            </p:nvSpPr>
            <p:spPr>
              <a:xfrm>
                <a:off x="1770375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734465A-DEA5-E841-AF5D-B1AB69D88AD6}"/>
                  </a:ext>
                </a:extLst>
              </p:cNvPr>
              <p:cNvSpPr/>
              <p:nvPr/>
            </p:nvSpPr>
            <p:spPr>
              <a:xfrm>
                <a:off x="1770375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771BA323-7A37-3840-B5C5-FC42D7B77B98}"/>
                  </a:ext>
                </a:extLst>
              </p:cNvPr>
              <p:cNvCxnSpPr>
                <a:cxnSpLocks/>
                <a:stCxn id="44" idx="0"/>
                <a:endCxn id="43" idx="4"/>
              </p:cNvCxnSpPr>
              <p:nvPr/>
            </p:nvCxnSpPr>
            <p:spPr>
              <a:xfrm flipV="1">
                <a:off x="2086386" y="2831846"/>
                <a:ext cx="0" cy="25567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6F611912-708B-2D4F-889D-CBF6E4859CDF}"/>
                  </a:ext>
                </a:extLst>
              </p:cNvPr>
              <p:cNvSpPr/>
              <p:nvPr/>
            </p:nvSpPr>
            <p:spPr>
              <a:xfrm>
                <a:off x="2641374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CD73E83-9D8A-1B49-B611-0AA9714F0615}"/>
                  </a:ext>
                </a:extLst>
              </p:cNvPr>
              <p:cNvSpPr/>
              <p:nvPr/>
            </p:nvSpPr>
            <p:spPr>
              <a:xfrm>
                <a:off x="2641374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D1423877-AC81-1B44-A387-C4E22D982926}"/>
                  </a:ext>
                </a:extLst>
              </p:cNvPr>
              <p:cNvSpPr/>
              <p:nvPr/>
            </p:nvSpPr>
            <p:spPr>
              <a:xfrm>
                <a:off x="3497446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29B3076-8ED7-9646-B1CC-0A9C1D1CBF41}"/>
                  </a:ext>
                </a:extLst>
              </p:cNvPr>
              <p:cNvSpPr/>
              <p:nvPr/>
            </p:nvSpPr>
            <p:spPr>
              <a:xfrm>
                <a:off x="3497446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Z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309FFBA-9E62-EF41-9DD1-B56F03A6C661}"/>
                </a:ext>
              </a:extLst>
            </p:cNvPr>
            <p:cNvGrpSpPr/>
            <p:nvPr/>
          </p:nvGrpSpPr>
          <p:grpSpPr>
            <a:xfrm>
              <a:off x="8385107" y="4801254"/>
              <a:ext cx="2359093" cy="1519713"/>
              <a:chOff x="1770375" y="2199825"/>
              <a:chExt cx="2359093" cy="1519713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CB6BA737-44A5-774F-8022-DD0E7BD845F5}"/>
                  </a:ext>
                </a:extLst>
              </p:cNvPr>
              <p:cNvSpPr/>
              <p:nvPr/>
            </p:nvSpPr>
            <p:spPr>
              <a:xfrm>
                <a:off x="1770375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EBBACD9-9309-7147-9B8E-BB8D8FDF6AD7}"/>
                  </a:ext>
                </a:extLst>
              </p:cNvPr>
              <p:cNvSpPr/>
              <p:nvPr/>
            </p:nvSpPr>
            <p:spPr>
              <a:xfrm>
                <a:off x="1770375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A098970-0FCC-5742-8850-6D2630CBA634}"/>
                  </a:ext>
                </a:extLst>
              </p:cNvPr>
              <p:cNvSpPr/>
              <p:nvPr/>
            </p:nvSpPr>
            <p:spPr>
              <a:xfrm>
                <a:off x="2641374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E5B644D-6F8D-B141-A088-057D0F7C25A8}"/>
                  </a:ext>
                </a:extLst>
              </p:cNvPr>
              <p:cNvSpPr/>
              <p:nvPr/>
            </p:nvSpPr>
            <p:spPr>
              <a:xfrm>
                <a:off x="2641374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80640F3-9155-3449-A743-8FB18D52E735}"/>
                  </a:ext>
                </a:extLst>
              </p:cNvPr>
              <p:cNvSpPr/>
              <p:nvPr/>
            </p:nvSpPr>
            <p:spPr>
              <a:xfrm>
                <a:off x="3497446" y="2199825"/>
                <a:ext cx="632022" cy="6320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0770846-CFB9-CC4F-86CE-48DB7F9D43D0}"/>
                  </a:ext>
                </a:extLst>
              </p:cNvPr>
              <p:cNvSpPr/>
              <p:nvPr/>
            </p:nvSpPr>
            <p:spPr>
              <a:xfrm>
                <a:off x="3497446" y="3087516"/>
                <a:ext cx="632022" cy="63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Z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37C270C-8BEA-7F41-8D94-91BF3C0F839E}"/>
                </a:ext>
              </a:extLst>
            </p:cNvPr>
            <p:cNvSpPr txBox="1"/>
            <p:nvPr/>
          </p:nvSpPr>
          <p:spPr>
            <a:xfrm>
              <a:off x="1915568" y="3913563"/>
              <a:ext cx="1762686" cy="893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 acquires X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883A8CA-C367-3A4D-9BAB-02B59866F118}"/>
                </a:ext>
              </a:extLst>
            </p:cNvPr>
            <p:cNvSpPr txBox="1"/>
            <p:nvPr/>
          </p:nvSpPr>
          <p:spPr>
            <a:xfrm>
              <a:off x="5303171" y="3913562"/>
              <a:ext cx="1762686" cy="893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 acquires 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37DB696-FB48-2142-9E90-ED8D8FA5A542}"/>
                </a:ext>
              </a:extLst>
            </p:cNvPr>
            <p:cNvSpPr txBox="1"/>
            <p:nvPr/>
          </p:nvSpPr>
          <p:spPr>
            <a:xfrm>
              <a:off x="8690774" y="3913561"/>
              <a:ext cx="1762685" cy="467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 acquires Z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5CD5ABE-FBDF-F148-BC4E-77717ED03132}"/>
                </a:ext>
              </a:extLst>
            </p:cNvPr>
            <p:cNvCxnSpPr>
              <a:cxnSpLocks/>
              <a:stCxn id="67" idx="0"/>
              <a:endCxn id="66" idx="4"/>
            </p:cNvCxnSpPr>
            <p:nvPr/>
          </p:nvCxnSpPr>
          <p:spPr>
            <a:xfrm flipV="1">
              <a:off x="6184514" y="2937353"/>
              <a:ext cx="0" cy="25567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554D9DF-A1B0-F340-A5AE-903950FF0521}"/>
                </a:ext>
              </a:extLst>
            </p:cNvPr>
            <p:cNvCxnSpPr>
              <a:cxnSpLocks/>
              <a:stCxn id="65" idx="0"/>
              <a:endCxn id="64" idx="4"/>
            </p:cNvCxnSpPr>
            <p:nvPr/>
          </p:nvCxnSpPr>
          <p:spPr>
            <a:xfrm flipV="1">
              <a:off x="5313515" y="2937353"/>
              <a:ext cx="0" cy="2556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D5C67AF-D6D4-7748-B6E3-0CE76FEF8110}"/>
                </a:ext>
              </a:extLst>
            </p:cNvPr>
            <p:cNvCxnSpPr>
              <a:cxnSpLocks/>
              <a:stCxn id="61" idx="0"/>
              <a:endCxn id="60" idx="4"/>
            </p:cNvCxnSpPr>
            <p:nvPr/>
          </p:nvCxnSpPr>
          <p:spPr>
            <a:xfrm flipV="1">
              <a:off x="9572117" y="2937353"/>
              <a:ext cx="0" cy="2556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18794CD-BE6D-424C-8A00-E331FBCE21AF}"/>
                </a:ext>
              </a:extLst>
            </p:cNvPr>
            <p:cNvCxnSpPr>
              <a:cxnSpLocks/>
              <a:stCxn id="63" idx="0"/>
              <a:endCxn id="62" idx="4"/>
            </p:cNvCxnSpPr>
            <p:nvPr/>
          </p:nvCxnSpPr>
          <p:spPr>
            <a:xfrm flipV="1">
              <a:off x="10428189" y="2937353"/>
              <a:ext cx="0" cy="25567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5E50661-707D-6540-9C7C-373F1E95BE5E}"/>
                </a:ext>
              </a:extLst>
            </p:cNvPr>
            <p:cNvCxnSpPr>
              <a:cxnSpLocks/>
              <a:stCxn id="54" idx="0"/>
              <a:endCxn id="53" idx="4"/>
            </p:cNvCxnSpPr>
            <p:nvPr/>
          </p:nvCxnSpPr>
          <p:spPr>
            <a:xfrm flipV="1">
              <a:off x="2796911" y="5433276"/>
              <a:ext cx="0" cy="2556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5DAED2A-0055-6640-9D9A-7B2C4C69500A}"/>
                </a:ext>
              </a:extLst>
            </p:cNvPr>
            <p:cNvCxnSpPr>
              <a:cxnSpLocks/>
              <a:stCxn id="56" idx="0"/>
              <a:endCxn id="55" idx="4"/>
            </p:cNvCxnSpPr>
            <p:nvPr/>
          </p:nvCxnSpPr>
          <p:spPr>
            <a:xfrm flipV="1">
              <a:off x="3652983" y="5433276"/>
              <a:ext cx="0" cy="2556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25F83AD-33E9-644D-8791-C70ADDF0AD54}"/>
                </a:ext>
              </a:extLst>
            </p:cNvPr>
            <p:cNvCxnSpPr>
              <a:cxnSpLocks/>
              <a:stCxn id="50" idx="4"/>
              <a:endCxn id="54" idx="0"/>
            </p:cNvCxnSpPr>
            <p:nvPr/>
          </p:nvCxnSpPr>
          <p:spPr>
            <a:xfrm>
              <a:off x="1925912" y="5433276"/>
              <a:ext cx="870999" cy="25567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D33A882-4CE1-BA42-A760-E9A6C70E66B9}"/>
                </a:ext>
              </a:extLst>
            </p:cNvPr>
            <p:cNvSpPr txBox="1"/>
            <p:nvPr/>
          </p:nvSpPr>
          <p:spPr>
            <a:xfrm>
              <a:off x="1915567" y="6391972"/>
              <a:ext cx="1762685" cy="467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 acquires 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386FC4B-CA7B-294A-B16F-635D178C99F1}"/>
                </a:ext>
              </a:extLst>
            </p:cNvPr>
            <p:cNvSpPr txBox="1"/>
            <p:nvPr/>
          </p:nvSpPr>
          <p:spPr>
            <a:xfrm>
              <a:off x="5313515" y="6391971"/>
              <a:ext cx="1762685" cy="81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 releases X</a:t>
              </a:r>
            </a:p>
            <a:p>
              <a:pPr algn="ctr"/>
              <a:r>
                <a:rPr lang="en-US" dirty="0"/>
                <a:t>B acquire Z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1ED2FCE-1DAF-D04F-B8F6-8D8F6FB30D90}"/>
                </a:ext>
              </a:extLst>
            </p:cNvPr>
            <p:cNvSpPr txBox="1"/>
            <p:nvPr/>
          </p:nvSpPr>
          <p:spPr>
            <a:xfrm>
              <a:off x="8018487" y="6382026"/>
              <a:ext cx="3134396" cy="467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 acquires X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1266B08-1F32-9E4A-A6E0-778F7815ED6E}"/>
                </a:ext>
              </a:extLst>
            </p:cNvPr>
            <p:cNvCxnSpPr>
              <a:cxnSpLocks/>
              <a:stCxn id="46" idx="4"/>
              <a:endCxn id="49" idx="0"/>
            </p:cNvCxnSpPr>
            <p:nvPr/>
          </p:nvCxnSpPr>
          <p:spPr>
            <a:xfrm>
              <a:off x="6184514" y="5433275"/>
              <a:ext cx="856072" cy="25567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B697202-3C68-964A-AAC0-D93B35DF1412}"/>
                </a:ext>
              </a:extLst>
            </p:cNvPr>
            <p:cNvCxnSpPr>
              <a:cxnSpLocks/>
              <a:stCxn id="43" idx="4"/>
              <a:endCxn id="47" idx="0"/>
            </p:cNvCxnSpPr>
            <p:nvPr/>
          </p:nvCxnSpPr>
          <p:spPr>
            <a:xfrm>
              <a:off x="5313515" y="5433275"/>
              <a:ext cx="870999" cy="2556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AAB2C47-E41E-9144-9E4F-BD36A9931D3E}"/>
                </a:ext>
              </a:extLst>
            </p:cNvPr>
            <p:cNvCxnSpPr>
              <a:cxnSpLocks/>
              <a:stCxn id="47" idx="0"/>
              <a:endCxn id="46" idx="4"/>
            </p:cNvCxnSpPr>
            <p:nvPr/>
          </p:nvCxnSpPr>
          <p:spPr>
            <a:xfrm flipV="1">
              <a:off x="6184514" y="5433275"/>
              <a:ext cx="0" cy="2556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57A4824-066E-6144-AD6D-B72062E9366C}"/>
                </a:ext>
              </a:extLst>
            </p:cNvPr>
            <p:cNvCxnSpPr>
              <a:cxnSpLocks/>
              <a:stCxn id="49" idx="0"/>
              <a:endCxn id="48" idx="4"/>
            </p:cNvCxnSpPr>
            <p:nvPr/>
          </p:nvCxnSpPr>
          <p:spPr>
            <a:xfrm flipV="1">
              <a:off x="7040586" y="5433275"/>
              <a:ext cx="0" cy="2556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41EBAE2-E5F5-6241-B28F-F3D10C81C644}"/>
                </a:ext>
              </a:extLst>
            </p:cNvPr>
            <p:cNvCxnSpPr>
              <a:cxnSpLocks/>
              <a:stCxn id="36" idx="4"/>
              <a:endCxn id="40" idx="0"/>
            </p:cNvCxnSpPr>
            <p:nvPr/>
          </p:nvCxnSpPr>
          <p:spPr>
            <a:xfrm>
              <a:off x="8701118" y="5433275"/>
              <a:ext cx="870999" cy="2556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F3DD553-B41A-1243-B8DB-7BD808CA9881}"/>
                </a:ext>
              </a:extLst>
            </p:cNvPr>
            <p:cNvCxnSpPr>
              <a:cxnSpLocks/>
              <a:stCxn id="39" idx="4"/>
              <a:endCxn id="42" idx="0"/>
            </p:cNvCxnSpPr>
            <p:nvPr/>
          </p:nvCxnSpPr>
          <p:spPr>
            <a:xfrm>
              <a:off x="9572117" y="5433275"/>
              <a:ext cx="856072" cy="2556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2E6AD26-AB7A-5340-8A77-383BCAC6C26B}"/>
                </a:ext>
              </a:extLst>
            </p:cNvPr>
            <p:cNvCxnSpPr>
              <a:cxnSpLocks/>
              <a:stCxn id="40" idx="0"/>
              <a:endCxn id="39" idx="4"/>
            </p:cNvCxnSpPr>
            <p:nvPr/>
          </p:nvCxnSpPr>
          <p:spPr>
            <a:xfrm flipV="1">
              <a:off x="9572117" y="5433275"/>
              <a:ext cx="0" cy="2556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702A3E2-1866-724A-B4B9-4CD4E60E8A95}"/>
                </a:ext>
              </a:extLst>
            </p:cNvPr>
            <p:cNvCxnSpPr>
              <a:cxnSpLocks/>
              <a:stCxn id="42" idx="0"/>
              <a:endCxn id="41" idx="4"/>
            </p:cNvCxnSpPr>
            <p:nvPr/>
          </p:nvCxnSpPr>
          <p:spPr>
            <a:xfrm flipV="1">
              <a:off x="10428189" y="5433275"/>
              <a:ext cx="0" cy="2556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1DA81C2-E6EC-1D4A-B01C-B8646BE7BD9C}"/>
              </a:ext>
            </a:extLst>
          </p:cNvPr>
          <p:cNvCxnSpPr>
            <a:cxnSpLocks/>
            <a:stCxn id="41" idx="4"/>
            <a:endCxn id="37" idx="0"/>
          </p:cNvCxnSpPr>
          <p:nvPr/>
        </p:nvCxnSpPr>
        <p:spPr>
          <a:xfrm flipH="1">
            <a:off x="9472079" y="4758581"/>
            <a:ext cx="1314160" cy="202102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16FAB-8F50-D84D-A496-3F50D17B6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2C426-3FBB-7D40-A3F2-F200BDA50CD0}" type="datetime1">
              <a:rPr lang="en-US" smtClean="0"/>
              <a:t>3/10/22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E7F77-0E2B-5347-A9B9-DC444E97D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4613D-D48F-A94C-BD3D-40B886024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7598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81528-0018-8C43-829F-E7791E7C5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detection with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4CCB2-D2BD-F341-AAE1-99B1D4250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904724" cy="4023360"/>
          </a:xfrm>
        </p:spPr>
        <p:txBody>
          <a:bodyPr>
            <a:normAutofit/>
          </a:bodyPr>
          <a:lstStyle/>
          <a:p>
            <a:r>
              <a:rPr lang="en-US" dirty="0"/>
              <a:t>Process holdings and requests in resource allocation graph.</a:t>
            </a:r>
          </a:p>
          <a:p>
            <a:pPr lvl="1"/>
            <a:r>
              <a:rPr lang="en-US" dirty="0"/>
              <a:t>If graph contains a cycle, then there exists a deadlock.</a:t>
            </a:r>
          </a:p>
          <a:p>
            <a:r>
              <a:rPr lang="en-US" dirty="0"/>
              <a:t>Algorithm:</a:t>
            </a:r>
          </a:p>
          <a:p>
            <a:pPr lvl="1"/>
            <a:r>
              <a:rPr lang="en-US" dirty="0"/>
              <a:t>DFS at each node.</a:t>
            </a:r>
          </a:p>
          <a:p>
            <a:pPr lvl="1"/>
            <a:r>
              <a:rPr lang="en-US" dirty="0"/>
              <a:t>Mark arcs as they’re traversed.</a:t>
            </a:r>
          </a:p>
          <a:p>
            <a:pPr lvl="1"/>
            <a:r>
              <a:rPr lang="en-US" dirty="0"/>
              <a:t>Build set of visited nodes.</a:t>
            </a:r>
          </a:p>
          <a:p>
            <a:pPr lvl="1"/>
            <a:r>
              <a:rPr lang="en-US" dirty="0"/>
              <a:t>If a node to be visited is already in the set of visited nodes, then a cycle has been found.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630248-BD0C-3B47-818C-A68853B1828C}"/>
              </a:ext>
            </a:extLst>
          </p:cNvPr>
          <p:cNvSpPr txBox="1"/>
          <p:nvPr/>
        </p:nvSpPr>
        <p:spPr>
          <a:xfrm>
            <a:off x="6666270" y="1963946"/>
            <a:ext cx="4409141" cy="418576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" pitchFamily="2" charset="0"/>
              </a:rPr>
              <a:t>// Deadlock detection pseudocode.</a:t>
            </a:r>
          </a:p>
          <a:p>
            <a:endParaRPr lang="en-US" sz="1400" b="1" dirty="0">
              <a:latin typeface="Courier" pitchFamily="2" charset="0"/>
            </a:endParaRPr>
          </a:p>
          <a:p>
            <a:r>
              <a:rPr lang="en-US" sz="1400" b="1" dirty="0">
                <a:latin typeface="Courier" pitchFamily="2" charset="0"/>
              </a:rPr>
              <a:t>for node n in graph G {</a:t>
            </a:r>
          </a:p>
          <a:p>
            <a:r>
              <a:rPr lang="en-US" sz="1400" b="1" dirty="0">
                <a:latin typeface="Courier" pitchFamily="2" charset="0"/>
              </a:rPr>
              <a:t>  visited = empty set</a:t>
            </a:r>
          </a:p>
          <a:p>
            <a:r>
              <a:rPr lang="en-US" sz="1400" b="1" dirty="0">
                <a:latin typeface="Courier" pitchFamily="2" charset="0"/>
              </a:rPr>
              <a:t>  unmark all arcs in G</a:t>
            </a:r>
          </a:p>
          <a:p>
            <a:r>
              <a:rPr lang="en-US" sz="1400" b="1" dirty="0">
                <a:latin typeface="Courier" pitchFamily="2" charset="0"/>
              </a:rPr>
              <a:t>  traverse(n, visited, G)  </a:t>
            </a:r>
          </a:p>
          <a:p>
            <a:r>
              <a:rPr lang="en-US" sz="1400" b="1" dirty="0">
                <a:latin typeface="Courier" pitchFamily="2" charset="0"/>
              </a:rPr>
              <a:t>}</a:t>
            </a:r>
          </a:p>
          <a:p>
            <a:endParaRPr lang="en-US" sz="1400" b="1" dirty="0">
              <a:latin typeface="Courier" pitchFamily="2" charset="0"/>
            </a:endParaRPr>
          </a:p>
          <a:p>
            <a:r>
              <a:rPr lang="en-US" sz="1400" b="1" dirty="0" err="1">
                <a:latin typeface="Courier" pitchFamily="2" charset="0"/>
              </a:rPr>
              <a:t>func</a:t>
            </a:r>
            <a:r>
              <a:rPr lang="en-US" sz="1400" b="1" dirty="0">
                <a:latin typeface="Courier" pitchFamily="2" charset="0"/>
              </a:rPr>
              <a:t> traverse(n, visited, G) {</a:t>
            </a:r>
          </a:p>
          <a:p>
            <a:r>
              <a:rPr lang="en-US" sz="1400" b="1" dirty="0">
                <a:latin typeface="Courier" pitchFamily="2" charset="0"/>
              </a:rPr>
              <a:t>  if n in visited {</a:t>
            </a:r>
          </a:p>
          <a:p>
            <a:r>
              <a:rPr lang="en-US" sz="1400" b="1" dirty="0">
                <a:latin typeface="Courier" pitchFamily="2" charset="0"/>
              </a:rPr>
              <a:t>    report deadlock</a:t>
            </a:r>
          </a:p>
          <a:p>
            <a:r>
              <a:rPr lang="en-US" sz="1400" b="1" dirty="0">
                <a:latin typeface="Courier" pitchFamily="2" charset="0"/>
              </a:rPr>
              <a:t>  }</a:t>
            </a:r>
          </a:p>
          <a:p>
            <a:r>
              <a:rPr lang="en-US" sz="1400" b="1" dirty="0">
                <a:latin typeface="Courier" pitchFamily="2" charset="0"/>
              </a:rPr>
              <a:t>  add n to visited</a:t>
            </a:r>
          </a:p>
          <a:p>
            <a:r>
              <a:rPr lang="en-US" sz="1400" b="1" dirty="0">
                <a:latin typeface="Courier" pitchFamily="2" charset="0"/>
              </a:rPr>
              <a:t>  for unmarked arc n to m in G {</a:t>
            </a:r>
          </a:p>
          <a:p>
            <a:r>
              <a:rPr lang="en-US" sz="1400" b="1" dirty="0">
                <a:latin typeface="Courier" pitchFamily="2" charset="0"/>
              </a:rPr>
              <a:t>    mark the arc</a:t>
            </a:r>
          </a:p>
          <a:p>
            <a:r>
              <a:rPr lang="en-US" sz="1400" b="1" dirty="0">
                <a:latin typeface="Courier" pitchFamily="2" charset="0"/>
              </a:rPr>
              <a:t>	traverse(m, visited, g)</a:t>
            </a:r>
          </a:p>
          <a:p>
            <a:r>
              <a:rPr lang="en-US" sz="1400" b="1" dirty="0">
                <a:latin typeface="Courier" pitchFamily="2" charset="0"/>
              </a:rPr>
              <a:t>  }</a:t>
            </a:r>
          </a:p>
          <a:p>
            <a:r>
              <a:rPr lang="en-US" sz="1400" b="1" dirty="0">
                <a:latin typeface="Courier" pitchFamily="2" charset="0"/>
              </a:rPr>
              <a:t>  remove n from visited</a:t>
            </a:r>
          </a:p>
          <a:p>
            <a:r>
              <a:rPr lang="en-US" sz="1400" b="1" dirty="0">
                <a:latin typeface="Courier" pitchFamily="2" charset="0"/>
              </a:rPr>
              <a:t>}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25CB1-B73C-F248-B8E7-D7B7B96D5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5D8C-62BF-FA4D-A8F9-A9E747A5AC0F}" type="datetime1">
              <a:rPr lang="en-US" smtClean="0"/>
              <a:t>3/10/22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8E2F4-50BC-F848-B83D-985F2CAAE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157F1-E2D6-0944-B561-0F0040093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861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2CA26-B02D-E640-90F3-257073FD6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Recovering from deadlock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68AB4-53AA-4441-8342-1439AC474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Recovery through preemption</a:t>
            </a:r>
          </a:p>
          <a:p>
            <a:pPr lvl="1"/>
            <a:r>
              <a:rPr lang="en-US" dirty="0"/>
              <a:t>Take a resource from some other process.</a:t>
            </a:r>
          </a:p>
          <a:p>
            <a:pPr lvl="1"/>
            <a:r>
              <a:rPr lang="en-US" dirty="0"/>
              <a:t>This depends on the nature of the resource and process.</a:t>
            </a:r>
          </a:p>
          <a:p>
            <a:r>
              <a:rPr lang="en-US" b="1" dirty="0"/>
              <a:t>Recovery through rollback</a:t>
            </a:r>
          </a:p>
          <a:p>
            <a:pPr lvl="1"/>
            <a:r>
              <a:rPr lang="en-US" dirty="0"/>
              <a:t>Checkpoint a process periodically.</a:t>
            </a:r>
          </a:p>
          <a:p>
            <a:pPr lvl="1"/>
            <a:r>
              <a:rPr lang="en-US" dirty="0"/>
              <a:t>Use saved state to restart the process if it’s in deadlock.</a:t>
            </a:r>
          </a:p>
          <a:p>
            <a:pPr lvl="1"/>
            <a:r>
              <a:rPr lang="en-US" dirty="0"/>
              <a:t>This may be a problem if the process affects lots of “external” things.</a:t>
            </a:r>
          </a:p>
          <a:p>
            <a:r>
              <a:rPr lang="en-US" b="1" dirty="0"/>
              <a:t>Recovery through killing processes</a:t>
            </a:r>
          </a:p>
          <a:p>
            <a:pPr lvl="1"/>
            <a:r>
              <a:rPr lang="en-US" dirty="0"/>
              <a:t>Crude but simple: kill one of the processes in the deadlock cycle.</a:t>
            </a:r>
          </a:p>
          <a:p>
            <a:pPr lvl="1"/>
            <a:r>
              <a:rPr lang="en-US" dirty="0"/>
              <a:t>Allows other processes to get their resources.</a:t>
            </a:r>
          </a:p>
          <a:p>
            <a:pPr lvl="1"/>
            <a:r>
              <a:rPr lang="en-US" dirty="0"/>
              <a:t>Try to choose a process that can be rerun from the start.</a:t>
            </a:r>
          </a:p>
          <a:p>
            <a:pPr lvl="2"/>
            <a:r>
              <a:rPr lang="en-US" dirty="0"/>
              <a:t>Pick one that hasn’t run too far already.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DFEBC-04B0-F04D-80D3-351982562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9FD6D-1E75-304B-9610-B2AB33CC8CCA}" type="datetime1">
              <a:rPr lang="en-US" smtClean="0"/>
              <a:t>3/10/22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8E612-1CB4-CA4D-AC63-89509B40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2889F-8023-4F46-96FC-801C31CD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894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EDC44-DA83-9E43-9CD2-4134856D4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deadlock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05FA8-79C5-8B48-8ACD-C0BCDE031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sometimes possible to completely prevent deadlock.</a:t>
            </a:r>
          </a:p>
          <a:p>
            <a:pPr lvl="1"/>
            <a:r>
              <a:rPr lang="en-US" dirty="0"/>
              <a:t>Simply ensure that at least one of the 4 necessary conditions for deadlock never occurs.</a:t>
            </a:r>
          </a:p>
          <a:p>
            <a:r>
              <a:rPr lang="en-US" dirty="0"/>
              <a:t>Try to attack: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dirty="0"/>
              <a:t>Mutual exclusion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dirty="0"/>
              <a:t>Hold &amp; wait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dirty="0"/>
              <a:t>No preemption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dirty="0"/>
              <a:t>Circular wait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4C87F-5958-664D-A936-329F3DC3A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D261-A47D-2E45-BE31-4C52F43C9806}" type="datetime1">
              <a:rPr lang="en-US" smtClean="0"/>
              <a:t>3/10/22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87F42-A37E-2E4D-B0CE-1FC8D8761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78872-641F-1742-9167-3D231C02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033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572DD-CE44-0B48-9034-0F192CE9A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Attacking mutual exclusion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042F7-E09D-234A-A152-9883B0993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538904" cy="40233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Some devices (such as printers) can be spooled.</a:t>
            </a:r>
          </a:p>
          <a:p>
            <a:pPr lvl="1"/>
            <a:r>
              <a:rPr lang="en-US" dirty="0"/>
              <a:t>Only the printer daemon uses printer resource.</a:t>
            </a:r>
          </a:p>
          <a:p>
            <a:pPr lvl="1"/>
            <a:r>
              <a:rPr lang="en-US" dirty="0"/>
              <a:t>This eliminates deadlock for the printer.</a:t>
            </a:r>
          </a:p>
          <a:p>
            <a:r>
              <a:rPr lang="en-US" dirty="0"/>
              <a:t>Spooling: queueing tasks together, in which a dedicated program, the spooler, dequeues as needed.</a:t>
            </a:r>
          </a:p>
          <a:p>
            <a:pPr lvl="1"/>
            <a:r>
              <a:rPr lang="en-US" dirty="0"/>
              <a:t>The term spooling was probably used due to magnetic tape wound onto a spool.</a:t>
            </a:r>
          </a:p>
          <a:p>
            <a:r>
              <a:rPr lang="en-US" dirty="0"/>
              <a:t>Principle:</a:t>
            </a:r>
          </a:p>
          <a:p>
            <a:pPr lvl="1"/>
            <a:r>
              <a:rPr lang="en-US" dirty="0"/>
              <a:t>Avoid assigning the resource when it isn’t absolutely necessary.</a:t>
            </a:r>
          </a:p>
          <a:p>
            <a:pPr lvl="1"/>
            <a:r>
              <a:rPr lang="en-US" dirty="0"/>
              <a:t>As few processes as possible can actually claim the resource.</a:t>
            </a:r>
          </a:p>
          <a:p>
            <a:r>
              <a:rPr lang="en-US" dirty="0"/>
              <a:t>Spooling cannot be used for all devices…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B13B2B-A611-3740-9747-F64FBBB42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848" y="2623984"/>
            <a:ext cx="3071352" cy="307135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AF19B-3058-FC47-A6B8-633B9D225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D6517-BEA1-034E-A429-F51AC35A2E18}" type="datetime1">
              <a:rPr lang="en-US" smtClean="0"/>
              <a:t>3/10/22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3F419-E98C-9148-BCF6-A683B19DC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58290-43FE-1A46-9D55-51092F1E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246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391C4-B398-2E43-B2A0-7680AB17A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Attacking “hold &amp; wait”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F4657-14AA-034C-BEF2-A21BB0B6A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 processes to request resources before starting.</a:t>
            </a:r>
          </a:p>
          <a:p>
            <a:pPr lvl="1"/>
            <a:r>
              <a:rPr lang="en-US" dirty="0"/>
              <a:t>A process never has to wait for what it needs.</a:t>
            </a:r>
          </a:p>
          <a:p>
            <a:r>
              <a:rPr lang="en-US" dirty="0"/>
              <a:t>This can present issues:</a:t>
            </a:r>
          </a:p>
          <a:p>
            <a:pPr lvl="1"/>
            <a:r>
              <a:rPr lang="en-US" dirty="0"/>
              <a:t>A problem may not know what resources it needs before it starts.</a:t>
            </a:r>
          </a:p>
          <a:p>
            <a:pPr lvl="1"/>
            <a:r>
              <a:rPr lang="en-US" dirty="0"/>
              <a:t>This also ties up resources other processes could be using.</a:t>
            </a:r>
          </a:p>
          <a:p>
            <a:pPr lvl="2"/>
            <a:r>
              <a:rPr lang="en-US" dirty="0"/>
              <a:t>Processes will tend to be conservative and request resources they might need.</a:t>
            </a:r>
          </a:p>
          <a:p>
            <a:r>
              <a:rPr lang="en-US" dirty="0"/>
              <a:t>Variation: a process must give up all resources before making a new request.</a:t>
            </a:r>
          </a:p>
          <a:p>
            <a:pPr lvl="1"/>
            <a:r>
              <a:rPr lang="en-US" dirty="0"/>
              <a:t>Process is then granted all prior resources as well as the new ones.</a:t>
            </a:r>
          </a:p>
          <a:p>
            <a:pPr lvl="1"/>
            <a:r>
              <a:rPr lang="en-US" dirty="0"/>
              <a:t>Problem: what if the sources are claimed by another process in the meantime – how can the process save its state?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80D22-5A87-8041-B359-648175DA9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1271-89E4-4C49-80D2-F5D551B717D0}" type="datetime1">
              <a:rPr lang="en-US" smtClean="0"/>
              <a:t>3/10/22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C9849-4424-5749-A4DC-F030346FA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2771-D1B4-D048-98E0-390AA2894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1297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350DF-C374-5742-914A-1BEA9393A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Attacking “no preemption”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2785E-E305-3E4A-871E-632B0A4C9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Attack ”no preemption” by allowing preemption.</a:t>
            </a:r>
          </a:p>
          <a:p>
            <a:r>
              <a:rPr lang="en-US" dirty="0"/>
              <a:t>Typically not a viable option.</a:t>
            </a:r>
          </a:p>
          <a:p>
            <a:r>
              <a:rPr lang="en-US" dirty="0"/>
              <a:t>Consider a process given a printer:</a:t>
            </a:r>
          </a:p>
          <a:p>
            <a:pPr lvl="1"/>
            <a:r>
              <a:rPr lang="en-US" dirty="0"/>
              <a:t>Halfway through the job, take away the printer.</a:t>
            </a:r>
          </a:p>
          <a:p>
            <a:r>
              <a:rPr lang="en-US" dirty="0"/>
              <a:t>Could work for some resources.</a:t>
            </a:r>
          </a:p>
          <a:p>
            <a:pPr lvl="1"/>
            <a:r>
              <a:rPr lang="en-US" dirty="0"/>
              <a:t>Forcibly take away memory pages, suspending the process.</a:t>
            </a:r>
          </a:p>
          <a:p>
            <a:pPr lvl="1"/>
            <a:r>
              <a:rPr lang="en-US" dirty="0"/>
              <a:t>Might be possible for process to resume with no ill effects.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FAC6B-D39C-2049-BBBA-D9A6548DC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FB540-5470-3A48-AFDB-7EF68492ACCD}" type="datetime1">
              <a:rPr lang="en-US" smtClean="0"/>
              <a:t>3/10/22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EC798-B582-5642-B764-1DC3800E3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FA044-D9C4-FE45-9EAD-F59BD426A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477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4AB6-3156-114B-A695-7C7963B2B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315D0-93C9-7A43-9072-43FF09591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292005" cy="4023360"/>
          </a:xfrm>
        </p:spPr>
        <p:txBody>
          <a:bodyPr>
            <a:normAutofit fontScale="92500"/>
          </a:bodyPr>
          <a:lstStyle/>
          <a:p>
            <a:r>
              <a:rPr lang="en-US" dirty="0"/>
              <a:t>Programs execute code.</a:t>
            </a:r>
          </a:p>
          <a:p>
            <a:pPr lvl="1"/>
            <a:r>
              <a:rPr lang="en-US" dirty="0"/>
              <a:t>Each instruction has an address.</a:t>
            </a:r>
          </a:p>
          <a:p>
            <a:r>
              <a:rPr lang="en-US" dirty="0"/>
              <a:t>Programs access data.</a:t>
            </a:r>
          </a:p>
          <a:p>
            <a:pPr lvl="1"/>
            <a:r>
              <a:rPr lang="en-US" dirty="0"/>
              <a:t>Each byte of data also has an address.</a:t>
            </a:r>
          </a:p>
          <a:p>
            <a:r>
              <a:rPr lang="en-US" dirty="0"/>
              <a:t>We would like to think that our program is the only program executing on the computer.</a:t>
            </a:r>
          </a:p>
          <a:p>
            <a:pPr lvl="1"/>
            <a:r>
              <a:rPr lang="en-US" dirty="0"/>
              <a:t>Which prompts the need for a level of abstraction by the OS.</a:t>
            </a:r>
          </a:p>
          <a:p>
            <a:r>
              <a:rPr lang="en-US" dirty="0"/>
              <a:t>An address space is the region of a computer’s memory where a program executes.</a:t>
            </a:r>
          </a:p>
          <a:p>
            <a:pPr lvl="1"/>
            <a:r>
              <a:rPr lang="en-US" dirty="0"/>
              <a:t>Ideally, it is protected from other programs accessing it.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0D3EE00-A6A4-C647-8556-30567EB44C0B}"/>
              </a:ext>
            </a:extLst>
          </p:cNvPr>
          <p:cNvGrpSpPr/>
          <p:nvPr/>
        </p:nvGrpSpPr>
        <p:grpSpPr>
          <a:xfrm>
            <a:off x="6691827" y="2084832"/>
            <a:ext cx="4836145" cy="3806387"/>
            <a:chOff x="6505214" y="2140083"/>
            <a:chExt cx="4836145" cy="380638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805428E-92E1-3642-9643-BEF6ABBEBD8D}"/>
                </a:ext>
              </a:extLst>
            </p:cNvPr>
            <p:cNvGrpSpPr/>
            <p:nvPr/>
          </p:nvGrpSpPr>
          <p:grpSpPr>
            <a:xfrm rot="10800000">
              <a:off x="7989822" y="2286000"/>
              <a:ext cx="1641803" cy="3452886"/>
              <a:chOff x="3110456" y="2171700"/>
              <a:chExt cx="1747160" cy="3674464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D0BF4AB-5BD3-2A4F-996E-161BEBE66DAD}"/>
                  </a:ext>
                </a:extLst>
              </p:cNvPr>
              <p:cNvSpPr/>
              <p:nvPr/>
            </p:nvSpPr>
            <p:spPr>
              <a:xfrm>
                <a:off x="3110459" y="2171700"/>
                <a:ext cx="1747157" cy="3674464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8D5C7DF-500A-824C-9B19-7E32382B70A8}"/>
                  </a:ext>
                </a:extLst>
              </p:cNvPr>
              <p:cNvSpPr/>
              <p:nvPr/>
            </p:nvSpPr>
            <p:spPr>
              <a:xfrm rot="10800000">
                <a:off x="3110459" y="5426439"/>
                <a:ext cx="1747157" cy="419725"/>
              </a:xfrm>
              <a:prstGeom prst="rect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text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94A61D9-9F1F-4242-A925-B351C8DA992F}"/>
                  </a:ext>
                </a:extLst>
              </p:cNvPr>
              <p:cNvSpPr/>
              <p:nvPr/>
            </p:nvSpPr>
            <p:spPr>
              <a:xfrm rot="10800000">
                <a:off x="3110458" y="5066675"/>
                <a:ext cx="1747157" cy="419725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79CA7A5-691A-3F4C-B926-84EEAADE1A82}"/>
                  </a:ext>
                </a:extLst>
              </p:cNvPr>
              <p:cNvSpPr/>
              <p:nvPr/>
            </p:nvSpPr>
            <p:spPr>
              <a:xfrm rot="10800000">
                <a:off x="3110458" y="4706911"/>
                <a:ext cx="1747157" cy="419725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bss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D61A421-8242-9544-B52A-3AC0A26EC66B}"/>
                  </a:ext>
                </a:extLst>
              </p:cNvPr>
              <p:cNvSpPr/>
              <p:nvPr/>
            </p:nvSpPr>
            <p:spPr>
              <a:xfrm rot="10800000">
                <a:off x="3110457" y="4317166"/>
                <a:ext cx="1747157" cy="419725"/>
              </a:xfrm>
              <a:prstGeom prst="rect">
                <a:avLst/>
              </a:prstGeom>
              <a:solidFill>
                <a:schemeClr val="accent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heap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AE6973-7B10-824B-855D-C86749716C86}"/>
                  </a:ext>
                </a:extLst>
              </p:cNvPr>
              <p:cNvSpPr/>
              <p:nvPr/>
            </p:nvSpPr>
            <p:spPr>
              <a:xfrm rot="10800000">
                <a:off x="3110456" y="2171700"/>
                <a:ext cx="1747157" cy="41972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stack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941AEC1E-E5D3-1B4D-A828-CDD3F4139D6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3984038" y="2591423"/>
                <a:ext cx="0" cy="49595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BC327F6E-2583-2544-A393-5B5F08677AD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984038" y="3815440"/>
                <a:ext cx="0" cy="50172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421AF1D-ED6C-DC4C-9853-D9730A9852D6}"/>
                </a:ext>
              </a:extLst>
            </p:cNvPr>
            <p:cNvSpPr txBox="1"/>
            <p:nvPr/>
          </p:nvSpPr>
          <p:spPr>
            <a:xfrm>
              <a:off x="6505214" y="5638693"/>
              <a:ext cx="172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0x000FFFFF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57E3139-F719-CC4F-A923-CCA445877827}"/>
                </a:ext>
              </a:extLst>
            </p:cNvPr>
            <p:cNvSpPr txBox="1"/>
            <p:nvPr/>
          </p:nvSpPr>
          <p:spPr>
            <a:xfrm>
              <a:off x="6505214" y="2140083"/>
              <a:ext cx="1727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0x00000000</a:t>
              </a:r>
            </a:p>
          </p:txBody>
        </p:sp>
        <p:sp>
          <p:nvSpPr>
            <p:cNvPr id="36" name="Right Brace 35">
              <a:extLst>
                <a:ext uri="{FF2B5EF4-FFF2-40B4-BE49-F238E27FC236}">
                  <a16:creationId xmlns:a16="http://schemas.microsoft.com/office/drawing/2014/main" id="{4EB2C577-E3A8-DD41-884C-0E78EDF2C55C}"/>
                </a:ext>
              </a:extLst>
            </p:cNvPr>
            <p:cNvSpPr/>
            <p:nvPr/>
          </p:nvSpPr>
          <p:spPr>
            <a:xfrm>
              <a:off x="9862457" y="2285999"/>
              <a:ext cx="359229" cy="3452887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4F89727-8BDB-DE4B-B13C-2EBD6AD7CEA6}"/>
                </a:ext>
              </a:extLst>
            </p:cNvPr>
            <p:cNvSpPr txBox="1"/>
            <p:nvPr/>
          </p:nvSpPr>
          <p:spPr>
            <a:xfrm>
              <a:off x="10147041" y="3773865"/>
              <a:ext cx="1194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process</a:t>
              </a: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636A5-8CD1-504D-83DD-F993A69DA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4F06-AA5F-2642-BD5E-4279FE5EC510}" type="datetime1">
              <a:rPr lang="en-US" smtClean="0"/>
              <a:t>3/10/22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2743D-EEFF-794A-A9DF-1C3E929E2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9CDB2-EEFC-D949-ACDD-157FE4285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094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F95D-7143-CC42-9A29-793A7795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Attacking “circular wait”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6EF08C-0E64-E349-8A94-8CBC5ED93E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9" y="2286000"/>
                <a:ext cx="5038807" cy="402336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Assign an order to resources.</a:t>
                </a:r>
              </a:p>
              <a:p>
                <a:pPr lvl="1"/>
                <a:r>
                  <a:rPr lang="en-US" dirty="0"/>
                  <a:t>Acquire the resources in numerical order.</a:t>
                </a:r>
              </a:p>
              <a:p>
                <a:pPr lvl="1"/>
                <a:r>
                  <a:rPr lang="en-US" dirty="0"/>
                  <a:t>No need to acquire all of them at once.</a:t>
                </a:r>
              </a:p>
              <a:p>
                <a:r>
                  <a:rPr lang="en-US" dirty="0"/>
                  <a:t>Circular wait is prevented.</a:t>
                </a:r>
              </a:p>
              <a:p>
                <a:pPr lvl="1"/>
                <a:r>
                  <a:rPr lang="en-US" dirty="0"/>
                  <a:t>A process holding resource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can’t wait for resource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No way to complete a cycle.</a:t>
                </a:r>
              </a:p>
              <a:p>
                <a:pPr lvl="2"/>
                <a:r>
                  <a:rPr lang="en-US" dirty="0"/>
                  <a:t>Place processes above highest resource they hold and below any they’re requesting.</a:t>
                </a:r>
              </a:p>
              <a:p>
                <a:pPr lvl="2"/>
                <a:r>
                  <a:rPr lang="en-US" dirty="0"/>
                  <a:t>All arrows in the resource allocation graph will then point upwards.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6EF08C-0E64-E349-8A94-8CBC5ED93E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9" y="2286000"/>
                <a:ext cx="5038807" cy="4023360"/>
              </a:xfrm>
              <a:blipFill>
                <a:blip r:embed="rId2"/>
                <a:stretch>
                  <a:fillRect l="-504" t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7245DAEF-2677-3D42-91D0-5270FB641692}"/>
              </a:ext>
            </a:extLst>
          </p:cNvPr>
          <p:cNvGrpSpPr/>
          <p:nvPr/>
        </p:nvGrpSpPr>
        <p:grpSpPr>
          <a:xfrm>
            <a:off x="7434450" y="2084832"/>
            <a:ext cx="2904481" cy="4023360"/>
            <a:chOff x="7419010" y="1880446"/>
            <a:chExt cx="3073776" cy="425787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CB6193A-2D83-574A-9454-7FA14B6EA870}"/>
                </a:ext>
              </a:extLst>
            </p:cNvPr>
            <p:cNvSpPr/>
            <p:nvPr/>
          </p:nvSpPr>
          <p:spPr>
            <a:xfrm>
              <a:off x="8639887" y="3089063"/>
              <a:ext cx="632022" cy="6320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E29EBC4-85C0-7648-AEC3-CD21FEE412A9}"/>
                </a:ext>
              </a:extLst>
            </p:cNvPr>
            <p:cNvSpPr/>
            <p:nvPr/>
          </p:nvSpPr>
          <p:spPr>
            <a:xfrm>
              <a:off x="9835300" y="4929701"/>
              <a:ext cx="632022" cy="63202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550B79C-8DBD-3444-A84A-F001DB17F965}"/>
                </a:ext>
              </a:extLst>
            </p:cNvPr>
            <p:cNvSpPr/>
            <p:nvPr/>
          </p:nvSpPr>
          <p:spPr>
            <a:xfrm>
              <a:off x="8639887" y="5506297"/>
              <a:ext cx="632022" cy="6320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ACFE8F3-F835-CC44-9E65-B7B3FFBA2E65}"/>
                </a:ext>
              </a:extLst>
            </p:cNvPr>
            <p:cNvSpPr/>
            <p:nvPr/>
          </p:nvSpPr>
          <p:spPr>
            <a:xfrm>
              <a:off x="8639887" y="4297680"/>
              <a:ext cx="632022" cy="6320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7E4388D-7291-2247-BD09-FF85CBBAA216}"/>
                </a:ext>
              </a:extLst>
            </p:cNvPr>
            <p:cNvSpPr/>
            <p:nvPr/>
          </p:nvSpPr>
          <p:spPr>
            <a:xfrm>
              <a:off x="8639887" y="1880446"/>
              <a:ext cx="632022" cy="6320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8841F63-BB1D-1649-B151-2A9100313ECE}"/>
                </a:ext>
              </a:extLst>
            </p:cNvPr>
            <p:cNvSpPr/>
            <p:nvPr/>
          </p:nvSpPr>
          <p:spPr>
            <a:xfrm>
              <a:off x="9860764" y="3721084"/>
              <a:ext cx="632022" cy="63202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4414057-3A9B-CF4B-9F2B-9F6D34F6931A}"/>
                </a:ext>
              </a:extLst>
            </p:cNvPr>
            <p:cNvSpPr/>
            <p:nvPr/>
          </p:nvSpPr>
          <p:spPr>
            <a:xfrm>
              <a:off x="7419010" y="3721084"/>
              <a:ext cx="632022" cy="63202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E5D29A2-A2AD-F94E-AF45-5E8BED239597}"/>
                </a:ext>
              </a:extLst>
            </p:cNvPr>
            <p:cNvCxnSpPr>
              <a:cxnSpLocks/>
              <a:stCxn id="13" idx="6"/>
              <a:endCxn id="10" idx="2"/>
            </p:cNvCxnSpPr>
            <p:nvPr/>
          </p:nvCxnSpPr>
          <p:spPr>
            <a:xfrm flipV="1">
              <a:off x="9271909" y="5561723"/>
              <a:ext cx="879402" cy="26058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4184FD34-BF9A-6842-AF40-8F8038191DC8}"/>
                </a:ext>
              </a:extLst>
            </p:cNvPr>
            <p:cNvCxnSpPr>
              <a:cxnSpLocks/>
              <a:stCxn id="10" idx="0"/>
              <a:endCxn id="21" idx="5"/>
            </p:cNvCxnSpPr>
            <p:nvPr/>
          </p:nvCxnSpPr>
          <p:spPr>
            <a:xfrm flipH="1" flipV="1">
              <a:off x="9179352" y="4837143"/>
              <a:ext cx="971959" cy="925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939731E-AE88-2A43-AFFD-31E813333349}"/>
                </a:ext>
              </a:extLst>
            </p:cNvPr>
            <p:cNvCxnSpPr>
              <a:cxnSpLocks/>
              <a:stCxn id="21" idx="2"/>
              <a:endCxn id="40" idx="3"/>
            </p:cNvCxnSpPr>
            <p:nvPr/>
          </p:nvCxnSpPr>
          <p:spPr>
            <a:xfrm flipH="1" flipV="1">
              <a:off x="8051032" y="4037095"/>
              <a:ext cx="588856" cy="5765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D0D2EF5-9C13-4549-8D46-1A0D14E70AA9}"/>
                </a:ext>
              </a:extLst>
            </p:cNvPr>
            <p:cNvCxnSpPr>
              <a:cxnSpLocks/>
              <a:stCxn id="21" idx="7"/>
              <a:endCxn id="39" idx="1"/>
            </p:cNvCxnSpPr>
            <p:nvPr/>
          </p:nvCxnSpPr>
          <p:spPr>
            <a:xfrm flipV="1">
              <a:off x="9179352" y="4037095"/>
              <a:ext cx="681412" cy="3531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4E8E80EA-0472-C84D-88CC-39FE460F5B8F}"/>
                </a:ext>
              </a:extLst>
            </p:cNvPr>
            <p:cNvCxnSpPr>
              <a:cxnSpLocks/>
              <a:stCxn id="39" idx="0"/>
              <a:endCxn id="38" idx="5"/>
            </p:cNvCxnSpPr>
            <p:nvPr/>
          </p:nvCxnSpPr>
          <p:spPr>
            <a:xfrm flipH="1" flipV="1">
              <a:off x="9179352" y="2419910"/>
              <a:ext cx="997423" cy="13011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04E7B89-3573-D44B-8F13-AFC138AE2C74}"/>
              </a:ext>
            </a:extLst>
          </p:cNvPr>
          <p:cNvCxnSpPr>
            <a:cxnSpLocks/>
            <a:stCxn id="13" idx="6"/>
            <a:endCxn id="39" idx="2"/>
          </p:cNvCxnSpPr>
          <p:nvPr/>
        </p:nvCxnSpPr>
        <p:spPr>
          <a:xfrm flipV="1">
            <a:off x="9185297" y="4421305"/>
            <a:ext cx="855028" cy="13882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910CEF6-87D9-6F46-BD83-71B457244060}"/>
              </a:ext>
            </a:extLst>
          </p:cNvPr>
          <p:cNvCxnSpPr>
            <a:cxnSpLocks/>
            <a:stCxn id="40" idx="3"/>
            <a:endCxn id="5" idx="3"/>
          </p:cNvCxnSpPr>
          <p:nvPr/>
        </p:nvCxnSpPr>
        <p:spPr>
          <a:xfrm flipV="1">
            <a:off x="8031662" y="3736633"/>
            <a:ext cx="643883" cy="3860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87782-1985-6C41-871E-0CA640E18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BE8CA-A89A-7844-82C5-F9FEA9650C40}" type="datetime1">
              <a:rPr lang="en-US" smtClean="0"/>
              <a:t>3/10/22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30ACE-137E-3B4F-A8BA-744665640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8ED43-77A6-BE4D-A267-C2FCB84C8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3926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A63BA-107F-D845-86D4-B2E70A9D7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prevention: summary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E12B3CE-511D-FB41-9807-A599FD37DD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63115"/>
              </p:ext>
            </p:extLst>
          </p:nvPr>
        </p:nvGraphicFramePr>
        <p:xfrm>
          <a:off x="2203999" y="2445226"/>
          <a:ext cx="7883898" cy="364585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94865">
                  <a:extLst>
                    <a:ext uri="{9D8B030D-6E8A-4147-A177-3AD203B41FA5}">
                      <a16:colId xmlns:a16="http://schemas.microsoft.com/office/drawing/2014/main" val="2649630515"/>
                    </a:ext>
                  </a:extLst>
                </a:gridCol>
                <a:gridCol w="5389033">
                  <a:extLst>
                    <a:ext uri="{9D8B030D-6E8A-4147-A177-3AD203B41FA5}">
                      <a16:colId xmlns:a16="http://schemas.microsoft.com/office/drawing/2014/main" val="320720682"/>
                    </a:ext>
                  </a:extLst>
                </a:gridCol>
              </a:tblGrid>
              <a:tr h="729171">
                <a:tc>
                  <a:txBody>
                    <a:bodyPr/>
                    <a:lstStyle/>
                    <a:p>
                      <a:r>
                        <a:rPr lang="en-US" dirty="0"/>
                        <a:t>Condition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Prevented by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1151201"/>
                  </a:ext>
                </a:extLst>
              </a:tr>
              <a:tr h="729171">
                <a:tc>
                  <a:txBody>
                    <a:bodyPr/>
                    <a:lstStyle/>
                    <a:p>
                      <a:r>
                        <a:rPr lang="en-US" dirty="0"/>
                        <a:t>Mutual exclusion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Spool if possible.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5353373"/>
                  </a:ext>
                </a:extLst>
              </a:tr>
              <a:tr h="729171">
                <a:tc>
                  <a:txBody>
                    <a:bodyPr/>
                    <a:lstStyle/>
                    <a:p>
                      <a:r>
                        <a:rPr lang="en-US" dirty="0"/>
                        <a:t>Hold &amp; wait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Request all resources before starting.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6839590"/>
                  </a:ext>
                </a:extLst>
              </a:tr>
              <a:tr h="729171">
                <a:tc>
                  <a:txBody>
                    <a:bodyPr/>
                    <a:lstStyle/>
                    <a:p>
                      <a:r>
                        <a:rPr lang="en-US" dirty="0"/>
                        <a:t>No preemption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Take resources away if there isn’t a complete set.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4079189"/>
                  </a:ext>
                </a:extLst>
              </a:tr>
              <a:tr h="729171">
                <a:tc>
                  <a:txBody>
                    <a:bodyPr/>
                    <a:lstStyle/>
                    <a:p>
                      <a:r>
                        <a:rPr lang="en-US" dirty="0"/>
                        <a:t>Circular wait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Order resources numerically.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5878084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5A579D-1EC9-4249-9BDA-CE3DD60A0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2AAD-BD7B-664F-9FE6-0B3EE9C57C92}" type="datetime1">
              <a:rPr lang="en-US" smtClean="0"/>
              <a:t>3/10/22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2DF64-5445-164B-BB88-F12A3468E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7E9E6-7F42-5B4A-AE98-3FC5E1A1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656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FD438-0746-8E45-8E4B-B9388F880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C4791-F20B-BF43-8F92-0F449BD41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the following algorithm to allocate a resource:</a:t>
            </a:r>
          </a:p>
          <a:p>
            <a:pPr lvl="1"/>
            <a:r>
              <a:rPr lang="en-US" dirty="0"/>
              <a:t>Give the resource to the shortest job first.</a:t>
            </a:r>
          </a:p>
          <a:p>
            <a:r>
              <a:rPr lang="en-US" dirty="0"/>
              <a:t>Works great for multiple short jobs in a system.</a:t>
            </a:r>
          </a:p>
          <a:p>
            <a:pPr lvl="1"/>
            <a:r>
              <a:rPr lang="en-US" dirty="0"/>
              <a:t>May cause long jobs to be postponed </a:t>
            </a:r>
            <a:r>
              <a:rPr lang="en-US" b="1" dirty="0"/>
              <a:t>indefinitely</a:t>
            </a:r>
            <a:r>
              <a:rPr lang="en-US" dirty="0"/>
              <a:t>.</a:t>
            </a:r>
          </a:p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Use a first-come, first-serve policy instead.</a:t>
            </a:r>
          </a:p>
          <a:p>
            <a:r>
              <a:rPr lang="en-US" dirty="0"/>
              <a:t>Starvation can lead to deadlock.</a:t>
            </a:r>
          </a:p>
          <a:p>
            <a:pPr lvl="1"/>
            <a:r>
              <a:rPr lang="en-US" dirty="0"/>
              <a:t>Process starved for resources can already be holding resources.</a:t>
            </a:r>
          </a:p>
          <a:p>
            <a:pPr lvl="1"/>
            <a:r>
              <a:rPr lang="en-US" dirty="0"/>
              <a:t>If those resource aren’t used and released in a timely manner, the shortage could lead to deadlock.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A40EA-1672-8541-B4DC-647CD7F6C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AF78D-5D56-BE4E-82AA-D3A2A402DFA9}" type="datetime1">
              <a:rPr lang="en-US" smtClean="0"/>
              <a:t>3/10/22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8FA0C-A473-2245-B322-8C4B05C29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6B14C-04F1-2E44-AEB2-805303CA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577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3849A-2C54-2843-B534-34660A97C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Single </a:t>
            </a:r>
            <a:r>
              <a:rPr lang="en-US" sz="2800" dirty="0"/>
              <a:t>vs</a:t>
            </a:r>
            <a:r>
              <a:rPr lang="en-US" sz="4000" dirty="0"/>
              <a:t> Multi-Threaded Address Spaces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4A772F-B587-FD46-B5D0-40280A94110B}"/>
              </a:ext>
            </a:extLst>
          </p:cNvPr>
          <p:cNvSpPr txBox="1"/>
          <p:nvPr/>
        </p:nvSpPr>
        <p:spPr>
          <a:xfrm>
            <a:off x="2754416" y="5848907"/>
            <a:ext cx="6983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Threads do not replace processes, they </a:t>
            </a:r>
            <a:r>
              <a:rPr lang="en-US" sz="2400" i="1" dirty="0"/>
              <a:t>enhance </a:t>
            </a:r>
            <a:r>
              <a:rPr lang="en-US" sz="2400" dirty="0"/>
              <a:t>them.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C851B3C-030D-094D-93E7-92A6BE625A20}"/>
              </a:ext>
            </a:extLst>
          </p:cNvPr>
          <p:cNvGrpSpPr/>
          <p:nvPr/>
        </p:nvGrpSpPr>
        <p:grpSpPr>
          <a:xfrm>
            <a:off x="2073913" y="2084832"/>
            <a:ext cx="8420602" cy="3569352"/>
            <a:chOff x="2081935" y="2078564"/>
            <a:chExt cx="8420602" cy="3569352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A9A0917-4710-4440-AFD9-D1BEC272DB9E}"/>
                </a:ext>
              </a:extLst>
            </p:cNvPr>
            <p:cNvGrpSpPr/>
            <p:nvPr/>
          </p:nvGrpSpPr>
          <p:grpSpPr>
            <a:xfrm>
              <a:off x="2081935" y="2078564"/>
              <a:ext cx="3022833" cy="3553845"/>
              <a:chOff x="2081935" y="2078564"/>
              <a:chExt cx="3022833" cy="355384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11F9D63-3607-F44E-8FA7-90E87A015DEF}"/>
                  </a:ext>
                </a:extLst>
              </p:cNvPr>
              <p:cNvSpPr/>
              <p:nvPr/>
            </p:nvSpPr>
            <p:spPr>
              <a:xfrm>
                <a:off x="3460955" y="2084832"/>
                <a:ext cx="1415845" cy="29391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6FADBDB-6E88-4448-A911-1D255414E95F}"/>
                  </a:ext>
                </a:extLst>
              </p:cNvPr>
              <p:cNvSpPr txBox="1"/>
              <p:nvPr/>
            </p:nvSpPr>
            <p:spPr>
              <a:xfrm>
                <a:off x="3236189" y="5263077"/>
                <a:ext cx="18685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Single-threaded</a:t>
                </a:r>
              </a:p>
            </p:txBody>
          </p:sp>
          <p:sp>
            <p:nvSpPr>
              <p:cNvPr id="3" name="Left Brace 2">
                <a:extLst>
                  <a:ext uri="{FF2B5EF4-FFF2-40B4-BE49-F238E27FC236}">
                    <a16:creationId xmlns:a16="http://schemas.microsoft.com/office/drawing/2014/main" id="{6139B8BC-815A-BD44-A56A-1AFCB1C7A24F}"/>
                  </a:ext>
                </a:extLst>
              </p:cNvPr>
              <p:cNvSpPr/>
              <p:nvPr/>
            </p:nvSpPr>
            <p:spPr>
              <a:xfrm>
                <a:off x="3065942" y="2100339"/>
                <a:ext cx="287439" cy="2939186"/>
              </a:xfrm>
              <a:prstGeom prst="leftBrac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1EFDF2F-BA58-FA4F-B831-A80FBA693B31}"/>
                  </a:ext>
                </a:extLst>
              </p:cNvPr>
              <p:cNvSpPr txBox="1"/>
              <p:nvPr/>
            </p:nvSpPr>
            <p:spPr>
              <a:xfrm>
                <a:off x="2081935" y="3377202"/>
                <a:ext cx="10510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process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949BF8A-7B97-8D4C-8847-9F7630920C3B}"/>
                  </a:ext>
                </a:extLst>
              </p:cNvPr>
              <p:cNvSpPr/>
              <p:nvPr/>
            </p:nvSpPr>
            <p:spPr>
              <a:xfrm>
                <a:off x="3460955" y="2078564"/>
                <a:ext cx="1415845" cy="331352"/>
              </a:xfrm>
              <a:prstGeom prst="rect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text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2C16F38-059C-F549-9813-2EC723CC732A}"/>
                  </a:ext>
                </a:extLst>
              </p:cNvPr>
              <p:cNvSpPr/>
              <p:nvPr/>
            </p:nvSpPr>
            <p:spPr>
              <a:xfrm>
                <a:off x="3460955" y="2404094"/>
                <a:ext cx="1415845" cy="331352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F324FF0-4ED1-2E4A-96E7-DE8EBA6347F7}"/>
                  </a:ext>
                </a:extLst>
              </p:cNvPr>
              <p:cNvSpPr/>
              <p:nvPr/>
            </p:nvSpPr>
            <p:spPr>
              <a:xfrm>
                <a:off x="3460955" y="2732044"/>
                <a:ext cx="1415845" cy="331352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bss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C34AB42-5AAE-3044-A8DB-EAE55F3FB901}"/>
                  </a:ext>
                </a:extLst>
              </p:cNvPr>
              <p:cNvSpPr/>
              <p:nvPr/>
            </p:nvSpPr>
            <p:spPr>
              <a:xfrm>
                <a:off x="3460955" y="3064353"/>
                <a:ext cx="1415845" cy="331352"/>
              </a:xfrm>
              <a:prstGeom prst="rect">
                <a:avLst/>
              </a:prstGeom>
              <a:solidFill>
                <a:schemeClr val="accent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heap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56D082A5-61B6-2340-BBD4-8E2CC5D9C24D}"/>
                  </a:ext>
                </a:extLst>
              </p:cNvPr>
              <p:cNvSpPr/>
              <p:nvPr/>
            </p:nvSpPr>
            <p:spPr>
              <a:xfrm>
                <a:off x="3460954" y="4696334"/>
                <a:ext cx="1415845" cy="331352"/>
              </a:xfrm>
              <a:prstGeom prst="rect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stack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FF2C834C-8018-8B47-8865-FEE8644799F8}"/>
                  </a:ext>
                </a:extLst>
              </p:cNvPr>
              <p:cNvCxnSpPr>
                <a:stCxn id="59" idx="0"/>
              </p:cNvCxnSpPr>
              <p:nvPr/>
            </p:nvCxnSpPr>
            <p:spPr>
              <a:xfrm flipH="1" flipV="1">
                <a:off x="4168876" y="4388153"/>
                <a:ext cx="1" cy="30818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F253C420-5039-9047-90CB-DB8C07AF94DA}"/>
                  </a:ext>
                </a:extLst>
              </p:cNvPr>
              <p:cNvCxnSpPr>
                <a:cxnSpLocks/>
                <a:stCxn id="58" idx="2"/>
              </p:cNvCxnSpPr>
              <p:nvPr/>
            </p:nvCxnSpPr>
            <p:spPr>
              <a:xfrm flipH="1">
                <a:off x="4168877" y="3395705"/>
                <a:ext cx="1" cy="3508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0096FA76-1820-C547-9A05-F698643F9CFE}"/>
                </a:ext>
              </a:extLst>
            </p:cNvPr>
            <p:cNvGrpSpPr/>
            <p:nvPr/>
          </p:nvGrpSpPr>
          <p:grpSpPr>
            <a:xfrm>
              <a:off x="5961208" y="2094071"/>
              <a:ext cx="3048791" cy="3553845"/>
              <a:chOff x="2055977" y="2078564"/>
              <a:chExt cx="3048791" cy="3553845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BEAE5DB-0E04-AA4F-B2C6-55DBC9C271F9}"/>
                  </a:ext>
                </a:extLst>
              </p:cNvPr>
              <p:cNvSpPr/>
              <p:nvPr/>
            </p:nvSpPr>
            <p:spPr>
              <a:xfrm>
                <a:off x="3460955" y="2084832"/>
                <a:ext cx="1415845" cy="29391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C9CC10F-D1D9-3D4E-97EE-9F9C35610261}"/>
                  </a:ext>
                </a:extLst>
              </p:cNvPr>
              <p:cNvSpPr txBox="1"/>
              <p:nvPr/>
            </p:nvSpPr>
            <p:spPr>
              <a:xfrm>
                <a:off x="3236189" y="5263077"/>
                <a:ext cx="18685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Multi-threaded</a:t>
                </a:r>
              </a:p>
            </p:txBody>
          </p:sp>
          <p:sp>
            <p:nvSpPr>
              <p:cNvPr id="69" name="Left Brace 68">
                <a:extLst>
                  <a:ext uri="{FF2B5EF4-FFF2-40B4-BE49-F238E27FC236}">
                    <a16:creationId xmlns:a16="http://schemas.microsoft.com/office/drawing/2014/main" id="{9581BDAE-0421-0D4B-BDBD-5817E23A6479}"/>
                  </a:ext>
                </a:extLst>
              </p:cNvPr>
              <p:cNvSpPr/>
              <p:nvPr/>
            </p:nvSpPr>
            <p:spPr>
              <a:xfrm>
                <a:off x="3043417" y="2084832"/>
                <a:ext cx="287439" cy="2939186"/>
              </a:xfrm>
              <a:prstGeom prst="leftBrac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DCBA44C-C24D-2840-BFC5-EF47575F6D28}"/>
                  </a:ext>
                </a:extLst>
              </p:cNvPr>
              <p:cNvSpPr txBox="1"/>
              <p:nvPr/>
            </p:nvSpPr>
            <p:spPr>
              <a:xfrm>
                <a:off x="2055977" y="3361695"/>
                <a:ext cx="10510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process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D60EE05-1566-0840-B3C8-33142B5BF844}"/>
                  </a:ext>
                </a:extLst>
              </p:cNvPr>
              <p:cNvSpPr/>
              <p:nvPr/>
            </p:nvSpPr>
            <p:spPr>
              <a:xfrm>
                <a:off x="3460955" y="2078564"/>
                <a:ext cx="1415845" cy="331352"/>
              </a:xfrm>
              <a:prstGeom prst="rect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text</a:t>
                </a: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581087C-B579-B945-943B-894C1055B83A}"/>
                  </a:ext>
                </a:extLst>
              </p:cNvPr>
              <p:cNvSpPr/>
              <p:nvPr/>
            </p:nvSpPr>
            <p:spPr>
              <a:xfrm>
                <a:off x="3460955" y="2404094"/>
                <a:ext cx="1415845" cy="331352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EB5C19CD-67EF-3149-A84B-7F64E5645B56}"/>
                  </a:ext>
                </a:extLst>
              </p:cNvPr>
              <p:cNvSpPr/>
              <p:nvPr/>
            </p:nvSpPr>
            <p:spPr>
              <a:xfrm>
                <a:off x="3460955" y="2732044"/>
                <a:ext cx="1415845" cy="331352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bss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B09B540-0903-A24C-80F5-07564ECCB769}"/>
                  </a:ext>
                </a:extLst>
              </p:cNvPr>
              <p:cNvSpPr/>
              <p:nvPr/>
            </p:nvSpPr>
            <p:spPr>
              <a:xfrm>
                <a:off x="3460955" y="3064353"/>
                <a:ext cx="1415845" cy="331352"/>
              </a:xfrm>
              <a:prstGeom prst="rect">
                <a:avLst/>
              </a:prstGeom>
              <a:solidFill>
                <a:schemeClr val="accent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heap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97B3D19F-B5F7-E946-8A3E-86BA220FC503}"/>
                  </a:ext>
                </a:extLst>
              </p:cNvPr>
              <p:cNvSpPr/>
              <p:nvPr/>
            </p:nvSpPr>
            <p:spPr>
              <a:xfrm>
                <a:off x="3460954" y="4692666"/>
                <a:ext cx="1415845" cy="331352"/>
              </a:xfrm>
              <a:prstGeom prst="rect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stack</a:t>
                </a:r>
              </a:p>
            </p:txBody>
          </p: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19794140-8AA2-AE43-B05D-23F33B3419F1}"/>
                  </a:ext>
                </a:extLst>
              </p:cNvPr>
              <p:cNvCxnSpPr>
                <a:cxnSpLocks/>
                <a:stCxn id="75" idx="0"/>
              </p:cNvCxnSpPr>
              <p:nvPr/>
            </p:nvCxnSpPr>
            <p:spPr>
              <a:xfrm flipV="1">
                <a:off x="4168877" y="4498402"/>
                <a:ext cx="0" cy="19426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909D96C6-2307-E148-8ADA-2EED2C141DDD}"/>
                  </a:ext>
                </a:extLst>
              </p:cNvPr>
              <p:cNvCxnSpPr>
                <a:cxnSpLocks/>
                <a:stCxn id="74" idx="2"/>
              </p:cNvCxnSpPr>
              <p:nvPr/>
            </p:nvCxnSpPr>
            <p:spPr>
              <a:xfrm flipH="1">
                <a:off x="4168876" y="3395705"/>
                <a:ext cx="2" cy="26537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1192886-4E52-714E-8BB1-E69023733910}"/>
                </a:ext>
              </a:extLst>
            </p:cNvPr>
            <p:cNvSpPr/>
            <p:nvPr/>
          </p:nvSpPr>
          <p:spPr>
            <a:xfrm>
              <a:off x="7366185" y="4035784"/>
              <a:ext cx="1415845" cy="331352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stack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0417F9DB-B841-DC49-9E70-F8EA716BA26F}"/>
                </a:ext>
              </a:extLst>
            </p:cNvPr>
            <p:cNvCxnSpPr>
              <a:cxnSpLocks/>
              <a:stCxn id="80" idx="0"/>
            </p:cNvCxnSpPr>
            <p:nvPr/>
          </p:nvCxnSpPr>
          <p:spPr>
            <a:xfrm flipH="1" flipV="1">
              <a:off x="8068060" y="3823683"/>
              <a:ext cx="6048" cy="2121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ight Brace 83">
              <a:extLst>
                <a:ext uri="{FF2B5EF4-FFF2-40B4-BE49-F238E27FC236}">
                  <a16:creationId xmlns:a16="http://schemas.microsoft.com/office/drawing/2014/main" id="{8D688F51-B290-C44F-913B-C17A7E7863E4}"/>
                </a:ext>
              </a:extLst>
            </p:cNvPr>
            <p:cNvSpPr/>
            <p:nvPr/>
          </p:nvSpPr>
          <p:spPr>
            <a:xfrm>
              <a:off x="8912129" y="4382643"/>
              <a:ext cx="264629" cy="656882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ight Brace 84">
              <a:extLst>
                <a:ext uri="{FF2B5EF4-FFF2-40B4-BE49-F238E27FC236}">
                  <a16:creationId xmlns:a16="http://schemas.microsoft.com/office/drawing/2014/main" id="{14B53A7A-9DAB-1249-99B6-6B58065AD9CF}"/>
                </a:ext>
              </a:extLst>
            </p:cNvPr>
            <p:cNvSpPr/>
            <p:nvPr/>
          </p:nvSpPr>
          <p:spPr>
            <a:xfrm>
              <a:off x="8912129" y="3704987"/>
              <a:ext cx="264629" cy="656882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8FF3259-F4E6-6D47-AF9F-10154A416445}"/>
                </a:ext>
              </a:extLst>
            </p:cNvPr>
            <p:cNvSpPr txBox="1"/>
            <p:nvPr/>
          </p:nvSpPr>
          <p:spPr>
            <a:xfrm>
              <a:off x="9176758" y="4523507"/>
              <a:ext cx="1325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thread 2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9903BDF-8882-8B4C-B483-C92013FA8625}"/>
                </a:ext>
              </a:extLst>
            </p:cNvPr>
            <p:cNvSpPr txBox="1"/>
            <p:nvPr/>
          </p:nvSpPr>
          <p:spPr>
            <a:xfrm>
              <a:off x="9176757" y="3818258"/>
              <a:ext cx="13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thread 1</a:t>
              </a: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3D3DA-2774-074F-ABC4-F3921A6A6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AC53-4A6A-324B-A788-27259A8BF0C8}" type="datetime1">
              <a:rPr lang="en-US" smtClean="0"/>
              <a:t>3/10/22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789E2-D8AF-D64C-AADE-EEE058740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7F33D-2C88-394C-A156-8C0F8E8C4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692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3394F-53EB-7746-8AD8-247B85277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threads?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289D4-E78B-284C-9C44-2F6D14E44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Faster to create or destroy than processes.</a:t>
            </a:r>
          </a:p>
          <a:p>
            <a:pPr lvl="1"/>
            <a:r>
              <a:rPr lang="en-US" dirty="0"/>
              <a:t>No separate address space.</a:t>
            </a:r>
          </a:p>
          <a:p>
            <a:r>
              <a:rPr lang="en-US" dirty="0"/>
              <a:t>Allow a single application to do many things at once (like a web server).</a:t>
            </a:r>
          </a:p>
          <a:p>
            <a:pPr lvl="1"/>
            <a:r>
              <a:rPr lang="en-US" dirty="0"/>
              <a:t>Can keep working during IO wait.</a:t>
            </a:r>
          </a:p>
          <a:p>
            <a:pPr lvl="2"/>
            <a:r>
              <a:rPr lang="en-US" dirty="0"/>
              <a:t>Each threads gets to issue its own IOs.</a:t>
            </a:r>
          </a:p>
          <a:p>
            <a:pPr lvl="2"/>
            <a:r>
              <a:rPr lang="en-US" dirty="0"/>
              <a:t>More IOs can be outstanding/pending.</a:t>
            </a:r>
          </a:p>
          <a:p>
            <a:r>
              <a:rPr lang="en-US" dirty="0"/>
              <a:t>Context switching:</a:t>
            </a:r>
          </a:p>
          <a:p>
            <a:pPr lvl="1"/>
            <a:r>
              <a:rPr lang="en-US" dirty="0"/>
              <a:t>Expensive between </a:t>
            </a:r>
            <a:r>
              <a:rPr lang="en-US" i="1" dirty="0"/>
              <a:t>processes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Less expensive between </a:t>
            </a:r>
            <a:r>
              <a:rPr lang="en-US" i="1" dirty="0"/>
              <a:t>threads</a:t>
            </a:r>
            <a:r>
              <a:rPr lang="en-US" dirty="0"/>
              <a:t>.</a:t>
            </a:r>
          </a:p>
          <a:p>
            <a:r>
              <a:rPr lang="en-US" dirty="0"/>
              <a:t>Sharing memory:</a:t>
            </a:r>
          </a:p>
          <a:p>
            <a:pPr lvl="1"/>
            <a:r>
              <a:rPr lang="en-US" dirty="0"/>
              <a:t>Processes don’t inherently share memory (each process has its own address space).</a:t>
            </a:r>
          </a:p>
          <a:p>
            <a:pPr lvl="2"/>
            <a:r>
              <a:rPr lang="en-US" dirty="0"/>
              <a:t>Need to use inter-process communication (IPC) to manage shared data.</a:t>
            </a:r>
          </a:p>
          <a:p>
            <a:pPr lvl="1"/>
            <a:r>
              <a:rPr lang="en-US" dirty="0"/>
              <a:t>Threads share memory, making it easier to share data.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DBF30-0DF7-D94E-A6C0-8C0BD0E36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0917E-5C7F-8648-AB87-8DA8DF723CFE}" type="datetime1">
              <a:rPr lang="en-US" smtClean="0"/>
              <a:t>3/10/22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086D6-B4D2-144E-B37D-1BB289CAC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DCB6D-0DF4-824C-BCD6-A2689AFCC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43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9395B-B5BD-1646-ADEB-C9226FC79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POSix</a:t>
            </a:r>
            <a:r>
              <a:rPr lang="en-US" dirty="0"/>
              <a:t> Thread API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43ABD03-3756-4C43-8434-CF04425CB1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6983314"/>
              </p:ext>
            </p:extLst>
          </p:nvPr>
        </p:nvGraphicFramePr>
        <p:xfrm>
          <a:off x="5043486" y="3009067"/>
          <a:ext cx="6472239" cy="25772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924743">
                  <a:extLst>
                    <a:ext uri="{9D8B030D-6E8A-4147-A177-3AD203B41FA5}">
                      <a16:colId xmlns:a16="http://schemas.microsoft.com/office/drawing/2014/main" val="589314887"/>
                    </a:ext>
                  </a:extLst>
                </a:gridCol>
                <a:gridCol w="3547496">
                  <a:extLst>
                    <a:ext uri="{9D8B030D-6E8A-4147-A177-3AD203B41FA5}">
                      <a16:colId xmlns:a16="http://schemas.microsoft.com/office/drawing/2014/main" val="3935280709"/>
                    </a:ext>
                  </a:extLst>
                </a:gridCol>
              </a:tblGrid>
              <a:tr h="7419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Thread 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391247"/>
                  </a:ext>
                </a:extLst>
              </a:tr>
              <a:tr h="7807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Courier" pitchFamily="2" charset="0"/>
                        </a:rPr>
                        <a:t>pthread_create</a:t>
                      </a:r>
                      <a:r>
                        <a:rPr lang="en-US" sz="2000" dirty="0">
                          <a:latin typeface="Courier" pitchFamily="2" charset="0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Create a new thread.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7936450"/>
                  </a:ext>
                </a:extLst>
              </a:tr>
              <a:tr h="105451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Courier" pitchFamily="2" charset="0"/>
                        </a:rPr>
                        <a:t>pthread_join</a:t>
                      </a:r>
                      <a:r>
                        <a:rPr lang="en-US" sz="2000" dirty="0">
                          <a:latin typeface="Courier" pitchFamily="2" charset="0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Wait for a thread to complete.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366913"/>
                  </a:ext>
                </a:extLst>
              </a:tr>
            </a:tbl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6C7B87-3E28-BC49-8819-168A7FC59D6D}"/>
              </a:ext>
            </a:extLst>
          </p:cNvPr>
          <p:cNvSpPr txBox="1">
            <a:spLocks/>
          </p:cNvSpPr>
          <p:nvPr/>
        </p:nvSpPr>
        <p:spPr>
          <a:xfrm>
            <a:off x="1024128" y="2286000"/>
            <a:ext cx="3690747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w Cen MT" panose="020B0602020104020603" pitchFamily="34" charset="0"/>
              <a:buNone/>
            </a:pPr>
            <a:r>
              <a:rPr lang="en-US" dirty="0"/>
              <a:t>The POSIX thread library for C is a standard API for multithreading.</a:t>
            </a:r>
          </a:p>
          <a:p>
            <a:pPr lvl="1"/>
            <a:r>
              <a:rPr lang="en-US" dirty="0"/>
              <a:t>Included under </a:t>
            </a:r>
            <a:r>
              <a:rPr lang="en-US" dirty="0">
                <a:latin typeface="Courier" pitchFamily="2" charset="0"/>
              </a:rPr>
              <a:t>&lt;</a:t>
            </a:r>
            <a:r>
              <a:rPr lang="en-US" dirty="0" err="1">
                <a:latin typeface="Courier" pitchFamily="2" charset="0"/>
              </a:rPr>
              <a:t>pthread.h</a:t>
            </a:r>
            <a:r>
              <a:rPr lang="en-US" dirty="0">
                <a:latin typeface="Courier" pitchFamily="2" charset="0"/>
              </a:rPr>
              <a:t>&gt;</a:t>
            </a:r>
            <a:r>
              <a:rPr lang="en-US" dirty="0"/>
              <a:t>.</a:t>
            </a:r>
          </a:p>
          <a:p>
            <a:pPr marL="0" indent="0">
              <a:buFont typeface="Tw Cen MT" panose="020B0602020104020603" pitchFamily="34" charset="0"/>
              <a:buNone/>
            </a:pPr>
            <a:r>
              <a:rPr lang="en-US" dirty="0"/>
              <a:t>For basic multithreading, we will only really need two of the functions: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 err="1">
                <a:latin typeface="Courier" pitchFamily="2" charset="0"/>
              </a:rPr>
              <a:t>pthread_create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 err="1">
                <a:latin typeface="Courier" pitchFamily="2" charset="0"/>
              </a:rPr>
              <a:t>pthread_join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r>
              <a:rPr lang="en-US" dirty="0"/>
              <a:t>More into the details and ideas of these functions in a bit.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BF4F41-788C-F347-B1C1-FB9840C31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4C61-7B09-6F4F-8F3C-C1E253FCC652}" type="datetime1">
              <a:rPr lang="en-US" smtClean="0"/>
              <a:t>3/10/22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AB7F7-D919-C543-92D3-1F898D0FF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A1FFC-14D7-C148-818C-45DBDEC8C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453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172DC-74A0-E648-AC15-7DC003297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thread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81A971-C352-1F45-B827-4950256E9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276533" cy="402336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 process is started with one thread of execution: the main thread.</a:t>
            </a:r>
          </a:p>
          <a:p>
            <a:pPr marL="0" indent="-45720">
              <a:buNone/>
            </a:pPr>
            <a:r>
              <a:rPr lang="en-US" dirty="0"/>
              <a:t>The main thread can create threads, and those threads may create other threads as well.</a:t>
            </a:r>
          </a:p>
          <a:p>
            <a:pPr lvl="1"/>
            <a:r>
              <a:rPr lang="en-US" dirty="0"/>
              <a:t>Threads are siblings, no sense of hierarchy between them.</a:t>
            </a:r>
          </a:p>
          <a:p>
            <a:pPr lvl="1"/>
            <a:r>
              <a:rPr lang="en-US" dirty="0"/>
              <a:t>The main thread, though, should end last.</a:t>
            </a:r>
          </a:p>
          <a:p>
            <a:pPr lvl="2"/>
            <a:r>
              <a:rPr lang="en-US" dirty="0"/>
              <a:t>If it ends, the process ends.</a:t>
            </a:r>
          </a:p>
          <a:p>
            <a:r>
              <a:rPr lang="en-US" dirty="0"/>
              <a:t>When a thread is created, it gets:</a:t>
            </a:r>
          </a:p>
          <a:p>
            <a:pPr lvl="1"/>
            <a:r>
              <a:rPr lang="en-US" dirty="0"/>
              <a:t>A thread ID</a:t>
            </a:r>
          </a:p>
          <a:p>
            <a:pPr lvl="1"/>
            <a:r>
              <a:rPr lang="en-US" dirty="0"/>
              <a:t>A program counter</a:t>
            </a:r>
          </a:p>
          <a:p>
            <a:pPr lvl="1"/>
            <a:r>
              <a:rPr lang="en-US" dirty="0"/>
              <a:t>A stack and a stack pointer</a:t>
            </a:r>
          </a:p>
          <a:p>
            <a:pPr lvl="1"/>
            <a:r>
              <a:rPr lang="en-US" dirty="0"/>
              <a:t>Register values</a:t>
            </a:r>
          </a:p>
          <a:p>
            <a:pPr lvl="1"/>
            <a:r>
              <a:rPr lang="en-US" dirty="0"/>
              <a:t>Some priority</a:t>
            </a:r>
          </a:p>
          <a:p>
            <a:pPr lvl="2"/>
            <a:r>
              <a:rPr lang="en-US" dirty="0"/>
              <a:t>Affects the thread execution order.</a:t>
            </a:r>
          </a:p>
          <a:p>
            <a:pPr lvl="2"/>
            <a:r>
              <a:rPr lang="en-US" dirty="0"/>
              <a:t>The higher the priority, the earlier it gets scheduled.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4269E23-0EA1-EB41-A73E-D58E8D994059}"/>
              </a:ext>
            </a:extLst>
          </p:cNvPr>
          <p:cNvGrpSpPr/>
          <p:nvPr/>
        </p:nvGrpSpPr>
        <p:grpSpPr>
          <a:xfrm>
            <a:off x="5499628" y="2540317"/>
            <a:ext cx="5473172" cy="3514725"/>
            <a:chOff x="5699653" y="2500313"/>
            <a:chExt cx="5473172" cy="3514725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313B509-8CD8-D94C-8C7A-403E000925CE}"/>
                </a:ext>
              </a:extLst>
            </p:cNvPr>
            <p:cNvGrpSpPr/>
            <p:nvPr/>
          </p:nvGrpSpPr>
          <p:grpSpPr>
            <a:xfrm>
              <a:off x="6400202" y="2500313"/>
              <a:ext cx="4772623" cy="3514725"/>
              <a:chOff x="6400202" y="2500313"/>
              <a:chExt cx="4772623" cy="351472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156A26D5-8596-1C45-9523-55BC457CC9D9}"/>
                  </a:ext>
                </a:extLst>
              </p:cNvPr>
              <p:cNvGrpSpPr/>
              <p:nvPr/>
            </p:nvGrpSpPr>
            <p:grpSpPr>
              <a:xfrm>
                <a:off x="6762748" y="2827211"/>
                <a:ext cx="4410077" cy="2637313"/>
                <a:chOff x="5548311" y="2512886"/>
                <a:chExt cx="5195889" cy="3107244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7C07E1EA-3CCA-6A4D-8820-B8FE7224F12D}"/>
                    </a:ext>
                  </a:extLst>
                </p:cNvPr>
                <p:cNvSpPr/>
                <p:nvPr/>
              </p:nvSpPr>
              <p:spPr>
                <a:xfrm>
                  <a:off x="6762749" y="2512886"/>
                  <a:ext cx="1657350" cy="528638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main thread</a:t>
                  </a:r>
                </a:p>
              </p:txBody>
            </p: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C319D8BE-D6B1-C445-8A8C-1DC6D6068692}"/>
                    </a:ext>
                  </a:extLst>
                </p:cNvPr>
                <p:cNvCxnSpPr>
                  <a:cxnSpLocks/>
                  <a:stCxn id="11" idx="2"/>
                  <a:endCxn id="18" idx="0"/>
                </p:cNvCxnSpPr>
                <p:nvPr/>
              </p:nvCxnSpPr>
              <p:spPr>
                <a:xfrm flipH="1">
                  <a:off x="6376986" y="3041524"/>
                  <a:ext cx="1214438" cy="87039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FFF29818-4F18-2044-80B7-8C3D90A2B41F}"/>
                    </a:ext>
                  </a:extLst>
                </p:cNvPr>
                <p:cNvCxnSpPr>
                  <a:cxnSpLocks/>
                  <a:stCxn id="11" idx="2"/>
                  <a:endCxn id="21" idx="0"/>
                </p:cNvCxnSpPr>
                <p:nvPr/>
              </p:nvCxnSpPr>
              <p:spPr>
                <a:xfrm>
                  <a:off x="7591424" y="3041524"/>
                  <a:ext cx="1214438" cy="88468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C8CC3D32-6314-484C-9EAE-C20F21C40664}"/>
                    </a:ext>
                  </a:extLst>
                </p:cNvPr>
                <p:cNvSpPr/>
                <p:nvPr/>
              </p:nvSpPr>
              <p:spPr>
                <a:xfrm>
                  <a:off x="5548311" y="3911918"/>
                  <a:ext cx="1657350" cy="52863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thread 1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7218B18A-978D-EE45-98C4-E4CCE0852244}"/>
                    </a:ext>
                  </a:extLst>
                </p:cNvPr>
                <p:cNvSpPr/>
                <p:nvPr/>
              </p:nvSpPr>
              <p:spPr>
                <a:xfrm>
                  <a:off x="7977187" y="3926205"/>
                  <a:ext cx="1657350" cy="528638"/>
                </a:xfrm>
                <a:prstGeom prst="rect">
                  <a:avLst/>
                </a:prstGeom>
                <a:solidFill>
                  <a:srgbClr val="92D05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thread 2</a:t>
                  </a:r>
                </a:p>
              </p:txBody>
            </p: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15C88A38-BA54-F849-B292-783FE4F2D408}"/>
                    </a:ext>
                  </a:extLst>
                </p:cNvPr>
                <p:cNvCxnSpPr>
                  <a:cxnSpLocks/>
                  <a:stCxn id="21" idx="2"/>
                  <a:endCxn id="31" idx="0"/>
                </p:cNvCxnSpPr>
                <p:nvPr/>
              </p:nvCxnSpPr>
              <p:spPr>
                <a:xfrm flipH="1">
                  <a:off x="7705725" y="4454843"/>
                  <a:ext cx="1100137" cy="63664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54F2546E-34D9-0847-91A9-3438E7D372D6}"/>
                    </a:ext>
                  </a:extLst>
                </p:cNvPr>
                <p:cNvCxnSpPr>
                  <a:cxnSpLocks/>
                  <a:stCxn id="21" idx="2"/>
                  <a:endCxn id="27" idx="0"/>
                </p:cNvCxnSpPr>
                <p:nvPr/>
              </p:nvCxnSpPr>
              <p:spPr>
                <a:xfrm>
                  <a:off x="8805862" y="4454843"/>
                  <a:ext cx="1109663" cy="63664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15C252E1-1CF7-3F48-8360-F7822A884644}"/>
                    </a:ext>
                  </a:extLst>
                </p:cNvPr>
                <p:cNvSpPr/>
                <p:nvPr/>
              </p:nvSpPr>
              <p:spPr>
                <a:xfrm>
                  <a:off x="9086850" y="5091492"/>
                  <a:ext cx="1657350" cy="528638"/>
                </a:xfrm>
                <a:prstGeom prst="rect">
                  <a:avLst/>
                </a:prstGeom>
                <a:solidFill>
                  <a:srgbClr val="AD00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thread 4</a:t>
                  </a: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3761D207-0B47-DB40-B599-4D895E50B24B}"/>
                    </a:ext>
                  </a:extLst>
                </p:cNvPr>
                <p:cNvSpPr/>
                <p:nvPr/>
              </p:nvSpPr>
              <p:spPr>
                <a:xfrm>
                  <a:off x="6877050" y="5091492"/>
                  <a:ext cx="1657350" cy="528638"/>
                </a:xfrm>
                <a:prstGeom prst="rect">
                  <a:avLst/>
                </a:prstGeom>
                <a:solidFill>
                  <a:srgbClr val="DA8B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thread 3</a:t>
                  </a:r>
                </a:p>
              </p:txBody>
            </p:sp>
          </p:grp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E129994-3411-D74C-AA95-276BB0F05D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0202" y="2500313"/>
                <a:ext cx="7144" cy="35147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191E9B9-B6B1-8D41-B885-C4A53486E9A6}"/>
                </a:ext>
              </a:extLst>
            </p:cNvPr>
            <p:cNvSpPr txBox="1"/>
            <p:nvPr/>
          </p:nvSpPr>
          <p:spPr>
            <a:xfrm>
              <a:off x="5699653" y="4089560"/>
              <a:ext cx="685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time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8290F33C-7C7B-9A44-B0BA-10A51948C844}"/>
              </a:ext>
            </a:extLst>
          </p:cNvPr>
          <p:cNvSpPr txBox="1"/>
          <p:nvPr/>
        </p:nvSpPr>
        <p:spPr>
          <a:xfrm>
            <a:off x="8624828" y="3444996"/>
            <a:ext cx="1173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creates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4285E8D-DC97-A447-BCE8-2B297A6A6D22}"/>
              </a:ext>
            </a:extLst>
          </p:cNvPr>
          <p:cNvSpPr txBox="1"/>
          <p:nvPr/>
        </p:nvSpPr>
        <p:spPr>
          <a:xfrm>
            <a:off x="6768456" y="3485003"/>
            <a:ext cx="1173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creates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13A82FC-05FC-4B4F-AB36-AD6E2C079570}"/>
              </a:ext>
            </a:extLst>
          </p:cNvPr>
          <p:cNvSpPr txBox="1"/>
          <p:nvPr/>
        </p:nvSpPr>
        <p:spPr>
          <a:xfrm>
            <a:off x="9674514" y="4580681"/>
            <a:ext cx="1173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creates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D48D5D1-E13C-3343-BAD2-FEC26E2DA8A6}"/>
              </a:ext>
            </a:extLst>
          </p:cNvPr>
          <p:cNvSpPr txBox="1"/>
          <p:nvPr/>
        </p:nvSpPr>
        <p:spPr>
          <a:xfrm>
            <a:off x="7826487" y="4589193"/>
            <a:ext cx="1173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creates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1461A4-DC87-454F-85E2-6F6D658A3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4FA6-6B00-2141-B12E-82AC764CC50A}" type="datetime1">
              <a:rPr lang="en-US" smtClean="0"/>
              <a:t>3/10/22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366574-5E9A-224C-BB7C-65EA42604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C1EA1-9CEA-0142-8B9F-F9C9385A5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35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BCFBB-D09B-1F48-BC67-455F15562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switching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24E81-E99B-FD43-B851-28264E6CB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Halting (or pausing) the execution of a certain thread by the OS for some reason in order to execute some other thread.</a:t>
            </a:r>
          </a:p>
          <a:p>
            <a:r>
              <a:rPr lang="en-US" dirty="0"/>
              <a:t>Involves saving the state of the process or thread into a private memory region, so that the state can be reloaded and execution resumed later on.</a:t>
            </a:r>
          </a:p>
          <a:p>
            <a:r>
              <a:rPr lang="en-US" dirty="0"/>
              <a:t>Analogy:</a:t>
            </a:r>
          </a:p>
          <a:p>
            <a:pPr lvl="1"/>
            <a:r>
              <a:rPr lang="en-US" dirty="0"/>
              <a:t>You are reading a book, and a friend comes along and requests to read the book as well.</a:t>
            </a:r>
          </a:p>
          <a:p>
            <a:pPr lvl="1"/>
            <a:r>
              <a:rPr lang="en-US" dirty="0"/>
              <a:t>You save your position in the book, and hand off the book to your friend.</a:t>
            </a:r>
          </a:p>
          <a:p>
            <a:pPr lvl="1"/>
            <a:r>
              <a:rPr lang="en-US" dirty="0"/>
              <a:t>You can also request the book back from your friend.</a:t>
            </a:r>
          </a:p>
          <a:p>
            <a:pPr lvl="1"/>
            <a:r>
              <a:rPr lang="en-US" dirty="0"/>
              <a:t>The friend will save their position in the book, and hand it back to you.</a:t>
            </a:r>
          </a:p>
          <a:p>
            <a:pPr lvl="1"/>
            <a:r>
              <a:rPr lang="en-US" dirty="0"/>
              <a:t>You then continue reading from the position that you saved from before.</a:t>
            </a:r>
          </a:p>
          <a:p>
            <a:r>
              <a:rPr lang="en-US" dirty="0"/>
              <a:t>The more that needs to be saved, the more expensive the switch.</a:t>
            </a:r>
          </a:p>
          <a:p>
            <a:r>
              <a:rPr lang="en-US" dirty="0"/>
              <a:t>Excessive context switching should be avoided.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D0568-9E74-9F44-8F71-9DEB5524B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026C5-E6CE-594D-A633-A0EFD4E2C2A8}" type="datetime1">
              <a:rPr lang="en-US" smtClean="0"/>
              <a:t>3/10/22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1B295-7E20-3044-AEFC-38945D77D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42883-FB9B-484A-86B2-64C530113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29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0140B-39DA-C642-8487-25DE0E6B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Greetings, I’m a 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9ADDB-7E1B-3C4F-B9FA-10F71CEBF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004713" cy="40233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Here we’ll define a simple program that spawns threads and makes each one print out a message.</a:t>
            </a:r>
          </a:p>
          <a:p>
            <a:pPr lvl="1"/>
            <a:r>
              <a:rPr lang="en-US" dirty="0"/>
              <a:t>We create 3 threads.</a:t>
            </a:r>
          </a:p>
          <a:p>
            <a:pPr lvl="1"/>
            <a:r>
              <a:rPr lang="en-US" dirty="0"/>
              <a:t>Each will print out their thread ID, the language assigned to them, and a message in that language.</a:t>
            </a:r>
          </a:p>
          <a:p>
            <a:r>
              <a:rPr lang="en-US" dirty="0"/>
              <a:t>Upon creation, each thread is given a function, or a start routine, to execute.</a:t>
            </a:r>
          </a:p>
          <a:p>
            <a:pPr lvl="1"/>
            <a:r>
              <a:rPr lang="en-US" dirty="0"/>
              <a:t>This function is allowed at most one argument.</a:t>
            </a:r>
          </a:p>
          <a:p>
            <a:r>
              <a:rPr lang="en-US" dirty="0"/>
              <a:t>If you need to pass multiple arguments to the start routine, you must first define a struct that contains those arguments.</a:t>
            </a:r>
          </a:p>
          <a:p>
            <a:pPr lvl="1"/>
            <a:r>
              <a:rPr lang="en-US" dirty="0"/>
              <a:t>In this case, we bundle the language and message into one argument struct.</a:t>
            </a:r>
          </a:p>
          <a:p>
            <a:r>
              <a:rPr lang="en-US" dirty="0"/>
              <a:t>But what does the loop at the end do?</a:t>
            </a:r>
          </a:p>
          <a:p>
            <a:pPr lvl="1"/>
            <a:r>
              <a:rPr lang="en-US" dirty="0"/>
              <a:t>What might happen if the main thread finishes execution but the other threads haven’t?</a:t>
            </a:r>
          </a:p>
          <a:p>
            <a:pPr lvl="1"/>
            <a:r>
              <a:rPr lang="en-US" dirty="0"/>
              <a:t>We solve this by </a:t>
            </a:r>
            <a:r>
              <a:rPr lang="en-US" i="1" dirty="0"/>
              <a:t>joining threads</a:t>
            </a:r>
            <a:r>
              <a:rPr lang="en-US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25F5CE-994B-8947-B274-0CA10CADE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595" y="2131695"/>
            <a:ext cx="4720761" cy="417766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2E65B-517C-0C45-A161-AC8BA28DC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DD1C8-5500-8C49-A023-7A0FF2FDAF91}" type="datetime1">
              <a:rPr lang="en-US" smtClean="0"/>
              <a:t>3/10/22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D7F9E-0B63-1544-AC62-38DE884D9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Eugene Chou and Darrell Long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3A07D-84FC-F049-9013-D019E011D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1747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{0CC83F7B-9E15-E048-9DBA-1EB229D49E5A}tf10001061</Template>
  <TotalTime>1620</TotalTime>
  <Words>3212</Words>
  <Application>Microsoft Macintosh PowerPoint</Application>
  <PresentationFormat>Widescreen</PresentationFormat>
  <Paragraphs>612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Cambria Math</vt:lpstr>
      <vt:lpstr>Courier</vt:lpstr>
      <vt:lpstr>Tw Cen MT</vt:lpstr>
      <vt:lpstr>Tw Cen MT Condensed</vt:lpstr>
      <vt:lpstr>Wingdings 3</vt:lpstr>
      <vt:lpstr>Integral</vt:lpstr>
      <vt:lpstr>multithreading</vt:lpstr>
      <vt:lpstr>Processes &amp; Threads</vt:lpstr>
      <vt:lpstr>Address space</vt:lpstr>
      <vt:lpstr>Single vs Multi-Threaded Address Spaces</vt:lpstr>
      <vt:lpstr>Why use threads?</vt:lpstr>
      <vt:lpstr>Basic POSix Thread API</vt:lpstr>
      <vt:lpstr>Creating a thread</vt:lpstr>
      <vt:lpstr>Context switching</vt:lpstr>
      <vt:lpstr>Greetings, I’m a thread</vt:lpstr>
      <vt:lpstr>Joining a thread</vt:lpstr>
      <vt:lpstr>First try at multithreading</vt:lpstr>
      <vt:lpstr>Race conditions</vt:lpstr>
      <vt:lpstr>Critical regions</vt:lpstr>
      <vt:lpstr>Locking for mutual exclusion</vt:lpstr>
      <vt:lpstr>Second try at multithreading</vt:lpstr>
      <vt:lpstr>deadlocks</vt:lpstr>
      <vt:lpstr>Resources</vt:lpstr>
      <vt:lpstr>Using resources</vt:lpstr>
      <vt:lpstr>Conditions for deadlock</vt:lpstr>
      <vt:lpstr>Resource allocation graphs</vt:lpstr>
      <vt:lpstr>Getting into deadlock</vt:lpstr>
      <vt:lpstr>The ostrich algorithm</vt:lpstr>
      <vt:lpstr>Avoiding deadlock</vt:lpstr>
      <vt:lpstr>Deadlock detection with graphs</vt:lpstr>
      <vt:lpstr>Recovering from deadlock</vt:lpstr>
      <vt:lpstr>Preventing deadlock</vt:lpstr>
      <vt:lpstr>Attacking mutual exclusion</vt:lpstr>
      <vt:lpstr>Attacking “hold &amp; wait”</vt:lpstr>
      <vt:lpstr>Attacking “no preemption”</vt:lpstr>
      <vt:lpstr>Attacking “circular wait”</vt:lpstr>
      <vt:lpstr>Deadlock prevention: summary</vt:lpstr>
      <vt:lpstr>starvation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multithreading</dc:title>
  <dc:creator>Microsoft Office User</dc:creator>
  <cp:lastModifiedBy>Eugene Chou</cp:lastModifiedBy>
  <cp:revision>228</cp:revision>
  <dcterms:created xsi:type="dcterms:W3CDTF">2021-05-25T04:32:51Z</dcterms:created>
  <dcterms:modified xsi:type="dcterms:W3CDTF">2022-03-11T04:26:22Z</dcterms:modified>
</cp:coreProperties>
</file>