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88" r:id="rId4"/>
    <p:sldId id="290" r:id="rId5"/>
    <p:sldId id="292" r:id="rId6"/>
    <p:sldId id="293" r:id="rId7"/>
    <p:sldId id="313" r:id="rId8"/>
    <p:sldId id="314" r:id="rId9"/>
    <p:sldId id="262" r:id="rId10"/>
    <p:sldId id="306" r:id="rId11"/>
    <p:sldId id="307" r:id="rId12"/>
    <p:sldId id="308" r:id="rId13"/>
    <p:sldId id="302" r:id="rId14"/>
    <p:sldId id="303" r:id="rId15"/>
    <p:sldId id="295" r:id="rId16"/>
    <p:sldId id="297" r:id="rId17"/>
    <p:sldId id="298" r:id="rId18"/>
    <p:sldId id="299" r:id="rId19"/>
    <p:sldId id="300" r:id="rId20"/>
    <p:sldId id="301" r:id="rId21"/>
    <p:sldId id="305" r:id="rId22"/>
    <p:sldId id="309" r:id="rId23"/>
    <p:sldId id="31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94830"/>
  </p:normalViewPr>
  <p:slideViewPr>
    <p:cSldViewPr snapToGrid="0" snapToObjects="1">
      <p:cViewPr varScale="1">
        <p:scale>
          <a:sx n="92" d="100"/>
          <a:sy n="92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E4466D3C-ABC0-D847-8C3B-6A4821BDBBBB}" type="datetime1">
              <a:rPr lang="en-US" smtClean="0"/>
              <a:t>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4783-81C6-E84A-8B3D-6B220CBE43B3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91CC-0630-8049-A793-38E3D6934769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4"/>
            <a:ext cx="2743200" cy="365125"/>
          </a:xfrm>
        </p:spPr>
        <p:txBody>
          <a:bodyPr/>
          <a:lstStyle/>
          <a:p>
            <a:fld id="{6F5D1D1C-51C5-DE4B-AFA5-F33CC8776126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E0E07F2B-B3FF-9E44-BDDA-B91D2DD2705C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1"/>
            <a:ext cx="2743200" cy="365125"/>
          </a:xfrm>
        </p:spPr>
        <p:txBody>
          <a:bodyPr/>
          <a:lstStyle/>
          <a:p>
            <a:fld id="{A82D6846-EDAA-E74A-A06C-1CCD18E6BF8C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02FB353B-2236-814D-93A9-29D06C1FFACD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8"/>
            <a:ext cx="2743200" cy="365125"/>
          </a:xfrm>
        </p:spPr>
        <p:txBody>
          <a:bodyPr/>
          <a:lstStyle/>
          <a:p>
            <a:fld id="{F7FAE30F-230F-D146-85F5-01862113A296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7864"/>
            <a:ext cx="2743200" cy="365125"/>
          </a:xfrm>
        </p:spPr>
        <p:txBody>
          <a:bodyPr/>
          <a:lstStyle/>
          <a:p>
            <a:fld id="{01FD59CC-DA78-5741-8BB7-F63252F0B979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B71A0DAA-C784-3248-85CE-311E1F4869AF}" type="datetime1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3EAA7E37-E197-C343-9F58-1BA4BA4C1C0A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C2C-0568-234F-8C89-E785C0252119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51C17A1B-A1F3-F342-9235-87E59436A4CB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2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6F439DDE-1304-494A-9404-939FC5367409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CDEA52BF-E80A-AC44-B3E5-A8092BC1D6DC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27E0-DC6A-7E4E-BACD-AFBE1793853F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64F8-B93F-0747-8C50-A27D624A0C89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3C8D-1ABB-C040-A682-A1ED8AABD381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4812-1E5B-1941-9989-355149B36A5E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7E55-9E1B-594D-ACBE-508D9742D692}" type="datetime1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C59-11E4-DE4C-B9B9-7CB7CEFA7C85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BC02-1788-1441-A0CD-CBA450957254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B33C-9B83-0C4E-A1DF-3E604530DCE2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A9EE-8A6F-A74F-84BB-413760C5C09F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3111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 Vectors and Sets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Prof. Darrell Long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CSE 13S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629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© 2023 Darrell Long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629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C913-AEB5-3249-9A0F-FC1BFD8D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1338942" cy="365125"/>
          </a:xfrm>
        </p:spPr>
        <p:txBody>
          <a:bodyPr/>
          <a:lstStyle/>
          <a:p>
            <a:fld id="{206712E0-742D-D848-9551-5BB8DF221EAD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XOR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>
                <a:solidFill>
                  <a:schemeClr val="tx1"/>
                </a:solidFill>
                <a:latin typeface="Courier" pitchFamily="2" charset="0"/>
                <a:ea typeface="+mj-ea"/>
                <a:cs typeface="+mj-cs"/>
              </a:rPr>
              <a:t>^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209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71B1868-BDBA-4742-A512-E87A8166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46539B94-E09E-A94F-B24C-1192011BC7E0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2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~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68944"/>
              </p:ext>
            </p:extLst>
          </p:nvPr>
        </p:nvGraphicFramePr>
        <p:xfrm>
          <a:off x="3789190" y="2239557"/>
          <a:ext cx="4208374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B4E32-E94E-8141-9154-65DAF19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CF28C45B-B2B6-9845-8086-5EB6A55BD704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3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 high-order nibble in a byte means the most significant 4 bits.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right 4 times so that the high-order nibble takes the place of the low-order nibble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with </a:t>
            </a:r>
            <a:r>
              <a:rPr lang="en-US" sz="2000" dirty="0">
                <a:latin typeface="Courier" pitchFamily="2" charset="0"/>
              </a:rPr>
              <a:t>0x0F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4314" y="6454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2023 Darrell Long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12</a:t>
            </a:fld>
            <a:endParaRPr lang="en-US" sz="120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B9B7E4CA-0A49-B342-B8C2-94F8D1781C7A}"/>
              </a:ext>
            </a:extLst>
          </p:cNvPr>
          <p:cNvGrpSpPr/>
          <p:nvPr/>
        </p:nvGrpSpPr>
        <p:grpSpPr>
          <a:xfrm>
            <a:off x="6777713" y="407216"/>
            <a:ext cx="3658499" cy="1484427"/>
            <a:chOff x="5366187" y="1872254"/>
            <a:chExt cx="3658499" cy="1484427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5452093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5894220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6336347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6778474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7220601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7662728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8104855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8546982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5522312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5964440" y="22449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640656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684532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7296119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7736323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817845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862057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8511404" y="18722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5366187" y="18722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627" name="Left Brace 626">
              <a:extLst>
                <a:ext uri="{FF2B5EF4-FFF2-40B4-BE49-F238E27FC236}">
                  <a16:creationId xmlns:a16="http://schemas.microsoft.com/office/drawing/2014/main" id="{17585D78-3B2D-7345-BE5D-3D482632568B}"/>
                </a:ext>
              </a:extLst>
            </p:cNvPr>
            <p:cNvSpPr/>
            <p:nvPr/>
          </p:nvSpPr>
          <p:spPr>
            <a:xfrm rot="16200000">
              <a:off x="6244836" y="2007409"/>
              <a:ext cx="183021" cy="1768508"/>
            </a:xfrm>
            <a:prstGeom prst="leftBrac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85147DD0-C40D-C341-8FE7-B42D00E4E425}"/>
                </a:ext>
              </a:extLst>
            </p:cNvPr>
            <p:cNvSpPr txBox="1"/>
            <p:nvPr/>
          </p:nvSpPr>
          <p:spPr>
            <a:xfrm>
              <a:off x="5408715" y="2987349"/>
              <a:ext cx="185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High-order nibble</a:t>
              </a: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4FAFBF1-46CF-004F-A750-ABCA570963B0}"/>
              </a:ext>
            </a:extLst>
          </p:cNvPr>
          <p:cNvGrpSpPr/>
          <p:nvPr/>
        </p:nvGrpSpPr>
        <p:grpSpPr>
          <a:xfrm>
            <a:off x="6774339" y="2434810"/>
            <a:ext cx="3661873" cy="1491892"/>
            <a:chOff x="5414255" y="2921806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8562846" y="292180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5414255" y="292180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383603FB-0415-C24D-B35F-F959514FA7B2}"/>
                </a:ext>
              </a:extLst>
            </p:cNvPr>
            <p:cNvGrpSpPr/>
            <p:nvPr/>
          </p:nvGrpSpPr>
          <p:grpSpPr>
            <a:xfrm>
              <a:off x="5504678" y="3295737"/>
              <a:ext cx="3537016" cy="1117961"/>
              <a:chOff x="5476432" y="3276414"/>
              <a:chExt cx="3537016" cy="1117961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5476432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5918559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6360686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6802813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7244940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7687067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8129194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8571321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5546651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5988779" y="32945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643090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686965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7320458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7760662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820278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864491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5476432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5918559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6360686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6802813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7244940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7687067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8129194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8571321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5546651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5988779" y="4010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643090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686965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7320458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7760662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820278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864491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7A65C676-61BF-314F-9402-894F28DC3DD9}"/>
                  </a:ext>
                </a:extLst>
              </p:cNvPr>
              <p:cNvCxnSpPr>
                <a:cxnSpLocks/>
                <a:stCxn id="573" idx="2"/>
                <a:endCxn id="593" idx="0"/>
              </p:cNvCxnSpPr>
              <p:nvPr/>
            </p:nvCxnSpPr>
            <p:spPr>
              <a:xfrm>
                <a:off x="5697496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3CA5207F-E7D6-F74E-A184-D6A854B41FEE}"/>
                  </a:ext>
                </a:extLst>
              </p:cNvPr>
              <p:cNvCxnSpPr>
                <a:cxnSpLocks/>
                <a:stCxn id="574" idx="2"/>
                <a:endCxn id="594" idx="0"/>
              </p:cNvCxnSpPr>
              <p:nvPr/>
            </p:nvCxnSpPr>
            <p:spPr>
              <a:xfrm>
                <a:off x="6139623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75" idx="2"/>
                <a:endCxn id="595" idx="0"/>
              </p:cNvCxnSpPr>
              <p:nvPr/>
            </p:nvCxnSpPr>
            <p:spPr>
              <a:xfrm>
                <a:off x="6581750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2E693227-127D-194C-A90A-C68B091EC3D1}"/>
                  </a:ext>
                </a:extLst>
              </p:cNvPr>
              <p:cNvCxnSpPr>
                <a:cxnSpLocks/>
                <a:stCxn id="576" idx="2"/>
                <a:endCxn id="596" idx="0"/>
              </p:cNvCxnSpPr>
              <p:nvPr/>
            </p:nvCxnSpPr>
            <p:spPr>
              <a:xfrm>
                <a:off x="7023877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30538" y="4577546"/>
            <a:ext cx="4205674" cy="1687940"/>
            <a:chOff x="4865130" y="4745797"/>
            <a:chExt cx="4205674" cy="1687940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65130" y="5144698"/>
              <a:ext cx="4178485" cy="1289039"/>
              <a:chOff x="4860741" y="4811718"/>
              <a:chExt cx="4178485" cy="1289039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60741" y="5195568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1ADCA9AA-3085-F648-8309-B77556551A5D}"/>
              </a:ext>
            </a:extLst>
          </p:cNvPr>
          <p:cNvSpPr txBox="1"/>
          <p:nvPr/>
        </p:nvSpPr>
        <p:spPr>
          <a:xfrm>
            <a:off x="5589114" y="77839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B04FFBE3-9FAA-334C-8166-5823E1F3B75E}"/>
              </a:ext>
            </a:extLst>
          </p:cNvPr>
          <p:cNvSpPr txBox="1"/>
          <p:nvPr/>
        </p:nvSpPr>
        <p:spPr>
          <a:xfrm>
            <a:off x="5589114" y="279748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71FB475B-0E55-F54E-AEF9-516619DADBF2}"/>
              </a:ext>
            </a:extLst>
          </p:cNvPr>
          <p:cNvSpPr txBox="1"/>
          <p:nvPr/>
        </p:nvSpPr>
        <p:spPr>
          <a:xfrm>
            <a:off x="5589114" y="4978271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09" name="Date Placeholder 3">
            <a:extLst>
              <a:ext uri="{FF2B5EF4-FFF2-40B4-BE49-F238E27FC236}">
                <a16:creationId xmlns:a16="http://schemas.microsoft.com/office/drawing/2014/main" id="{5272A7CE-BEB2-DC4D-813D-AFC581A5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99773598-B99D-7149-8483-203CD3876A96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place a nibble into the higher-order bits of a byte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byte with </a:t>
            </a:r>
            <a:r>
              <a:rPr lang="en-US" sz="2000" dirty="0">
                <a:latin typeface="Courier" pitchFamily="2" charset="0"/>
              </a:rPr>
              <a:t>0x0F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nibble left 4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byte with bit-shifted nibble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3842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2023 Darrell Long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236D76-2ED8-DC46-B423-89B34C889B16}"/>
              </a:ext>
            </a:extLst>
          </p:cNvPr>
          <p:cNvGrpSpPr/>
          <p:nvPr/>
        </p:nvGrpSpPr>
        <p:grpSpPr>
          <a:xfrm>
            <a:off x="6716836" y="3343741"/>
            <a:ext cx="3431329" cy="1397966"/>
            <a:chOff x="6774339" y="4400954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922930" y="44009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774339" y="44009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C0AE14B8-70B3-BD4A-96F4-C1B3BAE3CBD3}"/>
                </a:ext>
              </a:extLst>
            </p:cNvPr>
            <p:cNvSpPr/>
            <p:nvPr/>
          </p:nvSpPr>
          <p:spPr>
            <a:xfrm>
              <a:off x="6864762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1226B172-9A35-C74F-8171-9FF44A1D3D2F}"/>
                </a:ext>
              </a:extLst>
            </p:cNvPr>
            <p:cNvSpPr/>
            <p:nvPr/>
          </p:nvSpPr>
          <p:spPr>
            <a:xfrm>
              <a:off x="7306889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D504629-8939-A94E-B013-D6E6C68E6360}"/>
                </a:ext>
              </a:extLst>
            </p:cNvPr>
            <p:cNvSpPr/>
            <p:nvPr/>
          </p:nvSpPr>
          <p:spPr>
            <a:xfrm>
              <a:off x="7749016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02E5B89-7EB1-FA47-A7F1-30B65C369E69}"/>
                </a:ext>
              </a:extLst>
            </p:cNvPr>
            <p:cNvSpPr/>
            <p:nvPr/>
          </p:nvSpPr>
          <p:spPr>
            <a:xfrm>
              <a:off x="8191143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26FC3F73-8E7D-484B-B743-A30252BAE74A}"/>
                </a:ext>
              </a:extLst>
            </p:cNvPr>
            <p:cNvSpPr/>
            <p:nvPr/>
          </p:nvSpPr>
          <p:spPr>
            <a:xfrm>
              <a:off x="8633270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EBD729B-540E-1D4E-BD3A-DA6BB92380F6}"/>
                </a:ext>
              </a:extLst>
            </p:cNvPr>
            <p:cNvSpPr/>
            <p:nvPr/>
          </p:nvSpPr>
          <p:spPr>
            <a:xfrm>
              <a:off x="9075397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320EC81B-DD44-4C44-9AF3-9B2500B6B358}"/>
                </a:ext>
              </a:extLst>
            </p:cNvPr>
            <p:cNvSpPr/>
            <p:nvPr/>
          </p:nvSpPr>
          <p:spPr>
            <a:xfrm>
              <a:off x="9517524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92A01D71-F648-4A41-B44B-46675C10EA16}"/>
                </a:ext>
              </a:extLst>
            </p:cNvPr>
            <p:cNvSpPr/>
            <p:nvPr/>
          </p:nvSpPr>
          <p:spPr>
            <a:xfrm>
              <a:off x="9959651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73C6724-0450-9344-9451-979DDFD6E7AF}"/>
                </a:ext>
              </a:extLst>
            </p:cNvPr>
            <p:cNvSpPr txBox="1"/>
            <p:nvPr/>
          </p:nvSpPr>
          <p:spPr>
            <a:xfrm>
              <a:off x="6934981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B910C845-344B-8C48-A416-4219DB1039CB}"/>
                </a:ext>
              </a:extLst>
            </p:cNvPr>
            <p:cNvSpPr txBox="1"/>
            <p:nvPr/>
          </p:nvSpPr>
          <p:spPr>
            <a:xfrm>
              <a:off x="7377109" y="4793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487C105F-9330-E746-8440-41BC8D7D693A}"/>
                </a:ext>
              </a:extLst>
            </p:cNvPr>
            <p:cNvSpPr txBox="1"/>
            <p:nvPr/>
          </p:nvSpPr>
          <p:spPr>
            <a:xfrm>
              <a:off x="781923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8BDA1F3E-FCBE-764D-8243-2AB94299DDDC}"/>
                </a:ext>
              </a:extLst>
            </p:cNvPr>
            <p:cNvSpPr txBox="1"/>
            <p:nvPr/>
          </p:nvSpPr>
          <p:spPr>
            <a:xfrm>
              <a:off x="825798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98BF90B2-0C27-784C-AF0D-630568CBA23A}"/>
                </a:ext>
              </a:extLst>
            </p:cNvPr>
            <p:cNvSpPr txBox="1"/>
            <p:nvPr/>
          </p:nvSpPr>
          <p:spPr>
            <a:xfrm>
              <a:off x="8708788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B60279FE-267A-2D49-A4F1-77CCA2EF482A}"/>
                </a:ext>
              </a:extLst>
            </p:cNvPr>
            <p:cNvSpPr txBox="1"/>
            <p:nvPr/>
          </p:nvSpPr>
          <p:spPr>
            <a:xfrm>
              <a:off x="9148992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070B6AD4-B75B-E848-86FE-901EDC09810A}"/>
                </a:ext>
              </a:extLst>
            </p:cNvPr>
            <p:cNvSpPr txBox="1"/>
            <p:nvPr/>
          </p:nvSpPr>
          <p:spPr>
            <a:xfrm>
              <a:off x="959111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423FFE43-D4F2-9E45-BAD6-16D662682A3D}"/>
                </a:ext>
              </a:extLst>
            </p:cNvPr>
            <p:cNvSpPr txBox="1"/>
            <p:nvPr/>
          </p:nvSpPr>
          <p:spPr>
            <a:xfrm>
              <a:off x="1003324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8DF5325-C227-AB4D-AD5F-F043344228CB}"/>
                </a:ext>
              </a:extLst>
            </p:cNvPr>
            <p:cNvSpPr/>
            <p:nvPr/>
          </p:nvSpPr>
          <p:spPr>
            <a:xfrm>
              <a:off x="6864762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5428617-4170-DE46-85CD-9B92A70C5B12}"/>
                </a:ext>
              </a:extLst>
            </p:cNvPr>
            <p:cNvSpPr/>
            <p:nvPr/>
          </p:nvSpPr>
          <p:spPr>
            <a:xfrm>
              <a:off x="7306889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BD91070F-C456-CB4E-8D8E-A6CD91E99A23}"/>
                </a:ext>
              </a:extLst>
            </p:cNvPr>
            <p:cNvSpPr/>
            <p:nvPr/>
          </p:nvSpPr>
          <p:spPr>
            <a:xfrm>
              <a:off x="7749016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E9B3FBC6-5EF3-5E41-98CC-84553B41E3AD}"/>
                </a:ext>
              </a:extLst>
            </p:cNvPr>
            <p:cNvSpPr/>
            <p:nvPr/>
          </p:nvSpPr>
          <p:spPr>
            <a:xfrm>
              <a:off x="8191143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35F210B-88F7-744C-92AB-9429C8E80954}"/>
                </a:ext>
              </a:extLst>
            </p:cNvPr>
            <p:cNvSpPr/>
            <p:nvPr/>
          </p:nvSpPr>
          <p:spPr>
            <a:xfrm>
              <a:off x="8633270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004FCD5-0E14-6540-B1C7-C8C0BFF5A22E}"/>
                </a:ext>
              </a:extLst>
            </p:cNvPr>
            <p:cNvSpPr/>
            <p:nvPr/>
          </p:nvSpPr>
          <p:spPr>
            <a:xfrm>
              <a:off x="9075397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43808A98-61B2-5B4B-81FB-F66BB39D1DBD}"/>
                </a:ext>
              </a:extLst>
            </p:cNvPr>
            <p:cNvSpPr/>
            <p:nvPr/>
          </p:nvSpPr>
          <p:spPr>
            <a:xfrm>
              <a:off x="9517524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FC16F261-E2C6-8D4C-9AC5-E255EAA791A7}"/>
                </a:ext>
              </a:extLst>
            </p:cNvPr>
            <p:cNvSpPr/>
            <p:nvPr/>
          </p:nvSpPr>
          <p:spPr>
            <a:xfrm>
              <a:off x="9959651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841C7826-5BB5-3140-9980-3501593E6F04}"/>
                </a:ext>
              </a:extLst>
            </p:cNvPr>
            <p:cNvSpPr txBox="1"/>
            <p:nvPr/>
          </p:nvSpPr>
          <p:spPr>
            <a:xfrm>
              <a:off x="6934981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43CE3F9-32E0-1840-9068-D80D1C98A9C2}"/>
                </a:ext>
              </a:extLst>
            </p:cNvPr>
            <p:cNvSpPr txBox="1"/>
            <p:nvPr/>
          </p:nvSpPr>
          <p:spPr>
            <a:xfrm>
              <a:off x="7377109" y="5509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92BE1E0E-AAA9-144B-A678-F8C4AED404A1}"/>
                </a:ext>
              </a:extLst>
            </p:cNvPr>
            <p:cNvSpPr txBox="1"/>
            <p:nvPr/>
          </p:nvSpPr>
          <p:spPr>
            <a:xfrm>
              <a:off x="781923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6F1C6326-1639-454A-A3D4-FFA539078B71}"/>
                </a:ext>
              </a:extLst>
            </p:cNvPr>
            <p:cNvSpPr txBox="1"/>
            <p:nvPr/>
          </p:nvSpPr>
          <p:spPr>
            <a:xfrm>
              <a:off x="825798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4A237ABA-598A-FB4F-A898-1CEFB58C9709}"/>
                </a:ext>
              </a:extLst>
            </p:cNvPr>
            <p:cNvSpPr txBox="1"/>
            <p:nvPr/>
          </p:nvSpPr>
          <p:spPr>
            <a:xfrm>
              <a:off x="8708788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D8300FF6-06F3-F04B-822B-4F4BCDFB8519}"/>
                </a:ext>
              </a:extLst>
            </p:cNvPr>
            <p:cNvSpPr txBox="1"/>
            <p:nvPr/>
          </p:nvSpPr>
          <p:spPr>
            <a:xfrm>
              <a:off x="9148992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AD1CE758-ADDC-4241-852A-A7E7E127DE77}"/>
                </a:ext>
              </a:extLst>
            </p:cNvPr>
            <p:cNvSpPr txBox="1"/>
            <p:nvPr/>
          </p:nvSpPr>
          <p:spPr>
            <a:xfrm>
              <a:off x="959111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7FD8F2C-D3AA-A54F-810B-67D11F5E37E5}"/>
                </a:ext>
              </a:extLst>
            </p:cNvPr>
            <p:cNvSpPr txBox="1"/>
            <p:nvPr/>
          </p:nvSpPr>
          <p:spPr>
            <a:xfrm>
              <a:off x="1003324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7A65C676-61BF-314F-9402-894F28DC3DD9}"/>
                </a:ext>
              </a:extLst>
            </p:cNvPr>
            <p:cNvCxnSpPr>
              <a:cxnSpLocks/>
              <a:stCxn id="577" idx="2"/>
              <a:endCxn id="589" idx="0"/>
            </p:cNvCxnSpPr>
            <p:nvPr/>
          </p:nvCxnSpPr>
          <p:spPr>
            <a:xfrm flipH="1">
              <a:off x="7085826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3CA5207F-E7D6-F74E-A184-D6A854B41FEE}"/>
                </a:ext>
              </a:extLst>
            </p:cNvPr>
            <p:cNvCxnSpPr>
              <a:cxnSpLocks/>
              <a:stCxn id="578" idx="2"/>
              <a:endCxn id="590" idx="0"/>
            </p:cNvCxnSpPr>
            <p:nvPr/>
          </p:nvCxnSpPr>
          <p:spPr>
            <a:xfrm flipH="1">
              <a:off x="7527953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DFAFE9E0-8B89-BA45-99CB-5A45F1C26CBD}"/>
                </a:ext>
              </a:extLst>
            </p:cNvPr>
            <p:cNvCxnSpPr>
              <a:cxnSpLocks/>
              <a:stCxn id="579" idx="2"/>
              <a:endCxn id="591" idx="0"/>
            </p:cNvCxnSpPr>
            <p:nvPr/>
          </p:nvCxnSpPr>
          <p:spPr>
            <a:xfrm flipH="1">
              <a:off x="7970080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2E693227-127D-194C-A90A-C68B091EC3D1}"/>
                </a:ext>
              </a:extLst>
            </p:cNvPr>
            <p:cNvCxnSpPr>
              <a:cxnSpLocks/>
              <a:stCxn id="580" idx="2"/>
              <a:endCxn id="592" idx="0"/>
            </p:cNvCxnSpPr>
            <p:nvPr/>
          </p:nvCxnSpPr>
          <p:spPr>
            <a:xfrm flipH="1">
              <a:off x="8412207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17820" y="4889208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latin typeface="Courier" pitchFamily="2" charset="0"/>
                  </a:rPr>
                  <a:t>|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D37F8F-4F46-6348-B41B-F5B7ED87AF98}"/>
              </a:ext>
            </a:extLst>
          </p:cNvPr>
          <p:cNvGrpSpPr/>
          <p:nvPr/>
        </p:nvGrpSpPr>
        <p:grpSpPr>
          <a:xfrm>
            <a:off x="6743927" y="169464"/>
            <a:ext cx="3406376" cy="1347938"/>
            <a:chOff x="6777713" y="407216"/>
            <a:chExt cx="3658499" cy="1447706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6863619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7305746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7747873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8190000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8632127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9074254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9516381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9958508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6933838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7375966" y="779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781809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825684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8707645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9147849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958997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1003210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9922930" y="40721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6777713" y="40721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72451A-8997-5B4B-840F-0EE22A59668A}"/>
                </a:ext>
              </a:extLst>
            </p:cNvPr>
            <p:cNvSpPr/>
            <p:nvPr/>
          </p:nvSpPr>
          <p:spPr>
            <a:xfrm>
              <a:off x="6868632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017012A-6F10-1942-89DF-26D3F220E659}"/>
                </a:ext>
              </a:extLst>
            </p:cNvPr>
            <p:cNvSpPr/>
            <p:nvPr/>
          </p:nvSpPr>
          <p:spPr>
            <a:xfrm>
              <a:off x="7310759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64F1F60-ED74-A941-9746-A68E39041C6F}"/>
                </a:ext>
              </a:extLst>
            </p:cNvPr>
            <p:cNvSpPr/>
            <p:nvPr/>
          </p:nvSpPr>
          <p:spPr>
            <a:xfrm>
              <a:off x="7752886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2E0BA3-6BD4-9B49-8286-BF8999130F0D}"/>
                </a:ext>
              </a:extLst>
            </p:cNvPr>
            <p:cNvSpPr/>
            <p:nvPr/>
          </p:nvSpPr>
          <p:spPr>
            <a:xfrm>
              <a:off x="8195013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8829FE-EFAA-AC49-9FAE-649083D9E70D}"/>
                </a:ext>
              </a:extLst>
            </p:cNvPr>
            <p:cNvSpPr txBox="1"/>
            <p:nvPr/>
          </p:nvSpPr>
          <p:spPr>
            <a:xfrm>
              <a:off x="6944150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0E5B63-D31C-3041-ABB8-1F688E126813}"/>
                </a:ext>
              </a:extLst>
            </p:cNvPr>
            <p:cNvSpPr txBox="1"/>
            <p:nvPr/>
          </p:nvSpPr>
          <p:spPr>
            <a:xfrm>
              <a:off x="7384354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062D2A1-E0B3-2E43-BFD0-B2B54095F9D5}"/>
                </a:ext>
              </a:extLst>
            </p:cNvPr>
            <p:cNvSpPr txBox="1"/>
            <p:nvPr/>
          </p:nvSpPr>
          <p:spPr>
            <a:xfrm>
              <a:off x="7826481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A56899-B560-5A41-BD67-C787880B3876}"/>
                </a:ext>
              </a:extLst>
            </p:cNvPr>
            <p:cNvSpPr txBox="1"/>
            <p:nvPr/>
          </p:nvSpPr>
          <p:spPr>
            <a:xfrm>
              <a:off x="8268608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79C5B2-81C4-4F47-A496-A9BCC028A73F}"/>
                </a:ext>
              </a:extLst>
            </p:cNvPr>
            <p:cNvCxnSpPr>
              <a:cxnSpLocks/>
              <a:stCxn id="113" idx="0"/>
              <a:endCxn id="617" idx="2"/>
            </p:cNvCxnSpPr>
            <p:nvPr/>
          </p:nvCxnSpPr>
          <p:spPr>
            <a:xfrm flipH="1" flipV="1">
              <a:off x="7084681" y="1147342"/>
              <a:ext cx="5015" cy="30564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37839C0-6C6F-8A44-877B-E5759CB34CE4}"/>
                </a:ext>
              </a:extLst>
            </p:cNvPr>
            <p:cNvCxnSpPr>
              <a:cxnSpLocks/>
              <a:stCxn id="114" idx="0"/>
              <a:endCxn id="610" idx="2"/>
            </p:cNvCxnSpPr>
            <p:nvPr/>
          </p:nvCxnSpPr>
          <p:spPr>
            <a:xfrm flipH="1" flipV="1">
              <a:off x="7526810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A428F1D-5666-2D4C-896D-39007E3E1D41}"/>
                </a:ext>
              </a:extLst>
            </p:cNvPr>
            <p:cNvCxnSpPr>
              <a:cxnSpLocks/>
              <a:stCxn id="115" idx="0"/>
              <a:endCxn id="611" idx="2"/>
            </p:cNvCxnSpPr>
            <p:nvPr/>
          </p:nvCxnSpPr>
          <p:spPr>
            <a:xfrm flipH="1" flipV="1">
              <a:off x="7968937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E81FAEF-4DA2-1349-9221-EA6485544430}"/>
                </a:ext>
              </a:extLst>
            </p:cNvPr>
            <p:cNvCxnSpPr>
              <a:cxnSpLocks/>
              <a:stCxn id="116" idx="0"/>
              <a:endCxn id="612" idx="2"/>
            </p:cNvCxnSpPr>
            <p:nvPr/>
          </p:nvCxnSpPr>
          <p:spPr>
            <a:xfrm flipH="1" flipV="1">
              <a:off x="8411064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31E6E78-40F7-A64B-9DFC-DF4D1413E5D6}"/>
              </a:ext>
            </a:extLst>
          </p:cNvPr>
          <p:cNvGrpSpPr/>
          <p:nvPr/>
        </p:nvGrpSpPr>
        <p:grpSpPr>
          <a:xfrm>
            <a:off x="6210434" y="1628338"/>
            <a:ext cx="3937731" cy="1584862"/>
            <a:chOff x="4876966" y="4745797"/>
            <a:chExt cx="4193838" cy="168794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6EF7911-0F6B-9B44-BF32-6CAE727E0A77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94096B8-94EF-1E43-8055-AB5F275AAD7A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63D4D17-5562-FD4B-AEC8-C796C97DAAFA}"/>
                </a:ext>
              </a:extLst>
            </p:cNvPr>
            <p:cNvGrpSpPr/>
            <p:nvPr/>
          </p:nvGrpSpPr>
          <p:grpSpPr>
            <a:xfrm>
              <a:off x="4876966" y="5144698"/>
              <a:ext cx="4166649" cy="1289039"/>
              <a:chOff x="4872577" y="4811718"/>
              <a:chExt cx="4166649" cy="128903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F029E11-1878-2242-B03E-4D0D028A88E5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2B54F39-7C40-D54C-8A25-030CA9162049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1C3E6-313C-8F40-8190-1CFA0475DC6F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F654814-6581-364E-97E8-7DB2B8A81EC2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664771-A817-E240-8CDE-74833D48E616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FBE97DB-87B7-2344-B085-0ED1C9943E1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8660BF5-ED11-1442-B421-39734CCD697F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12EB0D9-8A82-0748-B4BD-4690333852F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73D88EB-58D3-B946-A22A-2973BF723838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6C79B80-6984-0A44-9D92-C706546AAC7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1D90AAF-23C4-C742-B971-E2AF59C30B90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683C184-0A67-8040-BF2D-25F53E1F06C8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94B0744-DC5A-D74D-A73F-DA46355C0FF7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693736-B619-B64E-8FDF-002C38900CF6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10B4B4E-E14C-F345-AD30-D7609D611BF2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AD5A1B-11D8-FE40-BF2E-CA9AFF285A52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4EDCA97-1C93-ED47-923D-3F335A7B09C5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E32009A-0227-184D-9BE0-29CF8F73D09B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B72BC2E-BBAB-C443-9EA8-DA9AE217FE28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9D7AA95-A568-294D-8F1F-118F4D345140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DB9AADC-7EF3-4846-8A9C-322049B5FEDF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ACF7222-35F7-5349-899E-87A0B4391ECC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A710DF0-7FE6-5347-87AE-872923E72A49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DCFA68D-D1DC-BB49-B29A-0213C6CD2E5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0610F3B-F020-874F-8D56-FA75F1D3667C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CF10ABB-3E82-C641-AC5D-586659B8234A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7F88BA0-D666-1F42-ABBD-202103D082C2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D28180F-83B5-E049-9045-41112F020792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283DD62-A434-A24C-AC43-D947838FEF8D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B1EBF13-4178-7544-9822-D9FDF9E1773C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FD4F8EE-5B29-724D-A267-DC521614A9B2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3D47CA1-6821-9646-813D-F9DEADE5BCAB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7F63F0C-D2E0-C546-B5D7-DFD8712EE352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648766" y="48753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732192B-4AC3-7B49-AAD2-C6D076B17C1E}"/>
              </a:ext>
            </a:extLst>
          </p:cNvPr>
          <p:cNvSpPr txBox="1"/>
          <p:nvPr/>
        </p:nvSpPr>
        <p:spPr>
          <a:xfrm>
            <a:off x="5650662" y="197942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E72BEBA-355C-1E48-A784-154A642E9848}"/>
              </a:ext>
            </a:extLst>
          </p:cNvPr>
          <p:cNvSpPr txBox="1"/>
          <p:nvPr/>
        </p:nvSpPr>
        <p:spPr>
          <a:xfrm>
            <a:off x="5650662" y="370940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655246" y="523933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188" name="Date Placeholder 3">
            <a:extLst>
              <a:ext uri="{FF2B5EF4-FFF2-40B4-BE49-F238E27FC236}">
                <a16:creationId xmlns:a16="http://schemas.microsoft.com/office/drawing/2014/main" id="{22E4E107-7903-C940-81F7-F044C029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7A0AE9C8-500B-F041-B7A1-7DE9A4A456D8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9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32BDC-4367-764D-8A82-FBE09BD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Well-defined unordered collections that are characterized by the elements they contain.</a:t>
                </a:r>
              </a:p>
              <a:p>
                <a:r>
                  <a:rPr lang="en-US" sz="2000" dirty="0"/>
                  <a:t>Sets are equivalent if and only if they have exactly the same elements.</a:t>
                </a:r>
              </a:p>
              <a:p>
                <a:r>
                  <a:rPr lang="en-US" sz="2000" dirty="0"/>
                  <a:t>Basic relation in set theory is membership.</a:t>
                </a:r>
              </a:p>
              <a:p>
                <a:r>
                  <a:rPr lang="en-US" sz="2000" dirty="0"/>
                  <a:t>Operations:</a:t>
                </a:r>
              </a:p>
              <a:p>
                <a:pPr lvl="1"/>
                <a:r>
                  <a:rPr lang="en-US" sz="2000" dirty="0"/>
                  <a:t>Intersection: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Union: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Difference: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Complement: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b="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:endParaRPr lang="en-US" sz="2000" b="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563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D5B1C-E004-0647-BD06-ACD59A57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95237" y="6354105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2023 Darrell Long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D4A5-8684-1D44-9E56-F086BAB2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6" y="6332836"/>
            <a:ext cx="432319" cy="382527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85000" lnSpcReduction="10000"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5DF89A9-7FD9-3448-9232-3BC3DB6E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0D39EF2B-6197-804B-BBA8-A0CCA66DE32A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Set Operations with Dogs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Let’s first define a universal set of dogs: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lab,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            corgi, chihuahua, rottweiler, beagle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4629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2023 Darrell Long</a:t>
            </a:r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4629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10DE538-9D79-C840-B504-A6EC7FECF71F}"/>
              </a:ext>
            </a:extLst>
          </p:cNvPr>
          <p:cNvGrpSpPr/>
          <p:nvPr/>
        </p:nvGrpSpPr>
        <p:grpSpPr>
          <a:xfrm>
            <a:off x="1089538" y="845661"/>
            <a:ext cx="10009875" cy="3018253"/>
            <a:chOff x="104188" y="845661"/>
            <a:chExt cx="10009875" cy="301825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C402996-36F6-D042-B014-01A68414CC46}"/>
                </a:ext>
              </a:extLst>
            </p:cNvPr>
            <p:cNvGrpSpPr/>
            <p:nvPr/>
          </p:nvGrpSpPr>
          <p:grpSpPr>
            <a:xfrm>
              <a:off x="2074888" y="845661"/>
              <a:ext cx="8039175" cy="3018253"/>
              <a:chOff x="1024932" y="3352993"/>
              <a:chExt cx="7859122" cy="2950654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4C0B9B5-C7CC-BB4A-BCAE-FEDA08FB3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4473" y="3352993"/>
                <a:ext cx="1961389" cy="1307592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DB9C85B-EBED-2F45-BBB4-6F5EBCA7E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91" y="4944784"/>
                <a:ext cx="1264620" cy="1307592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210DC7A0-9197-2E45-A16B-BB7177D21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8591" y="3428406"/>
                <a:ext cx="1961445" cy="1309426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06B6008-4456-604F-B3AC-C30D9CA27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9862" y="3428406"/>
                <a:ext cx="1958697" cy="1307592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2343EBBC-97A1-974D-BA0C-8D63039D1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8216" y="4895788"/>
                <a:ext cx="1958696" cy="1307592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4BB1585-F28C-1346-BF7A-0EFAD9EB4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448994" y="4957993"/>
                <a:ext cx="1743456" cy="1307592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EB627DF2-B474-1F48-9FAB-864C43580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6129" y="3441615"/>
                <a:ext cx="1958698" cy="130759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733F75F-23D6-6747-AAEC-A5F899FFD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2734" y="4846483"/>
                <a:ext cx="1133157" cy="1309426"/>
              </a:xfrm>
              <a:prstGeom prst="rect">
                <a:avLst/>
              </a:prstGeom>
            </p:spPr>
          </p:pic>
          <p:sp>
            <p:nvSpPr>
              <p:cNvPr id="112" name="Left Brace 111">
                <a:extLst>
                  <a:ext uri="{FF2B5EF4-FFF2-40B4-BE49-F238E27FC236}">
                    <a16:creationId xmlns:a16="http://schemas.microsoft.com/office/drawing/2014/main" id="{FE4A3CBA-B805-7340-BFD0-5FDFBF0B2B3D}"/>
                  </a:ext>
                </a:extLst>
              </p:cNvPr>
              <p:cNvSpPr/>
              <p:nvPr/>
            </p:nvSpPr>
            <p:spPr>
              <a:xfrm>
                <a:off x="1024932" y="3441615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Left Brace 112">
                <a:extLst>
                  <a:ext uri="{FF2B5EF4-FFF2-40B4-BE49-F238E27FC236}">
                    <a16:creationId xmlns:a16="http://schemas.microsoft.com/office/drawing/2014/main" id="{7EF4E348-85B1-0740-97F3-8BA30A4060D2}"/>
                  </a:ext>
                </a:extLst>
              </p:cNvPr>
              <p:cNvSpPr/>
              <p:nvPr/>
            </p:nvSpPr>
            <p:spPr>
              <a:xfrm rot="10800000">
                <a:off x="8533298" y="4854004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8AD86B7-9DB9-7443-9DB2-08F1696CB0D6}"/>
                  </a:ext>
                </a:extLst>
              </p:cNvPr>
              <p:cNvSpPr txBox="1"/>
              <p:nvPr/>
            </p:nvSpPr>
            <p:spPr>
              <a:xfrm>
                <a:off x="4713442" y="413915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01C3A1-69A9-B84B-97A0-9154E2877419}"/>
                  </a:ext>
                </a:extLst>
              </p:cNvPr>
              <p:cNvSpPr txBox="1"/>
              <p:nvPr/>
            </p:nvSpPr>
            <p:spPr>
              <a:xfrm>
                <a:off x="3035997" y="413859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8182B3A-75FF-0F40-8C9B-2358A3ACE5FB}"/>
                  </a:ext>
                </a:extLst>
              </p:cNvPr>
              <p:cNvSpPr txBox="1"/>
              <p:nvPr/>
            </p:nvSpPr>
            <p:spPr>
              <a:xfrm>
                <a:off x="8112837" y="4112180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A4570BD-B5C7-4B43-8920-507BB16D6097}"/>
                  </a:ext>
                </a:extLst>
              </p:cNvPr>
              <p:cNvSpPr txBox="1"/>
              <p:nvPr/>
            </p:nvSpPr>
            <p:spPr>
              <a:xfrm>
                <a:off x="6355534" y="412043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0243AD-C020-6748-AD86-7732BAA0CBBB}"/>
                  </a:ext>
                </a:extLst>
              </p:cNvPr>
              <p:cNvSpPr txBox="1"/>
              <p:nvPr/>
            </p:nvSpPr>
            <p:spPr>
              <a:xfrm>
                <a:off x="4713442" y="5586679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D69C38-DA4B-C54D-85C3-5A168001FD73}"/>
                  </a:ext>
                </a:extLst>
              </p:cNvPr>
              <p:cNvSpPr txBox="1"/>
              <p:nvPr/>
            </p:nvSpPr>
            <p:spPr>
              <a:xfrm>
                <a:off x="3057007" y="559195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2EC9B24-967C-604A-9B88-00FDCA7E71DE}"/>
                  </a:ext>
                </a:extLst>
              </p:cNvPr>
              <p:cNvSpPr txBox="1"/>
              <p:nvPr/>
            </p:nvSpPr>
            <p:spPr>
              <a:xfrm>
                <a:off x="6395206" y="5595761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8B7A7B-9D09-174D-958D-F628F850EBBF}"/>
                </a:ext>
              </a:extLst>
            </p:cNvPr>
            <p:cNvSpPr txBox="1"/>
            <p:nvPr/>
          </p:nvSpPr>
          <p:spPr>
            <a:xfrm>
              <a:off x="104188" y="1275165"/>
              <a:ext cx="2125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ourier" pitchFamily="2" charset="0"/>
                </a:rPr>
                <a:t>dogs = </a:t>
              </a:r>
            </a:p>
          </p:txBody>
        </p:sp>
      </p:grp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ACB8A43A-953F-6B43-B85B-31F4D2772EA8}"/>
              </a:ext>
            </a:extLst>
          </p:cNvPr>
          <p:cNvSpPr txBox="1">
            <a:spLocks/>
          </p:cNvSpPr>
          <p:nvPr/>
        </p:nvSpPr>
        <p:spPr>
          <a:xfrm>
            <a:off x="304801" y="6332836"/>
            <a:ext cx="1338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806A9A-7D01-544A-35AA-1A379D04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4D38-85E1-E446-963E-6529A84173DA}" type="datetime1">
              <a:rPr lang="en-US" smtClean="0"/>
              <a:t>2/6/23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Intersection ( A</a:t>
            </a:r>
            <a:r>
              <a:rPr lang="en-US" sz="2800" dirty="0">
                <a:solidFill>
                  <a:schemeClr val="bg1"/>
                </a:solidFill>
              </a:rPr>
              <a:t> ∩ </a:t>
            </a:r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B )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and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lab,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∩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4629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2023 Darrell Long</a:t>
            </a:r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4629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75A7CA-5627-DF41-A0A3-2878F25BEBC5}"/>
              </a:ext>
            </a:extLst>
          </p:cNvPr>
          <p:cNvGrpSpPr/>
          <p:nvPr/>
        </p:nvGrpSpPr>
        <p:grpSpPr>
          <a:xfrm>
            <a:off x="1107090" y="345313"/>
            <a:ext cx="9974772" cy="3906965"/>
            <a:chOff x="257666" y="300837"/>
            <a:chExt cx="9974772" cy="39069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679524-3317-C041-83D0-59596919424D}"/>
                </a:ext>
              </a:extLst>
            </p:cNvPr>
            <p:cNvGrpSpPr/>
            <p:nvPr/>
          </p:nvGrpSpPr>
          <p:grpSpPr>
            <a:xfrm>
              <a:off x="3948729" y="300837"/>
              <a:ext cx="6283709" cy="1179798"/>
              <a:chOff x="3807942" y="712116"/>
              <a:chExt cx="7756059" cy="145623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DA8A9434-6F01-7B4D-BB47-218B7E588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63360" y="761980"/>
                <a:ext cx="2006382" cy="1339425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4309" y="755058"/>
                <a:ext cx="1159118" cy="133942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6C9E953-B306-9845-A494-2F3AAD44AA08}"/>
                  </a:ext>
                </a:extLst>
              </p:cNvPr>
              <p:cNvGrpSpPr/>
              <p:nvPr/>
            </p:nvGrpSpPr>
            <p:grpSpPr>
              <a:xfrm>
                <a:off x="3807942" y="712116"/>
                <a:ext cx="7756059" cy="1342652"/>
                <a:chOff x="3807942" y="712116"/>
                <a:chExt cx="7756059" cy="1342652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42453D4A-03BB-604A-A341-95F785C843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41719" y="717219"/>
                  <a:ext cx="2006325" cy="1337549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EC21C888-25E9-B54B-AD8F-BB9A04526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665883" y="712116"/>
                  <a:ext cx="1783399" cy="1337549"/>
                </a:xfrm>
                <a:prstGeom prst="rect">
                  <a:avLst/>
                </a:prstGeom>
              </p:spPr>
            </p:pic>
            <p:sp>
              <p:nvSpPr>
                <p:cNvPr id="92" name="Left Brace 91">
                  <a:extLst>
                    <a:ext uri="{FF2B5EF4-FFF2-40B4-BE49-F238E27FC236}">
                      <a16:creationId xmlns:a16="http://schemas.microsoft.com/office/drawing/2014/main" id="{0D795194-13C5-AA4C-8AFB-3858F152F4C8}"/>
                    </a:ext>
                  </a:extLst>
                </p:cNvPr>
                <p:cNvSpPr/>
                <p:nvPr/>
              </p:nvSpPr>
              <p:spPr>
                <a:xfrm>
                  <a:off x="3807942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Left Brace 92">
                  <a:extLst>
                    <a:ext uri="{FF2B5EF4-FFF2-40B4-BE49-F238E27FC236}">
                      <a16:creationId xmlns:a16="http://schemas.microsoft.com/office/drawing/2014/main" id="{392A728E-579F-F04A-A87F-5931143BE23A}"/>
                    </a:ext>
                  </a:extLst>
                </p:cNvPr>
                <p:cNvSpPr/>
                <p:nvPr/>
              </p:nvSpPr>
              <p:spPr>
                <a:xfrm rot="10800000">
                  <a:off x="11205209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6D7E81-EE4F-4D40-AC47-9B2FDD71849B}"/>
                  </a:ext>
                </a:extLst>
              </p:cNvPr>
              <p:cNvSpPr txBox="1"/>
              <p:nvPr/>
            </p:nvSpPr>
            <p:spPr>
              <a:xfrm>
                <a:off x="7580956" y="144425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5865081" y="144368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260668" y="1425102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9082D-009E-334D-8144-F221AEC5528F}"/>
                </a:ext>
              </a:extLst>
            </p:cNvPr>
            <p:cNvSpPr txBox="1"/>
            <p:nvPr/>
          </p:nvSpPr>
          <p:spPr>
            <a:xfrm>
              <a:off x="1942944" y="678755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A4F6E-D33B-AC4E-87D6-EF44FD553C44}"/>
                </a:ext>
              </a:extLst>
            </p:cNvPr>
            <p:cNvSpPr txBox="1"/>
            <p:nvPr/>
          </p:nvSpPr>
          <p:spPr>
            <a:xfrm>
              <a:off x="7887956" y="38384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6D4CE0-16E8-F649-B085-AEFA9A6BB4BD}"/>
                </a:ext>
              </a:extLst>
            </p:cNvPr>
            <p:cNvGrpSpPr/>
            <p:nvPr/>
          </p:nvGrpSpPr>
          <p:grpSpPr>
            <a:xfrm>
              <a:off x="3940471" y="1603054"/>
              <a:ext cx="5030023" cy="1282851"/>
              <a:chOff x="2285125" y="2032797"/>
              <a:chExt cx="3635430" cy="92717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7292517-FA83-6E4B-8815-EDC42B6B2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810" y="2032797"/>
                <a:ext cx="1217199" cy="811466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6933" y="2079597"/>
                <a:ext cx="1215529" cy="81146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6512" y="2087794"/>
                <a:ext cx="1215529" cy="811466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2285125" y="2087794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5702883" y="2090860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4574142" y="2520673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3533152" y="2520327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096832" y="2039041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567BD37-C15F-EA42-AE4F-23EBFF39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411" y="3014709"/>
              <a:ext cx="1684131" cy="1122753"/>
            </a:xfrm>
            <a:prstGeom prst="rect">
              <a:avLst/>
            </a:prstGeom>
          </p:spPr>
        </p:pic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B330CC07-CE0A-EA4D-ACBC-495AD9FA5922}"/>
                </a:ext>
              </a:extLst>
            </p:cNvPr>
            <p:cNvSpPr/>
            <p:nvPr/>
          </p:nvSpPr>
          <p:spPr>
            <a:xfrm>
              <a:off x="3940471" y="3053400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1441013F-8769-1042-A104-640B06652C12}"/>
                </a:ext>
              </a:extLst>
            </p:cNvPr>
            <p:cNvSpPr/>
            <p:nvPr/>
          </p:nvSpPr>
          <p:spPr>
            <a:xfrm rot="10800000">
              <a:off x="5690279" y="3048621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82A753-64E1-6747-B079-C040E931889B}"/>
                </a:ext>
              </a:extLst>
            </p:cNvPr>
            <p:cNvSpPr txBox="1"/>
            <p:nvPr/>
          </p:nvSpPr>
          <p:spPr>
            <a:xfrm>
              <a:off x="257666" y="3399327"/>
              <a:ext cx="4042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∩ </a:t>
              </a:r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70E96BE7-B8B4-7645-92ED-7897469F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DFA02E7C-6607-CD49-81CC-3DA742229F68}" type="datetime1">
              <a:rPr lang="en-US" smtClean="0">
                <a:solidFill>
                  <a:schemeClr val="bg1"/>
                </a:solidFill>
              </a:rPr>
              <a:t>2/6/23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0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Union ( A ∪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or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∪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2023 Darrell Long</a:t>
            </a:r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90613-90A0-8C46-8210-42C162CB2BFC}"/>
              </a:ext>
            </a:extLst>
          </p:cNvPr>
          <p:cNvGrpSpPr/>
          <p:nvPr/>
        </p:nvGrpSpPr>
        <p:grpSpPr>
          <a:xfrm>
            <a:off x="669100" y="334601"/>
            <a:ext cx="10850751" cy="3991059"/>
            <a:chOff x="231111" y="257090"/>
            <a:chExt cx="10850751" cy="39910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D521B5-F93E-8446-AF19-717B46D91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8400" y="3067644"/>
              <a:ext cx="939080" cy="108515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C21C888-25E9-B54B-AD8F-BB9A0452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57654" y="3030051"/>
              <a:ext cx="1444852" cy="108363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53CACC-BE53-DB44-ADD0-6FD56E8770AE}"/>
                </a:ext>
              </a:extLst>
            </p:cNvPr>
            <p:cNvSpPr txBox="1"/>
            <p:nvPr/>
          </p:nvSpPr>
          <p:spPr>
            <a:xfrm>
              <a:off x="9350115" y="3639850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BC01C69-9742-E54E-8271-4D7AC2B5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994" y="3030051"/>
              <a:ext cx="1681820" cy="112275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E8BD7BD-1242-014D-BACA-0AB564A3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6308" y="3041392"/>
              <a:ext cx="1681820" cy="1122753"/>
            </a:xfrm>
            <a:prstGeom prst="rect">
              <a:avLst/>
            </a:prstGeom>
          </p:spPr>
        </p:pic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E152AA6-8238-4441-B9AD-E460D2DC8BC9}"/>
                </a:ext>
              </a:extLst>
            </p:cNvPr>
            <p:cNvSpPr/>
            <p:nvPr/>
          </p:nvSpPr>
          <p:spPr>
            <a:xfrm>
              <a:off x="4784650" y="3041392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405569C0-BE5C-0C47-A1D2-2C543FD6A1BE}"/>
                </a:ext>
              </a:extLst>
            </p:cNvPr>
            <p:cNvSpPr/>
            <p:nvPr/>
          </p:nvSpPr>
          <p:spPr>
            <a:xfrm rot="10800000">
              <a:off x="10780689" y="3045634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A7F635-5FBC-854C-8171-D376EA7440D2}"/>
                </a:ext>
              </a:extLst>
            </p:cNvPr>
            <p:cNvSpPr txBox="1"/>
            <p:nvPr/>
          </p:nvSpPr>
          <p:spPr>
            <a:xfrm>
              <a:off x="7951760" y="3640329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DC4A42-12B3-FE45-8B89-4FB9279FEFFF}"/>
                </a:ext>
              </a:extLst>
            </p:cNvPr>
            <p:cNvSpPr txBox="1"/>
            <p:nvPr/>
          </p:nvSpPr>
          <p:spPr>
            <a:xfrm>
              <a:off x="6511435" y="3639850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31111" y="3401285"/>
              <a:ext cx="7532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overrated_dogs</a:t>
              </a:r>
              <a:r>
                <a:rPr lang="en-US" sz="2000" dirty="0">
                  <a:latin typeface="Courier" pitchFamily="2" charset="0"/>
                </a:rPr>
                <a:t> ∪ </a:t>
              </a:r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2080010" y="257090"/>
              <a:ext cx="6383056" cy="1267559"/>
              <a:chOff x="2080010" y="257090"/>
              <a:chExt cx="6383056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2080010" y="723231"/>
                <a:ext cx="3513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overrated_dogs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45BAC0C3-99E9-C543-8ED2-8698CDB15D9F}"/>
                </a:ext>
              </a:extLst>
            </p:cNvPr>
            <p:cNvSpPr/>
            <p:nvPr/>
          </p:nvSpPr>
          <p:spPr>
            <a:xfrm>
              <a:off x="4792888" y="171592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6BE080F0-23C3-2F4E-948C-310ECA2A9358}"/>
                </a:ext>
              </a:extLst>
            </p:cNvPr>
            <p:cNvSpPr/>
            <p:nvPr/>
          </p:nvSpPr>
          <p:spPr>
            <a:xfrm rot="10800000">
              <a:off x="8167119" y="172047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FDA10D-BC36-E345-9E6D-7F0A9327D30C}"/>
                </a:ext>
              </a:extLst>
            </p:cNvPr>
            <p:cNvSpPr txBox="1"/>
            <p:nvPr/>
          </p:nvSpPr>
          <p:spPr>
            <a:xfrm>
              <a:off x="6459516" y="2293529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4258A9-A0E2-6249-9C43-1A216ADFD150}"/>
                </a:ext>
              </a:extLst>
            </p:cNvPr>
            <p:cNvSpPr txBox="1"/>
            <p:nvPr/>
          </p:nvSpPr>
          <p:spPr>
            <a:xfrm>
              <a:off x="2847458" y="2085488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FBB27E-6428-144A-81D7-0FEBB5EF2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13615" y="1704973"/>
              <a:ext cx="1444852" cy="108363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1FF1102-EF5D-454E-92CF-ECA988E0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0563" y="1703453"/>
              <a:ext cx="939080" cy="1085159"/>
            </a:xfrm>
            <a:prstGeom prst="rect">
              <a:avLst/>
            </a:prstGeom>
          </p:spPr>
        </p:pic>
      </p:grp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7CDA947B-97AE-2243-A531-CEE721B9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F15817B0-92D2-5A41-ABDA-FD15C5942920}" type="datetime1">
              <a:rPr lang="en-US" smtClean="0">
                <a:solidFill>
                  <a:schemeClr val="bg1"/>
                </a:solidFill>
              </a:rPr>
              <a:t>2/6/23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Difference ( A –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that aren’t in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58BE5-0BF3-D348-81A3-A0B83F419654}"/>
              </a:ext>
            </a:extLst>
          </p:cNvPr>
          <p:cNvGrpSpPr/>
          <p:nvPr/>
        </p:nvGrpSpPr>
        <p:grpSpPr>
          <a:xfrm>
            <a:off x="1280302" y="443606"/>
            <a:ext cx="10073498" cy="3808672"/>
            <a:chOff x="1066838" y="346637"/>
            <a:chExt cx="10073498" cy="3808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B060B2-955A-4846-878C-EA5DD4B30B24}"/>
                </a:ext>
              </a:extLst>
            </p:cNvPr>
            <p:cNvGrpSpPr/>
            <p:nvPr/>
          </p:nvGrpSpPr>
          <p:grpSpPr>
            <a:xfrm>
              <a:off x="2905932" y="346637"/>
              <a:ext cx="8234404" cy="1218098"/>
              <a:chOff x="3285447" y="3107562"/>
              <a:chExt cx="8234404" cy="1218098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389" y="3145155"/>
                <a:ext cx="939080" cy="1085159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EC21C888-25E9-B54B-AD8F-BB9A04526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495643" y="3107562"/>
                <a:ext cx="1444852" cy="108363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788104" y="3717361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6983" y="3107562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297" y="3118903"/>
                <a:ext cx="1681820" cy="1122753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5222639" y="3118903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11218678" y="3123145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8389749" y="3717840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6949424" y="3717361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2712A9-7BFD-634A-976D-7EFD7110F8E1}"/>
                  </a:ext>
                </a:extLst>
              </p:cNvPr>
              <p:cNvSpPr txBox="1"/>
              <p:nvPr/>
            </p:nvSpPr>
            <p:spPr>
              <a:xfrm>
                <a:off x="3285447" y="3478796"/>
                <a:ext cx="4915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1066838" y="2887750"/>
              <a:ext cx="7444044" cy="1267559"/>
              <a:chOff x="1019022" y="257090"/>
              <a:chExt cx="7444044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1019022" y="723231"/>
                <a:ext cx="4574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– </a:t>
                </a:r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6934DE-BBF6-7744-AE3B-384F89793E68}"/>
                </a:ext>
              </a:extLst>
            </p:cNvPr>
            <p:cNvGrpSpPr/>
            <p:nvPr/>
          </p:nvGrpSpPr>
          <p:grpSpPr>
            <a:xfrm>
              <a:off x="2901588" y="1672130"/>
              <a:ext cx="5610343" cy="1176722"/>
              <a:chOff x="3285447" y="1780964"/>
              <a:chExt cx="5610343" cy="1176722"/>
            </a:xfrm>
          </p:grpSpPr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45BAC0C3-99E9-C543-8ED2-8698CDB15D9F}"/>
                  </a:ext>
                </a:extLst>
              </p:cNvPr>
              <p:cNvSpPr/>
              <p:nvPr/>
            </p:nvSpPr>
            <p:spPr>
              <a:xfrm>
                <a:off x="5230877" y="179343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6BE080F0-23C3-2F4E-948C-310ECA2A9358}"/>
                  </a:ext>
                </a:extLst>
              </p:cNvPr>
              <p:cNvSpPr/>
              <p:nvPr/>
            </p:nvSpPr>
            <p:spPr>
              <a:xfrm rot="10800000">
                <a:off x="8605108" y="179798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FDA10D-BC36-E345-9E6D-7F0A9327D30C}"/>
                  </a:ext>
                </a:extLst>
              </p:cNvPr>
              <p:cNvSpPr txBox="1"/>
              <p:nvPr/>
            </p:nvSpPr>
            <p:spPr>
              <a:xfrm>
                <a:off x="6897505" y="2371040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4258A9-A0E2-6249-9C43-1A216ADFD150}"/>
                  </a:ext>
                </a:extLst>
              </p:cNvPr>
              <p:cNvSpPr txBox="1"/>
              <p:nvPr/>
            </p:nvSpPr>
            <p:spPr>
              <a:xfrm>
                <a:off x="3285447" y="2162999"/>
                <a:ext cx="203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4FBB27E-6428-144A-81D7-0FEBB5EF2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551604" y="1782484"/>
                <a:ext cx="1444852" cy="108363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1FF1102-EF5D-454E-92CF-ECA988E0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58552" y="1780964"/>
                <a:ext cx="939080" cy="1085159"/>
              </a:xfrm>
              <a:prstGeom prst="rect">
                <a:avLst/>
              </a:prstGeom>
            </p:spPr>
          </p:pic>
        </p:grp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9391605-85AC-254E-A8EC-2B4C7BAB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689ABD32-7060-AE49-9D83-87DA5E05DD03}" type="datetime1">
              <a:rPr lang="en-US" smtClean="0">
                <a:solidFill>
                  <a:schemeClr val="bg1"/>
                </a:solidFill>
              </a:rPr>
              <a:t>2/6/23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3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Complement ( </a:t>
            </a:r>
            <a:r>
              <a:rPr lang="en-US" sz="2400" dirty="0" err="1">
                <a:solidFill>
                  <a:schemeClr val="bg1"/>
                </a:solidFill>
              </a:rPr>
              <a:t>Ā</a:t>
            </a:r>
            <a:r>
              <a:rPr lang="en-US" sz="2400" dirty="0">
                <a:solidFill>
                  <a:schemeClr val="bg1"/>
                </a:solidFill>
              </a:rPr>
              <a:t> or A</a:t>
            </a:r>
            <a:r>
              <a:rPr lang="en-US" sz="2400" baseline="30000" dirty="0">
                <a:solidFill>
                  <a:schemeClr val="bg1"/>
                </a:solidFill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set of elements not in A.</a:t>
            </a:r>
          </a:p>
          <a:p>
            <a:r>
              <a:rPr lang="en-US" sz="1200" dirty="0">
                <a:solidFill>
                  <a:schemeClr val="bg1"/>
                </a:solidFill>
              </a:rPr>
              <a:t>Also defined as U – A, where U is the universal set.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corgi, chihuahua,               rottweiler,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baseline="30000" dirty="0" err="1">
                <a:solidFill>
                  <a:schemeClr val="bg1"/>
                </a:solidFill>
                <a:latin typeface="Courier" pitchFamily="2" charset="0"/>
              </a:rPr>
              <a:t>C</a:t>
            </a:r>
            <a:r>
              <a:rPr lang="en-US" sz="1200" baseline="30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chihuahua, rottweiler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2023 Darrell Long</a:t>
            </a:r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F42F3F-8D91-534F-830B-BCFA8C4AE99D}"/>
              </a:ext>
            </a:extLst>
          </p:cNvPr>
          <p:cNvGrpSpPr/>
          <p:nvPr/>
        </p:nvGrpSpPr>
        <p:grpSpPr>
          <a:xfrm>
            <a:off x="334959" y="627015"/>
            <a:ext cx="11522081" cy="3236534"/>
            <a:chOff x="891428" y="490262"/>
            <a:chExt cx="10538711" cy="29603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0BA4A2-2F2D-4749-80FE-2BEF2FB1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490262"/>
              <a:ext cx="1155192" cy="77012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395B4FF-B803-5F40-A353-AB536D5F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6413" y="563535"/>
              <a:ext cx="744819" cy="77012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E2397A9-EAEA-D447-B05C-5B0AB19FA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534678"/>
              <a:ext cx="1155225" cy="77120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688729A-D8A4-434E-9A2E-E337ADA3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534678"/>
              <a:ext cx="1153607" cy="77012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C256ADA-5ED8-404E-9F7E-342F39FC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9185" y="534678"/>
              <a:ext cx="1153606" cy="7701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6B76752-78E5-F940-9637-12B07BD5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52496" y="571314"/>
              <a:ext cx="1026837" cy="77012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8AD9D25-C9D0-6C4C-8226-B669C819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542457"/>
              <a:ext cx="1153607" cy="77012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25AF66D-B513-4C4D-84A7-A26F5401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11558" y="505639"/>
              <a:ext cx="667391" cy="771207"/>
            </a:xfrm>
            <a:prstGeom prst="rect">
              <a:avLst/>
            </a:prstGeom>
          </p:spPr>
        </p:pic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D463B5A9-9E38-BD45-AA86-7CE88C4D02E5}"/>
                </a:ext>
              </a:extLst>
            </p:cNvPr>
            <p:cNvSpPr/>
            <p:nvPr/>
          </p:nvSpPr>
          <p:spPr>
            <a:xfrm>
              <a:off x="2891238" y="542457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C865E92D-F1D7-184E-ACAE-CD36321C2862}"/>
                </a:ext>
              </a:extLst>
            </p:cNvPr>
            <p:cNvSpPr/>
            <p:nvPr/>
          </p:nvSpPr>
          <p:spPr>
            <a:xfrm rot="10800000">
              <a:off x="11223556" y="563524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5FA1-B53A-7742-9124-E95875D2AFA0}"/>
                </a:ext>
              </a:extLst>
            </p:cNvPr>
            <p:cNvSpPr txBox="1"/>
            <p:nvPr/>
          </p:nvSpPr>
          <p:spPr>
            <a:xfrm>
              <a:off x="5062817" y="843467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5C3AA3-C8B2-B243-B275-26AAD4F9B504}"/>
                </a:ext>
              </a:extLst>
            </p:cNvPr>
            <p:cNvSpPr txBox="1"/>
            <p:nvPr/>
          </p:nvSpPr>
          <p:spPr>
            <a:xfrm>
              <a:off x="4096509" y="84346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809DD-EE73-EF4E-A1DA-ED9E3137B8F3}"/>
                </a:ext>
              </a:extLst>
            </p:cNvPr>
            <p:cNvSpPr txBox="1"/>
            <p:nvPr/>
          </p:nvSpPr>
          <p:spPr>
            <a:xfrm>
              <a:off x="7168768" y="88788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40582C-3162-E347-8CDB-144629433C54}"/>
                </a:ext>
              </a:extLst>
            </p:cNvPr>
            <p:cNvSpPr txBox="1"/>
            <p:nvPr/>
          </p:nvSpPr>
          <p:spPr>
            <a:xfrm>
              <a:off x="6040527" y="843466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E4A2E6-80A4-764E-88CF-90146832627A}"/>
                </a:ext>
              </a:extLst>
            </p:cNvPr>
            <p:cNvSpPr txBox="1"/>
            <p:nvPr/>
          </p:nvSpPr>
          <p:spPr>
            <a:xfrm>
              <a:off x="9147228" y="89227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0CC642-0965-A14C-8DD3-3FB62BEEFC13}"/>
                </a:ext>
              </a:extLst>
            </p:cNvPr>
            <p:cNvSpPr txBox="1"/>
            <p:nvPr/>
          </p:nvSpPr>
          <p:spPr>
            <a:xfrm>
              <a:off x="8119533" y="88788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CDA11F-1102-FF47-BCF0-585A5FDF7375}"/>
                </a:ext>
              </a:extLst>
            </p:cNvPr>
            <p:cNvSpPr txBox="1"/>
            <p:nvPr/>
          </p:nvSpPr>
          <p:spPr>
            <a:xfrm>
              <a:off x="10116543" y="87679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33BCAB-1D84-F848-A1E7-819E186103E9}"/>
                </a:ext>
              </a:extLst>
            </p:cNvPr>
            <p:cNvSpPr txBox="1"/>
            <p:nvPr/>
          </p:nvSpPr>
          <p:spPr>
            <a:xfrm>
              <a:off x="1695964" y="719686"/>
              <a:ext cx="1252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dogs =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7EA1BA-56D7-284C-883A-B0B82A660C7B}"/>
                </a:ext>
              </a:extLst>
            </p:cNvPr>
            <p:cNvGrpSpPr/>
            <p:nvPr/>
          </p:nvGrpSpPr>
          <p:grpSpPr>
            <a:xfrm>
              <a:off x="999524" y="1692033"/>
              <a:ext cx="4196594" cy="682586"/>
              <a:chOff x="1625640" y="2731682"/>
              <a:chExt cx="4196594" cy="682586"/>
            </a:xfrm>
          </p:grpSpPr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F8C965B8-FE7E-F64F-BEFA-818C0FE50642}"/>
                  </a:ext>
                </a:extLst>
              </p:cNvPr>
              <p:cNvSpPr/>
              <p:nvPr/>
            </p:nvSpPr>
            <p:spPr>
              <a:xfrm>
                <a:off x="3526561" y="273949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A36740AD-6559-AB4C-B62D-9B82F6C7BE12}"/>
                  </a:ext>
                </a:extLst>
              </p:cNvPr>
              <p:cNvSpPr/>
              <p:nvPr/>
            </p:nvSpPr>
            <p:spPr>
              <a:xfrm rot="10800000">
                <a:off x="5640153" y="274234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CBE879-0712-B34E-8981-3C16A78CEC26}"/>
                  </a:ext>
                </a:extLst>
              </p:cNvPr>
              <p:cNvSpPr txBox="1"/>
              <p:nvPr/>
            </p:nvSpPr>
            <p:spPr>
              <a:xfrm>
                <a:off x="1625640" y="2871494"/>
                <a:ext cx="19673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4A3ABBEE-60E1-4C42-BEA8-2A4BFA28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3727462" y="2732635"/>
                <a:ext cx="905044" cy="67878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51132C87-50B2-EB48-8AD6-848D8161C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9320" y="2731682"/>
                <a:ext cx="588232" cy="679735"/>
              </a:xfrm>
              <a:prstGeom prst="rect">
                <a:avLst/>
              </a:prstGeom>
            </p:spPr>
          </p:pic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846DAD2-447F-D34A-9298-62715C4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2628247"/>
              <a:ext cx="1155192" cy="770127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3ADB7F0-C490-0542-84F4-ADFCBC9BC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5648" y="2662361"/>
              <a:ext cx="744819" cy="770127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2A0D73B-EFC7-084C-9AAC-6DC743E0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2672663"/>
              <a:ext cx="1155225" cy="77120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526A5E4-4282-4344-83EC-F113B6D49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2672663"/>
              <a:ext cx="1153607" cy="770127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15AC82-5B90-284D-A0EF-81E22FC1A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8420" y="2633504"/>
              <a:ext cx="1153606" cy="770127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AE2E193-DDDF-3D47-A114-1516A0747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2680442"/>
              <a:ext cx="1153607" cy="770127"/>
            </a:xfrm>
            <a:prstGeom prst="rect">
              <a:avLst/>
            </a:prstGeom>
          </p:spPr>
        </p:pic>
        <p:sp>
          <p:nvSpPr>
            <p:cNvPr id="109" name="Left Brace 108">
              <a:extLst>
                <a:ext uri="{FF2B5EF4-FFF2-40B4-BE49-F238E27FC236}">
                  <a16:creationId xmlns:a16="http://schemas.microsoft.com/office/drawing/2014/main" id="{1D1E4598-1ABA-8E47-A12C-E475C9043334}"/>
                </a:ext>
              </a:extLst>
            </p:cNvPr>
            <p:cNvSpPr/>
            <p:nvPr/>
          </p:nvSpPr>
          <p:spPr>
            <a:xfrm>
              <a:off x="2891238" y="2680442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1277D636-C248-7F4F-B818-5A14ED88BB3A}"/>
                </a:ext>
              </a:extLst>
            </p:cNvPr>
            <p:cNvSpPr/>
            <p:nvPr/>
          </p:nvSpPr>
          <p:spPr>
            <a:xfrm rot="10800000">
              <a:off x="9211177" y="2672663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EF6349-B0CE-6A40-BD75-6675DB493C0D}"/>
                </a:ext>
              </a:extLst>
            </p:cNvPr>
            <p:cNvSpPr txBox="1"/>
            <p:nvPr/>
          </p:nvSpPr>
          <p:spPr>
            <a:xfrm>
              <a:off x="5062817" y="2981452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1AEB1A-D954-D84C-9E80-AE0F1018228E}"/>
                </a:ext>
              </a:extLst>
            </p:cNvPr>
            <p:cNvSpPr txBox="1"/>
            <p:nvPr/>
          </p:nvSpPr>
          <p:spPr>
            <a:xfrm>
              <a:off x="4096509" y="298145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009A7B6-B6C2-F943-9F01-A7A0B7911108}"/>
                </a:ext>
              </a:extLst>
            </p:cNvPr>
            <p:cNvSpPr txBox="1"/>
            <p:nvPr/>
          </p:nvSpPr>
          <p:spPr>
            <a:xfrm>
              <a:off x="6040527" y="2981451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E803810-D413-C241-8EDA-15C9F82BAD9B}"/>
                </a:ext>
              </a:extLst>
            </p:cNvPr>
            <p:cNvSpPr txBox="1"/>
            <p:nvPr/>
          </p:nvSpPr>
          <p:spPr>
            <a:xfrm>
              <a:off x="8196463" y="299110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D45CCC-6666-F345-A735-3AE08A504B73}"/>
                </a:ext>
              </a:extLst>
            </p:cNvPr>
            <p:cNvSpPr txBox="1"/>
            <p:nvPr/>
          </p:nvSpPr>
          <p:spPr>
            <a:xfrm>
              <a:off x="7168768" y="298670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23AB7A9-BD05-C34E-9D8C-73F7A4DF991F}"/>
                </a:ext>
              </a:extLst>
            </p:cNvPr>
            <p:cNvSpPr txBox="1"/>
            <p:nvPr/>
          </p:nvSpPr>
          <p:spPr>
            <a:xfrm>
              <a:off x="891428" y="2857671"/>
              <a:ext cx="2057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baseline="30000" dirty="0" err="1">
                  <a:latin typeface="Courier" pitchFamily="2" charset="0"/>
                </a:rPr>
                <a:t>C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8C788FF2-1A1E-084F-9C86-B8570A4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786F04C2-1C6C-0441-8B5B-148D8670AC10}" type="datetime1">
              <a:rPr lang="en-US" smtClean="0">
                <a:solidFill>
                  <a:schemeClr val="bg1"/>
                </a:solidFill>
              </a:rPr>
              <a:t>2/6/23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Units of Information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763438"/>
              </p:ext>
            </p:extLst>
          </p:nvPr>
        </p:nvGraphicFramePr>
        <p:xfrm>
          <a:off x="5528012" y="642938"/>
          <a:ext cx="5773065" cy="5572127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469944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239313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12743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93636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</a:tblGrid>
              <a:tr h="87155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Unit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Size in Bits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Notes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607186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Bit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0/1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Nibble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Hex digit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Byte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ASCII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 addressable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607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Half word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Word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Long Word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84115"/>
                  </a:ext>
                </a:extLst>
              </a:tr>
            </a:tbl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B45276-3D8C-AD46-8C1C-28C0775D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1338942" cy="365125"/>
          </a:xfrm>
        </p:spPr>
        <p:txBody>
          <a:bodyPr/>
          <a:lstStyle/>
          <a:p>
            <a:fld id="{59C4EA94-48B3-5944-9E33-16ABCC991639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Representing Sets with Bits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Sets can be represented with bits.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indicates that the element is not a member of the 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indicates that the element is a member of the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4864" y="6450665"/>
            <a:ext cx="53193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2023 Darrell Long</a:t>
            </a:r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CF40A3-5AD0-E947-B065-58387168B451}"/>
              </a:ext>
            </a:extLst>
          </p:cNvPr>
          <p:cNvGrpSpPr/>
          <p:nvPr/>
        </p:nvGrpSpPr>
        <p:grpSpPr>
          <a:xfrm>
            <a:off x="407538" y="571971"/>
            <a:ext cx="11373876" cy="3520279"/>
            <a:chOff x="483164" y="627015"/>
            <a:chExt cx="11373876" cy="35202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F7B371-B63C-874F-BA41-D45079DABD9E}"/>
                </a:ext>
              </a:extLst>
            </p:cNvPr>
            <p:cNvGrpSpPr/>
            <p:nvPr/>
          </p:nvGrpSpPr>
          <p:grpSpPr>
            <a:xfrm>
              <a:off x="1214566" y="627015"/>
              <a:ext cx="10642474" cy="930603"/>
              <a:chOff x="1214566" y="627015"/>
              <a:chExt cx="10642474" cy="93060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0BA4A2-2F2D-4749-80FE-2BEF2FB1C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9348" y="627015"/>
                <a:ext cx="1262983" cy="84198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395B4FF-B803-5F40-A353-AB536D5F3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7437" y="707125"/>
                <a:ext cx="814318" cy="84198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E2397A9-EAEA-D447-B05C-5B0AB19F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1594" y="675575"/>
                <a:ext cx="1263019" cy="843169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688729A-D8A4-434E-9A2E-E337ADA3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514" y="675575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C256ADA-5ED8-404E-9F7E-342F39FC1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0450" y="675575"/>
                <a:ext cx="1261249" cy="84198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66B76752-78E5-F940-9637-12B07BD53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180249" y="715630"/>
                <a:ext cx="1122651" cy="841988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C8AD9D25-C9D0-6C4C-8226-B669C8198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2590" y="684080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25AF66D-B513-4C4D-84A7-A26F54014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084" y="643827"/>
                <a:ext cx="729665" cy="843169"/>
              </a:xfrm>
              <a:prstGeom prst="rect">
                <a:avLst/>
              </a:prstGeom>
            </p:spPr>
          </p:pic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D463B5A9-9E38-BD45-AA86-7CE88C4D02E5}"/>
                  </a:ext>
                </a:extLst>
              </p:cNvPr>
              <p:cNvSpPr/>
              <p:nvPr/>
            </p:nvSpPr>
            <p:spPr>
              <a:xfrm>
                <a:off x="2521372" y="684080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C865E92D-F1D7-184E-ACAE-CD36321C2862}"/>
                  </a:ext>
                </a:extLst>
              </p:cNvPr>
              <p:cNvSpPr/>
              <p:nvPr/>
            </p:nvSpPr>
            <p:spPr>
              <a:xfrm rot="10800000">
                <a:off x="11631181" y="707113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165FA1-B53A-7742-9124-E95875D2AFA0}"/>
                  </a:ext>
                </a:extLst>
              </p:cNvPr>
              <p:cNvSpPr txBox="1"/>
              <p:nvPr/>
            </p:nvSpPr>
            <p:spPr>
              <a:xfrm>
                <a:off x="4895581" y="101317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5C3AA3-C8B2-B243-B275-26AAD4F9B504}"/>
                  </a:ext>
                </a:extLst>
              </p:cNvPr>
              <p:cNvSpPr txBox="1"/>
              <p:nvPr/>
            </p:nvSpPr>
            <p:spPr>
              <a:xfrm>
                <a:off x="3839107" y="101317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B809DD-EE73-EF4E-A1DA-ED9E3137B8F3}"/>
                  </a:ext>
                </a:extLst>
              </p:cNvPr>
              <p:cNvSpPr txBox="1"/>
              <p:nvPr/>
            </p:nvSpPr>
            <p:spPr>
              <a:xfrm>
                <a:off x="7198039" y="106173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40582C-3162-E347-8CDB-144629433C54}"/>
                  </a:ext>
                </a:extLst>
              </p:cNvPr>
              <p:cNvSpPr txBox="1"/>
              <p:nvPr/>
            </p:nvSpPr>
            <p:spPr>
              <a:xfrm>
                <a:off x="5964522" y="1013177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4A2E6-80A4-764E-88CF-90146832627A}"/>
                  </a:ext>
                </a:extLst>
              </p:cNvPr>
              <p:cNvSpPr txBox="1"/>
              <p:nvPr/>
            </p:nvSpPr>
            <p:spPr>
              <a:xfrm>
                <a:off x="9361110" y="1066543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0CC642-0965-A14C-8DD3-3FB62BEEFC13}"/>
                  </a:ext>
                </a:extLst>
              </p:cNvPr>
              <p:cNvSpPr txBox="1"/>
              <p:nvPr/>
            </p:nvSpPr>
            <p:spPr>
              <a:xfrm>
                <a:off x="8237520" y="106173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CDA11F-1102-FF47-BCF0-585A5FDF7375}"/>
                  </a:ext>
                </a:extLst>
              </p:cNvPr>
              <p:cNvSpPr txBox="1"/>
              <p:nvPr/>
            </p:nvSpPr>
            <p:spPr>
              <a:xfrm>
                <a:off x="10420872" y="1049620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33BCAB-1D84-F848-A1E7-819E186103E9}"/>
                  </a:ext>
                </a:extLst>
              </p:cNvPr>
              <p:cNvSpPr txBox="1"/>
              <p:nvPr/>
            </p:nvSpPr>
            <p:spPr>
              <a:xfrm>
                <a:off x="1214566" y="877847"/>
                <a:ext cx="1369838" cy="43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urier" pitchFamily="2" charset="0"/>
                  </a:rPr>
                  <a:t>dogs = </a:t>
                </a:r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A096BC7-59C2-894C-94FB-03DB8415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1594" y="2043043"/>
              <a:ext cx="1263019" cy="84316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05AB885-9AB5-E345-925A-30692F2A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0450" y="2043043"/>
              <a:ext cx="1261249" cy="84198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D20760B-16F6-8C47-B86C-C45E9C9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80249" y="2083098"/>
              <a:ext cx="1122651" cy="84198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450BD1-5466-5E42-B7F6-6E6DF2BE7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2590" y="2051548"/>
              <a:ext cx="1261250" cy="84198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ED42E18-096F-064A-8B64-DE3E17317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34084" y="2011295"/>
              <a:ext cx="729665" cy="843169"/>
            </a:xfrm>
            <a:prstGeom prst="rect">
              <a:avLst/>
            </a:prstGeom>
          </p:spPr>
        </p:pic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45FF61AC-EA36-6C4C-9897-8C8E1F83572E}"/>
                </a:ext>
              </a:extLst>
            </p:cNvPr>
            <p:cNvSpPr/>
            <p:nvPr/>
          </p:nvSpPr>
          <p:spPr>
            <a:xfrm>
              <a:off x="2521372" y="205154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9D3045F5-1824-8F4C-9766-283558DE0515}"/>
                </a:ext>
              </a:extLst>
            </p:cNvPr>
            <p:cNvSpPr/>
            <p:nvPr/>
          </p:nvSpPr>
          <p:spPr>
            <a:xfrm rot="10800000">
              <a:off x="11631181" y="207458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A9EAF9-8062-0E4E-ABF8-5301761987C7}"/>
                </a:ext>
              </a:extLst>
            </p:cNvPr>
            <p:cNvSpPr txBox="1"/>
            <p:nvPr/>
          </p:nvSpPr>
          <p:spPr>
            <a:xfrm>
              <a:off x="3839107" y="238064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D5EC47-A2B4-4548-9991-8342C4B4234E}"/>
                </a:ext>
              </a:extLst>
            </p:cNvPr>
            <p:cNvSpPr txBox="1"/>
            <p:nvPr/>
          </p:nvSpPr>
          <p:spPr>
            <a:xfrm>
              <a:off x="7198039" y="242920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B8AD9A-DFDF-C445-B5CE-B5F358F5A20C}"/>
                </a:ext>
              </a:extLst>
            </p:cNvPr>
            <p:cNvSpPr txBox="1"/>
            <p:nvPr/>
          </p:nvSpPr>
          <p:spPr>
            <a:xfrm>
              <a:off x="8237520" y="2429206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5808B13-D697-3649-BB64-65B5AD7A32C7}"/>
                </a:ext>
              </a:extLst>
            </p:cNvPr>
            <p:cNvSpPr txBox="1"/>
            <p:nvPr/>
          </p:nvSpPr>
          <p:spPr>
            <a:xfrm>
              <a:off x="10420872" y="2417088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69771B-D613-4642-BC52-F41555F07D5C}"/>
                </a:ext>
              </a:extLst>
            </p:cNvPr>
            <p:cNvSpPr txBox="1"/>
            <p:nvPr/>
          </p:nvSpPr>
          <p:spPr>
            <a:xfrm>
              <a:off x="483164" y="2245315"/>
              <a:ext cx="2101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some_dogs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3" name="Left Brace 112">
              <a:extLst>
                <a:ext uri="{FF2B5EF4-FFF2-40B4-BE49-F238E27FC236}">
                  <a16:creationId xmlns:a16="http://schemas.microsoft.com/office/drawing/2014/main" id="{3D31B4CD-458B-D346-87E4-FB47FF10ADE2}"/>
                </a:ext>
              </a:extLst>
            </p:cNvPr>
            <p:cNvSpPr/>
            <p:nvPr/>
          </p:nvSpPr>
          <p:spPr>
            <a:xfrm>
              <a:off x="2521372" y="329077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633CE926-556B-6847-9D1F-DD2B5BC60745}"/>
                </a:ext>
              </a:extLst>
            </p:cNvPr>
            <p:cNvSpPr/>
            <p:nvPr/>
          </p:nvSpPr>
          <p:spPr>
            <a:xfrm rot="10800000">
              <a:off x="11631181" y="331381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15221C-E820-3E4B-BF59-620DC3AAB1F3}"/>
                </a:ext>
              </a:extLst>
            </p:cNvPr>
            <p:cNvSpPr txBox="1"/>
            <p:nvPr/>
          </p:nvSpPr>
          <p:spPr>
            <a:xfrm>
              <a:off x="1214566" y="3484545"/>
              <a:ext cx="1369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bits =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E98F88-98AC-7846-8084-356525DE61C9}"/>
                </a:ext>
              </a:extLst>
            </p:cNvPr>
            <p:cNvSpPr txBox="1"/>
            <p:nvPr/>
          </p:nvSpPr>
          <p:spPr>
            <a:xfrm>
              <a:off x="3114677" y="3384893"/>
              <a:ext cx="8259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1    ,    0  ,    0    ,    1     ,   1    ,    0   ,    1   ,   1</a:t>
              </a:r>
            </a:p>
          </p:txBody>
        </p:sp>
      </p:grp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EBF202B4-CD47-214E-B46A-7384E1F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82EB0003-2458-564B-8D38-EDADF95D34E9}" type="datetime1">
              <a:rPr lang="en-US" smtClean="0">
                <a:solidFill>
                  <a:schemeClr val="bg1"/>
                </a:solidFill>
              </a:rPr>
              <a:t>2/6/23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1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set the bit at index 7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7 set</a:t>
            </a:r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7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the bytes together to set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1887" y="6475839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2023 Darrell Long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180540-B088-2B4F-A4E0-96AC593E326D}"/>
              </a:ext>
            </a:extLst>
          </p:cNvPr>
          <p:cNvGrpSpPr/>
          <p:nvPr/>
        </p:nvGrpSpPr>
        <p:grpSpPr>
          <a:xfrm>
            <a:off x="5799078" y="740885"/>
            <a:ext cx="4526490" cy="5312781"/>
            <a:chOff x="5799078" y="740885"/>
            <a:chExt cx="4526490" cy="5312781"/>
          </a:xfrm>
        </p:grpSpPr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79D399BB-8264-034D-B030-89D1A36DCFAD}"/>
                </a:ext>
              </a:extLst>
            </p:cNvPr>
            <p:cNvGrpSpPr/>
            <p:nvPr/>
          </p:nvGrpSpPr>
          <p:grpSpPr>
            <a:xfrm>
              <a:off x="6420753" y="4470036"/>
              <a:ext cx="3904815" cy="1583630"/>
              <a:chOff x="4876966" y="4745797"/>
              <a:chExt cx="4193838" cy="1700845"/>
            </a:xfrm>
          </p:grpSpPr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E9315731-B414-764F-A906-35ABCF22A3F3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7C8D68C0-3F79-144D-8430-F778C555158E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7EACC9CE-874A-D94F-850F-9D62847281C8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2A827B1-E83B-0B42-AE18-B7E2519A6D24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2ABA2BF8-76FB-F34B-8B2F-33075DCD07AA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46A0283-4F4E-FD4A-B452-F055D358B4AB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E2E07D03-718F-9C46-BB3F-EC0ABE43EECA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EBA97CE2-D6C2-F440-A16A-5F467C65854E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781421F-E212-3847-BA81-CE8F03029C0D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EE4E8004-8BD0-CC41-BCE0-D746EAC47206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7F5CB540-9DE0-C741-8EAD-C054FD019EDC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F908796A-52CE-1A4F-B3B3-BF339844E3D6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FA164849-CB89-D24F-AFE6-FE7EB63B7C9A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6244E3FE-5B45-B54A-8662-D16528FD53D7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92791F0A-0C26-D948-B8DD-6F9B100FBB8F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A06A97CC-5734-1643-8AAA-29B2F4D8E86E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50" name="TextBox 549">
                  <a:extLst>
                    <a:ext uri="{FF2B5EF4-FFF2-40B4-BE49-F238E27FC236}">
                      <a16:creationId xmlns:a16="http://schemas.microsoft.com/office/drawing/2014/main" id="{5C487CC7-5ADF-CC4E-985A-5483FB0E6EA8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1" name="TextBox 550">
                  <a:extLst>
                    <a:ext uri="{FF2B5EF4-FFF2-40B4-BE49-F238E27FC236}">
                      <a16:creationId xmlns:a16="http://schemas.microsoft.com/office/drawing/2014/main" id="{46899413-0442-6543-85B5-7A99ED617700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D9F12FED-AB22-4046-A80E-17D4FB46CC4A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AD845C33-76DF-374B-81B9-C4572E9F556C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DD8891CF-8439-364B-ABAD-799430370CD4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86B54537-0BD1-3D4C-B8E5-F242B00B32C4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824A268-93AB-7747-862E-167CD33E0527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1E90C0A7-09FE-354B-ABB7-77C39D5F0944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BEFD9BE5-B1EB-BF49-B6B7-94D1D4F62828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E98C042-9917-0F4A-B9D0-F4CAB18DB9D0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908F179A-5A90-0444-80D4-1CC06B3090C1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5D23309-3CC8-A044-A787-7F4F02430C9E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2" name="TextBox 561">
                  <a:extLst>
                    <a:ext uri="{FF2B5EF4-FFF2-40B4-BE49-F238E27FC236}">
                      <a16:creationId xmlns:a16="http://schemas.microsoft.com/office/drawing/2014/main" id="{51AD4A0D-8183-DE45-8668-1BA55A9B66F1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C2B71DC0-C14E-E64A-BE8E-F8E7DE25118C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4" name="TextBox 563">
                  <a:extLst>
                    <a:ext uri="{FF2B5EF4-FFF2-40B4-BE49-F238E27FC236}">
                      <a16:creationId xmlns:a16="http://schemas.microsoft.com/office/drawing/2014/main" id="{F47B1871-50F7-6249-8287-0A40077AF0AE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97754847-9360-1144-B70B-D3982655EE95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901E6E58-65A1-2F45-87F9-32BBDB8F3BAF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09EED2C3-A32C-FD4B-A388-B1893C5CA0CC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9269EBBB-655D-D040-AABD-6E2B14B1154E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1B271679-9BEB-F843-A7E6-57658DC9B10B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800" kern="0" dirty="0">
                      <a:solidFill>
                        <a:prstClr val="black"/>
                      </a:solidFill>
                      <a:latin typeface="Courier" pitchFamily="2" charset="0"/>
                    </a:rPr>
                    <a:t>|</a:t>
                  </a: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C1A227-AE88-C241-AF58-D35DE344BEC6}"/>
                </a:ext>
              </a:extLst>
            </p:cNvPr>
            <p:cNvGrpSpPr/>
            <p:nvPr/>
          </p:nvGrpSpPr>
          <p:grpSpPr>
            <a:xfrm>
              <a:off x="5799078" y="740885"/>
              <a:ext cx="4501537" cy="1358213"/>
              <a:chOff x="5648766" y="169464"/>
              <a:chExt cx="4501537" cy="1358213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2A13A24E-AC4C-374B-BC95-0B4753D40DF1}"/>
                  </a:ext>
                </a:extLst>
              </p:cNvPr>
              <p:cNvSpPr/>
              <p:nvPr/>
            </p:nvSpPr>
            <p:spPr>
              <a:xfrm>
                <a:off x="682391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2C639F85-3587-A147-84A3-E9E6336F2544}"/>
                  </a:ext>
                </a:extLst>
              </p:cNvPr>
              <p:cNvSpPr/>
              <p:nvPr/>
            </p:nvSpPr>
            <p:spPr>
              <a:xfrm>
                <a:off x="7235571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A885F2D9-48C3-2942-9EF4-6130BAEF837E}"/>
                  </a:ext>
                </a:extLst>
              </p:cNvPr>
              <p:cNvSpPr/>
              <p:nvPr/>
            </p:nvSpPr>
            <p:spPr>
              <a:xfrm>
                <a:off x="7647229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06ED75DB-3D52-4348-BF0B-DA96207A8209}"/>
                  </a:ext>
                </a:extLst>
              </p:cNvPr>
              <p:cNvSpPr/>
              <p:nvPr/>
            </p:nvSpPr>
            <p:spPr>
              <a:xfrm>
                <a:off x="8058887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E97D4CB-7FC5-EC4F-AB8D-092A53D35A3B}"/>
                  </a:ext>
                </a:extLst>
              </p:cNvPr>
              <p:cNvSpPr/>
              <p:nvPr/>
            </p:nvSpPr>
            <p:spPr>
              <a:xfrm>
                <a:off x="8470545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E7A150EB-EB5D-0447-A3EA-A1F6B6B07940}"/>
                  </a:ext>
                </a:extLst>
              </p:cNvPr>
              <p:cNvSpPr/>
              <p:nvPr/>
            </p:nvSpPr>
            <p:spPr>
              <a:xfrm>
                <a:off x="888220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F5E26FCB-E8E1-D94F-9BE8-E3D680FA3B20}"/>
                  </a:ext>
                </a:extLst>
              </p:cNvPr>
              <p:cNvSpPr/>
              <p:nvPr/>
            </p:nvSpPr>
            <p:spPr>
              <a:xfrm>
                <a:off x="9293862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6D05A0EF-B7B0-6F4A-99FE-614DCD0FE7CB}"/>
                  </a:ext>
                </a:extLst>
              </p:cNvPr>
              <p:cNvSpPr/>
              <p:nvPr/>
            </p:nvSpPr>
            <p:spPr>
              <a:xfrm>
                <a:off x="9705520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FB6D5F43-34E8-BB41-A100-24171781020A}"/>
                  </a:ext>
                </a:extLst>
              </p:cNvPr>
              <p:cNvSpPr txBox="1"/>
              <p:nvPr/>
            </p:nvSpPr>
            <p:spPr>
              <a:xfrm>
                <a:off x="688929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61D384FF-1CC8-BA43-B20D-3E054F060894}"/>
                  </a:ext>
                </a:extLst>
              </p:cNvPr>
              <p:cNvSpPr txBox="1"/>
              <p:nvPr/>
            </p:nvSpPr>
            <p:spPr>
              <a:xfrm>
                <a:off x="7300952" y="51644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D201D1FE-EA2B-3F42-806B-BA1B106EB3B0}"/>
                  </a:ext>
                </a:extLst>
              </p:cNvPr>
              <p:cNvSpPr txBox="1"/>
              <p:nvPr/>
            </p:nvSpPr>
            <p:spPr>
              <a:xfrm>
                <a:off x="7712610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F78856BB-1DAC-9447-9198-5083A2BA8F00}"/>
                  </a:ext>
                </a:extLst>
              </p:cNvPr>
              <p:cNvSpPr txBox="1"/>
              <p:nvPr/>
            </p:nvSpPr>
            <p:spPr>
              <a:xfrm>
                <a:off x="81211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0DABDA59-3167-6642-A34E-0432AF2E73DA}"/>
                  </a:ext>
                </a:extLst>
              </p:cNvPr>
              <p:cNvSpPr txBox="1"/>
              <p:nvPr/>
            </p:nvSpPr>
            <p:spPr>
              <a:xfrm>
                <a:off x="8540859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597A02B9-8A99-484E-98EF-82E0FE287482}"/>
                  </a:ext>
                </a:extLst>
              </p:cNvPr>
              <p:cNvSpPr txBox="1"/>
              <p:nvPr/>
            </p:nvSpPr>
            <p:spPr>
              <a:xfrm>
                <a:off x="89507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5532038-76E7-DC4F-80C8-4B7DA2628F11}"/>
                  </a:ext>
                </a:extLst>
              </p:cNvPr>
              <p:cNvSpPr txBox="1"/>
              <p:nvPr/>
            </p:nvSpPr>
            <p:spPr>
              <a:xfrm>
                <a:off x="9362385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40EC9CA8-A938-7444-B163-E3C9C9866AEA}"/>
                  </a:ext>
                </a:extLst>
              </p:cNvPr>
              <p:cNvSpPr txBox="1"/>
              <p:nvPr/>
            </p:nvSpPr>
            <p:spPr>
              <a:xfrm>
                <a:off x="977404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B8FC4429-D3D3-0D40-86A1-C3760F401EE2}"/>
                  </a:ext>
                </a:extLst>
              </p:cNvPr>
              <p:cNvSpPr txBox="1"/>
              <p:nvPr/>
            </p:nvSpPr>
            <p:spPr>
              <a:xfrm>
                <a:off x="9672393" y="169464"/>
                <a:ext cx="477910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144BAA5F-29F3-E944-920E-341202883AD4}"/>
                  </a:ext>
                </a:extLst>
              </p:cNvPr>
              <p:cNvSpPr txBox="1"/>
              <p:nvPr/>
            </p:nvSpPr>
            <p:spPr>
              <a:xfrm>
                <a:off x="6743927" y="169464"/>
                <a:ext cx="57044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8829FE-EFAA-AC49-9FAE-649083D9E70D}"/>
                  </a:ext>
                </a:extLst>
              </p:cNvPr>
              <p:cNvSpPr txBox="1"/>
              <p:nvPr/>
            </p:nvSpPr>
            <p:spPr>
              <a:xfrm>
                <a:off x="6888499" y="11583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079C5B2-81C4-4F47-A496-A9BCC028A73F}"/>
                  </a:ext>
                </a:extLst>
              </p:cNvPr>
              <p:cNvCxnSpPr>
                <a:cxnSpLocks/>
                <a:endCxn id="617" idx="2"/>
              </p:cNvCxnSpPr>
              <p:nvPr/>
            </p:nvCxnSpPr>
            <p:spPr>
              <a:xfrm flipH="1" flipV="1">
                <a:off x="7029741" y="858585"/>
                <a:ext cx="4669" cy="2845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A2FAA36-CF3D-784E-B330-9C7A891FF594}"/>
                  </a:ext>
                </a:extLst>
              </p:cNvPr>
              <p:cNvSpPr txBox="1"/>
              <p:nvPr/>
            </p:nvSpPr>
            <p:spPr>
              <a:xfrm>
                <a:off x="5648766" y="487534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1.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3E06D6-BD3A-DB4A-ABA5-7F939784517D}"/>
                </a:ext>
              </a:extLst>
            </p:cNvPr>
            <p:cNvGrpSpPr/>
            <p:nvPr/>
          </p:nvGrpSpPr>
          <p:grpSpPr>
            <a:xfrm>
              <a:off x="5799078" y="2536058"/>
              <a:ext cx="4526490" cy="1407695"/>
              <a:chOff x="5648766" y="2040651"/>
              <a:chExt cx="4526490" cy="14076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6236D76-2ED8-DC46-B423-89B34C889B16}"/>
                  </a:ext>
                </a:extLst>
              </p:cNvPr>
              <p:cNvGrpSpPr/>
              <p:nvPr/>
            </p:nvGrpSpPr>
            <p:grpSpPr>
              <a:xfrm>
                <a:off x="6743927" y="2040651"/>
                <a:ext cx="3431329" cy="1407695"/>
                <a:chOff x="6774339" y="4400954"/>
                <a:chExt cx="3661873" cy="1502275"/>
              </a:xfrm>
            </p:grpSpPr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CB83A036-B251-6C4C-ACEA-D88982E71B53}"/>
                    </a:ext>
                  </a:extLst>
                </p:cNvPr>
                <p:cNvSpPr txBox="1"/>
                <p:nvPr/>
              </p:nvSpPr>
              <p:spPr>
                <a:xfrm>
                  <a:off x="9922930" y="4400954"/>
                  <a:ext cx="513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LSB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079FC73D-7CC4-FD4C-900A-388E7D794D19}"/>
                    </a:ext>
                  </a:extLst>
                </p:cNvPr>
                <p:cNvSpPr txBox="1"/>
                <p:nvPr/>
              </p:nvSpPr>
              <p:spPr>
                <a:xfrm>
                  <a:off x="6774339" y="4400954"/>
                  <a:ext cx="612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MSB</a:t>
                  </a: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C0AE14B8-70B3-BD4A-96F4-C1B3BAE3CBD3}"/>
                    </a:ext>
                  </a:extLst>
                </p:cNvPr>
                <p:cNvSpPr/>
                <p:nvPr/>
              </p:nvSpPr>
              <p:spPr>
                <a:xfrm>
                  <a:off x="6864762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1226B172-9A35-C74F-8171-9FF44A1D3D2F}"/>
                    </a:ext>
                  </a:extLst>
                </p:cNvPr>
                <p:cNvSpPr/>
                <p:nvPr/>
              </p:nvSpPr>
              <p:spPr>
                <a:xfrm>
                  <a:off x="7306889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D504629-8939-A94E-B013-D6E6C68E6360}"/>
                    </a:ext>
                  </a:extLst>
                </p:cNvPr>
                <p:cNvSpPr/>
                <p:nvPr/>
              </p:nvSpPr>
              <p:spPr>
                <a:xfrm>
                  <a:off x="7749016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02E5B89-7EB1-FA47-A7F1-30B65C369E69}"/>
                    </a:ext>
                  </a:extLst>
                </p:cNvPr>
                <p:cNvSpPr/>
                <p:nvPr/>
              </p:nvSpPr>
              <p:spPr>
                <a:xfrm>
                  <a:off x="8191143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6FC3F73-8E7D-484B-B743-A30252BAE74A}"/>
                    </a:ext>
                  </a:extLst>
                </p:cNvPr>
                <p:cNvSpPr/>
                <p:nvPr/>
              </p:nvSpPr>
              <p:spPr>
                <a:xfrm>
                  <a:off x="8633270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AEBD729B-540E-1D4E-BD3A-DA6BB92380F6}"/>
                    </a:ext>
                  </a:extLst>
                </p:cNvPr>
                <p:cNvSpPr/>
                <p:nvPr/>
              </p:nvSpPr>
              <p:spPr>
                <a:xfrm>
                  <a:off x="9075397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320EC81B-DD44-4C44-9AF3-9B2500B6B358}"/>
                    </a:ext>
                  </a:extLst>
                </p:cNvPr>
                <p:cNvSpPr/>
                <p:nvPr/>
              </p:nvSpPr>
              <p:spPr>
                <a:xfrm>
                  <a:off x="9517524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92A01D71-F648-4A41-B44B-46675C10EA16}"/>
                    </a:ext>
                  </a:extLst>
                </p:cNvPr>
                <p:cNvSpPr/>
                <p:nvPr/>
              </p:nvSpPr>
              <p:spPr>
                <a:xfrm>
                  <a:off x="9959651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E73C6724-0450-9344-9451-979DDFD6E7AF}"/>
                    </a:ext>
                  </a:extLst>
                </p:cNvPr>
                <p:cNvSpPr txBox="1"/>
                <p:nvPr/>
              </p:nvSpPr>
              <p:spPr>
                <a:xfrm>
                  <a:off x="6934981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B910C845-344B-8C48-A416-4219DB1039CB}"/>
                    </a:ext>
                  </a:extLst>
                </p:cNvPr>
                <p:cNvSpPr txBox="1"/>
                <p:nvPr/>
              </p:nvSpPr>
              <p:spPr>
                <a:xfrm>
                  <a:off x="7377109" y="479305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487C105F-9330-E746-8440-41BC8D7D693A}"/>
                    </a:ext>
                  </a:extLst>
                </p:cNvPr>
                <p:cNvSpPr txBox="1"/>
                <p:nvPr/>
              </p:nvSpPr>
              <p:spPr>
                <a:xfrm>
                  <a:off x="781923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8BDA1F3E-FCBE-764D-8243-2AB94299DDDC}"/>
                    </a:ext>
                  </a:extLst>
                </p:cNvPr>
                <p:cNvSpPr txBox="1"/>
                <p:nvPr/>
              </p:nvSpPr>
              <p:spPr>
                <a:xfrm>
                  <a:off x="8257989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98BF90B2-0C27-784C-AF0D-630568CBA23A}"/>
                    </a:ext>
                  </a:extLst>
                </p:cNvPr>
                <p:cNvSpPr txBox="1"/>
                <p:nvPr/>
              </p:nvSpPr>
              <p:spPr>
                <a:xfrm>
                  <a:off x="8708788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B60279FE-267A-2D49-A4F1-77CCA2EF482A}"/>
                    </a:ext>
                  </a:extLst>
                </p:cNvPr>
                <p:cNvSpPr txBox="1"/>
                <p:nvPr/>
              </p:nvSpPr>
              <p:spPr>
                <a:xfrm>
                  <a:off x="9138857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070B6AD4-B75B-E848-86FE-901EDC09810A}"/>
                    </a:ext>
                  </a:extLst>
                </p:cNvPr>
                <p:cNvSpPr txBox="1"/>
                <p:nvPr/>
              </p:nvSpPr>
              <p:spPr>
                <a:xfrm>
                  <a:off x="9580984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423FFE43-D4F2-9E45-BAD6-16D662682A3D}"/>
                    </a:ext>
                  </a:extLst>
                </p:cNvPr>
                <p:cNvSpPr txBox="1"/>
                <p:nvPr/>
              </p:nvSpPr>
              <p:spPr>
                <a:xfrm>
                  <a:off x="1003324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8DF5325-C227-AB4D-AD5F-F043344228CB}"/>
                    </a:ext>
                  </a:extLst>
                </p:cNvPr>
                <p:cNvSpPr/>
                <p:nvPr/>
              </p:nvSpPr>
              <p:spPr>
                <a:xfrm>
                  <a:off x="6864762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15428617-4170-DE46-85CD-9B92A70C5B12}"/>
                    </a:ext>
                  </a:extLst>
                </p:cNvPr>
                <p:cNvSpPr/>
                <p:nvPr/>
              </p:nvSpPr>
              <p:spPr>
                <a:xfrm>
                  <a:off x="7306889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BD91070F-C456-CB4E-8D8E-A6CD91E99A23}"/>
                    </a:ext>
                  </a:extLst>
                </p:cNvPr>
                <p:cNvSpPr/>
                <p:nvPr/>
              </p:nvSpPr>
              <p:spPr>
                <a:xfrm>
                  <a:off x="7749016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E9B3FBC6-5EF3-5E41-98CC-84553B41E3AD}"/>
                    </a:ext>
                  </a:extLst>
                </p:cNvPr>
                <p:cNvSpPr/>
                <p:nvPr/>
              </p:nvSpPr>
              <p:spPr>
                <a:xfrm>
                  <a:off x="8191143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335F210B-88F7-744C-92AB-9429C8E80954}"/>
                    </a:ext>
                  </a:extLst>
                </p:cNvPr>
                <p:cNvSpPr/>
                <p:nvPr/>
              </p:nvSpPr>
              <p:spPr>
                <a:xfrm>
                  <a:off x="8633270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004FCD5-0E14-6540-B1C7-C8C0BFF5A22E}"/>
                    </a:ext>
                  </a:extLst>
                </p:cNvPr>
                <p:cNvSpPr/>
                <p:nvPr/>
              </p:nvSpPr>
              <p:spPr>
                <a:xfrm>
                  <a:off x="9075397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43808A98-61B2-5B4B-81FB-F66BB39D1DBD}"/>
                    </a:ext>
                  </a:extLst>
                </p:cNvPr>
                <p:cNvSpPr/>
                <p:nvPr/>
              </p:nvSpPr>
              <p:spPr>
                <a:xfrm>
                  <a:off x="9517524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FC16F261-E2C6-8D4C-9AC5-E255EAA791A7}"/>
                    </a:ext>
                  </a:extLst>
                </p:cNvPr>
                <p:cNvSpPr/>
                <p:nvPr/>
              </p:nvSpPr>
              <p:spPr>
                <a:xfrm>
                  <a:off x="9959651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841C7826-5BB5-3140-9980-3501593E6F04}"/>
                    </a:ext>
                  </a:extLst>
                </p:cNvPr>
                <p:cNvSpPr txBox="1"/>
                <p:nvPr/>
              </p:nvSpPr>
              <p:spPr>
                <a:xfrm>
                  <a:off x="6924846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143CE3F9-32E0-1840-9068-D80D1C98A9C2}"/>
                    </a:ext>
                  </a:extLst>
                </p:cNvPr>
                <p:cNvSpPr txBox="1"/>
                <p:nvPr/>
              </p:nvSpPr>
              <p:spPr>
                <a:xfrm>
                  <a:off x="7366974" y="5509082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92BE1E0E-AAA9-144B-A678-F8C4AED404A1}"/>
                    </a:ext>
                  </a:extLst>
                </p:cNvPr>
                <p:cNvSpPr txBox="1"/>
                <p:nvPr/>
              </p:nvSpPr>
              <p:spPr>
                <a:xfrm>
                  <a:off x="7809100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F1C6326-1639-454A-A3D4-FFA539078B71}"/>
                    </a:ext>
                  </a:extLst>
                </p:cNvPr>
                <p:cNvSpPr txBox="1"/>
                <p:nvPr/>
              </p:nvSpPr>
              <p:spPr>
                <a:xfrm>
                  <a:off x="8247853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4A237ABA-598A-FB4F-A898-1CEFB58C9709}"/>
                    </a:ext>
                  </a:extLst>
                </p:cNvPr>
                <p:cNvSpPr txBox="1"/>
                <p:nvPr/>
              </p:nvSpPr>
              <p:spPr>
                <a:xfrm>
                  <a:off x="8708788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D8300FF6-06F3-F04B-822B-4F4BCDFB8519}"/>
                    </a:ext>
                  </a:extLst>
                </p:cNvPr>
                <p:cNvSpPr txBox="1"/>
                <p:nvPr/>
              </p:nvSpPr>
              <p:spPr>
                <a:xfrm>
                  <a:off x="9148992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AD1CE758-ADDC-4241-852A-A7E7E127DE77}"/>
                    </a:ext>
                  </a:extLst>
                </p:cNvPr>
                <p:cNvSpPr txBox="1"/>
                <p:nvPr/>
              </p:nvSpPr>
              <p:spPr>
                <a:xfrm>
                  <a:off x="9591119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57FD8F2C-D3AA-A54F-810B-67D11F5E37E5}"/>
                    </a:ext>
                  </a:extLst>
                </p:cNvPr>
                <p:cNvSpPr txBox="1"/>
                <p:nvPr/>
              </p:nvSpPr>
              <p:spPr>
                <a:xfrm>
                  <a:off x="10033246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607" name="Straight Arrow Connector 606">
                  <a:extLst>
                    <a:ext uri="{FF2B5EF4-FFF2-40B4-BE49-F238E27FC236}">
                      <a16:creationId xmlns:a16="http://schemas.microsoft.com/office/drawing/2014/main" id="{DFAFE9E0-8B89-BA45-99CB-5A45F1C26CBD}"/>
                    </a:ext>
                  </a:extLst>
                </p:cNvPr>
                <p:cNvCxnSpPr>
                  <a:cxnSpLocks/>
                  <a:stCxn id="580" idx="2"/>
                  <a:endCxn id="589" idx="0"/>
                </p:cNvCxnSpPr>
                <p:nvPr/>
              </p:nvCxnSpPr>
              <p:spPr>
                <a:xfrm flipH="1">
                  <a:off x="7085826" y="5176819"/>
                  <a:ext cx="3094889" cy="314094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648766" y="2344083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23B3F43-2E9A-B641-8B09-4A9A731F446F}"/>
                </a:ext>
              </a:extLst>
            </p:cNvPr>
            <p:cNvSpPr txBox="1"/>
            <p:nvPr/>
          </p:nvSpPr>
          <p:spPr>
            <a:xfrm>
              <a:off x="5858179" y="4820158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3.</a:t>
              </a:r>
            </a:p>
          </p:txBody>
        </p:sp>
      </p:grpSp>
      <p:sp>
        <p:nvSpPr>
          <p:cNvPr id="107" name="Date Placeholder 3">
            <a:extLst>
              <a:ext uri="{FF2B5EF4-FFF2-40B4-BE49-F238E27FC236}">
                <a16:creationId xmlns:a16="http://schemas.microsoft.com/office/drawing/2014/main" id="{5804840C-51EC-6D45-B84F-68CFFC30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39B18FD4-9AAD-4E43-842C-0887AFEFF232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Clearing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clear the bit at index 2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all bits set </a:t>
            </a:r>
            <a:r>
              <a:rPr lang="en-US" sz="2000" i="1" dirty="0"/>
              <a:t>except </a:t>
            </a:r>
            <a:r>
              <a:rPr lang="en-US" sz="2000" dirty="0"/>
              <a:t>the bit at index 2.</a:t>
            </a:r>
            <a:endParaRPr lang="en-US" sz="2000" i="1" dirty="0"/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2 times and taking the bitwise NOT of the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clear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7248" y="644251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389628" y="4466709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56875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A13A24E-AC4C-374B-BC95-0B4753D40DF1}"/>
              </a:ext>
            </a:extLst>
          </p:cNvPr>
          <p:cNvSpPr/>
          <p:nvPr/>
        </p:nvSpPr>
        <p:spPr>
          <a:xfrm>
            <a:off x="697422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2C639F85-3587-A147-84A3-E9E6336F2544}"/>
              </a:ext>
            </a:extLst>
          </p:cNvPr>
          <p:cNvSpPr/>
          <p:nvPr/>
        </p:nvSpPr>
        <p:spPr>
          <a:xfrm>
            <a:off x="7385883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A885F2D9-48C3-2942-9EF4-6130BAEF837E}"/>
              </a:ext>
            </a:extLst>
          </p:cNvPr>
          <p:cNvSpPr/>
          <p:nvPr/>
        </p:nvSpPr>
        <p:spPr>
          <a:xfrm>
            <a:off x="7797541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06ED75DB-3D52-4348-BF0B-DA96207A8209}"/>
              </a:ext>
            </a:extLst>
          </p:cNvPr>
          <p:cNvSpPr/>
          <p:nvPr/>
        </p:nvSpPr>
        <p:spPr>
          <a:xfrm>
            <a:off x="8209199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E97D4CB-7FC5-EC4F-AB8D-092A53D35A3B}"/>
              </a:ext>
            </a:extLst>
          </p:cNvPr>
          <p:cNvSpPr/>
          <p:nvPr/>
        </p:nvSpPr>
        <p:spPr>
          <a:xfrm>
            <a:off x="8620857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E7A150EB-EB5D-0447-A3EA-A1F6B6B07940}"/>
              </a:ext>
            </a:extLst>
          </p:cNvPr>
          <p:cNvSpPr/>
          <p:nvPr/>
        </p:nvSpPr>
        <p:spPr>
          <a:xfrm>
            <a:off x="903251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F5E26FCB-E8E1-D94F-9BE8-E3D680FA3B20}"/>
              </a:ext>
            </a:extLst>
          </p:cNvPr>
          <p:cNvSpPr/>
          <p:nvPr/>
        </p:nvSpPr>
        <p:spPr>
          <a:xfrm>
            <a:off x="9444174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6D05A0EF-B7B0-6F4A-99FE-614DCD0FE7CB}"/>
              </a:ext>
            </a:extLst>
          </p:cNvPr>
          <p:cNvSpPr/>
          <p:nvPr/>
        </p:nvSpPr>
        <p:spPr>
          <a:xfrm>
            <a:off x="9855832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B6D5F43-34E8-BB41-A100-24171781020A}"/>
              </a:ext>
            </a:extLst>
          </p:cNvPr>
          <p:cNvSpPr txBox="1"/>
          <p:nvPr/>
        </p:nvSpPr>
        <p:spPr>
          <a:xfrm>
            <a:off x="703960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61D384FF-1CC8-BA43-B20D-3E054F060894}"/>
              </a:ext>
            </a:extLst>
          </p:cNvPr>
          <p:cNvSpPr txBox="1"/>
          <p:nvPr/>
        </p:nvSpPr>
        <p:spPr>
          <a:xfrm>
            <a:off x="7451264" y="108786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D201D1FE-EA2B-3F42-806B-BA1B106EB3B0}"/>
              </a:ext>
            </a:extLst>
          </p:cNvPr>
          <p:cNvSpPr txBox="1"/>
          <p:nvPr/>
        </p:nvSpPr>
        <p:spPr>
          <a:xfrm>
            <a:off x="7862922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78856BB-1DAC-9447-9198-5083A2BA8F00}"/>
              </a:ext>
            </a:extLst>
          </p:cNvPr>
          <p:cNvSpPr txBox="1"/>
          <p:nvPr/>
        </p:nvSpPr>
        <p:spPr>
          <a:xfrm>
            <a:off x="82714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0DABDA59-3167-6642-A34E-0432AF2E73DA}"/>
              </a:ext>
            </a:extLst>
          </p:cNvPr>
          <p:cNvSpPr txBox="1"/>
          <p:nvPr/>
        </p:nvSpPr>
        <p:spPr>
          <a:xfrm>
            <a:off x="8691171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597A02B9-8A99-484E-98EF-82E0FE287482}"/>
              </a:ext>
            </a:extLst>
          </p:cNvPr>
          <p:cNvSpPr txBox="1"/>
          <p:nvPr/>
        </p:nvSpPr>
        <p:spPr>
          <a:xfrm>
            <a:off x="91010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532038-76E7-DC4F-80C8-4B7DA2628F11}"/>
              </a:ext>
            </a:extLst>
          </p:cNvPr>
          <p:cNvSpPr txBox="1"/>
          <p:nvPr/>
        </p:nvSpPr>
        <p:spPr>
          <a:xfrm>
            <a:off x="9512697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40EC9CA8-A938-7444-B163-E3C9C9866AEA}"/>
              </a:ext>
            </a:extLst>
          </p:cNvPr>
          <p:cNvSpPr txBox="1"/>
          <p:nvPr/>
        </p:nvSpPr>
        <p:spPr>
          <a:xfrm>
            <a:off x="992435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8FC4429-D3D3-0D40-86A1-C3760F401EE2}"/>
              </a:ext>
            </a:extLst>
          </p:cNvPr>
          <p:cNvSpPr txBox="1"/>
          <p:nvPr/>
        </p:nvSpPr>
        <p:spPr>
          <a:xfrm>
            <a:off x="9822705" y="740885"/>
            <a:ext cx="477910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LSB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144BAA5F-29F3-E944-920E-341202883AD4}"/>
              </a:ext>
            </a:extLst>
          </p:cNvPr>
          <p:cNvSpPr txBox="1"/>
          <p:nvPr/>
        </p:nvSpPr>
        <p:spPr>
          <a:xfrm>
            <a:off x="6894239" y="740885"/>
            <a:ext cx="57044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8829FE-EFAA-AC49-9FAE-649083D9E70D}"/>
              </a:ext>
            </a:extLst>
          </p:cNvPr>
          <p:cNvSpPr txBox="1"/>
          <p:nvPr/>
        </p:nvSpPr>
        <p:spPr>
          <a:xfrm>
            <a:off x="9097728" y="1723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9C5B2-81C4-4F47-A496-A9BCC028A73F}"/>
              </a:ext>
            </a:extLst>
          </p:cNvPr>
          <p:cNvCxnSpPr>
            <a:cxnSpLocks/>
            <a:endCxn id="614" idx="2"/>
          </p:cNvCxnSpPr>
          <p:nvPr/>
        </p:nvCxnSpPr>
        <p:spPr>
          <a:xfrm flipV="1">
            <a:off x="9238344" y="1445183"/>
            <a:ext cx="0" cy="3027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799078" y="105895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21316" y="468215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74E5F-1F08-1F4D-9799-D2F3E63DB7BE}"/>
              </a:ext>
            </a:extLst>
          </p:cNvPr>
          <p:cNvGrpSpPr/>
          <p:nvPr/>
        </p:nvGrpSpPr>
        <p:grpSpPr>
          <a:xfrm>
            <a:off x="5824254" y="2314763"/>
            <a:ext cx="4714208" cy="1561429"/>
            <a:chOff x="5824254" y="2117284"/>
            <a:chExt cx="4714208" cy="1561429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844601" y="2117284"/>
              <a:ext cx="480967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894239" y="2117284"/>
              <a:ext cx="574096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20700B-F6C2-5B46-8CCC-99079572AC4B}"/>
                </a:ext>
              </a:extLst>
            </p:cNvPr>
            <p:cNvGrpSpPr/>
            <p:nvPr/>
          </p:nvGrpSpPr>
          <p:grpSpPr>
            <a:xfrm>
              <a:off x="5824254" y="2439887"/>
              <a:ext cx="4714208" cy="1238826"/>
              <a:chOff x="5845915" y="2430349"/>
              <a:chExt cx="4714208" cy="1238826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697896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7393261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7807552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8221844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8636136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9050427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946471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9879010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7044767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7459060" y="2484699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787335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828448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8706899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9109892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9524183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9947972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697896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7393261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7807552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8221844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8636136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9050427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946471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9879010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7035270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7449563" y="31556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786385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827498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8706899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9109892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9524183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9947972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80" idx="2"/>
                <a:endCxn id="594" idx="0"/>
              </p:cNvCxnSpPr>
              <p:nvPr/>
            </p:nvCxnSpPr>
            <p:spPr>
              <a:xfrm flipH="1">
                <a:off x="9257573" y="2844302"/>
                <a:ext cx="828583" cy="29431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845915" y="2430349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  <p:sp>
            <p:nvSpPr>
              <p:cNvPr id="11" name="Left Bracket 10">
                <a:extLst>
                  <a:ext uri="{FF2B5EF4-FFF2-40B4-BE49-F238E27FC236}">
                    <a16:creationId xmlns:a16="http://schemas.microsoft.com/office/drawing/2014/main" id="{36D36AD2-932B-EC42-B8CA-E623B08622BC}"/>
                  </a:ext>
                </a:extLst>
              </p:cNvPr>
              <p:cNvSpPr/>
              <p:nvPr/>
            </p:nvSpPr>
            <p:spPr>
              <a:xfrm>
                <a:off x="6712358" y="2991461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eft Bracket 123">
                <a:extLst>
                  <a:ext uri="{FF2B5EF4-FFF2-40B4-BE49-F238E27FC236}">
                    <a16:creationId xmlns:a16="http://schemas.microsoft.com/office/drawing/2014/main" id="{D6628EB5-768E-FA4F-8559-C1DB71D25EA8}"/>
                  </a:ext>
                </a:extLst>
              </p:cNvPr>
              <p:cNvSpPr/>
              <p:nvPr/>
            </p:nvSpPr>
            <p:spPr>
              <a:xfrm rot="10800000">
                <a:off x="10407380" y="2988078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21725-C91A-3E46-A43E-8BFC5FDE821F}"/>
                  </a:ext>
                </a:extLst>
              </p:cNvPr>
              <p:cNvSpPr txBox="1"/>
              <p:nvPr/>
            </p:nvSpPr>
            <p:spPr>
              <a:xfrm>
                <a:off x="6288019" y="3134707"/>
                <a:ext cx="4484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~</a:t>
                </a:r>
              </a:p>
            </p:txBody>
          </p:sp>
        </p:grpSp>
      </p:grpSp>
      <p:sp>
        <p:nvSpPr>
          <p:cNvPr id="108" name="Date Placeholder 3">
            <a:extLst>
              <a:ext uri="{FF2B5EF4-FFF2-40B4-BE49-F238E27FC236}">
                <a16:creationId xmlns:a16="http://schemas.microsoft.com/office/drawing/2014/main" id="{FE11593F-C48F-F34D-B66B-6BAD1CA0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F7858EC1-7D67-A645-9862-EEDFAED51DF2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2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get, or return, the value of the bit at index 4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4 set.</a:t>
            </a:r>
            <a:endParaRPr lang="en-US" sz="2000" i="1" dirty="0"/>
          </a:p>
          <a:p>
            <a:pPr lvl="1"/>
            <a:r>
              <a:rPr lang="en-US" sz="1600" dirty="0"/>
              <a:t>Can do this by left-shifting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4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mask every bit except the bit at index 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Right-shift the AND-ed result 4 times to get the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304" y="642473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2023 Darrell Long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10996" y="303702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1EAFD2-F9BA-274E-801D-D18A6F330F19}"/>
              </a:ext>
            </a:extLst>
          </p:cNvPr>
          <p:cNvGrpSpPr/>
          <p:nvPr/>
        </p:nvGrpSpPr>
        <p:grpSpPr>
          <a:xfrm>
            <a:off x="5821316" y="333601"/>
            <a:ext cx="4501537" cy="998617"/>
            <a:chOff x="5648766" y="169464"/>
            <a:chExt cx="4501537" cy="99861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3B0531-24D6-DC44-A213-A23214F4BF71}"/>
                </a:ext>
              </a:extLst>
            </p:cNvPr>
            <p:cNvSpPr/>
            <p:nvPr/>
          </p:nvSpPr>
          <p:spPr>
            <a:xfrm>
              <a:off x="682391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551AEA7-61C0-884A-9CA8-A1E62C5E5A21}"/>
                </a:ext>
              </a:extLst>
            </p:cNvPr>
            <p:cNvSpPr/>
            <p:nvPr/>
          </p:nvSpPr>
          <p:spPr>
            <a:xfrm>
              <a:off x="7235571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D2655C0-50B2-064A-B69E-73D3C7D59123}"/>
                </a:ext>
              </a:extLst>
            </p:cNvPr>
            <p:cNvSpPr/>
            <p:nvPr/>
          </p:nvSpPr>
          <p:spPr>
            <a:xfrm>
              <a:off x="7647229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744997-E3DA-8545-81B0-A35B52993CC2}"/>
                </a:ext>
              </a:extLst>
            </p:cNvPr>
            <p:cNvSpPr/>
            <p:nvPr/>
          </p:nvSpPr>
          <p:spPr>
            <a:xfrm>
              <a:off x="8058887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2C06A3-91ED-234D-899E-36CCAC11FA38}"/>
                </a:ext>
              </a:extLst>
            </p:cNvPr>
            <p:cNvSpPr/>
            <p:nvPr/>
          </p:nvSpPr>
          <p:spPr>
            <a:xfrm>
              <a:off x="8470545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B33A2FD-9962-8A4F-98F1-8B26228DE03E}"/>
                </a:ext>
              </a:extLst>
            </p:cNvPr>
            <p:cNvSpPr/>
            <p:nvPr/>
          </p:nvSpPr>
          <p:spPr>
            <a:xfrm>
              <a:off x="888220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6E713BA-0216-3445-A919-E7B0F0C642BA}"/>
                </a:ext>
              </a:extLst>
            </p:cNvPr>
            <p:cNvSpPr/>
            <p:nvPr/>
          </p:nvSpPr>
          <p:spPr>
            <a:xfrm>
              <a:off x="9293862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986C4E8-1DA8-D64C-9CA5-9EA0D94236A6}"/>
                </a:ext>
              </a:extLst>
            </p:cNvPr>
            <p:cNvSpPr/>
            <p:nvPr/>
          </p:nvSpPr>
          <p:spPr>
            <a:xfrm>
              <a:off x="9705520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570C08D-188B-2F4D-917B-2780A94E9076}"/>
                </a:ext>
              </a:extLst>
            </p:cNvPr>
            <p:cNvSpPr txBox="1"/>
            <p:nvPr/>
          </p:nvSpPr>
          <p:spPr>
            <a:xfrm>
              <a:off x="688929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93D036-5E68-664F-A78E-2C1E1D3FF70A}"/>
                </a:ext>
              </a:extLst>
            </p:cNvPr>
            <p:cNvSpPr txBox="1"/>
            <p:nvPr/>
          </p:nvSpPr>
          <p:spPr>
            <a:xfrm>
              <a:off x="7300952" y="51644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4382575-FCC5-1F45-9D31-D1A484A8CDB4}"/>
                </a:ext>
              </a:extLst>
            </p:cNvPr>
            <p:cNvSpPr txBox="1"/>
            <p:nvPr/>
          </p:nvSpPr>
          <p:spPr>
            <a:xfrm>
              <a:off x="7712610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0E5280E-6757-E54D-98A1-D829EBCDF1E0}"/>
                </a:ext>
              </a:extLst>
            </p:cNvPr>
            <p:cNvSpPr txBox="1"/>
            <p:nvPr/>
          </p:nvSpPr>
          <p:spPr>
            <a:xfrm>
              <a:off x="81211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8F7AB8F-D745-F443-A929-6486143A546A}"/>
                </a:ext>
              </a:extLst>
            </p:cNvPr>
            <p:cNvSpPr txBox="1"/>
            <p:nvPr/>
          </p:nvSpPr>
          <p:spPr>
            <a:xfrm>
              <a:off x="8540859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2E6A9E0-6EC9-EC40-8738-282F81548C75}"/>
                </a:ext>
              </a:extLst>
            </p:cNvPr>
            <p:cNvSpPr txBox="1"/>
            <p:nvPr/>
          </p:nvSpPr>
          <p:spPr>
            <a:xfrm>
              <a:off x="89507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578748B-63F0-CA49-9EE5-AC971DB7F6E0}"/>
                </a:ext>
              </a:extLst>
            </p:cNvPr>
            <p:cNvSpPr txBox="1"/>
            <p:nvPr/>
          </p:nvSpPr>
          <p:spPr>
            <a:xfrm>
              <a:off x="9362385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C84FFF6-4DCF-DA49-8BBA-BDA22DCA3875}"/>
                </a:ext>
              </a:extLst>
            </p:cNvPr>
            <p:cNvSpPr txBox="1"/>
            <p:nvPr/>
          </p:nvSpPr>
          <p:spPr>
            <a:xfrm>
              <a:off x="977404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53E79A5-56C4-C549-9AD7-E64163835DD6}"/>
                </a:ext>
              </a:extLst>
            </p:cNvPr>
            <p:cNvSpPr txBox="1"/>
            <p:nvPr/>
          </p:nvSpPr>
          <p:spPr>
            <a:xfrm>
              <a:off x="9672393" y="169464"/>
              <a:ext cx="477910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6D536B3-80C1-1741-8E5E-BE527DDDF04A}"/>
                </a:ext>
              </a:extLst>
            </p:cNvPr>
            <p:cNvSpPr txBox="1"/>
            <p:nvPr/>
          </p:nvSpPr>
          <p:spPr>
            <a:xfrm>
              <a:off x="6743927" y="169464"/>
              <a:ext cx="57044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101D52C-76AC-FE4E-B1BD-19E34048F3DC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8264716" y="873762"/>
              <a:ext cx="0" cy="29431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343CF-EC53-E54A-BF11-15113DD010F3}"/>
                </a:ext>
              </a:extLst>
            </p:cNvPr>
            <p:cNvSpPr txBox="1"/>
            <p:nvPr/>
          </p:nvSpPr>
          <p:spPr>
            <a:xfrm>
              <a:off x="5648766" y="487534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2A2A86-07AC-7848-B258-1F80B0268FEA}"/>
              </a:ext>
            </a:extLst>
          </p:cNvPr>
          <p:cNvGrpSpPr/>
          <p:nvPr/>
        </p:nvGrpSpPr>
        <p:grpSpPr>
          <a:xfrm>
            <a:off x="5821316" y="1328335"/>
            <a:ext cx="4526490" cy="1407695"/>
            <a:chOff x="5648766" y="2040651"/>
            <a:chExt cx="4526490" cy="14076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7E87A9A-D02A-C246-A610-01B81DE8F4F0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8F17627-8030-1445-902B-4D1B56B3597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F2949DD-3E14-9844-9F4E-30BA4239CB91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BEF937F-390B-F84E-96D2-C222C27946D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573274D-AA3A-F546-8EB2-DC6B640692C7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F501907-B4F9-7D4D-95B6-B18993CDB65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B3C7BE3-2190-324F-AC06-DE80F7316A20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66ECBA7-8074-6B4E-87D7-DED52EA8E812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1226B8-B29D-C74B-8ABA-F42855EBB677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CFEF58F-D9BD-5F46-A6DF-1B9F26F754A0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3933CB6-9354-DD4F-BE93-D0C255BF13E2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9764BDF-2CC6-A240-AB45-C61341D0E235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DD2356C-DE59-1540-8D8F-55249413CF72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965635E-4E3D-6240-B982-0C02452787D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7543E9-A3F6-6440-AB94-7C35AF444A85}"/>
                  </a:ext>
                </a:extLst>
              </p:cNvPr>
              <p:cNvSpPr txBox="1"/>
              <p:nvPr/>
            </p:nvSpPr>
            <p:spPr>
              <a:xfrm>
                <a:off x="8257989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6D55F37-BFB0-DD4F-827A-093F9A95B1F4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76B5FAA-D4A9-DA4B-A4BD-75C17212604C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5C9048-5B87-3E4F-B376-D17144814E18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CDB2451-9943-604B-B861-1F708B3A0659}"/>
                  </a:ext>
                </a:extLst>
              </p:cNvPr>
              <p:cNvSpPr txBox="1"/>
              <p:nvPr/>
            </p:nvSpPr>
            <p:spPr>
              <a:xfrm>
                <a:off x="1003324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D493053-2AE8-684F-9365-C746CA48555D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47E8AD7-9D97-9849-8074-8B210309BF83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B4EBC1-7306-C345-A224-56FA08CE6766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600E97-7E19-094D-8074-DDCD94A79747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4D2386-1A77-514B-835E-C28722D65DD3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C49CD0C-A833-1148-A27D-792D0436CB1B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1915946-1F66-F947-96BA-BD2CE0140B95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3AF9566-95AE-8344-987F-227E6EF8D0B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BE117CC-43D5-8240-B690-63846AF2B04B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5D282B-55C3-664B-A332-185F538A3470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07F6DD1-77B5-1C4F-99DC-0F7FC99A8C90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0DF977-FDB4-4E43-9D98-2964FC925101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47CBEA8-7E4E-014F-B67B-B5F277048196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702135-8239-AB45-8598-EBF43FDA62C3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BC37530-204D-4A46-A5D0-043C829BB598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9B55A97-A6BE-7A46-B44B-AFB93FC02531}"/>
                  </a:ext>
                </a:extLst>
              </p:cNvPr>
              <p:cNvSpPr txBox="1"/>
              <p:nvPr/>
            </p:nvSpPr>
            <p:spPr>
              <a:xfrm>
                <a:off x="10033246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F9E25C07-F748-1748-BE19-B39B08C6D07E}"/>
                  </a:ext>
                </a:extLst>
              </p:cNvPr>
              <p:cNvCxnSpPr>
                <a:cxnSpLocks/>
                <a:stCxn id="125" idx="2"/>
                <a:endCxn id="137" idx="0"/>
              </p:cNvCxnSpPr>
              <p:nvPr/>
            </p:nvCxnSpPr>
            <p:spPr>
              <a:xfrm flipH="1">
                <a:off x="8412207" y="5176819"/>
                <a:ext cx="1768508" cy="31409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0EF7732-E3E8-B343-9BB0-3AC0C7AE639E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2.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97E7CC6-97C6-7A42-879E-A3C2EE4C2461}"/>
              </a:ext>
            </a:extLst>
          </p:cNvPr>
          <p:cNvGrpSpPr/>
          <p:nvPr/>
        </p:nvGrpSpPr>
        <p:grpSpPr>
          <a:xfrm>
            <a:off x="5821316" y="4872432"/>
            <a:ext cx="4526490" cy="1407695"/>
            <a:chOff x="5648766" y="2040651"/>
            <a:chExt cx="4526490" cy="1407695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7691341E-9467-6147-A4BC-72BD179A18D3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449C78C-1B27-6B44-8C00-B11293349BD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5F2AD2E-B335-714C-B176-2C2CD3B92719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CB49D91-95CF-4249-A033-128617ECE08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5CFCE7A-2DF2-3245-8B00-1D5E906BEB3B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8678B85-72B5-1245-ACC0-FDFD792062A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372204E-2DF7-444C-BE82-3C2E0EB370B2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6BA1611-C3CC-8D4B-9BE6-A3F8831D5EE0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F1285555-79B7-A147-B75D-B4424F53CB50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1BBD1FB-8ABA-074F-AB55-14AF53C7514A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10CE6A6-0E3B-1A44-8450-1EC48BC82130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1AD296C-DFB3-C149-B358-EE2F0D42BE4D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76119834-8389-3348-BFCA-172622B56874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0CEE5A9-287A-F142-A265-97288E505D6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97A037-0BF5-8845-9ED5-CE91CD6A496A}"/>
                  </a:ext>
                </a:extLst>
              </p:cNvPr>
              <p:cNvSpPr txBox="1"/>
              <p:nvPr/>
            </p:nvSpPr>
            <p:spPr>
              <a:xfrm>
                <a:off x="8247853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A0B3E34-F297-4440-B5DD-F8D6C2FC61C9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2F077E1-5078-D142-938B-ACB99707A003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810FA49-58B0-1C40-9BF2-65DBD886A147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ADFE47A2-D23C-9A45-A215-0A2F941A0FCD}"/>
                  </a:ext>
                </a:extLst>
              </p:cNvPr>
              <p:cNvSpPr txBox="1"/>
              <p:nvPr/>
            </p:nvSpPr>
            <p:spPr>
              <a:xfrm>
                <a:off x="10023111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1284B4-9DB8-7C4D-8FB1-9EB4A242381E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6A7AE0F-C9C9-104E-B3BB-69CB241190D8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DC846F2-7EA9-BC4D-8939-F708A9CC93D4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9DDA207-DF00-5E49-B48F-2E35E982AF34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B90D0A7-A99D-9E44-AC94-D639AAAA9776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12B9CB3-6BAB-6748-B27F-33C546EC65D6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348755E-FA43-7D4A-9C45-05FFF772E14E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8493C29-9596-404C-97E3-CAE159521A8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E86DAE6-7E60-3145-B387-3FA7319210C6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1C9C669-69AE-354C-B01C-68BB94FABCB1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A226EED-5EBF-8042-AE38-7A000F70E168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09FB812-33C8-EA4D-B6BD-D2907E3672FE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79A247B-514D-2642-8212-0857DCE83F1F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3C9F803-1D24-0948-B2EC-6A290E4C84C2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2523110-EF0B-5F4A-A09F-A4D9AC3ED5DE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27D6626-FEC3-834F-A2F1-921891A6A0F8}"/>
                  </a:ext>
                </a:extLst>
              </p:cNvPr>
              <p:cNvSpPr txBox="1"/>
              <p:nvPr/>
            </p:nvSpPr>
            <p:spPr>
              <a:xfrm>
                <a:off x="10023111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672D2C5A-96D0-CF48-A511-EF14B8E2BA94}"/>
                  </a:ext>
                </a:extLst>
              </p:cNvPr>
              <p:cNvCxnSpPr>
                <a:cxnSpLocks/>
                <a:stCxn id="227" idx="2"/>
                <a:endCxn id="240" idx="0"/>
              </p:cNvCxnSpPr>
              <p:nvPr/>
            </p:nvCxnSpPr>
            <p:spPr>
              <a:xfrm>
                <a:off x="8408831" y="5185333"/>
                <a:ext cx="1771883" cy="30558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B963E12-7201-6844-8F05-D97DD4E81CBC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F692BE-0439-6748-AD76-1AEA2457261A}"/>
              </a:ext>
            </a:extLst>
          </p:cNvPr>
          <p:cNvGrpSpPr/>
          <p:nvPr/>
        </p:nvGrpSpPr>
        <p:grpSpPr>
          <a:xfrm>
            <a:off x="6442991" y="3003900"/>
            <a:ext cx="4988512" cy="3049766"/>
            <a:chOff x="6442991" y="3003900"/>
            <a:chExt cx="4988512" cy="304976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54D1FD-8F66-5F42-AFDD-4D470E9EA55C}"/>
                </a:ext>
              </a:extLst>
            </p:cNvPr>
            <p:cNvGrpSpPr/>
            <p:nvPr/>
          </p:nvGrpSpPr>
          <p:grpSpPr>
            <a:xfrm>
              <a:off x="6442991" y="3003900"/>
              <a:ext cx="3904815" cy="1583630"/>
              <a:chOff x="4876966" y="4745797"/>
              <a:chExt cx="4193838" cy="1700845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E7E3C3-AD42-EC43-B41A-343610C1D278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BFFAE0B-4043-8449-931C-85C4BCEA9609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886834-9820-7245-A13C-0382D7CD45E3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730DD3-8835-8D49-9E43-B3097BA6B825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236B1AF-8450-F64C-BA0A-49FA635F3713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B4484D8-80B6-5443-BF8A-07920B0764E0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899B890B-9991-D94A-ADAD-DF6525C3BDF8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185B565-4BB4-8A46-A395-6527EB9A9B93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5020A4C0-5474-DF40-BB62-1BDEBEBA20E9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8EB58C7-2CD0-3D45-9A84-7553CDB0055C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BD09E92-3ACB-9141-A38A-917F03EA55D2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3B050FC-7F7D-7D46-A6C2-9CF0CC4B0E9C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C047D9F-0B04-AB4F-BCB1-A7640F905724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E4B21AE1-86A7-9442-BA6F-34137FC71AB8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89BC5D8-6194-DB45-8790-678BD05104DA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86303059-BB6B-4947-B2C3-9C9CE056A0A3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88D7B15-0F55-0A45-BC24-C931AC006019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236DED8-DD37-EE4E-B6CE-F91A107F030D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C6BAC37-D103-A44C-A7A3-01CB43AFB0FF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600E38D4-444E-0348-BD97-2CF145658069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362A4D7-3A4E-144A-A1BC-24D526817811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3D754F8-5DC5-2B47-88E0-1D44A696FC69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DF7AF07B-4F60-9C4A-B6B6-B41CEF562BC4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BF7AB21-1D5C-304A-AC94-6BC1C3D50449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1FBE8E6-0AC6-3542-AD05-0432DDA5DC6D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FEBDC43-89CC-6E43-9087-E0302FB55249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5F44E4C-9951-3A43-960C-0B03B0D102CE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47E9993-CEBA-9743-A7CE-C87C18253E6C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5B80DE1-139D-9242-816A-A583BF540235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5561782-075B-5A43-9570-AA0E89329063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817CBE5-5C8E-DF4D-9F50-DD03A9E2547F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CCE10550-D68C-FC40-9975-A6355A7EDA76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E1721F62-FA2A-CE40-9F58-E1D36B08149B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6690BF80-8203-8C44-9AF0-FDB26687654A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86C81F8-514C-9944-836F-65A77CEBB95A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B87EA073-8988-0D49-BAB2-E95783B05713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" pitchFamily="2" charset="0"/>
                    </a:rPr>
                    <a:t>&amp;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8AA329-3CBF-F341-9FB3-9E4E41F80E2F}"/>
                </a:ext>
              </a:extLst>
            </p:cNvPr>
            <p:cNvSpPr txBox="1"/>
            <p:nvPr/>
          </p:nvSpPr>
          <p:spPr>
            <a:xfrm>
              <a:off x="10741891" y="5684334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Gone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75FDD14D-50B2-DA46-966A-2A61F18A514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8865520" y="5599450"/>
              <a:ext cx="1876371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B9F6AF4-87A0-F740-BE93-CCFC7625D90B}"/>
                </a:ext>
              </a:extLst>
            </p:cNvPr>
            <p:cNvCxnSpPr>
              <a:cxnSpLocks/>
              <a:stCxn id="221" idx="2"/>
            </p:cNvCxnSpPr>
            <p:nvPr/>
          </p:nvCxnSpPr>
          <p:spPr>
            <a:xfrm>
              <a:off x="9279811" y="5599450"/>
              <a:ext cx="1462080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256E362-AB8E-2640-B634-F6E58039CD8F}"/>
                </a:ext>
              </a:extLst>
            </p:cNvPr>
            <p:cNvCxnSpPr>
              <a:cxnSpLocks/>
              <a:stCxn id="222" idx="2"/>
            </p:cNvCxnSpPr>
            <p:nvPr/>
          </p:nvCxnSpPr>
          <p:spPr>
            <a:xfrm>
              <a:off x="9694103" y="5599450"/>
              <a:ext cx="1047788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58BED88-5CCF-7746-BF60-6E58321190DB}"/>
                </a:ext>
              </a:extLst>
            </p:cNvPr>
            <p:cNvCxnSpPr>
              <a:cxnSpLocks/>
              <a:stCxn id="223" idx="2"/>
            </p:cNvCxnSpPr>
            <p:nvPr/>
          </p:nvCxnSpPr>
          <p:spPr>
            <a:xfrm>
              <a:off x="10108394" y="5599450"/>
              <a:ext cx="633497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9" name="Date Placeholder 3">
            <a:extLst>
              <a:ext uri="{FF2B5EF4-FFF2-40B4-BE49-F238E27FC236}">
                <a16:creationId xmlns:a16="http://schemas.microsoft.com/office/drawing/2014/main" id="{C609CBDC-8773-FF4D-9302-E8295BA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C9D20FF9-D53C-0F4D-B5CB-DDEA788C0DEE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Logical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Logical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Logical shift right: zeroes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0739" y="6362720"/>
            <a:ext cx="197075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2023 Darrell Long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6895587" y="2644518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6B2A2D-4243-F641-8F1B-D123CB855F81}"/>
              </a:ext>
            </a:extLst>
          </p:cNvPr>
          <p:cNvGrpSpPr/>
          <p:nvPr/>
        </p:nvGrpSpPr>
        <p:grpSpPr>
          <a:xfrm>
            <a:off x="6393821" y="4690486"/>
            <a:ext cx="4160265" cy="1472454"/>
            <a:chOff x="4237456" y="261927"/>
            <a:chExt cx="4160265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4825128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5267255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5709382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6151509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6593636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7035763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7477890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7920017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4895347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5337475" y="634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577960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621835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6669154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7109358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755148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799361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7884439" y="26192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4739222" y="26192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4825128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5267255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5709382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6151509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6593636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7035763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7477890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7920017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4895347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5337475" y="1350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577960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621835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6669154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7109358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755148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799361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76060B5-9968-4F46-B4E9-D15027480459}"/>
                </a:ext>
              </a:extLst>
            </p:cNvPr>
            <p:cNvSpPr txBox="1"/>
            <p:nvPr/>
          </p:nvSpPr>
          <p:spPr>
            <a:xfrm>
              <a:off x="4237456" y="6346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5046192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5488318" y="1003922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5930446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6372573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6814700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7256827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7698954" y="1018354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932D43E-1958-9049-8EDB-3391B5A03F3D}"/>
                </a:ext>
              </a:extLst>
            </p:cNvPr>
            <p:cNvCxnSpPr>
              <a:cxnSpLocks/>
              <a:stCxn id="223" idx="3"/>
              <a:endCxn id="189" idx="1"/>
            </p:cNvCxnSpPr>
            <p:nvPr/>
          </p:nvCxnSpPr>
          <p:spPr>
            <a:xfrm flipV="1">
              <a:off x="4539142" y="817387"/>
              <a:ext cx="285986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Date Placeholder 3">
            <a:extLst>
              <a:ext uri="{FF2B5EF4-FFF2-40B4-BE49-F238E27FC236}">
                <a16:creationId xmlns:a16="http://schemas.microsoft.com/office/drawing/2014/main" id="{A07497E1-C592-AC44-BF22-79689F8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574" y="6299806"/>
            <a:ext cx="1338942" cy="365125"/>
          </a:xfrm>
        </p:spPr>
        <p:txBody>
          <a:bodyPr/>
          <a:lstStyle/>
          <a:p>
            <a:fld id="{E87F19D8-69AF-C74E-977A-BA4E519D5D6E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7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Arithmetic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Arithmetic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Arithmetic shift right: sign bits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0684" y="6363909"/>
            <a:ext cx="266447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 2023 Darrell Long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7375156" y="2835689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52D5A-04F2-5047-96B0-4C51BE22F4DB}"/>
              </a:ext>
            </a:extLst>
          </p:cNvPr>
          <p:cNvGrpSpPr/>
          <p:nvPr/>
        </p:nvGrpSpPr>
        <p:grpSpPr>
          <a:xfrm>
            <a:off x="7375156" y="4599799"/>
            <a:ext cx="3658499" cy="1472454"/>
            <a:chOff x="7397353" y="4540409"/>
            <a:chExt cx="3658499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7483259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7925386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8367513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8809640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9251767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9693894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10136021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10578148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7553478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7995606" y="49130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843773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887648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9327285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9767489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1020961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1065174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10542570" y="454040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7397353" y="45404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7483259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7925386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8367513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8809640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9251767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9693894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10136021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10578148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7553478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7995606" y="5629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843773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887648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9327285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9767489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1020961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1065174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7704323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8146449" y="5282404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8588577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9030704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9472831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9914958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10357085" y="5296836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5427B53-1164-1A40-83C3-61DC2A3E6289}"/>
                </a:ext>
              </a:extLst>
            </p:cNvPr>
            <p:cNvCxnSpPr>
              <a:cxnSpLocks/>
              <a:stCxn id="189" idx="2"/>
              <a:endCxn id="207" idx="0"/>
            </p:cNvCxnSpPr>
            <p:nvPr/>
          </p:nvCxnSpPr>
          <p:spPr>
            <a:xfrm>
              <a:off x="7704323" y="5296836"/>
              <a:ext cx="0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Date Placeholder 3">
            <a:extLst>
              <a:ext uri="{FF2B5EF4-FFF2-40B4-BE49-F238E27FC236}">
                <a16:creationId xmlns:a16="http://schemas.microsoft.com/office/drawing/2014/main" id="{C6366FE5-DCF7-B148-96EC-85BC340D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775" y="6311257"/>
            <a:ext cx="1338942" cy="365125"/>
          </a:xfrm>
        </p:spPr>
        <p:txBody>
          <a:bodyPr/>
          <a:lstStyle/>
          <a:p>
            <a:fld id="{DB78FF6D-5CE2-1342-AF69-5755B64E9890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7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4DBD-1486-FB4A-929E-51AE1F3F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Bitwise Operations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DC89-4A7E-D142-83DE-ECB7802E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>
                <a:latin typeface="Courier" pitchFamily="2" charset="0"/>
              </a:rPr>
              <a:t>&amp;</a:t>
            </a:r>
            <a:r>
              <a:rPr lang="en-US" sz="1800"/>
              <a:t> – AND</a:t>
            </a:r>
          </a:p>
          <a:p>
            <a:r>
              <a:rPr lang="en-US" sz="1800">
                <a:latin typeface="Courier" pitchFamily="2" charset="0"/>
              </a:rPr>
              <a:t>|</a:t>
            </a:r>
            <a:r>
              <a:rPr lang="en-US" sz="1800"/>
              <a:t> – OR</a:t>
            </a:r>
          </a:p>
          <a:p>
            <a:r>
              <a:rPr lang="en-US" sz="1800">
                <a:latin typeface="Courier" pitchFamily="2" charset="0"/>
              </a:rPr>
              <a:t>~</a:t>
            </a:r>
            <a:r>
              <a:rPr lang="en-US" sz="1800"/>
              <a:t> – NOT</a:t>
            </a:r>
          </a:p>
          <a:p>
            <a:r>
              <a:rPr lang="en-US" sz="1800">
                <a:latin typeface="Courier" pitchFamily="2" charset="0"/>
              </a:rPr>
              <a:t>^</a:t>
            </a:r>
            <a:r>
              <a:rPr lang="en-US" sz="1800"/>
              <a:t> – XOR</a:t>
            </a:r>
          </a:p>
          <a:p>
            <a:r>
              <a:rPr lang="en-US" sz="1800">
                <a:latin typeface="Courier" pitchFamily="2" charset="0"/>
              </a:rPr>
              <a:t>&lt;&lt;</a:t>
            </a:r>
            <a:r>
              <a:rPr lang="en-US" sz="1800"/>
              <a:t> – Left shift</a:t>
            </a:r>
          </a:p>
          <a:p>
            <a:r>
              <a:rPr lang="en-US" sz="1800">
                <a:latin typeface="Courier" pitchFamily="2" charset="0"/>
              </a:rPr>
              <a:t>&gt;&gt;</a:t>
            </a:r>
            <a:r>
              <a:rPr lang="en-US" sz="1800"/>
              <a:t> – Right shift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80C97D9-928C-869D-D015-3BC562D61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1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983A29E-3CC0-CD49-AF4A-00A567D8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032F63E-9A78-C943-8408-C6C01911B7C9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2/6/23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780FF-E244-314D-9C9A-10A4761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23E5-F1B9-6A4F-95D0-60BD3F46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575B77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3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C</a:t>
            </a:r>
            <a:r>
              <a:rPr lang="en-US"/>
              <a:t>’s Vexatious Right Shift (</a:t>
            </a:r>
            <a:r>
              <a:rPr lang="en-US">
                <a:latin typeface="Courier" pitchFamily="2" charset="0"/>
              </a:rPr>
              <a:t>&gt;&gt;</a:t>
            </a:r>
            <a:r>
              <a:rPr lang="en-US"/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result of </a:t>
            </a:r>
            <a:r>
              <a:rPr lang="en-US" sz="2400">
                <a:latin typeface="Courier" pitchFamily="2" charset="0"/>
              </a:rPr>
              <a:t>v1 &gt;&gt; v2</a:t>
            </a:r>
            <a:r>
              <a:rPr lang="en-US" sz="2400"/>
              <a:t> is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right-shifted </a:t>
            </a:r>
            <a:r>
              <a:rPr lang="en-US" sz="2400">
                <a:latin typeface="Courier" pitchFamily="2" charset="0"/>
              </a:rPr>
              <a:t>v2</a:t>
            </a:r>
            <a:r>
              <a:rPr lang="en-US" sz="2400"/>
              <a:t> bits.</a:t>
            </a:r>
          </a:p>
          <a:p>
            <a:r>
              <a:rPr lang="en-US" sz="2400"/>
              <a:t>If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is unsigned, or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 (</a:t>
            </a:r>
            <a:r>
              <a:rPr lang="en-US" dirty="0"/>
              <a:t>integral </a:t>
            </a:r>
            <a:r>
              <a:rPr lang="en-US" dirty="0">
                <a:latin typeface="Courier" pitchFamily="2" charset="0"/>
              </a:rPr>
              <a:t>v2</a:t>
            </a:r>
            <a:r>
              <a:rPr lang="en-US" dirty="0"/>
              <a:t> part of the quotient </a:t>
            </a:r>
            <a:r>
              <a:rPr lang="en-US" dirty="0">
                <a:latin typeface="Courier" pitchFamily="2" charset="0"/>
              </a:rPr>
              <a:t>v1 /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sz="2400"/>
              <a:t>If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is signed with a 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</a:t>
            </a:r>
            <a:r>
              <a:rPr lang="en-US" dirty="0"/>
              <a:t>   implementation defined</a:t>
            </a:r>
          </a:p>
          <a:p>
            <a:pPr lvl="2"/>
            <a:r>
              <a:rPr lang="en-US" sz="2400"/>
              <a:t>We don’t know for sure.</a:t>
            </a:r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B1B1FD4-FFC8-114A-BF3C-2B57B622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BB1CC7AB-0364-4E4D-AEB8-FD2A597E28E5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C</a:t>
            </a:r>
            <a:r>
              <a:rPr lang="en-US"/>
              <a:t>’s Vexatious Left Shift (</a:t>
            </a:r>
            <a:r>
              <a:rPr lang="en-US">
                <a:latin typeface="Courier" pitchFamily="2" charset="0"/>
              </a:rPr>
              <a:t>&lt;&lt;</a:t>
            </a:r>
            <a:r>
              <a:rPr lang="en-US"/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result of </a:t>
            </a:r>
            <a:r>
              <a:rPr lang="en-US" sz="2400" dirty="0">
                <a:latin typeface="Courier" pitchFamily="2" charset="0"/>
              </a:rPr>
              <a:t>v1 &lt;&lt; v2</a:t>
            </a:r>
            <a:r>
              <a:rPr lang="en-US" sz="2400" dirty="0"/>
              <a:t> is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left-shifted </a:t>
            </a:r>
            <a:r>
              <a:rPr lang="en-US" sz="2400" dirty="0">
                <a:latin typeface="Courier" pitchFamily="2" charset="0"/>
              </a:rPr>
              <a:t>v2</a:t>
            </a:r>
            <a:r>
              <a:rPr lang="en-US" sz="2400" dirty="0"/>
              <a:t> bits.</a:t>
            </a:r>
          </a:p>
          <a:p>
            <a:pPr lvl="1"/>
            <a:r>
              <a:rPr lang="en-US" dirty="0"/>
              <a:t>Zeroes are filled.</a:t>
            </a:r>
          </a:p>
          <a:p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is unsigned…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 % n</a:t>
            </a:r>
          </a:p>
          <a:p>
            <a:pPr lvl="2"/>
            <a:r>
              <a:rPr lang="en-US" sz="2400" dirty="0">
                <a:latin typeface="Courier" pitchFamily="2" charset="0"/>
              </a:rPr>
              <a:t>n </a:t>
            </a:r>
            <a:r>
              <a:rPr lang="en-US" sz="2400" dirty="0"/>
              <a:t>is the maximum value of the resulting type + 1.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2"/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(v1 * 2</a:t>
            </a:r>
            <a:r>
              <a:rPr lang="en-US" sz="2400" baseline="30000" dirty="0">
                <a:latin typeface="Courier" pitchFamily="2" charset="0"/>
              </a:rPr>
              <a:t>v2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is representable in the resulting type</a:t>
            </a:r>
          </a:p>
          <a:p>
            <a:r>
              <a:rPr lang="en-US" sz="2400" dirty="0"/>
              <a:t>Else, the behavior is undefined.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843B8A5-BD42-3C4E-8BA5-49B0A82C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3EC35573-D214-3A47-A1BD-172CD1E4FCE4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(</a:t>
            </a:r>
            <a:r>
              <a:rPr lang="en-US" dirty="0">
                <a:latin typeface="Courier" pitchFamily="2" charset="0"/>
              </a:rPr>
              <a:t>&amp;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33918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B7B37F3-258D-224D-86AA-2598B4C8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77DDF1A2-3AF1-4A46-81AC-9A1DD7D343E2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0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|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2023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55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293F3DF-6C79-874C-8BF9-3CD17792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fld id="{0C6AF40B-AE2C-6841-9B11-BCEE4ABBAB48}" type="datetime1">
              <a:rPr lang="en-US" smtClean="0"/>
              <a:t>2/6/23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4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1605</Words>
  <Application>Microsoft Macintosh PowerPoint</Application>
  <PresentationFormat>Widescreen</PresentationFormat>
  <Paragraphs>672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Tw Cen MT</vt:lpstr>
      <vt:lpstr>Office Theme</vt:lpstr>
      <vt:lpstr>1_Office Theme</vt:lpstr>
      <vt:lpstr>Bit Vectors and Sets</vt:lpstr>
      <vt:lpstr>Units of Information</vt:lpstr>
      <vt:lpstr>Logical Shift</vt:lpstr>
      <vt:lpstr>Arithmetic Shift</vt:lpstr>
      <vt:lpstr>Bitwise Operations in C</vt:lpstr>
      <vt:lpstr>C’s Vexatious Right Shift (&gt;&gt;)</vt:lpstr>
      <vt:lpstr>C’s Vexatious Left Shift (&lt;&lt;)</vt:lpstr>
      <vt:lpstr>AND (&amp;) Truth Table</vt:lpstr>
      <vt:lpstr>OR (|) Truth Table</vt:lpstr>
      <vt:lpstr>XOR (^) Truth Table</vt:lpstr>
      <vt:lpstr>NOT (~) Truth Table</vt:lpstr>
      <vt:lpstr>Getting A High-Order Nibble</vt:lpstr>
      <vt:lpstr>Setting A High-Order Nibble</vt:lpstr>
      <vt:lpstr>Sets</vt:lpstr>
      <vt:lpstr>Set Operations with Dogs</vt:lpstr>
      <vt:lpstr>Set Intersection ( A ∩ B )</vt:lpstr>
      <vt:lpstr>Set Union ( A ∪ B )</vt:lpstr>
      <vt:lpstr>Set Difference ( A – B )</vt:lpstr>
      <vt:lpstr>Set Complement ( Ā or AC )</vt:lpstr>
      <vt:lpstr>Representing Sets with Bits</vt:lpstr>
      <vt:lpstr>Setting A Bit</vt:lpstr>
      <vt:lpstr>Clearing A Bit</vt:lpstr>
      <vt:lpstr>Getting A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Vectors and Sets</dc:title>
  <dc:creator>Darrell Long</dc:creator>
  <cp:lastModifiedBy>Darrell Long</cp:lastModifiedBy>
  <cp:revision>6</cp:revision>
  <dcterms:created xsi:type="dcterms:W3CDTF">2020-01-04T05:49:38Z</dcterms:created>
  <dcterms:modified xsi:type="dcterms:W3CDTF">2023-02-06T19:18:51Z</dcterms:modified>
</cp:coreProperties>
</file>