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303" r:id="rId4"/>
    <p:sldId id="259" r:id="rId5"/>
    <p:sldId id="260" r:id="rId6"/>
    <p:sldId id="304" r:id="rId7"/>
    <p:sldId id="262" r:id="rId8"/>
    <p:sldId id="263" r:id="rId9"/>
    <p:sldId id="264" r:id="rId10"/>
    <p:sldId id="305" r:id="rId11"/>
    <p:sldId id="268" r:id="rId12"/>
    <p:sldId id="269" r:id="rId13"/>
    <p:sldId id="270" r:id="rId14"/>
    <p:sldId id="271" r:id="rId15"/>
    <p:sldId id="272" r:id="rId16"/>
    <p:sldId id="306" r:id="rId17"/>
    <p:sldId id="280" r:id="rId18"/>
    <p:sldId id="300" r:id="rId19"/>
    <p:sldId id="301" r:id="rId20"/>
    <p:sldId id="273"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DD214-B4C9-7F49-95F1-CECEB76D4677}" type="datetimeFigureOut">
              <a:rPr lang="en-US" smtClean="0"/>
              <a:t>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EAD41-DE06-8A44-9E86-4DD2F60CDFA2}" type="slidenum">
              <a:rPr lang="en-US" smtClean="0"/>
              <a:t>‹#›</a:t>
            </a:fld>
            <a:endParaRPr lang="en-US"/>
          </a:p>
        </p:txBody>
      </p:sp>
    </p:spTree>
    <p:extLst>
      <p:ext uri="{BB962C8B-B14F-4D97-AF65-F5344CB8AC3E}">
        <p14:creationId xmlns:p14="http://schemas.microsoft.com/office/powerpoint/2010/main" val="384548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Largely borrowed from Andy Tanenbaum’s OS slides. That was true long ago, but not so </a:t>
            </a:r>
            <a:r>
              <a:rPr lang="en-US"/>
              <a:t>much these days.</a:t>
            </a:r>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1</a:t>
            </a:fld>
            <a:endParaRPr lang="en-US"/>
          </a:p>
        </p:txBody>
      </p:sp>
    </p:spTree>
    <p:extLst>
      <p:ext uri="{BB962C8B-B14F-4D97-AF65-F5344CB8AC3E}">
        <p14:creationId xmlns:p14="http://schemas.microsoft.com/office/powerpoint/2010/main" val="416569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10</a:t>
            </a:fld>
            <a:endParaRPr lang="en-US"/>
          </a:p>
        </p:txBody>
      </p:sp>
    </p:spTree>
    <p:extLst>
      <p:ext uri="{BB962C8B-B14F-4D97-AF65-F5344CB8AC3E}">
        <p14:creationId xmlns:p14="http://schemas.microsoft.com/office/powerpoint/2010/main" val="3350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21</a:t>
            </a:fld>
            <a:endParaRPr lang="en-US"/>
          </a:p>
        </p:txBody>
      </p:sp>
    </p:spTree>
    <p:extLst>
      <p:ext uri="{BB962C8B-B14F-4D97-AF65-F5344CB8AC3E}">
        <p14:creationId xmlns:p14="http://schemas.microsoft.com/office/powerpoint/2010/main" val="369872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FF8D-99A3-924B-8D2A-8FBA72775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7BF55-023B-714D-A06D-51C150F14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A55356-140A-FB42-8856-286008196308}"/>
              </a:ext>
            </a:extLst>
          </p:cNvPr>
          <p:cNvSpPr>
            <a:spLocks noGrp="1"/>
          </p:cNvSpPr>
          <p:nvPr>
            <p:ph type="dt" sz="half" idx="10"/>
          </p:nvPr>
        </p:nvSpPr>
        <p:spPr/>
        <p:txBody>
          <a:bodyPr/>
          <a:lstStyle/>
          <a:p>
            <a:fld id="{C0A1D06F-D0AD-0D4E-85AF-E58CF92DEAB6}" type="datetime1">
              <a:rPr lang="en-US" smtClean="0"/>
              <a:t>2/10/23</a:t>
            </a:fld>
            <a:endParaRPr lang="en-US"/>
          </a:p>
        </p:txBody>
      </p:sp>
      <p:sp>
        <p:nvSpPr>
          <p:cNvPr id="5" name="Footer Placeholder 4">
            <a:extLst>
              <a:ext uri="{FF2B5EF4-FFF2-40B4-BE49-F238E27FC236}">
                <a16:creationId xmlns:a16="http://schemas.microsoft.com/office/drawing/2014/main" id="{ACDA8B80-2BFD-A74D-B844-D1769C258C48}"/>
              </a:ext>
            </a:extLst>
          </p:cNvPr>
          <p:cNvSpPr>
            <a:spLocks noGrp="1"/>
          </p:cNvSpPr>
          <p:nvPr>
            <p:ph type="ftr" sz="quarter" idx="11"/>
          </p:nvPr>
        </p:nvSpPr>
        <p:spPr/>
        <p:txBody>
          <a:bodyPr/>
          <a:lstStyle/>
          <a:p>
            <a:r>
              <a:rPr lang="en-US"/>
              <a:t>© 2023 Darrell Long</a:t>
            </a:r>
          </a:p>
        </p:txBody>
      </p:sp>
      <p:sp>
        <p:nvSpPr>
          <p:cNvPr id="6" name="Slide Number Placeholder 5">
            <a:extLst>
              <a:ext uri="{FF2B5EF4-FFF2-40B4-BE49-F238E27FC236}">
                <a16:creationId xmlns:a16="http://schemas.microsoft.com/office/drawing/2014/main" id="{8703C977-26AE-0541-B7F3-D242B5278264}"/>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64237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7F0C-6C89-1145-99DE-9B7372AFF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6F6CD-A32C-3F41-88C4-CAB670BA7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FA42F-2D00-FF4B-84C4-36814504EEEF}"/>
              </a:ext>
            </a:extLst>
          </p:cNvPr>
          <p:cNvSpPr>
            <a:spLocks noGrp="1"/>
          </p:cNvSpPr>
          <p:nvPr>
            <p:ph type="dt" sz="half" idx="10"/>
          </p:nvPr>
        </p:nvSpPr>
        <p:spPr/>
        <p:txBody>
          <a:bodyPr/>
          <a:lstStyle/>
          <a:p>
            <a:fld id="{C1C2A125-8243-E545-972B-3DA02659E737}" type="datetime1">
              <a:rPr lang="en-US" smtClean="0"/>
              <a:t>2/10/23</a:t>
            </a:fld>
            <a:endParaRPr lang="en-US"/>
          </a:p>
        </p:txBody>
      </p:sp>
      <p:sp>
        <p:nvSpPr>
          <p:cNvPr id="5" name="Footer Placeholder 4">
            <a:extLst>
              <a:ext uri="{FF2B5EF4-FFF2-40B4-BE49-F238E27FC236}">
                <a16:creationId xmlns:a16="http://schemas.microsoft.com/office/drawing/2014/main" id="{9F686F53-33DE-2E47-8860-919F6720C730}"/>
              </a:ext>
            </a:extLst>
          </p:cNvPr>
          <p:cNvSpPr>
            <a:spLocks noGrp="1"/>
          </p:cNvSpPr>
          <p:nvPr>
            <p:ph type="ftr" sz="quarter" idx="11"/>
          </p:nvPr>
        </p:nvSpPr>
        <p:spPr/>
        <p:txBody>
          <a:bodyPr/>
          <a:lstStyle/>
          <a:p>
            <a:r>
              <a:rPr lang="en-US"/>
              <a:t>© 2023 Darrell Long</a:t>
            </a:r>
          </a:p>
        </p:txBody>
      </p:sp>
      <p:sp>
        <p:nvSpPr>
          <p:cNvPr id="6" name="Slide Number Placeholder 5">
            <a:extLst>
              <a:ext uri="{FF2B5EF4-FFF2-40B4-BE49-F238E27FC236}">
                <a16:creationId xmlns:a16="http://schemas.microsoft.com/office/drawing/2014/main" id="{0911F488-3382-6549-8BC7-01CFD5A673C9}"/>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46103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F942F-373C-2640-B4CD-E9B71C438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F1631-9FBF-5B44-A930-ACAF6F157B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8197F-2743-3540-9125-ABF398BB2638}"/>
              </a:ext>
            </a:extLst>
          </p:cNvPr>
          <p:cNvSpPr>
            <a:spLocks noGrp="1"/>
          </p:cNvSpPr>
          <p:nvPr>
            <p:ph type="dt" sz="half" idx="10"/>
          </p:nvPr>
        </p:nvSpPr>
        <p:spPr/>
        <p:txBody>
          <a:bodyPr/>
          <a:lstStyle/>
          <a:p>
            <a:fld id="{E8BD4ECB-29AF-CC44-B611-A364BD8CF64F}" type="datetime1">
              <a:rPr lang="en-US" smtClean="0"/>
              <a:t>2/10/23</a:t>
            </a:fld>
            <a:endParaRPr lang="en-US"/>
          </a:p>
        </p:txBody>
      </p:sp>
      <p:sp>
        <p:nvSpPr>
          <p:cNvPr id="5" name="Footer Placeholder 4">
            <a:extLst>
              <a:ext uri="{FF2B5EF4-FFF2-40B4-BE49-F238E27FC236}">
                <a16:creationId xmlns:a16="http://schemas.microsoft.com/office/drawing/2014/main" id="{03FF21EF-128F-C645-96C4-B91403692C06}"/>
              </a:ext>
            </a:extLst>
          </p:cNvPr>
          <p:cNvSpPr>
            <a:spLocks noGrp="1"/>
          </p:cNvSpPr>
          <p:nvPr>
            <p:ph type="ftr" sz="quarter" idx="11"/>
          </p:nvPr>
        </p:nvSpPr>
        <p:spPr/>
        <p:txBody>
          <a:bodyPr/>
          <a:lstStyle/>
          <a:p>
            <a:r>
              <a:rPr lang="en-US"/>
              <a:t>© 2023 Darrell Long</a:t>
            </a:r>
          </a:p>
        </p:txBody>
      </p:sp>
      <p:sp>
        <p:nvSpPr>
          <p:cNvPr id="6" name="Slide Number Placeholder 5">
            <a:extLst>
              <a:ext uri="{FF2B5EF4-FFF2-40B4-BE49-F238E27FC236}">
                <a16:creationId xmlns:a16="http://schemas.microsoft.com/office/drawing/2014/main" id="{2A5FF445-8803-754F-8713-66C74D9EF538}"/>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303255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A93D-4997-7246-8924-9CE476770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25146-FD43-5047-ADA3-B10EC30BC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7241-B71B-384D-913F-C111F82DDD83}"/>
              </a:ext>
            </a:extLst>
          </p:cNvPr>
          <p:cNvSpPr>
            <a:spLocks noGrp="1"/>
          </p:cNvSpPr>
          <p:nvPr>
            <p:ph type="dt" sz="half" idx="10"/>
          </p:nvPr>
        </p:nvSpPr>
        <p:spPr/>
        <p:txBody>
          <a:bodyPr/>
          <a:lstStyle/>
          <a:p>
            <a:fld id="{24D1CEFB-7DCC-0F4F-A4BF-98A523FDB579}" type="datetime1">
              <a:rPr lang="en-US" smtClean="0"/>
              <a:t>2/10/23</a:t>
            </a:fld>
            <a:endParaRPr lang="en-US"/>
          </a:p>
        </p:txBody>
      </p:sp>
      <p:sp>
        <p:nvSpPr>
          <p:cNvPr id="5" name="Footer Placeholder 4">
            <a:extLst>
              <a:ext uri="{FF2B5EF4-FFF2-40B4-BE49-F238E27FC236}">
                <a16:creationId xmlns:a16="http://schemas.microsoft.com/office/drawing/2014/main" id="{26DEA4EA-BF31-994A-B2DB-EA08C1D731BF}"/>
              </a:ext>
            </a:extLst>
          </p:cNvPr>
          <p:cNvSpPr>
            <a:spLocks noGrp="1"/>
          </p:cNvSpPr>
          <p:nvPr>
            <p:ph type="ftr" sz="quarter" idx="11"/>
          </p:nvPr>
        </p:nvSpPr>
        <p:spPr/>
        <p:txBody>
          <a:bodyPr/>
          <a:lstStyle/>
          <a:p>
            <a:r>
              <a:rPr lang="en-US"/>
              <a:t>© 2023 Darrell Long</a:t>
            </a:r>
          </a:p>
        </p:txBody>
      </p:sp>
      <p:sp>
        <p:nvSpPr>
          <p:cNvPr id="6" name="Slide Number Placeholder 5">
            <a:extLst>
              <a:ext uri="{FF2B5EF4-FFF2-40B4-BE49-F238E27FC236}">
                <a16:creationId xmlns:a16="http://schemas.microsoft.com/office/drawing/2014/main" id="{27CE5F15-E125-2A4A-9BF7-5B2251935F0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1297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4A63-7D1F-B04F-B2D6-EDFFA6F5A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DEA8-CB28-7147-AAC6-FCD2B3885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00B0ED-364E-C54C-B667-3EFAAF75491D}"/>
              </a:ext>
            </a:extLst>
          </p:cNvPr>
          <p:cNvSpPr>
            <a:spLocks noGrp="1"/>
          </p:cNvSpPr>
          <p:nvPr>
            <p:ph type="dt" sz="half" idx="10"/>
          </p:nvPr>
        </p:nvSpPr>
        <p:spPr/>
        <p:txBody>
          <a:bodyPr/>
          <a:lstStyle/>
          <a:p>
            <a:fld id="{8C7FCC77-15CE-9E4E-8D13-31B15E784FE1}" type="datetime1">
              <a:rPr lang="en-US" smtClean="0"/>
              <a:t>2/10/23</a:t>
            </a:fld>
            <a:endParaRPr lang="en-US"/>
          </a:p>
        </p:txBody>
      </p:sp>
      <p:sp>
        <p:nvSpPr>
          <p:cNvPr id="5" name="Footer Placeholder 4">
            <a:extLst>
              <a:ext uri="{FF2B5EF4-FFF2-40B4-BE49-F238E27FC236}">
                <a16:creationId xmlns:a16="http://schemas.microsoft.com/office/drawing/2014/main" id="{56E899D1-D5B2-784B-9FB8-DE68F6B1D253}"/>
              </a:ext>
            </a:extLst>
          </p:cNvPr>
          <p:cNvSpPr>
            <a:spLocks noGrp="1"/>
          </p:cNvSpPr>
          <p:nvPr>
            <p:ph type="ftr" sz="quarter" idx="11"/>
          </p:nvPr>
        </p:nvSpPr>
        <p:spPr/>
        <p:txBody>
          <a:bodyPr/>
          <a:lstStyle/>
          <a:p>
            <a:r>
              <a:rPr lang="en-US"/>
              <a:t>© 2023 Darrell Long</a:t>
            </a:r>
          </a:p>
        </p:txBody>
      </p:sp>
      <p:sp>
        <p:nvSpPr>
          <p:cNvPr id="6" name="Slide Number Placeholder 5">
            <a:extLst>
              <a:ext uri="{FF2B5EF4-FFF2-40B4-BE49-F238E27FC236}">
                <a16:creationId xmlns:a16="http://schemas.microsoft.com/office/drawing/2014/main" id="{A1282A1D-8533-6A44-8C29-AF9ABDA31E4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44043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8E23-31F6-4F4E-AC2A-EAED6FE72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43E90-B556-2549-9CB0-EA9A96AC10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B4220-3858-D741-B01D-7C642B9219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938B9-0FC7-7347-8212-36BE415FAFAB}"/>
              </a:ext>
            </a:extLst>
          </p:cNvPr>
          <p:cNvSpPr>
            <a:spLocks noGrp="1"/>
          </p:cNvSpPr>
          <p:nvPr>
            <p:ph type="dt" sz="half" idx="10"/>
          </p:nvPr>
        </p:nvSpPr>
        <p:spPr/>
        <p:txBody>
          <a:bodyPr/>
          <a:lstStyle/>
          <a:p>
            <a:fld id="{0FE3544E-CA60-F142-B3B3-7B86F52D0175}" type="datetime1">
              <a:rPr lang="en-US" smtClean="0"/>
              <a:t>2/10/23</a:t>
            </a:fld>
            <a:endParaRPr lang="en-US"/>
          </a:p>
        </p:txBody>
      </p:sp>
      <p:sp>
        <p:nvSpPr>
          <p:cNvPr id="6" name="Footer Placeholder 5">
            <a:extLst>
              <a:ext uri="{FF2B5EF4-FFF2-40B4-BE49-F238E27FC236}">
                <a16:creationId xmlns:a16="http://schemas.microsoft.com/office/drawing/2014/main" id="{47023429-29B6-D147-9E76-DB89BB36391B}"/>
              </a:ext>
            </a:extLst>
          </p:cNvPr>
          <p:cNvSpPr>
            <a:spLocks noGrp="1"/>
          </p:cNvSpPr>
          <p:nvPr>
            <p:ph type="ftr" sz="quarter" idx="11"/>
          </p:nvPr>
        </p:nvSpPr>
        <p:spPr/>
        <p:txBody>
          <a:bodyPr/>
          <a:lstStyle/>
          <a:p>
            <a:r>
              <a:rPr lang="en-US"/>
              <a:t>© 2023 Darrell Long</a:t>
            </a:r>
          </a:p>
        </p:txBody>
      </p:sp>
      <p:sp>
        <p:nvSpPr>
          <p:cNvPr id="7" name="Slide Number Placeholder 6">
            <a:extLst>
              <a:ext uri="{FF2B5EF4-FFF2-40B4-BE49-F238E27FC236}">
                <a16:creationId xmlns:a16="http://schemas.microsoft.com/office/drawing/2014/main" id="{EC1F85C8-E1E5-0D49-9851-3B591890F0E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72463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479-1163-A745-B1D0-0F752B468F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37FAA-5312-014C-AB25-955F763D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67E195-B91F-874C-BFF9-DA9E21529C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3DEC0-6E01-0747-BB1E-31B5B1FDE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52394E-3ABD-554E-80E4-DFEBB7D647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B7056-E655-A545-8310-919490DCA97D}"/>
              </a:ext>
            </a:extLst>
          </p:cNvPr>
          <p:cNvSpPr>
            <a:spLocks noGrp="1"/>
          </p:cNvSpPr>
          <p:nvPr>
            <p:ph type="dt" sz="half" idx="10"/>
          </p:nvPr>
        </p:nvSpPr>
        <p:spPr/>
        <p:txBody>
          <a:bodyPr/>
          <a:lstStyle/>
          <a:p>
            <a:fld id="{8D1AD10C-3DCE-E14A-94BA-8CEF4023ED88}" type="datetime1">
              <a:rPr lang="en-US" smtClean="0"/>
              <a:t>2/10/23</a:t>
            </a:fld>
            <a:endParaRPr lang="en-US"/>
          </a:p>
        </p:txBody>
      </p:sp>
      <p:sp>
        <p:nvSpPr>
          <p:cNvPr id="8" name="Footer Placeholder 7">
            <a:extLst>
              <a:ext uri="{FF2B5EF4-FFF2-40B4-BE49-F238E27FC236}">
                <a16:creationId xmlns:a16="http://schemas.microsoft.com/office/drawing/2014/main" id="{4FC4D4C5-B4BF-0148-9C06-6C2B1D61CC44}"/>
              </a:ext>
            </a:extLst>
          </p:cNvPr>
          <p:cNvSpPr>
            <a:spLocks noGrp="1"/>
          </p:cNvSpPr>
          <p:nvPr>
            <p:ph type="ftr" sz="quarter" idx="11"/>
          </p:nvPr>
        </p:nvSpPr>
        <p:spPr/>
        <p:txBody>
          <a:bodyPr/>
          <a:lstStyle/>
          <a:p>
            <a:r>
              <a:rPr lang="en-US"/>
              <a:t>© 2023 Darrell Long</a:t>
            </a:r>
          </a:p>
        </p:txBody>
      </p:sp>
      <p:sp>
        <p:nvSpPr>
          <p:cNvPr id="9" name="Slide Number Placeholder 8">
            <a:extLst>
              <a:ext uri="{FF2B5EF4-FFF2-40B4-BE49-F238E27FC236}">
                <a16:creationId xmlns:a16="http://schemas.microsoft.com/office/drawing/2014/main" id="{34AA7F2C-7DF4-DB4B-A1FD-AF08F1649E7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69414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0157-CB77-8F47-B80B-32F2D2C09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DDD31-299C-EA45-8980-8EF2A489C60E}"/>
              </a:ext>
            </a:extLst>
          </p:cNvPr>
          <p:cNvSpPr>
            <a:spLocks noGrp="1"/>
          </p:cNvSpPr>
          <p:nvPr>
            <p:ph type="dt" sz="half" idx="10"/>
          </p:nvPr>
        </p:nvSpPr>
        <p:spPr/>
        <p:txBody>
          <a:bodyPr/>
          <a:lstStyle/>
          <a:p>
            <a:fld id="{0056317C-1929-1142-9612-F9BAB6DB0479}" type="datetime1">
              <a:rPr lang="en-US" smtClean="0"/>
              <a:t>2/10/23</a:t>
            </a:fld>
            <a:endParaRPr lang="en-US"/>
          </a:p>
        </p:txBody>
      </p:sp>
      <p:sp>
        <p:nvSpPr>
          <p:cNvPr id="4" name="Footer Placeholder 3">
            <a:extLst>
              <a:ext uri="{FF2B5EF4-FFF2-40B4-BE49-F238E27FC236}">
                <a16:creationId xmlns:a16="http://schemas.microsoft.com/office/drawing/2014/main" id="{F07552C3-ECBC-AD4C-A8F3-DE48FC7687F5}"/>
              </a:ext>
            </a:extLst>
          </p:cNvPr>
          <p:cNvSpPr>
            <a:spLocks noGrp="1"/>
          </p:cNvSpPr>
          <p:nvPr>
            <p:ph type="ftr" sz="quarter" idx="11"/>
          </p:nvPr>
        </p:nvSpPr>
        <p:spPr/>
        <p:txBody>
          <a:bodyPr/>
          <a:lstStyle/>
          <a:p>
            <a:r>
              <a:rPr lang="en-US"/>
              <a:t>© 2023 Darrell Long</a:t>
            </a:r>
          </a:p>
        </p:txBody>
      </p:sp>
      <p:sp>
        <p:nvSpPr>
          <p:cNvPr id="5" name="Slide Number Placeholder 4">
            <a:extLst>
              <a:ext uri="{FF2B5EF4-FFF2-40B4-BE49-F238E27FC236}">
                <a16:creationId xmlns:a16="http://schemas.microsoft.com/office/drawing/2014/main" id="{19B08F24-7499-4845-B7ED-50BF86A51346}"/>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36193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D7E51-9DE8-3045-9998-5F440F2F82F6}"/>
              </a:ext>
            </a:extLst>
          </p:cNvPr>
          <p:cNvSpPr>
            <a:spLocks noGrp="1"/>
          </p:cNvSpPr>
          <p:nvPr>
            <p:ph type="dt" sz="half" idx="10"/>
          </p:nvPr>
        </p:nvSpPr>
        <p:spPr/>
        <p:txBody>
          <a:bodyPr/>
          <a:lstStyle/>
          <a:p>
            <a:fld id="{F44DE7F1-8FD4-0C4B-A6F2-FE4035B943EC}" type="datetime1">
              <a:rPr lang="en-US" smtClean="0"/>
              <a:t>2/10/23</a:t>
            </a:fld>
            <a:endParaRPr lang="en-US"/>
          </a:p>
        </p:txBody>
      </p:sp>
      <p:sp>
        <p:nvSpPr>
          <p:cNvPr id="3" name="Footer Placeholder 2">
            <a:extLst>
              <a:ext uri="{FF2B5EF4-FFF2-40B4-BE49-F238E27FC236}">
                <a16:creationId xmlns:a16="http://schemas.microsoft.com/office/drawing/2014/main" id="{A9EE91C3-0B67-C245-9470-709E3E6E22BF}"/>
              </a:ext>
            </a:extLst>
          </p:cNvPr>
          <p:cNvSpPr>
            <a:spLocks noGrp="1"/>
          </p:cNvSpPr>
          <p:nvPr>
            <p:ph type="ftr" sz="quarter" idx="11"/>
          </p:nvPr>
        </p:nvSpPr>
        <p:spPr/>
        <p:txBody>
          <a:bodyPr/>
          <a:lstStyle/>
          <a:p>
            <a:r>
              <a:rPr lang="en-US"/>
              <a:t>© 2023 Darrell Long</a:t>
            </a:r>
          </a:p>
        </p:txBody>
      </p:sp>
      <p:sp>
        <p:nvSpPr>
          <p:cNvPr id="4" name="Slide Number Placeholder 3">
            <a:extLst>
              <a:ext uri="{FF2B5EF4-FFF2-40B4-BE49-F238E27FC236}">
                <a16:creationId xmlns:a16="http://schemas.microsoft.com/office/drawing/2014/main" id="{80A2F816-CDED-8D4C-9D43-054B28E7D4D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87692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943-5F67-BD4F-B411-C67632458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C3972-C300-384B-AD77-B072197FC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7B9FF-59E8-414A-B413-15578AE4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49F35A-4066-0E45-871A-647F87BE5233}"/>
              </a:ext>
            </a:extLst>
          </p:cNvPr>
          <p:cNvSpPr>
            <a:spLocks noGrp="1"/>
          </p:cNvSpPr>
          <p:nvPr>
            <p:ph type="dt" sz="half" idx="10"/>
          </p:nvPr>
        </p:nvSpPr>
        <p:spPr/>
        <p:txBody>
          <a:bodyPr/>
          <a:lstStyle/>
          <a:p>
            <a:fld id="{A6173D1F-ABD5-2D43-B9F9-3DD4A21EEB89}" type="datetime1">
              <a:rPr lang="en-US" smtClean="0"/>
              <a:t>2/10/23</a:t>
            </a:fld>
            <a:endParaRPr lang="en-US"/>
          </a:p>
        </p:txBody>
      </p:sp>
      <p:sp>
        <p:nvSpPr>
          <p:cNvPr id="6" name="Footer Placeholder 5">
            <a:extLst>
              <a:ext uri="{FF2B5EF4-FFF2-40B4-BE49-F238E27FC236}">
                <a16:creationId xmlns:a16="http://schemas.microsoft.com/office/drawing/2014/main" id="{87595D65-68EE-624F-882A-F9CFE1BF8B38}"/>
              </a:ext>
            </a:extLst>
          </p:cNvPr>
          <p:cNvSpPr>
            <a:spLocks noGrp="1"/>
          </p:cNvSpPr>
          <p:nvPr>
            <p:ph type="ftr" sz="quarter" idx="11"/>
          </p:nvPr>
        </p:nvSpPr>
        <p:spPr/>
        <p:txBody>
          <a:bodyPr/>
          <a:lstStyle/>
          <a:p>
            <a:r>
              <a:rPr lang="en-US"/>
              <a:t>© 2023 Darrell Long</a:t>
            </a:r>
          </a:p>
        </p:txBody>
      </p:sp>
      <p:sp>
        <p:nvSpPr>
          <p:cNvPr id="7" name="Slide Number Placeholder 6">
            <a:extLst>
              <a:ext uri="{FF2B5EF4-FFF2-40B4-BE49-F238E27FC236}">
                <a16:creationId xmlns:a16="http://schemas.microsoft.com/office/drawing/2014/main" id="{E6D61EB7-51FF-454B-AE41-04DC5D16547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553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63A-1EB0-B449-950E-47EE3592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8CB9D-0CBF-274B-98BD-99911581B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D066-8B81-0648-82C8-9B92F11E8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C8AB94-1403-594B-8808-5100B342E742}"/>
              </a:ext>
            </a:extLst>
          </p:cNvPr>
          <p:cNvSpPr>
            <a:spLocks noGrp="1"/>
          </p:cNvSpPr>
          <p:nvPr>
            <p:ph type="dt" sz="half" idx="10"/>
          </p:nvPr>
        </p:nvSpPr>
        <p:spPr/>
        <p:txBody>
          <a:bodyPr/>
          <a:lstStyle/>
          <a:p>
            <a:fld id="{BD8907BE-51CA-8A40-B085-1B722CD3B339}" type="datetime1">
              <a:rPr lang="en-US" smtClean="0"/>
              <a:t>2/10/23</a:t>
            </a:fld>
            <a:endParaRPr lang="en-US"/>
          </a:p>
        </p:txBody>
      </p:sp>
      <p:sp>
        <p:nvSpPr>
          <p:cNvPr id="6" name="Footer Placeholder 5">
            <a:extLst>
              <a:ext uri="{FF2B5EF4-FFF2-40B4-BE49-F238E27FC236}">
                <a16:creationId xmlns:a16="http://schemas.microsoft.com/office/drawing/2014/main" id="{74342E77-D197-6948-BBB2-486805478647}"/>
              </a:ext>
            </a:extLst>
          </p:cNvPr>
          <p:cNvSpPr>
            <a:spLocks noGrp="1"/>
          </p:cNvSpPr>
          <p:nvPr>
            <p:ph type="ftr" sz="quarter" idx="11"/>
          </p:nvPr>
        </p:nvSpPr>
        <p:spPr/>
        <p:txBody>
          <a:bodyPr/>
          <a:lstStyle/>
          <a:p>
            <a:r>
              <a:rPr lang="en-US"/>
              <a:t>© 2023 Darrell Long</a:t>
            </a:r>
          </a:p>
        </p:txBody>
      </p:sp>
      <p:sp>
        <p:nvSpPr>
          <p:cNvPr id="7" name="Slide Number Placeholder 6">
            <a:extLst>
              <a:ext uri="{FF2B5EF4-FFF2-40B4-BE49-F238E27FC236}">
                <a16:creationId xmlns:a16="http://schemas.microsoft.com/office/drawing/2014/main" id="{D113604C-B8E4-DF4C-8045-42A20687AB51}"/>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61731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46B09-7390-E545-AA01-4C59CD253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C4250-3387-C842-8049-6D78F23E5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C0BE6-DC5F-BD47-8CDF-6F4EF45F6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5DD03-BBB7-A144-89B9-B71A54488517}" type="datetime1">
              <a:rPr lang="en-US" smtClean="0"/>
              <a:t>2/10/23</a:t>
            </a:fld>
            <a:endParaRPr lang="en-US"/>
          </a:p>
        </p:txBody>
      </p:sp>
      <p:sp>
        <p:nvSpPr>
          <p:cNvPr id="5" name="Footer Placeholder 4">
            <a:extLst>
              <a:ext uri="{FF2B5EF4-FFF2-40B4-BE49-F238E27FC236}">
                <a16:creationId xmlns:a16="http://schemas.microsoft.com/office/drawing/2014/main" id="{6C818E87-B160-7549-A7FC-0ABB493D5E52}"/>
              </a:ext>
            </a:extLst>
          </p:cNvPr>
          <p:cNvSpPr>
            <a:spLocks noGrp="1"/>
          </p:cNvSpPr>
          <p:nvPr>
            <p:ph type="ftr" sz="quarter" idx="3"/>
          </p:nvPr>
        </p:nvSpPr>
        <p:spPr>
          <a:xfrm>
            <a:off x="4038600" y="64929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Darrell Long</a:t>
            </a:r>
          </a:p>
        </p:txBody>
      </p:sp>
      <p:sp>
        <p:nvSpPr>
          <p:cNvPr id="6" name="Slide Number Placeholder 5">
            <a:extLst>
              <a:ext uri="{FF2B5EF4-FFF2-40B4-BE49-F238E27FC236}">
                <a16:creationId xmlns:a16="http://schemas.microsoft.com/office/drawing/2014/main" id="{0784CC01-9723-EC4F-B91D-41CA37CAED26}"/>
              </a:ext>
            </a:extLst>
          </p:cNvPr>
          <p:cNvSpPr>
            <a:spLocks noGrp="1"/>
          </p:cNvSpPr>
          <p:nvPr>
            <p:ph type="sldNum" sz="quarter" idx="4"/>
          </p:nvPr>
        </p:nvSpPr>
        <p:spPr>
          <a:xfrm>
            <a:off x="8610600" y="649298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BE7AE-4439-B74C-95DF-C258F2083AB5}" type="slidenum">
              <a:rPr lang="en-US" smtClean="0"/>
              <a:t>‹#›</a:t>
            </a:fld>
            <a:endParaRPr lang="en-US"/>
          </a:p>
        </p:txBody>
      </p:sp>
    </p:spTree>
    <p:extLst>
      <p:ext uri="{BB962C8B-B14F-4D97-AF65-F5344CB8AC3E}">
        <p14:creationId xmlns:p14="http://schemas.microsoft.com/office/powerpoint/2010/main" val="258071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FF25-26C3-8945-B2B5-3744F10D5166}"/>
              </a:ext>
            </a:extLst>
          </p:cNvPr>
          <p:cNvSpPr>
            <a:spLocks noGrp="1"/>
          </p:cNvSpPr>
          <p:nvPr>
            <p:ph type="ctrTitle"/>
          </p:nvPr>
        </p:nvSpPr>
        <p:spPr>
          <a:xfrm>
            <a:off x="6746628" y="1783959"/>
            <a:ext cx="4645250" cy="2889114"/>
          </a:xfrm>
        </p:spPr>
        <p:txBody>
          <a:bodyPr anchor="b">
            <a:normAutofit/>
          </a:bodyPr>
          <a:lstStyle/>
          <a:p>
            <a:pPr algn="l"/>
            <a:r>
              <a:rPr lang="en-US"/>
              <a:t>Introduction to Files</a:t>
            </a:r>
          </a:p>
        </p:txBody>
      </p:sp>
      <p:sp>
        <p:nvSpPr>
          <p:cNvPr id="3" name="Subtitle 2">
            <a:extLst>
              <a:ext uri="{FF2B5EF4-FFF2-40B4-BE49-F238E27FC236}">
                <a16:creationId xmlns:a16="http://schemas.microsoft.com/office/drawing/2014/main" id="{CCD750A4-467B-3B41-9043-E65E6991E94F}"/>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accent5"/>
                </a:solidFill>
              </a:rPr>
              <a:t>Prof. Darrell Long</a:t>
            </a:r>
          </a:p>
          <a:p>
            <a:pPr algn="l"/>
            <a:r>
              <a:rPr lang="en-US" sz="2000" dirty="0">
                <a:solidFill>
                  <a:schemeClr val="accent5"/>
                </a:solidFill>
              </a:rPr>
              <a:t>CSE 13S</a:t>
            </a:r>
          </a:p>
        </p:txBody>
      </p:sp>
      <p:sp>
        <p:nvSpPr>
          <p:cNvPr id="17"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electronics&#13;&#10;&#13;&#10;Description automatically generated">
            <a:extLst>
              <a:ext uri="{FF2B5EF4-FFF2-40B4-BE49-F238E27FC236}">
                <a16:creationId xmlns:a16="http://schemas.microsoft.com/office/drawing/2014/main" id="{F8205663-688F-B747-935A-B5D364AA8EA6}"/>
              </a:ext>
            </a:extLst>
          </p:cNvPr>
          <p:cNvPicPr>
            <a:picLocks noChangeAspect="1"/>
          </p:cNvPicPr>
          <p:nvPr/>
        </p:nvPicPr>
        <p:blipFill rotWithShape="1">
          <a:blip r:embed="rId3"/>
          <a:srcRect l="1785" r="11035" b="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Footer Placeholder 3">
            <a:extLst>
              <a:ext uri="{FF2B5EF4-FFF2-40B4-BE49-F238E27FC236}">
                <a16:creationId xmlns:a16="http://schemas.microsoft.com/office/drawing/2014/main" id="{D6C33E91-157A-C142-B78D-E2F8AD08C8B9}"/>
              </a:ext>
            </a:extLst>
          </p:cNvPr>
          <p:cNvSpPr>
            <a:spLocks noGrp="1"/>
          </p:cNvSpPr>
          <p:nvPr>
            <p:ph type="ftr" sz="quarter" idx="11"/>
          </p:nvPr>
        </p:nvSpPr>
        <p:spPr/>
        <p:txBody>
          <a:bodyPr/>
          <a:lstStyle/>
          <a:p>
            <a:r>
              <a:rPr lang="en-US"/>
              <a:t>© 2023 Darrell Long</a:t>
            </a:r>
          </a:p>
        </p:txBody>
      </p:sp>
      <p:sp>
        <p:nvSpPr>
          <p:cNvPr id="6" name="Slide Number Placeholder 5">
            <a:extLst>
              <a:ext uri="{FF2B5EF4-FFF2-40B4-BE49-F238E27FC236}">
                <a16:creationId xmlns:a16="http://schemas.microsoft.com/office/drawing/2014/main" id="{B6DC770E-9644-9549-A015-CF7C2CEBE462}"/>
              </a:ext>
            </a:extLst>
          </p:cNvPr>
          <p:cNvSpPr>
            <a:spLocks noGrp="1"/>
          </p:cNvSpPr>
          <p:nvPr>
            <p:ph type="sldNum" sz="quarter" idx="12"/>
          </p:nvPr>
        </p:nvSpPr>
        <p:spPr/>
        <p:txBody>
          <a:bodyPr/>
          <a:lstStyle/>
          <a:p>
            <a:fld id="{1D3BE7AE-4439-B74C-95DF-C258F2083AB5}" type="slidenum">
              <a:rPr lang="en-US" smtClean="0"/>
              <a:t>1</a:t>
            </a:fld>
            <a:endParaRPr lang="en-US"/>
          </a:p>
        </p:txBody>
      </p:sp>
      <p:sp>
        <p:nvSpPr>
          <p:cNvPr id="7" name="Date Placeholder 6">
            <a:extLst>
              <a:ext uri="{FF2B5EF4-FFF2-40B4-BE49-F238E27FC236}">
                <a16:creationId xmlns:a16="http://schemas.microsoft.com/office/drawing/2014/main" id="{F7580654-2FF6-FD44-AB5D-E0658E59DF42}"/>
              </a:ext>
            </a:extLst>
          </p:cNvPr>
          <p:cNvSpPr>
            <a:spLocks noGrp="1"/>
          </p:cNvSpPr>
          <p:nvPr>
            <p:ph type="dt" sz="half" idx="10"/>
          </p:nvPr>
        </p:nvSpPr>
        <p:spPr>
          <a:xfrm>
            <a:off x="838200" y="6492865"/>
            <a:ext cx="2743200" cy="365125"/>
          </a:xfrm>
        </p:spPr>
        <p:txBody>
          <a:bodyPr/>
          <a:lstStyle/>
          <a:p>
            <a:fld id="{0CB427BA-2481-2447-8449-D2C9E5D612CF}" type="datetime1">
              <a:rPr lang="en-US" smtClean="0"/>
              <a:t>2/10/23</a:t>
            </a:fld>
            <a:endParaRPr lang="en-US" dirty="0"/>
          </a:p>
        </p:txBody>
      </p:sp>
    </p:spTree>
    <p:extLst>
      <p:ext uri="{BB962C8B-B14F-4D97-AF65-F5344CB8AC3E}">
        <p14:creationId xmlns:p14="http://schemas.microsoft.com/office/powerpoint/2010/main" val="1817198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B6C3D-7944-B346-8183-A996D64C28AD}"/>
              </a:ext>
            </a:extLst>
          </p:cNvPr>
          <p:cNvSpPr>
            <a:spLocks noGrp="1"/>
          </p:cNvSpPr>
          <p:nvPr>
            <p:ph type="title"/>
          </p:nvPr>
        </p:nvSpPr>
        <p:spPr>
          <a:xfrm>
            <a:off x="833002" y="365125"/>
            <a:ext cx="3973667" cy="5811837"/>
          </a:xfrm>
        </p:spPr>
        <p:txBody>
          <a:bodyPr>
            <a:normAutofit/>
          </a:bodyPr>
          <a:lstStyle/>
          <a:p>
            <a:r>
              <a:rPr lang="en-US">
                <a:solidFill>
                  <a:srgbClr val="FFFFFF"/>
                </a:solidFill>
              </a:rPr>
              <a:t>Directories</a:t>
            </a:r>
          </a:p>
        </p:txBody>
      </p:sp>
      <p:sp>
        <p:nvSpPr>
          <p:cNvPr id="5" name="Content Placeholder 4">
            <a:extLst>
              <a:ext uri="{FF2B5EF4-FFF2-40B4-BE49-F238E27FC236}">
                <a16:creationId xmlns:a16="http://schemas.microsoft.com/office/drawing/2014/main" id="{19017773-472B-2944-A405-53CD8747B117}"/>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Naming is better than using numbers, but still limited.</a:t>
            </a:r>
          </a:p>
          <a:p>
            <a:r>
              <a:rPr lang="en-US" sz="2000">
                <a:solidFill>
                  <a:srgbClr val="FFFFFF"/>
                </a:solidFill>
              </a:rPr>
              <a:t>Humans like to group things together for convenience.</a:t>
            </a:r>
          </a:p>
          <a:p>
            <a:pPr lvl="1"/>
            <a:r>
              <a:rPr lang="en-US" sz="2000">
                <a:solidFill>
                  <a:srgbClr val="FFFFFF"/>
                </a:solidFill>
              </a:rPr>
              <a:t>We use hierarchy to manage complexity.</a:t>
            </a:r>
          </a:p>
          <a:p>
            <a:r>
              <a:rPr lang="en-US" sz="2000">
                <a:solidFill>
                  <a:srgbClr val="FFFFFF"/>
                </a:solidFill>
              </a:rPr>
              <a:t>File systems allow this to be done with directories</a:t>
            </a:r>
          </a:p>
          <a:p>
            <a:pPr lvl="1"/>
            <a:r>
              <a:rPr lang="en-US" sz="2000">
                <a:solidFill>
                  <a:srgbClr val="FFFFFF"/>
                </a:solidFill>
              </a:rPr>
              <a:t>You may call them folders.</a:t>
            </a:r>
          </a:p>
          <a:p>
            <a:r>
              <a:rPr lang="en-US" sz="2000">
                <a:solidFill>
                  <a:srgbClr val="FFFFFF"/>
                </a:solidFill>
              </a:rPr>
              <a:t>Grouping makes it easier to:</a:t>
            </a:r>
          </a:p>
          <a:p>
            <a:pPr lvl="1"/>
            <a:r>
              <a:rPr lang="en-US" sz="2000">
                <a:solidFill>
                  <a:srgbClr val="FFFFFF"/>
                </a:solidFill>
              </a:rPr>
              <a:t>Find files in the first place: remember the enclosing directories for the file,</a:t>
            </a:r>
          </a:p>
          <a:p>
            <a:pPr lvl="1"/>
            <a:r>
              <a:rPr lang="en-US" sz="2000">
                <a:solidFill>
                  <a:srgbClr val="FFFFFF"/>
                </a:solidFill>
              </a:rPr>
              <a:t>Locate related files,</a:t>
            </a:r>
          </a:p>
          <a:p>
            <a:pPr lvl="1"/>
            <a:r>
              <a:rPr lang="en-US" sz="2000">
                <a:solidFill>
                  <a:srgbClr val="FFFFFF"/>
                </a:solidFill>
              </a:rPr>
              <a:t>Determine which files are related.</a:t>
            </a:r>
          </a:p>
        </p:txBody>
      </p:sp>
      <p:sp>
        <p:nvSpPr>
          <p:cNvPr id="6" name="Date Placeholder 5">
            <a:extLst>
              <a:ext uri="{FF2B5EF4-FFF2-40B4-BE49-F238E27FC236}">
                <a16:creationId xmlns:a16="http://schemas.microsoft.com/office/drawing/2014/main" id="{26243545-A7AB-C346-A41F-89A4D34B7866}"/>
              </a:ext>
            </a:extLst>
          </p:cNvPr>
          <p:cNvSpPr>
            <a:spLocks noGrp="1"/>
          </p:cNvSpPr>
          <p:nvPr>
            <p:ph type="dt" sz="half" idx="10"/>
          </p:nvPr>
        </p:nvSpPr>
        <p:spPr>
          <a:xfrm>
            <a:off x="838200" y="6356350"/>
            <a:ext cx="2743200" cy="365125"/>
          </a:xfrm>
        </p:spPr>
        <p:txBody>
          <a:bodyPr>
            <a:normAutofit/>
          </a:bodyPr>
          <a:lstStyle/>
          <a:p>
            <a:pPr>
              <a:spcAft>
                <a:spcPts val="600"/>
              </a:spcAft>
            </a:pPr>
            <a:fld id="{58F2F1AE-A4C7-C549-AFAC-F444AED90A88}" type="datetime1">
              <a:rPr lang="en-US" smtClean="0">
                <a:solidFill>
                  <a:srgbClr val="FFFFFF">
                    <a:alpha val="80000"/>
                  </a:srgbClr>
                </a:solidFill>
              </a:rPr>
              <a:t>2/10/23</a:t>
            </a:fld>
            <a:endParaRPr lang="en-US">
              <a:solidFill>
                <a:srgbClr val="FFFFFF">
                  <a:alpha val="80000"/>
                </a:srgbClr>
              </a:solidFill>
            </a:endParaRPr>
          </a:p>
        </p:txBody>
      </p:sp>
      <p:sp>
        <p:nvSpPr>
          <p:cNvPr id="3" name="Footer Placeholder 2">
            <a:extLst>
              <a:ext uri="{FF2B5EF4-FFF2-40B4-BE49-F238E27FC236}">
                <a16:creationId xmlns:a16="http://schemas.microsoft.com/office/drawing/2014/main" id="{8DF970FE-E0F9-8044-B2DC-C26A7410EDC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rgbClr val="FFFFFF">
                    <a:alpha val="80000"/>
                  </a:srgbClr>
                </a:solidFill>
              </a:rPr>
              <a:t>© 2023 Darrell Long</a:t>
            </a:r>
          </a:p>
        </p:txBody>
      </p:sp>
      <p:sp>
        <p:nvSpPr>
          <p:cNvPr id="4" name="Slide Number Placeholder 3">
            <a:extLst>
              <a:ext uri="{FF2B5EF4-FFF2-40B4-BE49-F238E27FC236}">
                <a16:creationId xmlns:a16="http://schemas.microsoft.com/office/drawing/2014/main" id="{B9D7F4DB-2291-014A-A3EC-D8C7CB53256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D3BE7AE-4439-B74C-95DF-C258F2083AB5}" type="slidenum">
              <a:rPr lang="en-US">
                <a:solidFill>
                  <a:srgbClr val="FFFFFF">
                    <a:alpha val="80000"/>
                  </a:srgbClr>
                </a:solidFill>
              </a:rPr>
              <a:pPr>
                <a:spcAft>
                  <a:spcPts val="600"/>
                </a:spcAft>
              </a:pPr>
              <a:t>10</a:t>
            </a:fld>
            <a:endParaRPr lang="en-US">
              <a:solidFill>
                <a:srgbClr val="FFFFFF">
                  <a:alpha val="80000"/>
                </a:srgbClr>
              </a:solidFill>
            </a:endParaRPr>
          </a:p>
        </p:txBody>
      </p:sp>
    </p:spTree>
    <p:extLst>
      <p:ext uri="{BB962C8B-B14F-4D97-AF65-F5344CB8AC3E}">
        <p14:creationId xmlns:p14="http://schemas.microsoft.com/office/powerpoint/2010/main" val="39130171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386" name="Rectangle 2">
            <a:extLst>
              <a:ext uri="{FF2B5EF4-FFF2-40B4-BE49-F238E27FC236}">
                <a16:creationId xmlns:a16="http://schemas.microsoft.com/office/drawing/2014/main" id="{2D9A5AEC-7C42-C745-B354-34ABBA76AC20}"/>
              </a:ext>
            </a:extLst>
          </p:cNvPr>
          <p:cNvSpPr>
            <a:spLocks noGrp="1" noChangeArrowheads="1"/>
          </p:cNvSpPr>
          <p:nvPr>
            <p:ph type="title"/>
          </p:nvPr>
        </p:nvSpPr>
        <p:spPr>
          <a:xfrm>
            <a:off x="643468" y="623392"/>
            <a:ext cx="3363974" cy="1607060"/>
          </a:xfrm>
          <a:prstGeom prst="ellipse">
            <a:avLst/>
          </a:prstGeom>
          <a:noFill/>
          <a:ln w="19050">
            <a:solidFill>
              <a:schemeClr val="tx1"/>
            </a:solidFill>
          </a:ln>
        </p:spPr>
        <p:txBody>
          <a:bodyPr wrap="square" anchor="ctr">
            <a:normAutofit/>
          </a:bodyPr>
          <a:lstStyle/>
          <a:p>
            <a:pPr algn="ctr"/>
            <a:r>
              <a:rPr lang="en-US" altLang="en-US" sz="2400"/>
              <a:t>Directories</a:t>
            </a:r>
            <a:br>
              <a:rPr lang="en-US" altLang="en-US" sz="2400"/>
            </a:br>
            <a:r>
              <a:rPr lang="en-US" altLang="en-US" sz="2400"/>
              <a:t>Single-Level Directory Systems</a:t>
            </a:r>
          </a:p>
        </p:txBody>
      </p:sp>
      <p:sp>
        <p:nvSpPr>
          <p:cNvPr id="16387" name="Rectangle 3">
            <a:extLst>
              <a:ext uri="{FF2B5EF4-FFF2-40B4-BE49-F238E27FC236}">
                <a16:creationId xmlns:a16="http://schemas.microsoft.com/office/drawing/2014/main" id="{2D2EE293-9CA5-D44E-A8F9-FB6D4898DC01}"/>
              </a:ext>
            </a:extLst>
          </p:cNvPr>
          <p:cNvSpPr>
            <a:spLocks noGrp="1" noChangeArrowheads="1"/>
          </p:cNvSpPr>
          <p:nvPr>
            <p:ph idx="1"/>
          </p:nvPr>
        </p:nvSpPr>
        <p:spPr>
          <a:xfrm>
            <a:off x="643468" y="2638043"/>
            <a:ext cx="3363974" cy="3415623"/>
          </a:xfrm>
        </p:spPr>
        <p:txBody>
          <a:bodyPr>
            <a:normAutofit/>
          </a:bodyPr>
          <a:lstStyle/>
          <a:p>
            <a:pPr marL="0" indent="0">
              <a:buNone/>
            </a:pPr>
            <a:r>
              <a:rPr lang="en-US" altLang="en-US" sz="2000" dirty="0"/>
              <a:t>A single level directory system:</a:t>
            </a:r>
          </a:p>
          <a:p>
            <a:r>
              <a:rPr lang="en-US" altLang="en-US" sz="2000" dirty="0"/>
              <a:t>Contains 4 files</a:t>
            </a:r>
          </a:p>
          <a:p>
            <a:r>
              <a:rPr lang="en-US" altLang="en-US" sz="2000" dirty="0"/>
              <a:t>Owned by 3 different people, A, B, and C</a:t>
            </a:r>
          </a:p>
        </p:txBody>
      </p:sp>
      <p:pic>
        <p:nvPicPr>
          <p:cNvPr id="16389" name="Picture 5" descr="C:\B\b4\JPG\foo\6-7.jpg">
            <a:extLst>
              <a:ext uri="{FF2B5EF4-FFF2-40B4-BE49-F238E27FC236}">
                <a16:creationId xmlns:a16="http://schemas.microsoft.com/office/drawing/2014/main" id="{EF76BCC9-C876-2E44-AB7C-885B6251A2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19217"/>
            <a:ext cx="6250769" cy="265869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E6D153C-AE08-B248-BFFF-753F60F7C5E4}"/>
              </a:ext>
            </a:extLst>
          </p:cNvPr>
          <p:cNvSpPr>
            <a:spLocks noGrp="1"/>
          </p:cNvSpPr>
          <p:nvPr>
            <p:ph type="dt" sz="half" idx="10"/>
          </p:nvPr>
        </p:nvSpPr>
        <p:spPr>
          <a:xfrm>
            <a:off x="643468" y="6356350"/>
            <a:ext cx="1686264" cy="365125"/>
          </a:xfrm>
        </p:spPr>
        <p:txBody>
          <a:bodyPr>
            <a:normAutofit/>
          </a:bodyPr>
          <a:lstStyle/>
          <a:p>
            <a:pPr>
              <a:spcAft>
                <a:spcPts val="600"/>
              </a:spcAft>
            </a:pPr>
            <a:fld id="{FA31F2BA-32E1-2649-8E88-B6879CCF49B1}" type="datetime1">
              <a:rPr lang="en-US" smtClean="0"/>
              <a:t>2/10/23</a:t>
            </a:fld>
            <a:endParaRPr lang="en-US"/>
          </a:p>
        </p:txBody>
      </p:sp>
      <p:sp>
        <p:nvSpPr>
          <p:cNvPr id="2" name="Footer Placeholder 1">
            <a:extLst>
              <a:ext uri="{FF2B5EF4-FFF2-40B4-BE49-F238E27FC236}">
                <a16:creationId xmlns:a16="http://schemas.microsoft.com/office/drawing/2014/main" id="{937CFE7D-7A66-BD43-B604-32081DA1B98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 2023 Darrell Long</a:t>
            </a:r>
            <a:endParaRPr lang="en-US" dirty="0">
              <a:solidFill>
                <a:schemeClr val="bg1"/>
              </a:solidFill>
            </a:endParaRPr>
          </a:p>
        </p:txBody>
      </p:sp>
      <p:sp>
        <p:nvSpPr>
          <p:cNvPr id="3" name="Slide Number Placeholder 2">
            <a:extLst>
              <a:ext uri="{FF2B5EF4-FFF2-40B4-BE49-F238E27FC236}">
                <a16:creationId xmlns:a16="http://schemas.microsoft.com/office/drawing/2014/main" id="{40476488-6A13-EC43-9872-F7AC93CEC66A}"/>
              </a:ext>
            </a:extLst>
          </p:cNvPr>
          <p:cNvSpPr>
            <a:spLocks noGrp="1"/>
          </p:cNvSpPr>
          <p:nvPr>
            <p:ph type="sldNum" sz="quarter" idx="12"/>
          </p:nvPr>
        </p:nvSpPr>
        <p:spPr>
          <a:xfrm>
            <a:off x="8610600" y="6356350"/>
            <a:ext cx="2743200" cy="365125"/>
          </a:xfrm>
        </p:spPr>
        <p:txBody>
          <a:bodyPr>
            <a:normAutofit/>
          </a:bodyPr>
          <a:lstStyle/>
          <a:p>
            <a:pPr>
              <a:spcAft>
                <a:spcPts val="600"/>
              </a:spcAft>
            </a:pPr>
            <a:fld id="{1D3BE7AE-4439-B74C-95DF-C258F2083AB5}" type="slidenum">
              <a:rPr lang="en-US" smtClean="0">
                <a:solidFill>
                  <a:schemeClr val="bg1"/>
                </a:solidFill>
              </a:rPr>
              <a:pPr>
                <a:spcAft>
                  <a:spcPts val="600"/>
                </a:spcAft>
              </a:pPr>
              <a:t>11</a:t>
            </a:fld>
            <a:endParaRPr lang="en-US" dirty="0">
              <a:solidFill>
                <a:schemeClr val="bg1"/>
              </a:solidFill>
            </a:endParaRPr>
          </a:p>
        </p:txBody>
      </p:sp>
    </p:spTree>
    <p:extLst>
      <p:ext uri="{BB962C8B-B14F-4D97-AF65-F5344CB8AC3E}">
        <p14:creationId xmlns:p14="http://schemas.microsoft.com/office/powerpoint/2010/main" val="322861585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Rectangle 2">
            <a:extLst>
              <a:ext uri="{FF2B5EF4-FFF2-40B4-BE49-F238E27FC236}">
                <a16:creationId xmlns:a16="http://schemas.microsoft.com/office/drawing/2014/main" id="{DFC5ED36-B673-9246-842D-1091A2A089D2}"/>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Two-level Directory Systems</a:t>
            </a:r>
          </a:p>
        </p:txBody>
      </p:sp>
      <p:pic>
        <p:nvPicPr>
          <p:cNvPr id="17413" name="Picture 5" descr="C:\B\b4\JPG\foo\6-8.jpg">
            <a:extLst>
              <a:ext uri="{FF2B5EF4-FFF2-40B4-BE49-F238E27FC236}">
                <a16:creationId xmlns:a16="http://schemas.microsoft.com/office/drawing/2014/main" id="{EAF10CB9-363A-1549-945E-CE4BA2BE7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40525"/>
            <a:ext cx="6060376" cy="3981345"/>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a:extLst>
              <a:ext uri="{FF2B5EF4-FFF2-40B4-BE49-F238E27FC236}">
                <a16:creationId xmlns:a16="http://schemas.microsoft.com/office/drawing/2014/main" id="{15A207DF-E7EA-8C42-AB2A-8251DF87045B}"/>
              </a:ext>
            </a:extLst>
          </p:cNvPr>
          <p:cNvSpPr>
            <a:spLocks noGrp="1" noChangeArrowheads="1"/>
          </p:cNvSpPr>
          <p:nvPr>
            <p:ph idx="1"/>
          </p:nvPr>
        </p:nvSpPr>
        <p:spPr>
          <a:xfrm>
            <a:off x="3806639" y="5284567"/>
            <a:ext cx="6524297" cy="659033"/>
          </a:xfrm>
        </p:spPr>
        <p:txBody>
          <a:bodyPr>
            <a:normAutofit fontScale="85000" lnSpcReduction="10000"/>
          </a:bodyPr>
          <a:lstStyle/>
          <a:p>
            <a:pPr>
              <a:buFontTx/>
              <a:buNone/>
            </a:pPr>
            <a:r>
              <a:rPr lang="en-US" altLang="en-US" dirty="0"/>
              <a:t>Letters indicate </a:t>
            </a:r>
            <a:r>
              <a:rPr lang="en-US" altLang="en-US" i="1" dirty="0"/>
              <a:t>owners</a:t>
            </a:r>
            <a:r>
              <a:rPr lang="en-US" altLang="en-US" dirty="0"/>
              <a:t> of the directories and files</a:t>
            </a:r>
          </a:p>
        </p:txBody>
      </p:sp>
      <p:sp>
        <p:nvSpPr>
          <p:cNvPr id="2" name="Footer Placeholder 1">
            <a:extLst>
              <a:ext uri="{FF2B5EF4-FFF2-40B4-BE49-F238E27FC236}">
                <a16:creationId xmlns:a16="http://schemas.microsoft.com/office/drawing/2014/main" id="{260FF4E7-9A88-E54A-ACB8-5B2EAF0689EA}"/>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DB592F83-7BFF-FF41-9CF4-CD06D2AF076C}"/>
              </a:ext>
            </a:extLst>
          </p:cNvPr>
          <p:cNvSpPr>
            <a:spLocks noGrp="1"/>
          </p:cNvSpPr>
          <p:nvPr>
            <p:ph type="sldNum" sz="quarter" idx="12"/>
          </p:nvPr>
        </p:nvSpPr>
        <p:spPr/>
        <p:txBody>
          <a:bodyPr/>
          <a:lstStyle/>
          <a:p>
            <a:fld id="{1D3BE7AE-4439-B74C-95DF-C258F2083AB5}" type="slidenum">
              <a:rPr lang="en-US" smtClean="0"/>
              <a:t>12</a:t>
            </a:fld>
            <a:endParaRPr lang="en-US"/>
          </a:p>
        </p:txBody>
      </p:sp>
      <p:sp>
        <p:nvSpPr>
          <p:cNvPr id="4" name="Date Placeholder 3">
            <a:extLst>
              <a:ext uri="{FF2B5EF4-FFF2-40B4-BE49-F238E27FC236}">
                <a16:creationId xmlns:a16="http://schemas.microsoft.com/office/drawing/2014/main" id="{D68D3A75-2B0A-7A41-808D-1FE80F4A47A9}"/>
              </a:ext>
            </a:extLst>
          </p:cNvPr>
          <p:cNvSpPr>
            <a:spLocks noGrp="1"/>
          </p:cNvSpPr>
          <p:nvPr>
            <p:ph type="dt" sz="half" idx="10"/>
          </p:nvPr>
        </p:nvSpPr>
        <p:spPr>
          <a:xfrm>
            <a:off x="838200" y="6492875"/>
            <a:ext cx="2743200" cy="365125"/>
          </a:xfrm>
        </p:spPr>
        <p:txBody>
          <a:bodyPr/>
          <a:lstStyle/>
          <a:p>
            <a:fld id="{98FC94EC-92F6-9D4B-ABF2-C5F945409418}" type="datetime1">
              <a:rPr lang="en-US" smtClean="0">
                <a:solidFill>
                  <a:schemeClr val="bg1"/>
                </a:solidFill>
              </a:rPr>
              <a:t>2/10/23</a:t>
            </a:fld>
            <a:endParaRPr lang="en-US">
              <a:solidFill>
                <a:schemeClr val="bg1"/>
              </a:solidFill>
            </a:endParaRPr>
          </a:p>
        </p:txBody>
      </p:sp>
    </p:spTree>
    <p:extLst>
      <p:ext uri="{BB962C8B-B14F-4D97-AF65-F5344CB8AC3E}">
        <p14:creationId xmlns:p14="http://schemas.microsoft.com/office/powerpoint/2010/main" val="331928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Rectangle 2">
            <a:extLst>
              <a:ext uri="{FF2B5EF4-FFF2-40B4-BE49-F238E27FC236}">
                <a16:creationId xmlns:a16="http://schemas.microsoft.com/office/drawing/2014/main" id="{4718C196-F197-8F42-AEBC-BB72B9B79571}"/>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Hierarchical Directory Systems</a:t>
            </a:r>
          </a:p>
        </p:txBody>
      </p:sp>
      <p:pic>
        <p:nvPicPr>
          <p:cNvPr id="18437" name="Picture 5" descr="C:\B\b4\JPG\foo\6-9.jpg">
            <a:extLst>
              <a:ext uri="{FF2B5EF4-FFF2-40B4-BE49-F238E27FC236}">
                <a16:creationId xmlns:a16="http://schemas.microsoft.com/office/drawing/2014/main" id="{3E107096-ECE4-3A4A-AA7F-999F03BAE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933035"/>
            <a:ext cx="7675605" cy="4240772"/>
          </a:xfrm>
          <a:prstGeom prst="rect">
            <a:avLst/>
          </a:prstGeom>
          <a:noFill/>
          <a:extLst>
            <a:ext uri="{909E8E84-426E-40DD-AFC4-6F175D3DCCD1}">
              <a14:hiddenFill xmlns:a14="http://schemas.microsoft.com/office/drawing/2010/main">
                <a:solidFill>
                  <a:srgbClr val="FFFFFF"/>
                </a:solidFill>
              </a14:hiddenFill>
            </a:ext>
          </a:extLst>
        </p:spPr>
      </p:pic>
      <p:sp>
        <p:nvSpPr>
          <p:cNvPr id="18435" name="AutoShape 3">
            <a:extLst>
              <a:ext uri="{FF2B5EF4-FFF2-40B4-BE49-F238E27FC236}">
                <a16:creationId xmlns:a16="http://schemas.microsoft.com/office/drawing/2014/main" id="{D5BA64D6-4194-3942-8200-B6D63A932951}"/>
              </a:ext>
            </a:extLst>
          </p:cNvPr>
          <p:cNvSpPr>
            <a:spLocks noGrp="1" noChangeAspect="1" noChangeArrowheads="1"/>
          </p:cNvSpPr>
          <p:nvPr>
            <p:ph idx="1"/>
          </p:nvPr>
        </p:nvSpPr>
        <p:spPr>
          <a:xfrm>
            <a:off x="5760983" y="5636031"/>
            <a:ext cx="4230839" cy="577868"/>
          </a:xfrm>
        </p:spPr>
        <p:txBody>
          <a:bodyPr>
            <a:normAutofit/>
          </a:bodyPr>
          <a:lstStyle/>
          <a:p>
            <a:pPr algn="ctr">
              <a:buFontTx/>
              <a:buNone/>
            </a:pPr>
            <a:r>
              <a:rPr lang="en-US" altLang="en-US" sz="2400" dirty="0"/>
              <a:t>A hierarchical directory system</a:t>
            </a:r>
          </a:p>
        </p:txBody>
      </p:sp>
      <p:sp>
        <p:nvSpPr>
          <p:cNvPr id="2" name="Footer Placeholder 1">
            <a:extLst>
              <a:ext uri="{FF2B5EF4-FFF2-40B4-BE49-F238E27FC236}">
                <a16:creationId xmlns:a16="http://schemas.microsoft.com/office/drawing/2014/main" id="{84C755A7-8F58-FF46-A5E3-C5ADA280E21A}"/>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D4F9A4CE-1820-C24B-BFF0-FFA9DA99870B}"/>
              </a:ext>
            </a:extLst>
          </p:cNvPr>
          <p:cNvSpPr>
            <a:spLocks noGrp="1"/>
          </p:cNvSpPr>
          <p:nvPr>
            <p:ph type="sldNum" sz="quarter" idx="12"/>
          </p:nvPr>
        </p:nvSpPr>
        <p:spPr/>
        <p:txBody>
          <a:bodyPr/>
          <a:lstStyle/>
          <a:p>
            <a:fld id="{1D3BE7AE-4439-B74C-95DF-C258F2083AB5}" type="slidenum">
              <a:rPr lang="en-US" smtClean="0"/>
              <a:t>13</a:t>
            </a:fld>
            <a:endParaRPr lang="en-US"/>
          </a:p>
        </p:txBody>
      </p:sp>
      <p:sp>
        <p:nvSpPr>
          <p:cNvPr id="4" name="Date Placeholder 3">
            <a:extLst>
              <a:ext uri="{FF2B5EF4-FFF2-40B4-BE49-F238E27FC236}">
                <a16:creationId xmlns:a16="http://schemas.microsoft.com/office/drawing/2014/main" id="{4D919625-6F93-0E4E-BAD4-FD57D4D6A12D}"/>
              </a:ext>
            </a:extLst>
          </p:cNvPr>
          <p:cNvSpPr>
            <a:spLocks noGrp="1"/>
          </p:cNvSpPr>
          <p:nvPr>
            <p:ph type="dt" sz="half" idx="10"/>
          </p:nvPr>
        </p:nvSpPr>
        <p:spPr>
          <a:xfrm>
            <a:off x="838200" y="6492875"/>
            <a:ext cx="2743200" cy="365125"/>
          </a:xfrm>
        </p:spPr>
        <p:txBody>
          <a:bodyPr/>
          <a:lstStyle/>
          <a:p>
            <a:fld id="{E8A12758-6EBF-924F-81BC-6AD1F356A476}" type="datetime1">
              <a:rPr lang="en-US" smtClean="0">
                <a:solidFill>
                  <a:schemeClr val="bg1"/>
                </a:solidFill>
              </a:rPr>
              <a:t>2/10/23</a:t>
            </a:fld>
            <a:endParaRPr lang="en-US" dirty="0">
              <a:solidFill>
                <a:schemeClr val="bg1"/>
              </a:solidFill>
            </a:endParaRPr>
          </a:p>
        </p:txBody>
      </p:sp>
    </p:spTree>
    <p:extLst>
      <p:ext uri="{BB962C8B-B14F-4D97-AF65-F5344CB8AC3E}">
        <p14:creationId xmlns:p14="http://schemas.microsoft.com/office/powerpoint/2010/main" val="36093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5E9B332E-CFBD-2C43-913A-AC945CC10459}"/>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Path Names</a:t>
            </a:r>
          </a:p>
        </p:txBody>
      </p:sp>
      <p:sp>
        <p:nvSpPr>
          <p:cNvPr id="19459" name="Rectangle 3">
            <a:extLst>
              <a:ext uri="{FF2B5EF4-FFF2-40B4-BE49-F238E27FC236}">
                <a16:creationId xmlns:a16="http://schemas.microsoft.com/office/drawing/2014/main" id="{BC2036C0-C6CE-FA48-A9B5-19A830BF0924}"/>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dirty="0">
                <a:solidFill>
                  <a:srgbClr val="FFFFFF"/>
                </a:solidFill>
                <a:latin typeface="+mn-lt"/>
                <a:ea typeface="+mn-ea"/>
                <a:cs typeface="+mn-cs"/>
              </a:rPr>
              <a:t>A U</a:t>
            </a:r>
            <a:r>
              <a:rPr lang="en-US" altLang="en-US" sz="1600" kern="1200" dirty="0">
                <a:solidFill>
                  <a:srgbClr val="FFFFFF"/>
                </a:solidFill>
                <a:latin typeface="+mn-lt"/>
                <a:ea typeface="+mn-ea"/>
                <a:cs typeface="+mn-cs"/>
              </a:rPr>
              <a:t>NIX</a:t>
            </a:r>
            <a:r>
              <a:rPr lang="en-US" altLang="en-US" sz="1800" kern="1200" dirty="0">
                <a:solidFill>
                  <a:srgbClr val="FFFFFF"/>
                </a:solidFill>
                <a:latin typeface="+mn-lt"/>
                <a:ea typeface="+mn-ea"/>
                <a:cs typeface="+mn-cs"/>
              </a:rPr>
              <a:t> </a:t>
            </a:r>
            <a:r>
              <a:rPr lang="en-US" altLang="en-US" sz="2000" kern="1200" dirty="0">
                <a:solidFill>
                  <a:srgbClr val="FFFFFF"/>
                </a:solidFill>
                <a:latin typeface="+mn-lt"/>
                <a:ea typeface="+mn-ea"/>
                <a:cs typeface="+mn-cs"/>
              </a:rPr>
              <a:t>directory tree</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61" name="Picture 5" descr="C:\B\b4\JPG\foo\6-10.jpg">
            <a:extLst>
              <a:ext uri="{FF2B5EF4-FFF2-40B4-BE49-F238E27FC236}">
                <a16:creationId xmlns:a16="http://schemas.microsoft.com/office/drawing/2014/main" id="{15377CA3-63D3-CC46-B954-EAB8D8A42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515" y="492573"/>
            <a:ext cx="6016159" cy="588079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C47D905-4E2F-5543-9216-B4FBB4EB6C21}"/>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D9146A2B-4676-2748-BB2F-7F8F3A73FE38}"/>
              </a:ext>
            </a:extLst>
          </p:cNvPr>
          <p:cNvSpPr>
            <a:spLocks noGrp="1"/>
          </p:cNvSpPr>
          <p:nvPr>
            <p:ph type="sldNum" sz="quarter" idx="12"/>
          </p:nvPr>
        </p:nvSpPr>
        <p:spPr/>
        <p:txBody>
          <a:bodyPr/>
          <a:lstStyle/>
          <a:p>
            <a:fld id="{1D3BE7AE-4439-B74C-95DF-C258F2083AB5}" type="slidenum">
              <a:rPr lang="en-US" smtClean="0"/>
              <a:t>14</a:t>
            </a:fld>
            <a:endParaRPr lang="en-US"/>
          </a:p>
        </p:txBody>
      </p:sp>
      <p:sp>
        <p:nvSpPr>
          <p:cNvPr id="4" name="Date Placeholder 3">
            <a:extLst>
              <a:ext uri="{FF2B5EF4-FFF2-40B4-BE49-F238E27FC236}">
                <a16:creationId xmlns:a16="http://schemas.microsoft.com/office/drawing/2014/main" id="{09C9F3C6-9189-4B49-833D-8892F5BF1273}"/>
              </a:ext>
            </a:extLst>
          </p:cNvPr>
          <p:cNvSpPr>
            <a:spLocks noGrp="1"/>
          </p:cNvSpPr>
          <p:nvPr>
            <p:ph type="dt" sz="half" idx="10"/>
          </p:nvPr>
        </p:nvSpPr>
        <p:spPr/>
        <p:txBody>
          <a:bodyPr/>
          <a:lstStyle/>
          <a:p>
            <a:fld id="{AE0F0EEF-AF8F-104F-848B-4BA02956FB44}" type="datetime1">
              <a:rPr lang="en-US" smtClean="0"/>
              <a:t>2/10/23</a:t>
            </a:fld>
            <a:endParaRPr lang="en-US"/>
          </a:p>
        </p:txBody>
      </p:sp>
    </p:spTree>
    <p:extLst>
      <p:ext uri="{BB962C8B-B14F-4D97-AF65-F5344CB8AC3E}">
        <p14:creationId xmlns:p14="http://schemas.microsoft.com/office/powerpoint/2010/main" val="37946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CC79B2F0-BBD2-6E49-8E8B-F67211F8DE89}"/>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Directory Operations</a:t>
            </a:r>
          </a:p>
        </p:txBody>
      </p:sp>
      <p:sp>
        <p:nvSpPr>
          <p:cNvPr id="20483" name="Rectangle 3">
            <a:extLst>
              <a:ext uri="{FF2B5EF4-FFF2-40B4-BE49-F238E27FC236}">
                <a16:creationId xmlns:a16="http://schemas.microsoft.com/office/drawing/2014/main" id="{D1162E91-C697-254D-AFA1-421A2BDB2274}"/>
              </a:ext>
            </a:extLst>
          </p:cNvPr>
          <p:cNvSpPr>
            <a:spLocks noGrp="1" noChangeArrowheads="1"/>
          </p:cNvSpPr>
          <p:nvPr>
            <p:ph sz="half" idx="1"/>
          </p:nvPr>
        </p:nvSpPr>
        <p:spPr>
          <a:xfrm>
            <a:off x="4380855" y="1412489"/>
            <a:ext cx="3427283" cy="4363844"/>
          </a:xfrm>
        </p:spPr>
        <p:txBody>
          <a:bodyPr>
            <a:normAutofit/>
          </a:bodyPr>
          <a:lstStyle/>
          <a:p>
            <a:r>
              <a:rPr lang="en-US" altLang="en-US" dirty="0"/>
              <a:t>Create</a:t>
            </a:r>
          </a:p>
          <a:p>
            <a:r>
              <a:rPr lang="en-US" altLang="en-US" dirty="0"/>
              <a:t>Delete</a:t>
            </a:r>
          </a:p>
          <a:p>
            <a:r>
              <a:rPr lang="en-US" altLang="en-US" dirty="0" err="1"/>
              <a:t>Opendir</a:t>
            </a:r>
            <a:endParaRPr lang="en-US" altLang="en-US" dirty="0"/>
          </a:p>
          <a:p>
            <a:r>
              <a:rPr lang="en-US" altLang="en-US" dirty="0" err="1"/>
              <a:t>Closedir</a:t>
            </a:r>
            <a:endParaRPr lang="en-US" altLang="en-US" dirty="0"/>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484" name="Rectangle 4">
            <a:extLst>
              <a:ext uri="{FF2B5EF4-FFF2-40B4-BE49-F238E27FC236}">
                <a16:creationId xmlns:a16="http://schemas.microsoft.com/office/drawing/2014/main" id="{03D61A5C-B073-5D46-A159-DC7AEBDE470D}"/>
              </a:ext>
            </a:extLst>
          </p:cNvPr>
          <p:cNvSpPr>
            <a:spLocks noGrp="1" noChangeArrowheads="1"/>
          </p:cNvSpPr>
          <p:nvPr>
            <p:ph sz="half" idx="2"/>
          </p:nvPr>
        </p:nvSpPr>
        <p:spPr>
          <a:xfrm>
            <a:off x="8451604" y="1412489"/>
            <a:ext cx="3197701" cy="4363844"/>
          </a:xfrm>
        </p:spPr>
        <p:txBody>
          <a:bodyPr>
            <a:normAutofit/>
          </a:bodyPr>
          <a:lstStyle/>
          <a:p>
            <a:r>
              <a:rPr lang="en-US" altLang="en-US" dirty="0" err="1"/>
              <a:t>Readdir</a:t>
            </a:r>
            <a:endParaRPr lang="en-US" altLang="en-US" dirty="0"/>
          </a:p>
          <a:p>
            <a:r>
              <a:rPr lang="en-US" altLang="en-US" dirty="0"/>
              <a:t>Rename</a:t>
            </a:r>
          </a:p>
          <a:p>
            <a:r>
              <a:rPr lang="en-US" altLang="en-US" dirty="0"/>
              <a:t>Link</a:t>
            </a:r>
          </a:p>
          <a:p>
            <a:r>
              <a:rPr lang="en-US" altLang="en-US" dirty="0"/>
              <a:t>Unlink</a:t>
            </a:r>
          </a:p>
          <a:p>
            <a:pPr marL="533400" indent="-533400"/>
            <a:endParaRPr lang="en-US" altLang="en-US" dirty="0"/>
          </a:p>
        </p:txBody>
      </p:sp>
      <p:sp>
        <p:nvSpPr>
          <p:cNvPr id="2" name="Footer Placeholder 1">
            <a:extLst>
              <a:ext uri="{FF2B5EF4-FFF2-40B4-BE49-F238E27FC236}">
                <a16:creationId xmlns:a16="http://schemas.microsoft.com/office/drawing/2014/main" id="{68F9BBD4-6822-1A46-B406-64C6593D4E9F}"/>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9E78DCB3-E1A4-9A43-959B-B1F2A80202F7}"/>
              </a:ext>
            </a:extLst>
          </p:cNvPr>
          <p:cNvSpPr>
            <a:spLocks noGrp="1"/>
          </p:cNvSpPr>
          <p:nvPr>
            <p:ph type="sldNum" sz="quarter" idx="12"/>
          </p:nvPr>
        </p:nvSpPr>
        <p:spPr/>
        <p:txBody>
          <a:bodyPr/>
          <a:lstStyle/>
          <a:p>
            <a:fld id="{1D3BE7AE-4439-B74C-95DF-C258F2083AB5}" type="slidenum">
              <a:rPr lang="en-US" smtClean="0"/>
              <a:t>15</a:t>
            </a:fld>
            <a:endParaRPr lang="en-US"/>
          </a:p>
        </p:txBody>
      </p:sp>
      <p:sp>
        <p:nvSpPr>
          <p:cNvPr id="4" name="Date Placeholder 3">
            <a:extLst>
              <a:ext uri="{FF2B5EF4-FFF2-40B4-BE49-F238E27FC236}">
                <a16:creationId xmlns:a16="http://schemas.microsoft.com/office/drawing/2014/main" id="{D9726159-39B3-974F-91A9-48AF6EC4E0C2}"/>
              </a:ext>
            </a:extLst>
          </p:cNvPr>
          <p:cNvSpPr>
            <a:spLocks noGrp="1"/>
          </p:cNvSpPr>
          <p:nvPr>
            <p:ph type="dt" sz="half" idx="10"/>
          </p:nvPr>
        </p:nvSpPr>
        <p:spPr>
          <a:xfrm>
            <a:off x="838200" y="6492875"/>
            <a:ext cx="2743200" cy="365125"/>
          </a:xfrm>
        </p:spPr>
        <p:txBody>
          <a:bodyPr/>
          <a:lstStyle/>
          <a:p>
            <a:fld id="{8650DC17-B2CC-A240-9C1C-1BBEF647EFEC}" type="datetime1">
              <a:rPr lang="en-US" smtClean="0"/>
              <a:t>2/10/23</a:t>
            </a:fld>
            <a:endParaRPr lang="en-US" dirty="0"/>
          </a:p>
        </p:txBody>
      </p:sp>
    </p:spTree>
    <p:extLst>
      <p:ext uri="{BB962C8B-B14F-4D97-AF65-F5344CB8AC3E}">
        <p14:creationId xmlns:p14="http://schemas.microsoft.com/office/powerpoint/2010/main" val="419412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07D6E1EA-13B4-6F47-BF9B-3C51CF1AF949}"/>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Hierarchical File System</a:t>
            </a:r>
          </a:p>
        </p:txBody>
      </p:sp>
      <p:pic>
        <p:nvPicPr>
          <p:cNvPr id="19464" name="Picture 5" descr="C:\B\b4\JPG\foo\1-14.jpg">
            <a:extLst>
              <a:ext uri="{FF2B5EF4-FFF2-40B4-BE49-F238E27FC236}">
                <a16:creationId xmlns:a16="http://schemas.microsoft.com/office/drawing/2014/main" id="{259C7BF7-8A8D-DD4F-80D8-AEF7F44524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028244"/>
            <a:ext cx="7188199" cy="47981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11724D5-465A-7D49-9D2B-8432A275885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E35C416F-05A5-4A40-8F86-1DE9D59C3B6F}" type="slidenum">
              <a:rPr lang="en-US" altLang="en-US">
                <a:solidFill>
                  <a:srgbClr val="898989"/>
                </a:solidFill>
              </a:rPr>
              <a:pPr>
                <a:spcAft>
                  <a:spcPts val="600"/>
                </a:spcAft>
              </a:pPr>
              <a:t>16</a:t>
            </a:fld>
            <a:endParaRPr lang="en-US" altLang="en-US">
              <a:solidFill>
                <a:srgbClr val="898989"/>
              </a:solidFill>
            </a:endParaRPr>
          </a:p>
        </p:txBody>
      </p:sp>
      <p:sp>
        <p:nvSpPr>
          <p:cNvPr id="2" name="Footer Placeholder 1">
            <a:extLst>
              <a:ext uri="{FF2B5EF4-FFF2-40B4-BE49-F238E27FC236}">
                <a16:creationId xmlns:a16="http://schemas.microsoft.com/office/drawing/2014/main" id="{E6EEE3BA-6372-DD46-A1C0-A191B62D1E34}"/>
              </a:ext>
            </a:extLst>
          </p:cNvPr>
          <p:cNvSpPr>
            <a:spLocks noGrp="1"/>
          </p:cNvSpPr>
          <p:nvPr>
            <p:ph type="ftr" sz="quarter" idx="11"/>
          </p:nvPr>
        </p:nvSpPr>
        <p:spPr/>
        <p:txBody>
          <a:bodyPr/>
          <a:lstStyle/>
          <a:p>
            <a:r>
              <a:rPr lang="en-US"/>
              <a:t>© 2023 Darrell Long</a:t>
            </a:r>
          </a:p>
        </p:txBody>
      </p:sp>
      <p:sp>
        <p:nvSpPr>
          <p:cNvPr id="3" name="Date Placeholder 2">
            <a:extLst>
              <a:ext uri="{FF2B5EF4-FFF2-40B4-BE49-F238E27FC236}">
                <a16:creationId xmlns:a16="http://schemas.microsoft.com/office/drawing/2014/main" id="{93EF9CF6-CFEF-6042-9EFB-9A08D68D530A}"/>
              </a:ext>
            </a:extLst>
          </p:cNvPr>
          <p:cNvSpPr>
            <a:spLocks noGrp="1"/>
          </p:cNvSpPr>
          <p:nvPr>
            <p:ph type="dt" sz="half" idx="10"/>
          </p:nvPr>
        </p:nvSpPr>
        <p:spPr>
          <a:xfrm>
            <a:off x="802824" y="6492875"/>
            <a:ext cx="2743200" cy="365125"/>
          </a:xfrm>
        </p:spPr>
        <p:txBody>
          <a:bodyPr/>
          <a:lstStyle/>
          <a:p>
            <a:fld id="{F918E5B9-6501-A94F-ABEE-C91A7FC52D5B}" type="datetime1">
              <a:rPr lang="en-US" smtClean="0">
                <a:solidFill>
                  <a:schemeClr val="bg1"/>
                </a:solidFill>
              </a:rPr>
              <a:t>2/10/23</a:t>
            </a:fld>
            <a:endParaRPr lang="en-US" dirty="0">
              <a:solidFill>
                <a:schemeClr val="bg1"/>
              </a:solidFill>
            </a:endParaRPr>
          </a:p>
        </p:txBody>
      </p:sp>
    </p:spTree>
    <p:extLst>
      <p:ext uri="{BB962C8B-B14F-4D97-AF65-F5344CB8AC3E}">
        <p14:creationId xmlns:p14="http://schemas.microsoft.com/office/powerpoint/2010/main" val="389130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98" name="Rectangle 2">
            <a:extLst>
              <a:ext uri="{FF2B5EF4-FFF2-40B4-BE49-F238E27FC236}">
                <a16:creationId xmlns:a16="http://schemas.microsoft.com/office/drawing/2014/main" id="{3CE8B1E9-C866-8147-8431-1829AA62B54B}"/>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Shared Files</a:t>
            </a:r>
          </a:p>
        </p:txBody>
      </p:sp>
      <p:sp>
        <p:nvSpPr>
          <p:cNvPr id="29699" name="Rectangle 3">
            <a:extLst>
              <a:ext uri="{FF2B5EF4-FFF2-40B4-BE49-F238E27FC236}">
                <a16:creationId xmlns:a16="http://schemas.microsoft.com/office/drawing/2014/main" id="{FDA0F6ED-28E9-0946-BE27-8FEDE673DD4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File system containing a shared file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9701" name="Picture 5" descr="C:\B\b4\JPG\foo\6-18.jpg">
            <a:extLst>
              <a:ext uri="{FF2B5EF4-FFF2-40B4-BE49-F238E27FC236}">
                <a16:creationId xmlns:a16="http://schemas.microsoft.com/office/drawing/2014/main" id="{BD36F66B-EFFC-7842-ADE2-783701DED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880" y="2509911"/>
            <a:ext cx="4219141"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FD6C45C-9043-E248-8DF6-1543F0D4054A}"/>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73A47FAA-1BBB-C341-9DC3-F3333514BB23}" type="slidenum">
              <a:rPr lang="en-US" altLang="en-US">
                <a:solidFill>
                  <a:srgbClr val="898989"/>
                </a:solidFill>
              </a:rPr>
              <a:pPr>
                <a:spcAft>
                  <a:spcPts val="600"/>
                </a:spcAft>
              </a:pPr>
              <a:t>17</a:t>
            </a:fld>
            <a:endParaRPr lang="en-US" altLang="en-US">
              <a:solidFill>
                <a:srgbClr val="898989"/>
              </a:solidFill>
            </a:endParaRPr>
          </a:p>
        </p:txBody>
      </p:sp>
      <p:sp>
        <p:nvSpPr>
          <p:cNvPr id="2" name="Footer Placeholder 1">
            <a:extLst>
              <a:ext uri="{FF2B5EF4-FFF2-40B4-BE49-F238E27FC236}">
                <a16:creationId xmlns:a16="http://schemas.microsoft.com/office/drawing/2014/main" id="{9D10AB00-41B2-9042-8BBC-76A894222D09}"/>
              </a:ext>
            </a:extLst>
          </p:cNvPr>
          <p:cNvSpPr>
            <a:spLocks noGrp="1"/>
          </p:cNvSpPr>
          <p:nvPr>
            <p:ph type="ftr" sz="quarter" idx="11"/>
          </p:nvPr>
        </p:nvSpPr>
        <p:spPr/>
        <p:txBody>
          <a:bodyPr/>
          <a:lstStyle/>
          <a:p>
            <a:r>
              <a:rPr lang="en-US"/>
              <a:t>© 2023 Darrell Long</a:t>
            </a:r>
          </a:p>
        </p:txBody>
      </p:sp>
      <p:sp>
        <p:nvSpPr>
          <p:cNvPr id="3" name="Date Placeholder 2">
            <a:extLst>
              <a:ext uri="{FF2B5EF4-FFF2-40B4-BE49-F238E27FC236}">
                <a16:creationId xmlns:a16="http://schemas.microsoft.com/office/drawing/2014/main" id="{B180D6AB-FE9A-E14E-97E0-427D601A7FE2}"/>
              </a:ext>
            </a:extLst>
          </p:cNvPr>
          <p:cNvSpPr>
            <a:spLocks noGrp="1"/>
          </p:cNvSpPr>
          <p:nvPr>
            <p:ph type="dt" sz="half" idx="10"/>
          </p:nvPr>
        </p:nvSpPr>
        <p:spPr>
          <a:xfrm>
            <a:off x="838200" y="6492875"/>
            <a:ext cx="2743200" cy="365125"/>
          </a:xfrm>
        </p:spPr>
        <p:txBody>
          <a:bodyPr/>
          <a:lstStyle/>
          <a:p>
            <a:fld id="{B7C42138-A8D1-FE47-B5D5-D21B039B4453}" type="datetime1">
              <a:rPr lang="en-US" smtClean="0"/>
              <a:t>2/10/23</a:t>
            </a:fld>
            <a:endParaRPr lang="en-US" dirty="0"/>
          </a:p>
        </p:txBody>
      </p:sp>
    </p:spTree>
    <p:extLst>
      <p:ext uri="{BB962C8B-B14F-4D97-AF65-F5344CB8AC3E}">
        <p14:creationId xmlns:p14="http://schemas.microsoft.com/office/powerpoint/2010/main" val="378475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62" name="Rectangle 2">
            <a:extLst>
              <a:ext uri="{FF2B5EF4-FFF2-40B4-BE49-F238E27FC236}">
                <a16:creationId xmlns:a16="http://schemas.microsoft.com/office/drawing/2014/main" id="{267740D8-6857-5C4D-8EAF-6E6BAB1587D7}"/>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40963" name="Rectangle 3">
            <a:extLst>
              <a:ext uri="{FF2B5EF4-FFF2-40B4-BE49-F238E27FC236}">
                <a16:creationId xmlns:a16="http://schemas.microsoft.com/office/drawing/2014/main" id="{DA9912A1-F75C-CB4B-B2AA-29EDD70F3F0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V7 directory entry</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67" name="Picture 7" descr="C:\B\b4\JPG\foo\6-37.jpg">
            <a:extLst>
              <a:ext uri="{FF2B5EF4-FFF2-40B4-BE49-F238E27FC236}">
                <a16:creationId xmlns:a16="http://schemas.microsoft.com/office/drawing/2014/main" id="{81305D16-2794-464E-B48B-3B94777A7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40" y="2509911"/>
            <a:ext cx="8657220"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4021BB0F-6205-7644-8E40-72E8FDE884BB}"/>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0D990E58-7857-B948-A6D8-AEBA3689BB0B}" type="slidenum">
              <a:rPr lang="en-US" altLang="en-US">
                <a:solidFill>
                  <a:srgbClr val="898989"/>
                </a:solidFill>
              </a:rPr>
              <a:pPr>
                <a:spcAft>
                  <a:spcPts val="600"/>
                </a:spcAft>
              </a:pPr>
              <a:t>18</a:t>
            </a:fld>
            <a:endParaRPr lang="en-US" altLang="en-US">
              <a:solidFill>
                <a:srgbClr val="898989"/>
              </a:solidFill>
            </a:endParaRPr>
          </a:p>
        </p:txBody>
      </p:sp>
      <p:sp>
        <p:nvSpPr>
          <p:cNvPr id="2" name="Footer Placeholder 1">
            <a:extLst>
              <a:ext uri="{FF2B5EF4-FFF2-40B4-BE49-F238E27FC236}">
                <a16:creationId xmlns:a16="http://schemas.microsoft.com/office/drawing/2014/main" id="{DEF65891-E125-6241-9CE7-871D996DCD59}"/>
              </a:ext>
            </a:extLst>
          </p:cNvPr>
          <p:cNvSpPr>
            <a:spLocks noGrp="1"/>
          </p:cNvSpPr>
          <p:nvPr>
            <p:ph type="ftr" sz="quarter" idx="11"/>
          </p:nvPr>
        </p:nvSpPr>
        <p:spPr/>
        <p:txBody>
          <a:bodyPr/>
          <a:lstStyle/>
          <a:p>
            <a:r>
              <a:rPr lang="en-US"/>
              <a:t>© 2023 Darrell Long</a:t>
            </a:r>
          </a:p>
        </p:txBody>
      </p:sp>
      <p:sp>
        <p:nvSpPr>
          <p:cNvPr id="3" name="Date Placeholder 2">
            <a:extLst>
              <a:ext uri="{FF2B5EF4-FFF2-40B4-BE49-F238E27FC236}">
                <a16:creationId xmlns:a16="http://schemas.microsoft.com/office/drawing/2014/main" id="{A2A48BB4-1AF0-634D-82B3-E3455B58B206}"/>
              </a:ext>
            </a:extLst>
          </p:cNvPr>
          <p:cNvSpPr>
            <a:spLocks noGrp="1"/>
          </p:cNvSpPr>
          <p:nvPr>
            <p:ph type="dt" sz="half" idx="10"/>
          </p:nvPr>
        </p:nvSpPr>
        <p:spPr>
          <a:xfrm>
            <a:off x="838200" y="6492875"/>
            <a:ext cx="2743200" cy="365125"/>
          </a:xfrm>
        </p:spPr>
        <p:txBody>
          <a:bodyPr/>
          <a:lstStyle/>
          <a:p>
            <a:fld id="{0299F176-3514-104E-BEE1-94487FAAC409}" type="datetime1">
              <a:rPr lang="en-US" smtClean="0"/>
              <a:t>2/10/23</a:t>
            </a:fld>
            <a:endParaRPr lang="en-US" dirty="0"/>
          </a:p>
        </p:txBody>
      </p:sp>
    </p:spTree>
    <p:extLst>
      <p:ext uri="{BB962C8B-B14F-4D97-AF65-F5344CB8AC3E}">
        <p14:creationId xmlns:p14="http://schemas.microsoft.com/office/powerpoint/2010/main" val="36939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02" name="Rectangle 2">
            <a:extLst>
              <a:ext uri="{FF2B5EF4-FFF2-40B4-BE49-F238E27FC236}">
                <a16:creationId xmlns:a16="http://schemas.microsoft.com/office/drawing/2014/main" id="{8A13060A-018A-714E-9DC0-3FF56C2D926D}"/>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51203" name="Rectangle 3">
            <a:extLst>
              <a:ext uri="{FF2B5EF4-FFF2-40B4-BE49-F238E27FC236}">
                <a16:creationId xmlns:a16="http://schemas.microsoft.com/office/drawing/2014/main" id="{BFCF7526-966B-5E4D-9205-C2C90892E7A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i-node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05" name="Picture 5">
            <a:extLst>
              <a:ext uri="{FF2B5EF4-FFF2-40B4-BE49-F238E27FC236}">
                <a16:creationId xmlns:a16="http://schemas.microsoft.com/office/drawing/2014/main" id="{BD248E66-4913-374F-AD93-6BA588D31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8" y="2509911"/>
            <a:ext cx="6421905"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a:extLst>
              <a:ext uri="{FF2B5EF4-FFF2-40B4-BE49-F238E27FC236}">
                <a16:creationId xmlns:a16="http://schemas.microsoft.com/office/drawing/2014/main" id="{937D27D1-3C1E-3040-876B-B9780198910D}"/>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E8EFF574-42C3-5348-82D0-06BEE1E1F045}" type="slidenum">
              <a:rPr lang="en-US" altLang="en-US">
                <a:solidFill>
                  <a:srgbClr val="898989"/>
                </a:solidFill>
              </a:rPr>
              <a:pPr>
                <a:spcAft>
                  <a:spcPts val="600"/>
                </a:spcAft>
              </a:pPr>
              <a:t>19</a:t>
            </a:fld>
            <a:endParaRPr lang="en-US" altLang="en-US">
              <a:solidFill>
                <a:srgbClr val="898989"/>
              </a:solidFill>
            </a:endParaRPr>
          </a:p>
        </p:txBody>
      </p:sp>
      <p:sp>
        <p:nvSpPr>
          <p:cNvPr id="2" name="Footer Placeholder 1">
            <a:extLst>
              <a:ext uri="{FF2B5EF4-FFF2-40B4-BE49-F238E27FC236}">
                <a16:creationId xmlns:a16="http://schemas.microsoft.com/office/drawing/2014/main" id="{7765788B-EBC4-C24C-9EEC-53D2D6081919}"/>
              </a:ext>
            </a:extLst>
          </p:cNvPr>
          <p:cNvSpPr>
            <a:spLocks noGrp="1"/>
          </p:cNvSpPr>
          <p:nvPr>
            <p:ph type="ftr" sz="quarter" idx="11"/>
          </p:nvPr>
        </p:nvSpPr>
        <p:spPr/>
        <p:txBody>
          <a:bodyPr/>
          <a:lstStyle/>
          <a:p>
            <a:r>
              <a:rPr lang="en-US"/>
              <a:t>© 2023 Darrell Long</a:t>
            </a:r>
          </a:p>
        </p:txBody>
      </p:sp>
      <p:sp>
        <p:nvSpPr>
          <p:cNvPr id="3" name="Date Placeholder 2">
            <a:extLst>
              <a:ext uri="{FF2B5EF4-FFF2-40B4-BE49-F238E27FC236}">
                <a16:creationId xmlns:a16="http://schemas.microsoft.com/office/drawing/2014/main" id="{3EE68997-EEF1-0E44-A456-3A937FE2A6AA}"/>
              </a:ext>
            </a:extLst>
          </p:cNvPr>
          <p:cNvSpPr>
            <a:spLocks noGrp="1"/>
          </p:cNvSpPr>
          <p:nvPr>
            <p:ph type="dt" sz="half" idx="10"/>
          </p:nvPr>
        </p:nvSpPr>
        <p:spPr>
          <a:xfrm>
            <a:off x="838200" y="6492875"/>
            <a:ext cx="2743200" cy="365125"/>
          </a:xfrm>
        </p:spPr>
        <p:txBody>
          <a:bodyPr/>
          <a:lstStyle/>
          <a:p>
            <a:fld id="{5917FEA9-8377-3341-8C70-DA0CD2107367}" type="datetime1">
              <a:rPr lang="en-US" smtClean="0"/>
              <a:t>2/10/23</a:t>
            </a:fld>
            <a:endParaRPr lang="en-US" dirty="0"/>
          </a:p>
        </p:txBody>
      </p:sp>
    </p:spTree>
    <p:extLst>
      <p:ext uri="{BB962C8B-B14F-4D97-AF65-F5344CB8AC3E}">
        <p14:creationId xmlns:p14="http://schemas.microsoft.com/office/powerpoint/2010/main" val="239606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a:extLst>
              <a:ext uri="{FF2B5EF4-FFF2-40B4-BE49-F238E27FC236}">
                <a16:creationId xmlns:a16="http://schemas.microsoft.com/office/drawing/2014/main" id="{E4060664-7F02-854B-B90A-335CE3D464B2}"/>
              </a:ext>
            </a:extLst>
          </p:cNvPr>
          <p:cNvSpPr>
            <a:spLocks noGrp="1" noChangeArrowheads="1"/>
          </p:cNvSpPr>
          <p:nvPr>
            <p:ph type="title"/>
          </p:nvPr>
        </p:nvSpPr>
        <p:spPr>
          <a:xfrm>
            <a:off x="838200" y="963877"/>
            <a:ext cx="3494362" cy="4930246"/>
          </a:xfrm>
        </p:spPr>
        <p:txBody>
          <a:bodyPr>
            <a:normAutofit/>
          </a:bodyPr>
          <a:lstStyle/>
          <a:p>
            <a:pPr algn="r"/>
            <a:r>
              <a:rPr lang="en-US" altLang="en-US" dirty="0">
                <a:solidFill>
                  <a:schemeClr val="accent1"/>
                </a:solidFill>
              </a:rPr>
              <a:t>Long-term Information Storage</a:t>
            </a:r>
          </a:p>
        </p:txBody>
      </p:sp>
      <p:cxnSp>
        <p:nvCxnSpPr>
          <p:cNvPr id="138"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9" name="Rectangle 3">
            <a:extLst>
              <a:ext uri="{FF2B5EF4-FFF2-40B4-BE49-F238E27FC236}">
                <a16:creationId xmlns:a16="http://schemas.microsoft.com/office/drawing/2014/main" id="{2BC73FD5-EFB1-5D4F-BD2C-C19B480E3A70}"/>
              </a:ext>
            </a:extLst>
          </p:cNvPr>
          <p:cNvSpPr>
            <a:spLocks noGrp="1" noChangeArrowheads="1"/>
          </p:cNvSpPr>
          <p:nvPr>
            <p:ph idx="1"/>
          </p:nvPr>
        </p:nvSpPr>
        <p:spPr>
          <a:xfrm>
            <a:off x="4976031" y="963877"/>
            <a:ext cx="6377769" cy="4930246"/>
          </a:xfrm>
        </p:spPr>
        <p:txBody>
          <a:bodyPr anchor="ctr">
            <a:normAutofit/>
          </a:bodyPr>
          <a:lstStyle/>
          <a:p>
            <a:r>
              <a:rPr lang="en-US" altLang="en-US" sz="2400" dirty="0"/>
              <a:t>We want to store large amounts of data.</a:t>
            </a:r>
          </a:p>
          <a:p>
            <a:pPr lvl="1"/>
            <a:r>
              <a:rPr lang="en-US" altLang="en-US" dirty="0"/>
              <a:t>The definition of large has changed by 6 orders of magnitude over the years.</a:t>
            </a:r>
          </a:p>
          <a:p>
            <a:r>
              <a:rPr lang="en-US" altLang="en-US" sz="2400" dirty="0"/>
              <a:t>Information stored must survive the termination of the process using it.</a:t>
            </a:r>
          </a:p>
          <a:p>
            <a:pPr lvl="1"/>
            <a:r>
              <a:rPr lang="en-US" altLang="en-US" dirty="0"/>
              <a:t>Memory (DRAM) does not survive turning the computer off.</a:t>
            </a:r>
          </a:p>
          <a:p>
            <a:r>
              <a:rPr lang="en-US" altLang="en-US" sz="2400" dirty="0"/>
              <a:t>Files are accessed using </a:t>
            </a:r>
            <a:r>
              <a:rPr lang="en-US" altLang="en-US" sz="2400" i="1" dirty="0"/>
              <a:t>names</a:t>
            </a:r>
            <a:r>
              <a:rPr lang="en-US" altLang="en-US" sz="2400" dirty="0"/>
              <a:t>, memory is accessed using </a:t>
            </a:r>
            <a:r>
              <a:rPr lang="en-US" altLang="en-US" sz="2400" i="1" dirty="0"/>
              <a:t>addresses</a:t>
            </a:r>
            <a:r>
              <a:rPr lang="en-US" altLang="en-US" sz="2400" dirty="0"/>
              <a:t>.</a:t>
            </a:r>
          </a:p>
        </p:txBody>
      </p:sp>
      <p:sp>
        <p:nvSpPr>
          <p:cNvPr id="2" name="Footer Placeholder 1">
            <a:extLst>
              <a:ext uri="{FF2B5EF4-FFF2-40B4-BE49-F238E27FC236}">
                <a16:creationId xmlns:a16="http://schemas.microsoft.com/office/drawing/2014/main" id="{11F9A65C-A7A5-EB45-B40B-AA45A60AFD32}"/>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2A21AC60-0608-924E-B867-2DD1FEF39AF0}"/>
              </a:ext>
            </a:extLst>
          </p:cNvPr>
          <p:cNvSpPr>
            <a:spLocks noGrp="1"/>
          </p:cNvSpPr>
          <p:nvPr>
            <p:ph type="sldNum" sz="quarter" idx="12"/>
          </p:nvPr>
        </p:nvSpPr>
        <p:spPr/>
        <p:txBody>
          <a:bodyPr/>
          <a:lstStyle/>
          <a:p>
            <a:fld id="{1D3BE7AE-4439-B74C-95DF-C258F2083AB5}" type="slidenum">
              <a:rPr lang="en-US" smtClean="0"/>
              <a:t>2</a:t>
            </a:fld>
            <a:endParaRPr lang="en-US"/>
          </a:p>
        </p:txBody>
      </p:sp>
      <p:sp>
        <p:nvSpPr>
          <p:cNvPr id="4" name="Date Placeholder 3">
            <a:extLst>
              <a:ext uri="{FF2B5EF4-FFF2-40B4-BE49-F238E27FC236}">
                <a16:creationId xmlns:a16="http://schemas.microsoft.com/office/drawing/2014/main" id="{8794FC95-4AD9-7447-A10F-2AEB18BC35CD}"/>
              </a:ext>
            </a:extLst>
          </p:cNvPr>
          <p:cNvSpPr>
            <a:spLocks noGrp="1"/>
          </p:cNvSpPr>
          <p:nvPr>
            <p:ph type="dt" sz="half" idx="10"/>
          </p:nvPr>
        </p:nvSpPr>
        <p:spPr>
          <a:xfrm>
            <a:off x="838200" y="6537960"/>
            <a:ext cx="2743200" cy="365125"/>
          </a:xfrm>
        </p:spPr>
        <p:txBody>
          <a:bodyPr/>
          <a:lstStyle/>
          <a:p>
            <a:fld id="{8E64B58D-36A3-5D4E-9266-CD8B842ECA1B}" type="datetime1">
              <a:rPr lang="en-US" smtClean="0"/>
              <a:t>2/10/23</a:t>
            </a:fld>
            <a:endParaRPr lang="en-US"/>
          </a:p>
        </p:txBody>
      </p:sp>
    </p:spTree>
    <p:extLst>
      <p:ext uri="{BB962C8B-B14F-4D97-AF65-F5344CB8AC3E}">
        <p14:creationId xmlns:p14="http://schemas.microsoft.com/office/powerpoint/2010/main" val="3002887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6" name="Rectangle 2">
            <a:extLst>
              <a:ext uri="{FF2B5EF4-FFF2-40B4-BE49-F238E27FC236}">
                <a16:creationId xmlns:a16="http://schemas.microsoft.com/office/drawing/2014/main" id="{0EC4E9E9-8CC9-FC42-BDF3-3ECBD922A9F2}"/>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a:solidFill>
                  <a:srgbClr val="FFFFFF"/>
                </a:solidFill>
                <a:latin typeface="+mj-lt"/>
                <a:ea typeface="+mj-ea"/>
                <a:cs typeface="+mj-cs"/>
              </a:rPr>
              <a:t>File System Implementation</a:t>
            </a:r>
          </a:p>
        </p:txBody>
      </p:sp>
      <p:sp>
        <p:nvSpPr>
          <p:cNvPr id="21507" name="Rectangle 3">
            <a:extLst>
              <a:ext uri="{FF2B5EF4-FFF2-40B4-BE49-F238E27FC236}">
                <a16:creationId xmlns:a16="http://schemas.microsoft.com/office/drawing/2014/main" id="{18E5290E-C035-1B4E-B166-0C909B14C20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possible file system layout</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510" name="Picture 6" descr="C:\B\b4\JPG\foo\6-11.jpg">
            <a:extLst>
              <a:ext uri="{FF2B5EF4-FFF2-40B4-BE49-F238E27FC236}">
                <a16:creationId xmlns:a16="http://schemas.microsoft.com/office/drawing/2014/main" id="{94A163E8-BEBD-2743-BBA9-A5D76A65C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020" y="2509911"/>
            <a:ext cx="9632860" cy="39976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CD80E64-1CBC-AF4F-9FFC-E91326A79463}"/>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3FD002D8-210B-FD4D-B358-B6ED1303CD0A}"/>
              </a:ext>
            </a:extLst>
          </p:cNvPr>
          <p:cNvSpPr>
            <a:spLocks noGrp="1"/>
          </p:cNvSpPr>
          <p:nvPr>
            <p:ph type="sldNum" sz="quarter" idx="12"/>
          </p:nvPr>
        </p:nvSpPr>
        <p:spPr/>
        <p:txBody>
          <a:bodyPr/>
          <a:lstStyle/>
          <a:p>
            <a:fld id="{1D3BE7AE-4439-B74C-95DF-C258F2083AB5}" type="slidenum">
              <a:rPr lang="en-US" smtClean="0"/>
              <a:t>20</a:t>
            </a:fld>
            <a:endParaRPr lang="en-US"/>
          </a:p>
        </p:txBody>
      </p:sp>
      <p:sp>
        <p:nvSpPr>
          <p:cNvPr id="4" name="Date Placeholder 3">
            <a:extLst>
              <a:ext uri="{FF2B5EF4-FFF2-40B4-BE49-F238E27FC236}">
                <a16:creationId xmlns:a16="http://schemas.microsoft.com/office/drawing/2014/main" id="{E3FF352E-E513-0046-A0DD-B082AA68F260}"/>
              </a:ext>
            </a:extLst>
          </p:cNvPr>
          <p:cNvSpPr>
            <a:spLocks noGrp="1"/>
          </p:cNvSpPr>
          <p:nvPr>
            <p:ph type="dt" sz="half" idx="10"/>
          </p:nvPr>
        </p:nvSpPr>
        <p:spPr/>
        <p:txBody>
          <a:bodyPr/>
          <a:lstStyle/>
          <a:p>
            <a:fld id="{6AC6FEE8-BDA7-A743-9C8C-14157CCA2966}" type="datetime1">
              <a:rPr lang="en-US" smtClean="0"/>
              <a:t>2/10/23</a:t>
            </a:fld>
            <a:endParaRPr lang="en-US"/>
          </a:p>
        </p:txBody>
      </p:sp>
    </p:spTree>
    <p:extLst>
      <p:ext uri="{BB962C8B-B14F-4D97-AF65-F5344CB8AC3E}">
        <p14:creationId xmlns:p14="http://schemas.microsoft.com/office/powerpoint/2010/main" val="30799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18443-F899-FF49-B883-AAF3A25CE1CA}"/>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ormAutofit/>
          </a:bodyPr>
          <a:lstStyle/>
          <a:p>
            <a:pPr algn="ctr"/>
            <a:r>
              <a:rPr lang="en-US" sz="2800" kern="1200">
                <a:solidFill>
                  <a:schemeClr val="bg1"/>
                </a:solidFill>
                <a:latin typeface="Courier" pitchFamily="2" charset="0"/>
              </a:rPr>
              <a:t>cat.c</a:t>
            </a:r>
          </a:p>
        </p:txBody>
      </p:sp>
      <p:sp>
        <p:nvSpPr>
          <p:cNvPr id="17" name="Content Placeholder 16">
            <a:extLst>
              <a:ext uri="{FF2B5EF4-FFF2-40B4-BE49-F238E27FC236}">
                <a16:creationId xmlns:a16="http://schemas.microsoft.com/office/drawing/2014/main" id="{1101D8B0-072A-4A17-BD2E-202A9D1D5A31}"/>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Copies standard input to standard output, </a:t>
            </a:r>
            <a:r>
              <a:rPr lang="en-US" sz="2000">
                <a:solidFill>
                  <a:schemeClr val="bg1"/>
                </a:solidFill>
              </a:rPr>
              <a:t>or …</a:t>
            </a:r>
            <a:endParaRPr lang="en-US" sz="2000" dirty="0">
              <a:solidFill>
                <a:schemeClr val="bg1"/>
              </a:solidFill>
            </a:endParaRPr>
          </a:p>
          <a:p>
            <a:r>
              <a:rPr lang="en-US" sz="2000" dirty="0">
                <a:solidFill>
                  <a:schemeClr val="bg1"/>
                </a:solidFill>
              </a:rPr>
              <a:t>Sequentially copies multiple files to standard output.</a:t>
            </a:r>
          </a:p>
          <a:p>
            <a:endParaRPr lang="en-US" sz="2000" dirty="0">
              <a:solidFill>
                <a:schemeClr val="bg1"/>
              </a:solidFill>
            </a:endParaRPr>
          </a:p>
          <a:p>
            <a:r>
              <a:rPr lang="en-US" sz="2000" dirty="0">
                <a:solidFill>
                  <a:schemeClr val="bg1"/>
                </a:solidFill>
              </a:rPr>
              <a:t>We will discuss this in more detail later.</a:t>
            </a:r>
          </a:p>
        </p:txBody>
      </p:sp>
      <p:pic>
        <p:nvPicPr>
          <p:cNvPr id="15" name="Content Placeholder 4" descr="A screenshot of a cell phone&#10;&#10;Description automatically generated">
            <a:extLst>
              <a:ext uri="{FF2B5EF4-FFF2-40B4-BE49-F238E27FC236}">
                <a16:creationId xmlns:a16="http://schemas.microsoft.com/office/drawing/2014/main" id="{34EC00A2-B001-2A45-A1B9-807FE3227B56}"/>
              </a:ext>
            </a:extLst>
          </p:cNvPr>
          <p:cNvPicPr>
            <a:picLocks noChangeAspect="1"/>
          </p:cNvPicPr>
          <p:nvPr/>
        </p:nvPicPr>
        <p:blipFill>
          <a:blip r:embed="rId3"/>
          <a:stretch>
            <a:fillRect/>
          </a:stretch>
        </p:blipFill>
        <p:spPr>
          <a:xfrm>
            <a:off x="5368825" y="217715"/>
            <a:ext cx="6179707" cy="6040664"/>
          </a:xfrm>
          <a:prstGeom prst="rect">
            <a:avLst/>
          </a:prstGeom>
        </p:spPr>
      </p:pic>
      <p:sp>
        <p:nvSpPr>
          <p:cNvPr id="3" name="Footer Placeholder 2">
            <a:extLst>
              <a:ext uri="{FF2B5EF4-FFF2-40B4-BE49-F238E27FC236}">
                <a16:creationId xmlns:a16="http://schemas.microsoft.com/office/drawing/2014/main" id="{60D53D7D-BCE3-1B42-BB46-8D1A54E88D0A}"/>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 2023 Darrell Long</a:t>
            </a:r>
          </a:p>
        </p:txBody>
      </p:sp>
      <p:sp>
        <p:nvSpPr>
          <p:cNvPr id="4" name="Slide Number Placeholder 3">
            <a:extLst>
              <a:ext uri="{FF2B5EF4-FFF2-40B4-BE49-F238E27FC236}">
                <a16:creationId xmlns:a16="http://schemas.microsoft.com/office/drawing/2014/main" id="{61C79804-F82A-A946-B980-C802EB9B8734}"/>
              </a:ext>
            </a:extLst>
          </p:cNvPr>
          <p:cNvSpPr>
            <a:spLocks noGrp="1"/>
          </p:cNvSpPr>
          <p:nvPr>
            <p:ph type="sldNum" sz="quarter" idx="12"/>
          </p:nvPr>
        </p:nvSpPr>
        <p:spPr>
          <a:xfrm>
            <a:off x="10289512" y="6356350"/>
            <a:ext cx="1064287" cy="365125"/>
          </a:xfrm>
        </p:spPr>
        <p:txBody>
          <a:bodyPr>
            <a:normAutofit/>
          </a:bodyPr>
          <a:lstStyle/>
          <a:p>
            <a:pPr>
              <a:spcAft>
                <a:spcPts val="600"/>
              </a:spcAft>
            </a:pPr>
            <a:fld id="{1D3BE7AE-4439-B74C-95DF-C258F2083AB5}" type="slidenum">
              <a:rPr lang="en-US">
                <a:solidFill>
                  <a:schemeClr val="tx1">
                    <a:alpha val="80000"/>
                  </a:schemeClr>
                </a:solidFill>
              </a:rPr>
              <a:pPr>
                <a:spcAft>
                  <a:spcPts val="600"/>
                </a:spcAft>
              </a:pPr>
              <a:t>21</a:t>
            </a:fld>
            <a:endParaRPr lang="en-US">
              <a:solidFill>
                <a:schemeClr val="tx1">
                  <a:alpha val="80000"/>
                </a:schemeClr>
              </a:solidFill>
            </a:endParaRPr>
          </a:p>
        </p:txBody>
      </p:sp>
      <p:sp>
        <p:nvSpPr>
          <p:cNvPr id="5" name="Date Placeholder 4">
            <a:extLst>
              <a:ext uri="{FF2B5EF4-FFF2-40B4-BE49-F238E27FC236}">
                <a16:creationId xmlns:a16="http://schemas.microsoft.com/office/drawing/2014/main" id="{CE4F9473-232E-F64A-A0FC-85B49B023AEA}"/>
              </a:ext>
            </a:extLst>
          </p:cNvPr>
          <p:cNvSpPr>
            <a:spLocks noGrp="1"/>
          </p:cNvSpPr>
          <p:nvPr>
            <p:ph type="dt" sz="half" idx="10"/>
          </p:nvPr>
        </p:nvSpPr>
        <p:spPr>
          <a:xfrm>
            <a:off x="838201" y="6356349"/>
            <a:ext cx="2743200" cy="365125"/>
          </a:xfrm>
        </p:spPr>
        <p:txBody>
          <a:bodyPr/>
          <a:lstStyle/>
          <a:p>
            <a:fld id="{F9F06A0C-2077-5147-83A3-E81A013B0B96}" type="datetime1">
              <a:rPr lang="en-US" smtClean="0"/>
              <a:t>2/10/23</a:t>
            </a:fld>
            <a:endParaRPr lang="en-US" dirty="0"/>
          </a:p>
        </p:txBody>
      </p:sp>
    </p:spTree>
    <p:extLst>
      <p:ext uri="{BB962C8B-B14F-4D97-AF65-F5344CB8AC3E}">
        <p14:creationId xmlns:p14="http://schemas.microsoft.com/office/powerpoint/2010/main" val="278472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FFA51A-20B5-CD4D-8520-E27CBCC9E993}"/>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File Names</a:t>
            </a:r>
          </a:p>
        </p:txBody>
      </p:sp>
      <p:cxnSp>
        <p:nvCxnSpPr>
          <p:cNvPr id="16"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E8E190C-9A2A-8248-A463-F4CA1802550B}"/>
              </a:ext>
            </a:extLst>
          </p:cNvPr>
          <p:cNvSpPr>
            <a:spLocks noGrp="1"/>
          </p:cNvSpPr>
          <p:nvPr>
            <p:ph sz="half" idx="1"/>
          </p:nvPr>
        </p:nvSpPr>
        <p:spPr>
          <a:xfrm>
            <a:off x="4976030" y="963507"/>
            <a:ext cx="6250940" cy="2304627"/>
          </a:xfrm>
        </p:spPr>
        <p:txBody>
          <a:bodyPr anchor="b">
            <a:normAutofit/>
          </a:bodyPr>
          <a:lstStyle/>
          <a:p>
            <a:pPr marL="0" indent="0" algn="just">
              <a:buNone/>
            </a:pPr>
            <a:r>
              <a:rPr lang="en-US" sz="1700" dirty="0"/>
              <a:t>“In the once-upon-a-time days of the First Age of Magic, the prudent sorcerer regarded his own true name as his most valued possession but also the greatest threat to his continued good health, for—the stories go—once an enemy, even a weak unskilled enemy, learned the sorcerer’s true name, then routine and widely known spells could destroy or enslave even the most powerful.”</a:t>
            </a:r>
          </a:p>
          <a:p>
            <a:pPr marL="0" indent="0" algn="r">
              <a:buNone/>
            </a:pPr>
            <a:r>
              <a:rPr lang="en-US" sz="1700" dirty="0"/>
              <a:t>—</a:t>
            </a:r>
            <a:r>
              <a:rPr lang="en-US" sz="1700" dirty="0" err="1"/>
              <a:t>Vernor</a:t>
            </a:r>
            <a:r>
              <a:rPr lang="en-US" sz="1700" dirty="0"/>
              <a:t> </a:t>
            </a:r>
            <a:r>
              <a:rPr lang="en-US" sz="1700" dirty="0" err="1"/>
              <a:t>Vinge</a:t>
            </a:r>
            <a:r>
              <a:rPr lang="en-US" sz="1700" dirty="0"/>
              <a:t>, </a:t>
            </a:r>
            <a:r>
              <a:rPr lang="en-US" sz="1700" i="1" dirty="0"/>
              <a:t>True Names</a:t>
            </a:r>
          </a:p>
        </p:txBody>
      </p:sp>
      <p:sp>
        <p:nvSpPr>
          <p:cNvPr id="6" name="Content Placeholder 5">
            <a:extLst>
              <a:ext uri="{FF2B5EF4-FFF2-40B4-BE49-F238E27FC236}">
                <a16:creationId xmlns:a16="http://schemas.microsoft.com/office/drawing/2014/main" id="{023587DB-1511-1943-A036-4A35A1A43F3B}"/>
              </a:ext>
            </a:extLst>
          </p:cNvPr>
          <p:cNvSpPr>
            <a:spLocks noGrp="1"/>
          </p:cNvSpPr>
          <p:nvPr>
            <p:ph sz="half" idx="2"/>
          </p:nvPr>
        </p:nvSpPr>
        <p:spPr>
          <a:xfrm>
            <a:off x="4976030" y="3589866"/>
            <a:ext cx="6250940" cy="2304628"/>
          </a:xfrm>
        </p:spPr>
        <p:txBody>
          <a:bodyPr>
            <a:normAutofit/>
          </a:bodyPr>
          <a:lstStyle/>
          <a:p>
            <a:r>
              <a:rPr lang="en-US" sz="2000" dirty="0"/>
              <a:t>Your computer has millions of files.</a:t>
            </a:r>
          </a:p>
          <a:p>
            <a:pPr lvl="1"/>
            <a:r>
              <a:rPr lang="en-US" sz="2000" dirty="0"/>
              <a:t>A data center has </a:t>
            </a:r>
            <a:r>
              <a:rPr lang="en-US" sz="2000" i="1" dirty="0"/>
              <a:t>billions</a:t>
            </a:r>
            <a:r>
              <a:rPr lang="en-US" sz="2000" dirty="0"/>
              <a:t> of files.</a:t>
            </a:r>
          </a:p>
          <a:p>
            <a:pPr lvl="1"/>
            <a:r>
              <a:rPr lang="en-US" sz="2000" dirty="0"/>
              <a:t>The Internet has </a:t>
            </a:r>
            <a:r>
              <a:rPr lang="en-US" sz="2000" i="1" dirty="0"/>
              <a:t>trillions</a:t>
            </a:r>
            <a:r>
              <a:rPr lang="en-US" sz="2000" dirty="0"/>
              <a:t> of files.</a:t>
            </a:r>
          </a:p>
          <a:p>
            <a:r>
              <a:rPr lang="en-US" sz="2000" dirty="0"/>
              <a:t>How do you uniquely specify which file you want?</a:t>
            </a:r>
          </a:p>
          <a:p>
            <a:r>
              <a:rPr lang="en-US" sz="2000" dirty="0"/>
              <a:t>How do you find that file among the millions?</a:t>
            </a:r>
          </a:p>
        </p:txBody>
      </p:sp>
      <p:sp>
        <p:nvSpPr>
          <p:cNvPr id="2" name="Footer Placeholder 1">
            <a:extLst>
              <a:ext uri="{FF2B5EF4-FFF2-40B4-BE49-F238E27FC236}">
                <a16:creationId xmlns:a16="http://schemas.microsoft.com/office/drawing/2014/main" id="{9057A847-9953-1C4B-BEC1-2B42B7C4F0F6}"/>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64B4FCCE-9F33-244D-9A53-DF860FD3DBC4}"/>
              </a:ext>
            </a:extLst>
          </p:cNvPr>
          <p:cNvSpPr>
            <a:spLocks noGrp="1"/>
          </p:cNvSpPr>
          <p:nvPr>
            <p:ph type="sldNum" sz="quarter" idx="12"/>
          </p:nvPr>
        </p:nvSpPr>
        <p:spPr/>
        <p:txBody>
          <a:bodyPr/>
          <a:lstStyle/>
          <a:p>
            <a:fld id="{1D3BE7AE-4439-B74C-95DF-C258F2083AB5}" type="slidenum">
              <a:rPr lang="en-US" smtClean="0"/>
              <a:t>3</a:t>
            </a:fld>
            <a:endParaRPr lang="en-US"/>
          </a:p>
        </p:txBody>
      </p:sp>
      <p:sp>
        <p:nvSpPr>
          <p:cNvPr id="7" name="Date Placeholder 6">
            <a:extLst>
              <a:ext uri="{FF2B5EF4-FFF2-40B4-BE49-F238E27FC236}">
                <a16:creationId xmlns:a16="http://schemas.microsoft.com/office/drawing/2014/main" id="{02371DF3-CBD7-C649-9B84-35A65AE178C8}"/>
              </a:ext>
            </a:extLst>
          </p:cNvPr>
          <p:cNvSpPr>
            <a:spLocks noGrp="1"/>
          </p:cNvSpPr>
          <p:nvPr>
            <p:ph type="dt" sz="half" idx="10"/>
          </p:nvPr>
        </p:nvSpPr>
        <p:spPr>
          <a:xfrm>
            <a:off x="838200" y="6472078"/>
            <a:ext cx="2743200" cy="365125"/>
          </a:xfrm>
        </p:spPr>
        <p:txBody>
          <a:bodyPr/>
          <a:lstStyle/>
          <a:p>
            <a:fld id="{0C6D2FB0-5A2E-0746-AFAE-E70833E87753}" type="datetime1">
              <a:rPr lang="en-US" smtClean="0"/>
              <a:t>2/10/23</a:t>
            </a:fld>
            <a:endParaRPr lang="en-US" dirty="0"/>
          </a:p>
        </p:txBody>
      </p:sp>
    </p:spTree>
    <p:extLst>
      <p:ext uri="{BB962C8B-B14F-4D97-AF65-F5344CB8AC3E}">
        <p14:creationId xmlns:p14="http://schemas.microsoft.com/office/powerpoint/2010/main" val="132373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a:extLst>
              <a:ext uri="{FF2B5EF4-FFF2-40B4-BE49-F238E27FC236}">
                <a16:creationId xmlns:a16="http://schemas.microsoft.com/office/drawing/2014/main" id="{D01D43B8-0C1F-3147-9E46-D2153D27178F}"/>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Naming</a:t>
            </a:r>
          </a:p>
        </p:txBody>
      </p:sp>
      <p:sp>
        <p:nvSpPr>
          <p:cNvPr id="2051" name="Rectangle 3">
            <a:extLst>
              <a:ext uri="{FF2B5EF4-FFF2-40B4-BE49-F238E27FC236}">
                <a16:creationId xmlns:a16="http://schemas.microsoft.com/office/drawing/2014/main" id="{A32490AD-5111-A946-9CBB-F5F3A816D6AF}"/>
              </a:ext>
            </a:extLst>
          </p:cNvPr>
          <p:cNvSpPr>
            <a:spLocks noGrp="1" noChangeArrowheads="1"/>
          </p:cNvSpPr>
          <p:nvPr>
            <p:ph idx="1"/>
          </p:nvPr>
        </p:nvSpPr>
        <p:spPr>
          <a:xfrm>
            <a:off x="674237" y="4170501"/>
            <a:ext cx="3657600" cy="1883453"/>
          </a:xfrm>
        </p:spPr>
        <p:txBody>
          <a:bodyPr vert="horz" lIns="91440" tIns="45720" rIns="91440" bIns="45720" rtlCol="0">
            <a:normAutofit fontScale="92500" lnSpcReduction="10000"/>
          </a:bodyPr>
          <a:lstStyle/>
          <a:p>
            <a:pPr marL="0" indent="0">
              <a:buNone/>
            </a:pPr>
            <a:r>
              <a:rPr lang="en-US" altLang="en-US" sz="2000" kern="1200" dirty="0">
                <a:solidFill>
                  <a:srgbClr val="FFFFFF"/>
                </a:solidFill>
                <a:latin typeface="+mn-lt"/>
                <a:ea typeface="+mn-ea"/>
                <a:cs typeface="+mn-cs"/>
              </a:rPr>
              <a:t>Files have base names and extensions.</a:t>
            </a:r>
          </a:p>
          <a:p>
            <a:pPr marL="0" indent="0">
              <a:buNone/>
            </a:pPr>
            <a:r>
              <a:rPr lang="en-US" altLang="en-US" sz="2000" kern="1200" dirty="0">
                <a:solidFill>
                  <a:srgbClr val="FFFFFF"/>
                </a:solidFill>
                <a:latin typeface="+mn-lt"/>
                <a:ea typeface="+mn-ea"/>
                <a:cs typeface="+mn-cs"/>
              </a:rPr>
              <a:t>In some operating systems, the extension is a separate entity.</a:t>
            </a:r>
            <a:endParaRPr lang="en-US" altLang="en-US" sz="2000" dirty="0">
              <a:solidFill>
                <a:srgbClr val="FFFFFF"/>
              </a:solidFill>
            </a:endParaRPr>
          </a:p>
          <a:p>
            <a:pPr marL="0" indent="0">
              <a:buNone/>
            </a:pPr>
            <a:r>
              <a:rPr lang="en-US" altLang="en-US" sz="2000" kern="1200" dirty="0">
                <a:solidFill>
                  <a:srgbClr val="FFFFFF"/>
                </a:solidFill>
                <a:latin typeface="+mn-lt"/>
                <a:ea typeface="+mn-ea"/>
                <a:cs typeface="+mn-cs"/>
              </a:rPr>
              <a:t>In U</a:t>
            </a:r>
            <a:r>
              <a:rPr lang="en-US" altLang="en-US" sz="1800" kern="1200" dirty="0">
                <a:solidFill>
                  <a:srgbClr val="FFFFFF"/>
                </a:solidFill>
                <a:latin typeface="+mn-lt"/>
                <a:ea typeface="+mn-ea"/>
                <a:cs typeface="+mn-cs"/>
              </a:rPr>
              <a:t>NIX</a:t>
            </a:r>
            <a:r>
              <a:rPr lang="en-US" altLang="en-US" sz="2000" kern="1200" dirty="0">
                <a:solidFill>
                  <a:srgbClr val="FFFFFF"/>
                </a:solidFill>
                <a:latin typeface="+mn-lt"/>
                <a:ea typeface="+mn-ea"/>
                <a:cs typeface="+mn-cs"/>
              </a:rPr>
              <a:t>, the extension is only used by </a:t>
            </a:r>
            <a:r>
              <a:rPr lang="en-US" altLang="en-US" sz="2000" i="1" kern="1200" dirty="0">
                <a:solidFill>
                  <a:srgbClr val="FFFFFF"/>
                </a:solidFill>
                <a:latin typeface="+mn-lt"/>
                <a:ea typeface="+mn-ea"/>
                <a:cs typeface="+mn-cs"/>
              </a:rPr>
              <a:t>convention</a:t>
            </a:r>
            <a:r>
              <a:rPr lang="en-US" altLang="en-US" sz="2000" kern="1200" dirty="0">
                <a:solidFill>
                  <a:srgbClr val="FFFFFF"/>
                </a:solidFill>
                <a:latin typeface="+mn-lt"/>
                <a:ea typeface="+mn-ea"/>
                <a:cs typeface="+mn-cs"/>
              </a:rPr>
              <a:t>.</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3" name="Picture 5">
            <a:extLst>
              <a:ext uri="{FF2B5EF4-FFF2-40B4-BE49-F238E27FC236}">
                <a16:creationId xmlns:a16="http://schemas.microsoft.com/office/drawing/2014/main" id="{AFB852E4-C38E-D24B-87C7-892993C0C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1409564"/>
            <a:ext cx="6553545" cy="4046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AF2B9D8-FD47-1346-9322-64AAEBA66CF6}"/>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5538D10F-7032-104D-84DC-5F19D9B9DA3D}"/>
              </a:ext>
            </a:extLst>
          </p:cNvPr>
          <p:cNvSpPr>
            <a:spLocks noGrp="1"/>
          </p:cNvSpPr>
          <p:nvPr>
            <p:ph type="sldNum" sz="quarter" idx="12"/>
          </p:nvPr>
        </p:nvSpPr>
        <p:spPr/>
        <p:txBody>
          <a:bodyPr/>
          <a:lstStyle/>
          <a:p>
            <a:fld id="{1D3BE7AE-4439-B74C-95DF-C258F2083AB5}" type="slidenum">
              <a:rPr lang="en-US" smtClean="0"/>
              <a:t>4</a:t>
            </a:fld>
            <a:endParaRPr lang="en-US"/>
          </a:p>
        </p:txBody>
      </p:sp>
      <p:sp>
        <p:nvSpPr>
          <p:cNvPr id="4" name="Date Placeholder 3">
            <a:extLst>
              <a:ext uri="{FF2B5EF4-FFF2-40B4-BE49-F238E27FC236}">
                <a16:creationId xmlns:a16="http://schemas.microsoft.com/office/drawing/2014/main" id="{1865B9BE-56F0-2D49-8B38-F11C73933380}"/>
              </a:ext>
            </a:extLst>
          </p:cNvPr>
          <p:cNvSpPr>
            <a:spLocks noGrp="1"/>
          </p:cNvSpPr>
          <p:nvPr>
            <p:ph type="dt" sz="half" idx="10"/>
          </p:nvPr>
        </p:nvSpPr>
        <p:spPr>
          <a:xfrm>
            <a:off x="838200" y="6492980"/>
            <a:ext cx="2743200" cy="365125"/>
          </a:xfrm>
        </p:spPr>
        <p:txBody>
          <a:bodyPr/>
          <a:lstStyle/>
          <a:p>
            <a:fld id="{B0A61318-417C-F048-ABC7-5EF508797FE7}" type="datetime1">
              <a:rPr lang="en-US" smtClean="0"/>
              <a:t>2/10/23</a:t>
            </a:fld>
            <a:endParaRPr lang="en-US" dirty="0"/>
          </a:p>
        </p:txBody>
      </p:sp>
    </p:spTree>
    <p:extLst>
      <p:ext uri="{BB962C8B-B14F-4D97-AF65-F5344CB8AC3E}">
        <p14:creationId xmlns:p14="http://schemas.microsoft.com/office/powerpoint/2010/main" val="20206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File Structure</a:t>
            </a:r>
          </a:p>
        </p:txBody>
      </p:sp>
      <p:grpSp>
        <p:nvGrpSpPr>
          <p:cNvPr id="9" name="Group 8">
            <a:extLst>
              <a:ext uri="{FF2B5EF4-FFF2-40B4-BE49-F238E27FC236}">
                <a16:creationId xmlns:a16="http://schemas.microsoft.com/office/drawing/2014/main" id="{CCF7CB8B-EF84-A741-B8BF-A92708A83377}"/>
              </a:ext>
            </a:extLst>
          </p:cNvPr>
          <p:cNvGrpSpPr/>
          <p:nvPr/>
        </p:nvGrpSpPr>
        <p:grpSpPr>
          <a:xfrm>
            <a:off x="3696789" y="705395"/>
            <a:ext cx="8386354" cy="4825523"/>
            <a:chOff x="1466105" y="2489199"/>
            <a:chExt cx="9862295" cy="6578601"/>
          </a:xfrm>
        </p:grpSpPr>
        <p:sp>
          <p:nvSpPr>
            <p:cNvPr id="10" name="Rectangle">
              <a:extLst>
                <a:ext uri="{FF2B5EF4-FFF2-40B4-BE49-F238E27FC236}">
                  <a16:creationId xmlns:a16="http://schemas.microsoft.com/office/drawing/2014/main" id="{FE7FE195-F49F-C846-9CF6-81BAFFF2173B}"/>
                </a:ext>
              </a:extLst>
            </p:cNvPr>
            <p:cNvSpPr/>
            <p:nvPr/>
          </p:nvSpPr>
          <p:spPr>
            <a:xfrm>
              <a:off x="1892300" y="3454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1" name="Rectangle">
              <a:extLst>
                <a:ext uri="{FF2B5EF4-FFF2-40B4-BE49-F238E27FC236}">
                  <a16:creationId xmlns:a16="http://schemas.microsoft.com/office/drawing/2014/main" id="{ABC0A067-C2D4-5145-AA5D-B08DC7C1E20B}"/>
                </a:ext>
              </a:extLst>
            </p:cNvPr>
            <p:cNvSpPr/>
            <p:nvPr/>
          </p:nvSpPr>
          <p:spPr>
            <a:xfrm>
              <a:off x="1892300" y="3568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2" name="Rectangle">
              <a:extLst>
                <a:ext uri="{FF2B5EF4-FFF2-40B4-BE49-F238E27FC236}">
                  <a16:creationId xmlns:a16="http://schemas.microsoft.com/office/drawing/2014/main" id="{F3D8C7DF-1901-1D4B-8F00-67D79D4D1321}"/>
                </a:ext>
              </a:extLst>
            </p:cNvPr>
            <p:cNvSpPr/>
            <p:nvPr/>
          </p:nvSpPr>
          <p:spPr>
            <a:xfrm>
              <a:off x="1892300" y="3670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3" name="Rectangle">
              <a:extLst>
                <a:ext uri="{FF2B5EF4-FFF2-40B4-BE49-F238E27FC236}">
                  <a16:creationId xmlns:a16="http://schemas.microsoft.com/office/drawing/2014/main" id="{332CEF78-A833-204D-B679-ACBA9258D1A8}"/>
                </a:ext>
              </a:extLst>
            </p:cNvPr>
            <p:cNvSpPr/>
            <p:nvPr/>
          </p:nvSpPr>
          <p:spPr>
            <a:xfrm>
              <a:off x="1892300" y="3784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4" name="Rectangle">
              <a:extLst>
                <a:ext uri="{FF2B5EF4-FFF2-40B4-BE49-F238E27FC236}">
                  <a16:creationId xmlns:a16="http://schemas.microsoft.com/office/drawing/2014/main" id="{A0E9AF0E-8936-3840-ABE3-DAED2D961FC5}"/>
                </a:ext>
              </a:extLst>
            </p:cNvPr>
            <p:cNvSpPr/>
            <p:nvPr/>
          </p:nvSpPr>
          <p:spPr>
            <a:xfrm>
              <a:off x="1892300" y="3886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5" name="Rectangle">
              <a:extLst>
                <a:ext uri="{FF2B5EF4-FFF2-40B4-BE49-F238E27FC236}">
                  <a16:creationId xmlns:a16="http://schemas.microsoft.com/office/drawing/2014/main" id="{23FEAB4A-A4CB-9040-B762-BEFD0C4739C4}"/>
                </a:ext>
              </a:extLst>
            </p:cNvPr>
            <p:cNvSpPr/>
            <p:nvPr/>
          </p:nvSpPr>
          <p:spPr>
            <a:xfrm>
              <a:off x="1892300" y="4000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6" name="Rectangle">
              <a:extLst>
                <a:ext uri="{FF2B5EF4-FFF2-40B4-BE49-F238E27FC236}">
                  <a16:creationId xmlns:a16="http://schemas.microsoft.com/office/drawing/2014/main" id="{1D7D2727-4C64-A148-9B17-78619F45F457}"/>
                </a:ext>
              </a:extLst>
            </p:cNvPr>
            <p:cNvSpPr/>
            <p:nvPr/>
          </p:nvSpPr>
          <p:spPr>
            <a:xfrm>
              <a:off x="1892300" y="4102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7" name="Rectangle">
              <a:extLst>
                <a:ext uri="{FF2B5EF4-FFF2-40B4-BE49-F238E27FC236}">
                  <a16:creationId xmlns:a16="http://schemas.microsoft.com/office/drawing/2014/main" id="{D27C62D2-13D9-FA4B-99BE-2C76E693F9D5}"/>
                </a:ext>
              </a:extLst>
            </p:cNvPr>
            <p:cNvSpPr/>
            <p:nvPr/>
          </p:nvSpPr>
          <p:spPr>
            <a:xfrm>
              <a:off x="1892300" y="4216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8" name="Rectangle">
              <a:extLst>
                <a:ext uri="{FF2B5EF4-FFF2-40B4-BE49-F238E27FC236}">
                  <a16:creationId xmlns:a16="http://schemas.microsoft.com/office/drawing/2014/main" id="{584268AE-88CE-FC4D-8ABF-B51090E40ACC}"/>
                </a:ext>
              </a:extLst>
            </p:cNvPr>
            <p:cNvSpPr/>
            <p:nvPr/>
          </p:nvSpPr>
          <p:spPr>
            <a:xfrm>
              <a:off x="1892300" y="4318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9" name="Rectangle">
              <a:extLst>
                <a:ext uri="{FF2B5EF4-FFF2-40B4-BE49-F238E27FC236}">
                  <a16:creationId xmlns:a16="http://schemas.microsoft.com/office/drawing/2014/main" id="{938F17A5-11FF-C54D-99B3-12C722F3133C}"/>
                </a:ext>
              </a:extLst>
            </p:cNvPr>
            <p:cNvSpPr/>
            <p:nvPr/>
          </p:nvSpPr>
          <p:spPr>
            <a:xfrm>
              <a:off x="1892300" y="4432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0" name="Rectangle">
              <a:extLst>
                <a:ext uri="{FF2B5EF4-FFF2-40B4-BE49-F238E27FC236}">
                  <a16:creationId xmlns:a16="http://schemas.microsoft.com/office/drawing/2014/main" id="{3EF46927-B11D-3644-AFB0-4D9C973DCA3C}"/>
                </a:ext>
              </a:extLst>
            </p:cNvPr>
            <p:cNvSpPr/>
            <p:nvPr/>
          </p:nvSpPr>
          <p:spPr>
            <a:xfrm>
              <a:off x="1892300" y="4533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1" name="Rectangle">
              <a:extLst>
                <a:ext uri="{FF2B5EF4-FFF2-40B4-BE49-F238E27FC236}">
                  <a16:creationId xmlns:a16="http://schemas.microsoft.com/office/drawing/2014/main" id="{839D1896-5096-524B-A8E6-BC165F330ADE}"/>
                </a:ext>
              </a:extLst>
            </p:cNvPr>
            <p:cNvSpPr/>
            <p:nvPr/>
          </p:nvSpPr>
          <p:spPr>
            <a:xfrm>
              <a:off x="1892300" y="4648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2" name="Rectangle">
              <a:extLst>
                <a:ext uri="{FF2B5EF4-FFF2-40B4-BE49-F238E27FC236}">
                  <a16:creationId xmlns:a16="http://schemas.microsoft.com/office/drawing/2014/main" id="{7ACE2EB0-AB8D-2841-A218-6AC33872EEA6}"/>
                </a:ext>
              </a:extLst>
            </p:cNvPr>
            <p:cNvSpPr/>
            <p:nvPr/>
          </p:nvSpPr>
          <p:spPr>
            <a:xfrm>
              <a:off x="1892300" y="4749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3" name="Rectangle">
              <a:extLst>
                <a:ext uri="{FF2B5EF4-FFF2-40B4-BE49-F238E27FC236}">
                  <a16:creationId xmlns:a16="http://schemas.microsoft.com/office/drawing/2014/main" id="{23C6B05E-B622-874C-A327-0C58D7F8FC49}"/>
                </a:ext>
              </a:extLst>
            </p:cNvPr>
            <p:cNvSpPr/>
            <p:nvPr/>
          </p:nvSpPr>
          <p:spPr>
            <a:xfrm>
              <a:off x="1892300" y="4864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4" name="Rectangle">
              <a:extLst>
                <a:ext uri="{FF2B5EF4-FFF2-40B4-BE49-F238E27FC236}">
                  <a16:creationId xmlns:a16="http://schemas.microsoft.com/office/drawing/2014/main" id="{3A1DFC96-DD28-8D49-AB86-BBCDAE346276}"/>
                </a:ext>
              </a:extLst>
            </p:cNvPr>
            <p:cNvSpPr/>
            <p:nvPr/>
          </p:nvSpPr>
          <p:spPr>
            <a:xfrm>
              <a:off x="1892300" y="4965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5" name="Rectangle">
              <a:extLst>
                <a:ext uri="{FF2B5EF4-FFF2-40B4-BE49-F238E27FC236}">
                  <a16:creationId xmlns:a16="http://schemas.microsoft.com/office/drawing/2014/main" id="{27D6F663-3BC4-0041-9CC7-7DE9E3096741}"/>
                </a:ext>
              </a:extLst>
            </p:cNvPr>
            <p:cNvSpPr/>
            <p:nvPr/>
          </p:nvSpPr>
          <p:spPr>
            <a:xfrm>
              <a:off x="1892300" y="5080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6" name="Rectangle">
              <a:extLst>
                <a:ext uri="{FF2B5EF4-FFF2-40B4-BE49-F238E27FC236}">
                  <a16:creationId xmlns:a16="http://schemas.microsoft.com/office/drawing/2014/main" id="{880DB726-97DD-8941-805B-E096A187BABA}"/>
                </a:ext>
              </a:extLst>
            </p:cNvPr>
            <p:cNvSpPr/>
            <p:nvPr/>
          </p:nvSpPr>
          <p:spPr>
            <a:xfrm>
              <a:off x="1892300" y="5194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7" name="Rectangle">
              <a:extLst>
                <a:ext uri="{FF2B5EF4-FFF2-40B4-BE49-F238E27FC236}">
                  <a16:creationId xmlns:a16="http://schemas.microsoft.com/office/drawing/2014/main" id="{355D7A1C-B4CB-3046-B1F5-91257BB07853}"/>
                </a:ext>
              </a:extLst>
            </p:cNvPr>
            <p:cNvSpPr/>
            <p:nvPr/>
          </p:nvSpPr>
          <p:spPr>
            <a:xfrm>
              <a:off x="1892300" y="5295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8" name="Rectangle">
              <a:extLst>
                <a:ext uri="{FF2B5EF4-FFF2-40B4-BE49-F238E27FC236}">
                  <a16:creationId xmlns:a16="http://schemas.microsoft.com/office/drawing/2014/main" id="{14300702-92D5-FB4B-A88F-B234FF98DA36}"/>
                </a:ext>
              </a:extLst>
            </p:cNvPr>
            <p:cNvSpPr/>
            <p:nvPr/>
          </p:nvSpPr>
          <p:spPr>
            <a:xfrm>
              <a:off x="1892300" y="5410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9" name="Rectangle">
              <a:extLst>
                <a:ext uri="{FF2B5EF4-FFF2-40B4-BE49-F238E27FC236}">
                  <a16:creationId xmlns:a16="http://schemas.microsoft.com/office/drawing/2014/main" id="{089E5C6D-ACCC-1E45-9C2F-9367E6A948B0}"/>
                </a:ext>
              </a:extLst>
            </p:cNvPr>
            <p:cNvSpPr/>
            <p:nvPr/>
          </p:nvSpPr>
          <p:spPr>
            <a:xfrm>
              <a:off x="1892300" y="5511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0" name="Rectangle">
              <a:extLst>
                <a:ext uri="{FF2B5EF4-FFF2-40B4-BE49-F238E27FC236}">
                  <a16:creationId xmlns:a16="http://schemas.microsoft.com/office/drawing/2014/main" id="{C798CF52-B179-984E-8E9B-8E7F6111529D}"/>
                </a:ext>
              </a:extLst>
            </p:cNvPr>
            <p:cNvSpPr/>
            <p:nvPr/>
          </p:nvSpPr>
          <p:spPr>
            <a:xfrm>
              <a:off x="1892300" y="5626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1" name="Rectangle">
              <a:extLst>
                <a:ext uri="{FF2B5EF4-FFF2-40B4-BE49-F238E27FC236}">
                  <a16:creationId xmlns:a16="http://schemas.microsoft.com/office/drawing/2014/main" id="{6D83C3E5-E950-894A-926F-435593FD3482}"/>
                </a:ext>
              </a:extLst>
            </p:cNvPr>
            <p:cNvSpPr/>
            <p:nvPr/>
          </p:nvSpPr>
          <p:spPr>
            <a:xfrm>
              <a:off x="1892300" y="5727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2" name="Rectangle">
              <a:extLst>
                <a:ext uri="{FF2B5EF4-FFF2-40B4-BE49-F238E27FC236}">
                  <a16:creationId xmlns:a16="http://schemas.microsoft.com/office/drawing/2014/main" id="{7F747BE5-8B64-B04B-B18B-34AAF48C10D6}"/>
                </a:ext>
              </a:extLst>
            </p:cNvPr>
            <p:cNvSpPr/>
            <p:nvPr/>
          </p:nvSpPr>
          <p:spPr>
            <a:xfrm>
              <a:off x="1892300" y="5842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3" name="Rectangle">
              <a:extLst>
                <a:ext uri="{FF2B5EF4-FFF2-40B4-BE49-F238E27FC236}">
                  <a16:creationId xmlns:a16="http://schemas.microsoft.com/office/drawing/2014/main" id="{6E201F2F-C6D2-FC49-9835-5CE6B3C1695D}"/>
                </a:ext>
              </a:extLst>
            </p:cNvPr>
            <p:cNvSpPr/>
            <p:nvPr/>
          </p:nvSpPr>
          <p:spPr>
            <a:xfrm>
              <a:off x="1892300" y="5943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4" name="Rectangle">
              <a:extLst>
                <a:ext uri="{FF2B5EF4-FFF2-40B4-BE49-F238E27FC236}">
                  <a16:creationId xmlns:a16="http://schemas.microsoft.com/office/drawing/2014/main" id="{F33694F6-0C7B-B242-B417-604AB0F1A86F}"/>
                </a:ext>
              </a:extLst>
            </p:cNvPr>
            <p:cNvSpPr/>
            <p:nvPr/>
          </p:nvSpPr>
          <p:spPr>
            <a:xfrm>
              <a:off x="1892300" y="6057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5" name="Rectangle">
              <a:extLst>
                <a:ext uri="{FF2B5EF4-FFF2-40B4-BE49-F238E27FC236}">
                  <a16:creationId xmlns:a16="http://schemas.microsoft.com/office/drawing/2014/main" id="{1A457CC0-EC0E-7243-968A-8B6393CE8729}"/>
                </a:ext>
              </a:extLst>
            </p:cNvPr>
            <p:cNvSpPr/>
            <p:nvPr/>
          </p:nvSpPr>
          <p:spPr>
            <a:xfrm>
              <a:off x="1892300" y="6159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6" name="Rectangle">
              <a:extLst>
                <a:ext uri="{FF2B5EF4-FFF2-40B4-BE49-F238E27FC236}">
                  <a16:creationId xmlns:a16="http://schemas.microsoft.com/office/drawing/2014/main" id="{36BD6E7D-1163-9044-851A-DB0B52A50BC1}"/>
                </a:ext>
              </a:extLst>
            </p:cNvPr>
            <p:cNvSpPr/>
            <p:nvPr/>
          </p:nvSpPr>
          <p:spPr>
            <a:xfrm>
              <a:off x="1892300" y="6273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7" name="Rectangle">
              <a:extLst>
                <a:ext uri="{FF2B5EF4-FFF2-40B4-BE49-F238E27FC236}">
                  <a16:creationId xmlns:a16="http://schemas.microsoft.com/office/drawing/2014/main" id="{8F40E11F-850B-9740-9CBB-7B88A9D1C8EA}"/>
                </a:ext>
              </a:extLst>
            </p:cNvPr>
            <p:cNvSpPr/>
            <p:nvPr/>
          </p:nvSpPr>
          <p:spPr>
            <a:xfrm>
              <a:off x="1892300" y="6375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8" name="Rectangle">
              <a:extLst>
                <a:ext uri="{FF2B5EF4-FFF2-40B4-BE49-F238E27FC236}">
                  <a16:creationId xmlns:a16="http://schemas.microsoft.com/office/drawing/2014/main" id="{E614C622-8577-7A40-A2BF-3FC6FD8909E9}"/>
                </a:ext>
              </a:extLst>
            </p:cNvPr>
            <p:cNvSpPr/>
            <p:nvPr/>
          </p:nvSpPr>
          <p:spPr>
            <a:xfrm>
              <a:off x="1892300" y="6489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9" name="Rectangle">
              <a:extLst>
                <a:ext uri="{FF2B5EF4-FFF2-40B4-BE49-F238E27FC236}">
                  <a16:creationId xmlns:a16="http://schemas.microsoft.com/office/drawing/2014/main" id="{3BAB2CC8-B4C3-B245-B29D-B03159C2FE00}"/>
                </a:ext>
              </a:extLst>
            </p:cNvPr>
            <p:cNvSpPr/>
            <p:nvPr/>
          </p:nvSpPr>
          <p:spPr>
            <a:xfrm>
              <a:off x="1892300" y="6591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0" name="Rectangle">
              <a:extLst>
                <a:ext uri="{FF2B5EF4-FFF2-40B4-BE49-F238E27FC236}">
                  <a16:creationId xmlns:a16="http://schemas.microsoft.com/office/drawing/2014/main" id="{F2DFBA55-1226-154B-8C58-997A19258AEF}"/>
                </a:ext>
              </a:extLst>
            </p:cNvPr>
            <p:cNvSpPr/>
            <p:nvPr/>
          </p:nvSpPr>
          <p:spPr>
            <a:xfrm>
              <a:off x="1892300" y="6705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1" name="Rectangle">
              <a:extLst>
                <a:ext uri="{FF2B5EF4-FFF2-40B4-BE49-F238E27FC236}">
                  <a16:creationId xmlns:a16="http://schemas.microsoft.com/office/drawing/2014/main" id="{3F1A5AD8-AECF-A047-B40C-38C4013D551B}"/>
                </a:ext>
              </a:extLst>
            </p:cNvPr>
            <p:cNvSpPr/>
            <p:nvPr/>
          </p:nvSpPr>
          <p:spPr>
            <a:xfrm>
              <a:off x="1892300" y="6819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2" name="Rectangle">
              <a:extLst>
                <a:ext uri="{FF2B5EF4-FFF2-40B4-BE49-F238E27FC236}">
                  <a16:creationId xmlns:a16="http://schemas.microsoft.com/office/drawing/2014/main" id="{5273FDB0-1BBA-AE46-BEB4-733B54602607}"/>
                </a:ext>
              </a:extLst>
            </p:cNvPr>
            <p:cNvSpPr/>
            <p:nvPr/>
          </p:nvSpPr>
          <p:spPr>
            <a:xfrm>
              <a:off x="1892300" y="6921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3" name="Rectangle">
              <a:extLst>
                <a:ext uri="{FF2B5EF4-FFF2-40B4-BE49-F238E27FC236}">
                  <a16:creationId xmlns:a16="http://schemas.microsoft.com/office/drawing/2014/main" id="{FD9D73B8-9C66-A645-9E10-CF6845B1C673}"/>
                </a:ext>
              </a:extLst>
            </p:cNvPr>
            <p:cNvSpPr/>
            <p:nvPr/>
          </p:nvSpPr>
          <p:spPr>
            <a:xfrm>
              <a:off x="1892300" y="7035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4" name="Rectangle">
              <a:extLst>
                <a:ext uri="{FF2B5EF4-FFF2-40B4-BE49-F238E27FC236}">
                  <a16:creationId xmlns:a16="http://schemas.microsoft.com/office/drawing/2014/main" id="{903674CA-8709-8A4D-B9B7-9EA6F4A089F9}"/>
                </a:ext>
              </a:extLst>
            </p:cNvPr>
            <p:cNvSpPr/>
            <p:nvPr/>
          </p:nvSpPr>
          <p:spPr>
            <a:xfrm>
              <a:off x="1892300" y="7137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5" name="Sequence of bytes">
              <a:extLst>
                <a:ext uri="{FF2B5EF4-FFF2-40B4-BE49-F238E27FC236}">
                  <a16:creationId xmlns:a16="http://schemas.microsoft.com/office/drawing/2014/main" id="{960844D4-D747-5840-93D7-85AE02641BEE}"/>
                </a:ext>
              </a:extLst>
            </p:cNvPr>
            <p:cNvSpPr txBox="1"/>
            <p:nvPr/>
          </p:nvSpPr>
          <p:spPr>
            <a:xfrm>
              <a:off x="1466105" y="7604124"/>
              <a:ext cx="1830290"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latin typeface="+mn-lt"/>
                  <a:ea typeface="+mn-ea"/>
                  <a:cs typeface="+mn-cs"/>
                  <a:sym typeface="Helvetica"/>
                </a:defRPr>
              </a:pPr>
              <a:r>
                <a:t>Sequence</a:t>
              </a:r>
              <a:br/>
              <a:r>
                <a:t>of bytes</a:t>
              </a:r>
            </a:p>
          </p:txBody>
        </p:sp>
        <p:sp>
          <p:nvSpPr>
            <p:cNvPr id="46" name="Rectangle">
              <a:extLst>
                <a:ext uri="{FF2B5EF4-FFF2-40B4-BE49-F238E27FC236}">
                  <a16:creationId xmlns:a16="http://schemas.microsoft.com/office/drawing/2014/main" id="{A1544FAD-4498-104A-8604-DFDD0A56102B}"/>
                </a:ext>
              </a:extLst>
            </p:cNvPr>
            <p:cNvSpPr/>
            <p:nvPr/>
          </p:nvSpPr>
          <p:spPr>
            <a:xfrm>
              <a:off x="4279900" y="34544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7" name="Rectangle">
              <a:extLst>
                <a:ext uri="{FF2B5EF4-FFF2-40B4-BE49-F238E27FC236}">
                  <a16:creationId xmlns:a16="http://schemas.microsoft.com/office/drawing/2014/main" id="{254F07E3-393C-4640-B2B7-438C62134613}"/>
                </a:ext>
              </a:extLst>
            </p:cNvPr>
            <p:cNvSpPr/>
            <p:nvPr/>
          </p:nvSpPr>
          <p:spPr>
            <a:xfrm>
              <a:off x="4279900" y="38862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8" name="Rectangle">
              <a:extLst>
                <a:ext uri="{FF2B5EF4-FFF2-40B4-BE49-F238E27FC236}">
                  <a16:creationId xmlns:a16="http://schemas.microsoft.com/office/drawing/2014/main" id="{D9F998AC-FEAB-0E4D-84AE-801603296649}"/>
                </a:ext>
              </a:extLst>
            </p:cNvPr>
            <p:cNvSpPr/>
            <p:nvPr/>
          </p:nvSpPr>
          <p:spPr>
            <a:xfrm>
              <a:off x="4279900" y="43180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9" name="Rectangle">
              <a:extLst>
                <a:ext uri="{FF2B5EF4-FFF2-40B4-BE49-F238E27FC236}">
                  <a16:creationId xmlns:a16="http://schemas.microsoft.com/office/drawing/2014/main" id="{079190C7-C72C-A149-8FC5-D32001E2E971}"/>
                </a:ext>
              </a:extLst>
            </p:cNvPr>
            <p:cNvSpPr/>
            <p:nvPr/>
          </p:nvSpPr>
          <p:spPr>
            <a:xfrm>
              <a:off x="4279900" y="47498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0" name="Rectangle">
              <a:extLst>
                <a:ext uri="{FF2B5EF4-FFF2-40B4-BE49-F238E27FC236}">
                  <a16:creationId xmlns:a16="http://schemas.microsoft.com/office/drawing/2014/main" id="{C1B21EC6-E52E-FB4C-AAE3-7FCB703AD937}"/>
                </a:ext>
              </a:extLst>
            </p:cNvPr>
            <p:cNvSpPr/>
            <p:nvPr/>
          </p:nvSpPr>
          <p:spPr>
            <a:xfrm>
              <a:off x="4279900" y="51943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1" name="Rectangle">
              <a:extLst>
                <a:ext uri="{FF2B5EF4-FFF2-40B4-BE49-F238E27FC236}">
                  <a16:creationId xmlns:a16="http://schemas.microsoft.com/office/drawing/2014/main" id="{7D39C89F-38E2-F147-9CAA-2FFB860FCF82}"/>
                </a:ext>
              </a:extLst>
            </p:cNvPr>
            <p:cNvSpPr/>
            <p:nvPr/>
          </p:nvSpPr>
          <p:spPr>
            <a:xfrm>
              <a:off x="4279900" y="56261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2" name="Rectangle">
              <a:extLst>
                <a:ext uri="{FF2B5EF4-FFF2-40B4-BE49-F238E27FC236}">
                  <a16:creationId xmlns:a16="http://schemas.microsoft.com/office/drawing/2014/main" id="{72DB96D4-E1BF-8C49-9DEB-34E8331B188F}"/>
                </a:ext>
              </a:extLst>
            </p:cNvPr>
            <p:cNvSpPr/>
            <p:nvPr/>
          </p:nvSpPr>
          <p:spPr>
            <a:xfrm>
              <a:off x="4279900" y="60579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3" name="Rectangle">
              <a:extLst>
                <a:ext uri="{FF2B5EF4-FFF2-40B4-BE49-F238E27FC236}">
                  <a16:creationId xmlns:a16="http://schemas.microsoft.com/office/drawing/2014/main" id="{661BF16A-3002-5746-8480-D7F06B26153D}"/>
                </a:ext>
              </a:extLst>
            </p:cNvPr>
            <p:cNvSpPr/>
            <p:nvPr/>
          </p:nvSpPr>
          <p:spPr>
            <a:xfrm>
              <a:off x="4279900" y="64897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4" name="Rectangle">
              <a:extLst>
                <a:ext uri="{FF2B5EF4-FFF2-40B4-BE49-F238E27FC236}">
                  <a16:creationId xmlns:a16="http://schemas.microsoft.com/office/drawing/2014/main" id="{D929E331-FA17-FE4F-A296-F1629FF50F1A}"/>
                </a:ext>
              </a:extLst>
            </p:cNvPr>
            <p:cNvSpPr/>
            <p:nvPr/>
          </p:nvSpPr>
          <p:spPr>
            <a:xfrm>
              <a:off x="4279900" y="69215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5" name="Sequence of records">
              <a:extLst>
                <a:ext uri="{FF2B5EF4-FFF2-40B4-BE49-F238E27FC236}">
                  <a16:creationId xmlns:a16="http://schemas.microsoft.com/office/drawing/2014/main" id="{E79E85E0-3288-EB43-B999-8FCCD4F02661}"/>
                </a:ext>
              </a:extLst>
            </p:cNvPr>
            <p:cNvSpPr txBox="1"/>
            <p:nvPr/>
          </p:nvSpPr>
          <p:spPr>
            <a:xfrm>
              <a:off x="3853705" y="7604124"/>
              <a:ext cx="1830290"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latin typeface="+mn-lt"/>
                  <a:ea typeface="+mn-ea"/>
                  <a:cs typeface="+mn-cs"/>
                  <a:sym typeface="Helvetica"/>
                </a:defRPr>
              </a:pPr>
              <a:r>
                <a:t>Sequence</a:t>
              </a:r>
              <a:br/>
              <a:r>
                <a:t>of records</a:t>
              </a:r>
            </a:p>
          </p:txBody>
        </p:sp>
        <p:sp>
          <p:nvSpPr>
            <p:cNvPr id="56" name="1 byte">
              <a:extLst>
                <a:ext uri="{FF2B5EF4-FFF2-40B4-BE49-F238E27FC236}">
                  <a16:creationId xmlns:a16="http://schemas.microsoft.com/office/drawing/2014/main" id="{F960D1AE-D1AE-2C47-AAC1-0DD276519C04}"/>
                </a:ext>
              </a:extLst>
            </p:cNvPr>
            <p:cNvSpPr txBox="1"/>
            <p:nvPr/>
          </p:nvSpPr>
          <p:spPr>
            <a:xfrm>
              <a:off x="2730718" y="2489199"/>
              <a:ext cx="1152192"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rPr dirty="0"/>
                <a:t>1 byte</a:t>
              </a:r>
            </a:p>
          </p:txBody>
        </p:sp>
        <p:sp>
          <p:nvSpPr>
            <p:cNvPr id="57" name="1 record">
              <a:extLst>
                <a:ext uri="{FF2B5EF4-FFF2-40B4-BE49-F238E27FC236}">
                  <a16:creationId xmlns:a16="http://schemas.microsoft.com/office/drawing/2014/main" id="{E90842B1-5CD2-BA42-BDF6-27BEEA8F64FF}"/>
                </a:ext>
              </a:extLst>
            </p:cNvPr>
            <p:cNvSpPr txBox="1"/>
            <p:nvPr/>
          </p:nvSpPr>
          <p:spPr>
            <a:xfrm>
              <a:off x="4984758" y="2489199"/>
              <a:ext cx="1511983"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t>1 record</a:t>
              </a:r>
            </a:p>
          </p:txBody>
        </p:sp>
        <p:sp>
          <p:nvSpPr>
            <p:cNvPr id="58" name="Tree">
              <a:extLst>
                <a:ext uri="{FF2B5EF4-FFF2-40B4-BE49-F238E27FC236}">
                  <a16:creationId xmlns:a16="http://schemas.microsoft.com/office/drawing/2014/main" id="{E6027576-C2A8-BA4B-84FB-0A79E276FB6D}"/>
                </a:ext>
              </a:extLst>
            </p:cNvPr>
            <p:cNvSpPr txBox="1"/>
            <p:nvPr/>
          </p:nvSpPr>
          <p:spPr>
            <a:xfrm>
              <a:off x="9044163" y="8508999"/>
              <a:ext cx="883742"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t>Tree</a:t>
              </a:r>
            </a:p>
          </p:txBody>
        </p:sp>
        <p:sp>
          <p:nvSpPr>
            <p:cNvPr id="59" name="Line">
              <a:extLst>
                <a:ext uri="{FF2B5EF4-FFF2-40B4-BE49-F238E27FC236}">
                  <a16:creationId xmlns:a16="http://schemas.microsoft.com/office/drawing/2014/main" id="{951AD72E-80F9-5841-9E63-9E078A6561B9}"/>
                </a:ext>
              </a:extLst>
            </p:cNvPr>
            <p:cNvSpPr/>
            <p:nvPr/>
          </p:nvSpPr>
          <p:spPr>
            <a:xfrm flipV="1">
              <a:off x="6457658" y="4444299"/>
              <a:ext cx="1864221" cy="1148362"/>
            </a:xfrm>
            <a:prstGeom prst="line">
              <a:avLst/>
            </a:prstGeom>
            <a:ln w="25400">
              <a:solidFill>
                <a:srgbClr val="000000"/>
              </a:solidFill>
              <a:miter lim="400000"/>
              <a:headEnd type="triangle"/>
            </a:ln>
          </p:spPr>
          <p:txBody>
            <a:bodyPr lIns="50800" tIns="50800" rIns="50800" bIns="50800" anchor="ctr"/>
            <a:lstStyle/>
            <a:p>
              <a:endParaRPr/>
            </a:p>
          </p:txBody>
        </p:sp>
        <p:sp>
          <p:nvSpPr>
            <p:cNvPr id="60" name="Line">
              <a:extLst>
                <a:ext uri="{FF2B5EF4-FFF2-40B4-BE49-F238E27FC236}">
                  <a16:creationId xmlns:a16="http://schemas.microsoft.com/office/drawing/2014/main" id="{91253DCA-1433-A745-B912-ACE244301659}"/>
                </a:ext>
              </a:extLst>
            </p:cNvPr>
            <p:cNvSpPr/>
            <p:nvPr/>
          </p:nvSpPr>
          <p:spPr>
            <a:xfrm flipV="1">
              <a:off x="8903515" y="4414473"/>
              <a:ext cx="89484" cy="1193102"/>
            </a:xfrm>
            <a:prstGeom prst="line">
              <a:avLst/>
            </a:prstGeom>
            <a:ln w="25400">
              <a:solidFill>
                <a:srgbClr val="000000"/>
              </a:solidFill>
              <a:miter lim="400000"/>
              <a:headEnd type="triangle"/>
            </a:ln>
          </p:spPr>
          <p:txBody>
            <a:bodyPr lIns="50800" tIns="50800" rIns="50800" bIns="50800" anchor="ctr"/>
            <a:lstStyle/>
            <a:p>
              <a:endParaRPr/>
            </a:p>
          </p:txBody>
        </p:sp>
        <p:sp>
          <p:nvSpPr>
            <p:cNvPr id="61" name="Line">
              <a:extLst>
                <a:ext uri="{FF2B5EF4-FFF2-40B4-BE49-F238E27FC236}">
                  <a16:creationId xmlns:a16="http://schemas.microsoft.com/office/drawing/2014/main" id="{8F1A49BB-40CB-C94E-8642-2786E2B57274}"/>
                </a:ext>
              </a:extLst>
            </p:cNvPr>
            <p:cNvSpPr/>
            <p:nvPr/>
          </p:nvSpPr>
          <p:spPr>
            <a:xfrm flipH="1" flipV="1">
              <a:off x="9753600" y="4444300"/>
              <a:ext cx="999222" cy="1163275"/>
            </a:xfrm>
            <a:prstGeom prst="line">
              <a:avLst/>
            </a:prstGeom>
            <a:ln w="25400">
              <a:solidFill>
                <a:srgbClr val="000000"/>
              </a:solidFill>
              <a:miter lim="400000"/>
              <a:headEnd type="triangle"/>
            </a:ln>
          </p:spPr>
          <p:txBody>
            <a:bodyPr lIns="50800" tIns="50800" rIns="50800" bIns="50800" anchor="ctr"/>
            <a:lstStyle/>
            <a:p>
              <a:endParaRPr/>
            </a:p>
          </p:txBody>
        </p:sp>
        <p:sp>
          <p:nvSpPr>
            <p:cNvPr id="62" name="Line">
              <a:extLst>
                <a:ext uri="{FF2B5EF4-FFF2-40B4-BE49-F238E27FC236}">
                  <a16:creationId xmlns:a16="http://schemas.microsoft.com/office/drawing/2014/main" id="{557623F4-3D1D-7545-9A2E-ABCC8C530FA5}"/>
                </a:ext>
              </a:extLst>
            </p:cNvPr>
            <p:cNvSpPr/>
            <p:nvPr/>
          </p:nvSpPr>
          <p:spPr>
            <a:xfrm flipV="1">
              <a:off x="9142135" y="6051589"/>
              <a:ext cx="1070390" cy="1837791"/>
            </a:xfrm>
            <a:prstGeom prst="line">
              <a:avLst/>
            </a:prstGeom>
            <a:ln w="25400">
              <a:solidFill>
                <a:srgbClr val="000000"/>
              </a:solidFill>
              <a:miter lim="400000"/>
              <a:headEnd type="triangle"/>
            </a:ln>
          </p:spPr>
          <p:txBody>
            <a:bodyPr lIns="50800" tIns="50800" rIns="50800" bIns="50800" anchor="ctr"/>
            <a:lstStyle/>
            <a:p>
              <a:endParaRPr/>
            </a:p>
          </p:txBody>
        </p:sp>
        <p:sp>
          <p:nvSpPr>
            <p:cNvPr id="63" name="12A">
              <a:extLst>
                <a:ext uri="{FF2B5EF4-FFF2-40B4-BE49-F238E27FC236}">
                  <a16:creationId xmlns:a16="http://schemas.microsoft.com/office/drawing/2014/main" id="{20B17067-94E8-B24B-BC67-B23DB299160E}"/>
                </a:ext>
              </a:extLst>
            </p:cNvPr>
            <p:cNvSpPr/>
            <p:nvPr/>
          </p:nvSpPr>
          <p:spPr>
            <a:xfrm>
              <a:off x="78994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12A</a:t>
              </a:r>
            </a:p>
          </p:txBody>
        </p:sp>
        <p:sp>
          <p:nvSpPr>
            <p:cNvPr id="64" name="101">
              <a:extLst>
                <a:ext uri="{FF2B5EF4-FFF2-40B4-BE49-F238E27FC236}">
                  <a16:creationId xmlns:a16="http://schemas.microsoft.com/office/drawing/2014/main" id="{D7E17602-2166-564F-96BE-02FAE9F2B72D}"/>
                </a:ext>
              </a:extLst>
            </p:cNvPr>
            <p:cNvSpPr/>
            <p:nvPr/>
          </p:nvSpPr>
          <p:spPr>
            <a:xfrm>
              <a:off x="86995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101</a:t>
              </a:r>
            </a:p>
          </p:txBody>
        </p:sp>
        <p:sp>
          <p:nvSpPr>
            <p:cNvPr id="65" name="111">
              <a:extLst>
                <a:ext uri="{FF2B5EF4-FFF2-40B4-BE49-F238E27FC236}">
                  <a16:creationId xmlns:a16="http://schemas.microsoft.com/office/drawing/2014/main" id="{8EED556D-F2CF-2D47-927A-127E1470471C}"/>
                </a:ext>
              </a:extLst>
            </p:cNvPr>
            <p:cNvSpPr/>
            <p:nvPr/>
          </p:nvSpPr>
          <p:spPr>
            <a:xfrm>
              <a:off x="94996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111</a:t>
              </a:r>
            </a:p>
          </p:txBody>
        </p:sp>
        <p:sp>
          <p:nvSpPr>
            <p:cNvPr id="66" name="sab">
              <a:extLst>
                <a:ext uri="{FF2B5EF4-FFF2-40B4-BE49-F238E27FC236}">
                  <a16:creationId xmlns:a16="http://schemas.microsoft.com/office/drawing/2014/main" id="{AA93211E-F386-4445-9FF9-27354E111D3D}"/>
                </a:ext>
              </a:extLst>
            </p:cNvPr>
            <p:cNvSpPr/>
            <p:nvPr/>
          </p:nvSpPr>
          <p:spPr>
            <a:xfrm>
              <a:off x="60960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sab</a:t>
              </a:r>
            </a:p>
          </p:txBody>
        </p:sp>
        <p:sp>
          <p:nvSpPr>
            <p:cNvPr id="67" name="cm">
              <a:extLst>
                <a:ext uri="{FF2B5EF4-FFF2-40B4-BE49-F238E27FC236}">
                  <a16:creationId xmlns:a16="http://schemas.microsoft.com/office/drawing/2014/main" id="{BD1ECBFB-1DDF-8746-8465-7A07691D7C4D}"/>
                </a:ext>
              </a:extLst>
            </p:cNvPr>
            <p:cNvSpPr/>
            <p:nvPr/>
          </p:nvSpPr>
          <p:spPr>
            <a:xfrm>
              <a:off x="69088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cm</a:t>
              </a:r>
            </a:p>
          </p:txBody>
        </p:sp>
        <p:sp>
          <p:nvSpPr>
            <p:cNvPr id="68" name="avg">
              <a:extLst>
                <a:ext uri="{FF2B5EF4-FFF2-40B4-BE49-F238E27FC236}">
                  <a16:creationId xmlns:a16="http://schemas.microsoft.com/office/drawing/2014/main" id="{A7F98C31-CF51-2D40-9949-3A3A1DBEC958}"/>
                </a:ext>
              </a:extLst>
            </p:cNvPr>
            <p:cNvSpPr/>
            <p:nvPr/>
          </p:nvSpPr>
          <p:spPr>
            <a:xfrm>
              <a:off x="78994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avg</a:t>
              </a:r>
            </a:p>
          </p:txBody>
        </p:sp>
        <p:sp>
          <p:nvSpPr>
            <p:cNvPr id="69" name="pt">
              <a:extLst>
                <a:ext uri="{FF2B5EF4-FFF2-40B4-BE49-F238E27FC236}">
                  <a16:creationId xmlns:a16="http://schemas.microsoft.com/office/drawing/2014/main" id="{80CD5025-0AB8-044D-ACBD-7AFB412B6E31}"/>
                </a:ext>
              </a:extLst>
            </p:cNvPr>
            <p:cNvSpPr/>
            <p:nvPr/>
          </p:nvSpPr>
          <p:spPr>
            <a:xfrm>
              <a:off x="87122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err="1"/>
                <a:t>pt</a:t>
              </a:r>
              <a:endParaRPr dirty="0"/>
            </a:p>
          </p:txBody>
        </p:sp>
        <p:sp>
          <p:nvSpPr>
            <p:cNvPr id="70" name="elm">
              <a:extLst>
                <a:ext uri="{FF2B5EF4-FFF2-40B4-BE49-F238E27FC236}">
                  <a16:creationId xmlns:a16="http://schemas.microsoft.com/office/drawing/2014/main" id="{329DBD8D-B63E-FD4C-A0F5-53CCE5CDBB70}"/>
                </a:ext>
              </a:extLst>
            </p:cNvPr>
            <p:cNvSpPr/>
            <p:nvPr/>
          </p:nvSpPr>
          <p:spPr>
            <a:xfrm>
              <a:off x="97028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elm</a:t>
              </a:r>
            </a:p>
          </p:txBody>
        </p:sp>
        <p:sp>
          <p:nvSpPr>
            <p:cNvPr id="71" name="ddel">
              <a:extLst>
                <a:ext uri="{FF2B5EF4-FFF2-40B4-BE49-F238E27FC236}">
                  <a16:creationId xmlns:a16="http://schemas.microsoft.com/office/drawing/2014/main" id="{1769A947-452E-394F-A0AB-9391CDA59ADF}"/>
                </a:ext>
              </a:extLst>
            </p:cNvPr>
            <p:cNvSpPr/>
            <p:nvPr/>
          </p:nvSpPr>
          <p:spPr>
            <a:xfrm>
              <a:off x="105156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d</a:t>
              </a:r>
              <a:r>
                <a:rPr lang="en-US" dirty="0"/>
                <a:t>l</a:t>
              </a:r>
              <a:endParaRPr dirty="0"/>
            </a:p>
          </p:txBody>
        </p:sp>
        <p:sp>
          <p:nvSpPr>
            <p:cNvPr id="72" name="f07">
              <a:extLst>
                <a:ext uri="{FF2B5EF4-FFF2-40B4-BE49-F238E27FC236}">
                  <a16:creationId xmlns:a16="http://schemas.microsoft.com/office/drawing/2014/main" id="{2C4EF7BB-7E56-BF4E-8735-CE7DFC16E0DA}"/>
                </a:ext>
              </a:extLst>
            </p:cNvPr>
            <p:cNvSpPr/>
            <p:nvPr/>
          </p:nvSpPr>
          <p:spPr>
            <a:xfrm>
              <a:off x="88646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f07</a:t>
              </a:r>
            </a:p>
          </p:txBody>
        </p:sp>
        <p:sp>
          <p:nvSpPr>
            <p:cNvPr id="73" name="s08">
              <a:extLst>
                <a:ext uri="{FF2B5EF4-FFF2-40B4-BE49-F238E27FC236}">
                  <a16:creationId xmlns:a16="http://schemas.microsoft.com/office/drawing/2014/main" id="{9C28570F-E9A5-F04C-8E38-967CA5D32077}"/>
                </a:ext>
              </a:extLst>
            </p:cNvPr>
            <p:cNvSpPr/>
            <p:nvPr/>
          </p:nvSpPr>
          <p:spPr>
            <a:xfrm>
              <a:off x="96774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s08</a:t>
              </a:r>
            </a:p>
          </p:txBody>
        </p:sp>
        <p:sp>
          <p:nvSpPr>
            <p:cNvPr id="75" name="s15">
              <a:extLst>
                <a:ext uri="{FF2B5EF4-FFF2-40B4-BE49-F238E27FC236}">
                  <a16:creationId xmlns:a16="http://schemas.microsoft.com/office/drawing/2014/main" id="{EE632C44-A531-6C49-9194-5478E1CE9C28}"/>
                </a:ext>
              </a:extLst>
            </p:cNvPr>
            <p:cNvSpPr/>
            <p:nvPr/>
          </p:nvSpPr>
          <p:spPr>
            <a:xfrm>
              <a:off x="104775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s15</a:t>
              </a:r>
            </a:p>
          </p:txBody>
        </p:sp>
        <p:cxnSp>
          <p:nvCxnSpPr>
            <p:cNvPr id="76" name="Connection Line">
              <a:extLst>
                <a:ext uri="{FF2B5EF4-FFF2-40B4-BE49-F238E27FC236}">
                  <a16:creationId xmlns:a16="http://schemas.microsoft.com/office/drawing/2014/main" id="{10AA856A-4473-A44F-AC73-BC162BCEBE1E}"/>
                </a:ext>
              </a:extLst>
            </p:cNvPr>
            <p:cNvCxnSpPr>
              <a:cxnSpLocks/>
            </p:cNvCxnSpPr>
            <p:nvPr/>
          </p:nvCxnSpPr>
          <p:spPr>
            <a:xfrm flipV="1">
              <a:off x="2381250" y="3249431"/>
              <a:ext cx="925565" cy="1936751"/>
            </a:xfrm>
            <a:prstGeom prst="straightConnector1">
              <a:avLst/>
            </a:prstGeom>
            <a:ln w="25400">
              <a:solidFill>
                <a:srgbClr val="000000"/>
              </a:solidFill>
              <a:miter lim="400000"/>
              <a:headEnd type="stealth"/>
            </a:ln>
          </p:spPr>
        </p:cxnSp>
        <p:cxnSp>
          <p:nvCxnSpPr>
            <p:cNvPr id="77" name="Connection Line">
              <a:extLst>
                <a:ext uri="{FF2B5EF4-FFF2-40B4-BE49-F238E27FC236}">
                  <a16:creationId xmlns:a16="http://schemas.microsoft.com/office/drawing/2014/main" id="{A03E9D41-46D0-3149-8773-687C8BD09C4F}"/>
                </a:ext>
              </a:extLst>
            </p:cNvPr>
            <p:cNvCxnSpPr>
              <a:cxnSpLocks/>
            </p:cNvCxnSpPr>
            <p:nvPr/>
          </p:nvCxnSpPr>
          <p:spPr>
            <a:xfrm flipV="1">
              <a:off x="4768850" y="3142582"/>
              <a:ext cx="971900" cy="2197100"/>
            </a:xfrm>
            <a:prstGeom prst="straightConnector1">
              <a:avLst/>
            </a:prstGeom>
            <a:ln w="25400">
              <a:solidFill>
                <a:srgbClr val="000000"/>
              </a:solidFill>
              <a:miter lim="400000"/>
              <a:headEnd type="stealth"/>
            </a:ln>
          </p:spPr>
        </p:cxnSp>
      </p:grpSp>
      <p:sp>
        <p:nvSpPr>
          <p:cNvPr id="2" name="Footer Placeholder 1">
            <a:extLst>
              <a:ext uri="{FF2B5EF4-FFF2-40B4-BE49-F238E27FC236}">
                <a16:creationId xmlns:a16="http://schemas.microsoft.com/office/drawing/2014/main" id="{F99E443F-FE56-954F-92EE-C956F53875D9}"/>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C84D7A9E-B5FA-B642-9FDC-27F44A9B1B1C}"/>
              </a:ext>
            </a:extLst>
          </p:cNvPr>
          <p:cNvSpPr>
            <a:spLocks noGrp="1"/>
          </p:cNvSpPr>
          <p:nvPr>
            <p:ph type="sldNum" sz="quarter" idx="12"/>
          </p:nvPr>
        </p:nvSpPr>
        <p:spPr/>
        <p:txBody>
          <a:bodyPr/>
          <a:lstStyle/>
          <a:p>
            <a:fld id="{1D3BE7AE-4439-B74C-95DF-C258F2083AB5}" type="slidenum">
              <a:rPr lang="en-US" smtClean="0"/>
              <a:t>5</a:t>
            </a:fld>
            <a:endParaRPr lang="en-US"/>
          </a:p>
        </p:txBody>
      </p:sp>
      <p:sp>
        <p:nvSpPr>
          <p:cNvPr id="4" name="Date Placeholder 3">
            <a:extLst>
              <a:ext uri="{FF2B5EF4-FFF2-40B4-BE49-F238E27FC236}">
                <a16:creationId xmlns:a16="http://schemas.microsoft.com/office/drawing/2014/main" id="{7A6DB4A4-2800-4F46-B250-FD0AC11D6560}"/>
              </a:ext>
            </a:extLst>
          </p:cNvPr>
          <p:cNvSpPr>
            <a:spLocks noGrp="1"/>
          </p:cNvSpPr>
          <p:nvPr>
            <p:ph type="dt" sz="half" idx="10"/>
          </p:nvPr>
        </p:nvSpPr>
        <p:spPr/>
        <p:txBody>
          <a:bodyPr/>
          <a:lstStyle/>
          <a:p>
            <a:fld id="{579236EE-2220-6F47-B54E-511F716BF553}" type="datetime1">
              <a:rPr lang="en-US" smtClean="0"/>
              <a:t>2/10/23</a:t>
            </a:fld>
            <a:endParaRPr lang="en-US"/>
          </a:p>
        </p:txBody>
      </p:sp>
    </p:spTree>
    <p:extLst>
      <p:ext uri="{BB962C8B-B14F-4D97-AF65-F5344CB8AC3E}">
        <p14:creationId xmlns:p14="http://schemas.microsoft.com/office/powerpoint/2010/main" val="20207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dirty="0">
                <a:solidFill>
                  <a:srgbClr val="FFFFFF"/>
                </a:solidFill>
              </a:rPr>
              <a:t>Files may have internal structure</a:t>
            </a:r>
          </a:p>
        </p:txBody>
      </p:sp>
      <p:grpSp>
        <p:nvGrpSpPr>
          <p:cNvPr id="78" name="Group 77">
            <a:extLst>
              <a:ext uri="{FF2B5EF4-FFF2-40B4-BE49-F238E27FC236}">
                <a16:creationId xmlns:a16="http://schemas.microsoft.com/office/drawing/2014/main" id="{038B20D0-6BE3-4D4D-9A79-3541979DF688}"/>
              </a:ext>
            </a:extLst>
          </p:cNvPr>
          <p:cNvGrpSpPr/>
          <p:nvPr/>
        </p:nvGrpSpPr>
        <p:grpSpPr>
          <a:xfrm>
            <a:off x="3844718" y="823860"/>
            <a:ext cx="7134250" cy="5391193"/>
            <a:chOff x="1523999" y="1916309"/>
            <a:chExt cx="10629901" cy="7569202"/>
          </a:xfrm>
        </p:grpSpPr>
        <p:sp>
          <p:nvSpPr>
            <p:cNvPr id="79" name="Executable file">
              <a:extLst>
                <a:ext uri="{FF2B5EF4-FFF2-40B4-BE49-F238E27FC236}">
                  <a16:creationId xmlns:a16="http://schemas.microsoft.com/office/drawing/2014/main" id="{FCBA3D8E-2F35-E847-94EC-4439EAFA089E}"/>
                </a:ext>
              </a:extLst>
            </p:cNvPr>
            <p:cNvSpPr txBox="1"/>
            <p:nvPr/>
          </p:nvSpPr>
          <p:spPr>
            <a:xfrm>
              <a:off x="2286078" y="8926710"/>
              <a:ext cx="2592289"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rPr dirty="0"/>
                <a:t>Executable file</a:t>
              </a:r>
            </a:p>
          </p:txBody>
        </p:sp>
        <p:sp>
          <p:nvSpPr>
            <p:cNvPr id="80" name="Header">
              <a:extLst>
                <a:ext uri="{FF2B5EF4-FFF2-40B4-BE49-F238E27FC236}">
                  <a16:creationId xmlns:a16="http://schemas.microsoft.com/office/drawing/2014/main" id="{8C3D73BD-4210-AC44-B49F-146D75AE7595}"/>
                </a:ext>
              </a:extLst>
            </p:cNvPr>
            <p:cNvSpPr txBox="1"/>
            <p:nvPr/>
          </p:nvSpPr>
          <p:spPr>
            <a:xfrm rot="16200000">
              <a:off x="1150404" y="3199810"/>
              <a:ext cx="1280592"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800">
                  <a:latin typeface="+mn-lt"/>
                  <a:ea typeface="+mn-ea"/>
                  <a:cs typeface="+mn-cs"/>
                  <a:sym typeface="Helvetica"/>
                </a:defRPr>
              </a:lvl1pPr>
            </a:lstStyle>
            <a:p>
              <a:r>
                <a:rPr dirty="0"/>
                <a:t>Header</a:t>
              </a:r>
            </a:p>
          </p:txBody>
        </p:sp>
        <p:sp>
          <p:nvSpPr>
            <p:cNvPr id="81" name="Line">
              <a:extLst>
                <a:ext uri="{FF2B5EF4-FFF2-40B4-BE49-F238E27FC236}">
                  <a16:creationId xmlns:a16="http://schemas.microsoft.com/office/drawing/2014/main" id="{948830D0-0C55-C645-9F6B-2784C1CBC595}"/>
                </a:ext>
              </a:extLst>
            </p:cNvPr>
            <p:cNvSpPr/>
            <p:nvPr/>
          </p:nvSpPr>
          <p:spPr>
            <a:xfrm flipH="1">
              <a:off x="1725193" y="1951843"/>
              <a:ext cx="763995" cy="3"/>
            </a:xfrm>
            <a:prstGeom prst="line">
              <a:avLst/>
            </a:prstGeom>
            <a:ln w="38100">
              <a:solidFill>
                <a:srgbClr val="000000"/>
              </a:solidFill>
              <a:miter lim="400000"/>
            </a:ln>
          </p:spPr>
          <p:txBody>
            <a:bodyPr lIns="0" tIns="0" rIns="0" bIns="0"/>
            <a:lstStyle/>
            <a:p>
              <a:endParaRPr/>
            </a:p>
          </p:txBody>
        </p:sp>
        <p:sp>
          <p:nvSpPr>
            <p:cNvPr id="82" name="Line">
              <a:extLst>
                <a:ext uri="{FF2B5EF4-FFF2-40B4-BE49-F238E27FC236}">
                  <a16:creationId xmlns:a16="http://schemas.microsoft.com/office/drawing/2014/main" id="{E491C6F4-4246-A84B-9019-65F9F47D5D0D}"/>
                </a:ext>
              </a:extLst>
            </p:cNvPr>
            <p:cNvSpPr/>
            <p:nvPr/>
          </p:nvSpPr>
          <p:spPr>
            <a:xfrm flipH="1">
              <a:off x="1725199" y="4958851"/>
              <a:ext cx="763990" cy="3"/>
            </a:xfrm>
            <a:prstGeom prst="line">
              <a:avLst/>
            </a:prstGeom>
            <a:ln w="38100">
              <a:solidFill>
                <a:srgbClr val="000000"/>
              </a:solidFill>
              <a:miter lim="400000"/>
            </a:ln>
          </p:spPr>
          <p:txBody>
            <a:bodyPr lIns="0" tIns="0" rIns="0" bIns="0"/>
            <a:lstStyle/>
            <a:p>
              <a:endParaRPr/>
            </a:p>
          </p:txBody>
        </p:sp>
        <p:sp>
          <p:nvSpPr>
            <p:cNvPr id="83" name="Archive file">
              <a:extLst>
                <a:ext uri="{FF2B5EF4-FFF2-40B4-BE49-F238E27FC236}">
                  <a16:creationId xmlns:a16="http://schemas.microsoft.com/office/drawing/2014/main" id="{BC69AEF6-548C-994F-A80A-314C41D32A39}"/>
                </a:ext>
              </a:extLst>
            </p:cNvPr>
            <p:cNvSpPr txBox="1"/>
            <p:nvPr/>
          </p:nvSpPr>
          <p:spPr>
            <a:xfrm>
              <a:off x="6502400" y="8926710"/>
              <a:ext cx="1977630"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rPr dirty="0"/>
                <a:t>Archive file</a:t>
              </a:r>
            </a:p>
          </p:txBody>
        </p:sp>
        <p:sp>
          <p:nvSpPr>
            <p:cNvPr id="84" name="Line">
              <a:extLst>
                <a:ext uri="{FF2B5EF4-FFF2-40B4-BE49-F238E27FC236}">
                  <a16:creationId xmlns:a16="http://schemas.microsoft.com/office/drawing/2014/main" id="{8C4C2C22-6755-F34A-8A2F-94E5B2EEFC52}"/>
                </a:ext>
              </a:extLst>
            </p:cNvPr>
            <p:cNvSpPr/>
            <p:nvPr/>
          </p:nvSpPr>
          <p:spPr>
            <a:xfrm>
              <a:off x="9105900" y="1941709"/>
              <a:ext cx="1192108" cy="216748"/>
            </a:xfrm>
            <a:prstGeom prst="line">
              <a:avLst/>
            </a:prstGeom>
            <a:ln w="25400">
              <a:solidFill>
                <a:srgbClr val="000000"/>
              </a:solidFill>
              <a:prstDash val="sysDot"/>
            </a:ln>
          </p:spPr>
          <p:txBody>
            <a:bodyPr lIns="0" tIns="0" rIns="0" bIns="0"/>
            <a:lstStyle/>
            <a:p>
              <a:endParaRPr/>
            </a:p>
          </p:txBody>
        </p:sp>
        <p:sp>
          <p:nvSpPr>
            <p:cNvPr id="85" name="Line">
              <a:extLst>
                <a:ext uri="{FF2B5EF4-FFF2-40B4-BE49-F238E27FC236}">
                  <a16:creationId xmlns:a16="http://schemas.microsoft.com/office/drawing/2014/main" id="{4D6A5153-9149-2444-9D82-D419ED6AAF25}"/>
                </a:ext>
              </a:extLst>
            </p:cNvPr>
            <p:cNvSpPr/>
            <p:nvPr/>
          </p:nvSpPr>
          <p:spPr>
            <a:xfrm>
              <a:off x="9105900" y="2487809"/>
              <a:ext cx="1214423" cy="2777107"/>
            </a:xfrm>
            <a:prstGeom prst="line">
              <a:avLst/>
            </a:prstGeom>
            <a:ln w="25400">
              <a:solidFill>
                <a:srgbClr val="000000"/>
              </a:solidFill>
              <a:prstDash val="sysDot"/>
            </a:ln>
          </p:spPr>
          <p:txBody>
            <a:bodyPr lIns="0" tIns="0" rIns="0" bIns="0"/>
            <a:lstStyle/>
            <a:p>
              <a:endParaRPr/>
            </a:p>
          </p:txBody>
        </p:sp>
        <p:sp>
          <p:nvSpPr>
            <p:cNvPr id="86" name="Line">
              <a:extLst>
                <a:ext uri="{FF2B5EF4-FFF2-40B4-BE49-F238E27FC236}">
                  <a16:creationId xmlns:a16="http://schemas.microsoft.com/office/drawing/2014/main" id="{EA65E763-AEB3-D949-91A2-79C87FE2DD0B}"/>
                </a:ext>
              </a:extLst>
            </p:cNvPr>
            <p:cNvSpPr/>
            <p:nvPr/>
          </p:nvSpPr>
          <p:spPr>
            <a:xfrm>
              <a:off x="2058098" y="1980508"/>
              <a:ext cx="14915" cy="2967840"/>
            </a:xfrm>
            <a:prstGeom prst="line">
              <a:avLst/>
            </a:prstGeom>
            <a:ln w="25400">
              <a:solidFill>
                <a:srgbClr val="000000"/>
              </a:solidFill>
              <a:miter lim="400000"/>
              <a:headEnd type="triangle"/>
              <a:tailEnd type="triangle"/>
            </a:ln>
          </p:spPr>
          <p:txBody>
            <a:bodyPr lIns="50800" tIns="50800" rIns="50800" bIns="50800" anchor="ctr"/>
            <a:lstStyle/>
            <a:p>
              <a:endParaRPr/>
            </a:p>
          </p:txBody>
        </p:sp>
        <p:sp>
          <p:nvSpPr>
            <p:cNvPr id="87" name="Module name">
              <a:extLst>
                <a:ext uri="{FF2B5EF4-FFF2-40B4-BE49-F238E27FC236}">
                  <a16:creationId xmlns:a16="http://schemas.microsoft.com/office/drawing/2014/main" id="{F1905ED7-A106-624B-AF9E-B5964C38E870}"/>
                </a:ext>
              </a:extLst>
            </p:cNvPr>
            <p:cNvSpPr/>
            <p:nvPr/>
          </p:nvSpPr>
          <p:spPr>
            <a:xfrm>
              <a:off x="10312400" y="2183009"/>
              <a:ext cx="1841500" cy="10414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Module name</a:t>
              </a:r>
            </a:p>
          </p:txBody>
        </p:sp>
        <p:sp>
          <p:nvSpPr>
            <p:cNvPr id="88" name="Date">
              <a:extLst>
                <a:ext uri="{FF2B5EF4-FFF2-40B4-BE49-F238E27FC236}">
                  <a16:creationId xmlns:a16="http://schemas.microsoft.com/office/drawing/2014/main" id="{6550A21A-3434-0546-987D-E03BF8835505}"/>
                </a:ext>
              </a:extLst>
            </p:cNvPr>
            <p:cNvSpPr/>
            <p:nvPr/>
          </p:nvSpPr>
          <p:spPr>
            <a:xfrm>
              <a:off x="10312400" y="3186309"/>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Date</a:t>
              </a:r>
            </a:p>
          </p:txBody>
        </p:sp>
        <p:sp>
          <p:nvSpPr>
            <p:cNvPr id="89" name="Owner">
              <a:extLst>
                <a:ext uri="{FF2B5EF4-FFF2-40B4-BE49-F238E27FC236}">
                  <a16:creationId xmlns:a16="http://schemas.microsoft.com/office/drawing/2014/main" id="{E52DE6D1-EE09-9242-83F7-A6436EF0C6AC}"/>
                </a:ext>
              </a:extLst>
            </p:cNvPr>
            <p:cNvSpPr/>
            <p:nvPr/>
          </p:nvSpPr>
          <p:spPr>
            <a:xfrm>
              <a:off x="10312400" y="37197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Owner</a:t>
              </a:r>
            </a:p>
          </p:txBody>
        </p:sp>
        <p:sp>
          <p:nvSpPr>
            <p:cNvPr id="90" name="Protection">
              <a:extLst>
                <a:ext uri="{FF2B5EF4-FFF2-40B4-BE49-F238E27FC236}">
                  <a16:creationId xmlns:a16="http://schemas.microsoft.com/office/drawing/2014/main" id="{BF81C0D4-59AD-124A-80B8-EA78CE007683}"/>
                </a:ext>
              </a:extLst>
            </p:cNvPr>
            <p:cNvSpPr/>
            <p:nvPr/>
          </p:nvSpPr>
          <p:spPr>
            <a:xfrm>
              <a:off x="10312400" y="41896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Protection</a:t>
              </a:r>
            </a:p>
          </p:txBody>
        </p:sp>
        <p:sp>
          <p:nvSpPr>
            <p:cNvPr id="91" name="Size">
              <a:extLst>
                <a:ext uri="{FF2B5EF4-FFF2-40B4-BE49-F238E27FC236}">
                  <a16:creationId xmlns:a16="http://schemas.microsoft.com/office/drawing/2014/main" id="{C13C6155-BC6D-274B-900E-E41C9F2E29E7}"/>
                </a:ext>
              </a:extLst>
            </p:cNvPr>
            <p:cNvSpPr/>
            <p:nvPr/>
          </p:nvSpPr>
          <p:spPr>
            <a:xfrm>
              <a:off x="10312400" y="47103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Size</a:t>
              </a:r>
            </a:p>
          </p:txBody>
        </p:sp>
        <p:sp>
          <p:nvSpPr>
            <p:cNvPr id="92" name="Header">
              <a:extLst>
                <a:ext uri="{FF2B5EF4-FFF2-40B4-BE49-F238E27FC236}">
                  <a16:creationId xmlns:a16="http://schemas.microsoft.com/office/drawing/2014/main" id="{3182019D-B8DE-3E44-8B4B-DEF8E7EF12CF}"/>
                </a:ext>
              </a:extLst>
            </p:cNvPr>
            <p:cNvSpPr/>
            <p:nvPr/>
          </p:nvSpPr>
          <p:spPr>
            <a:xfrm>
              <a:off x="6502400" y="1916309"/>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3" name="Object module">
              <a:extLst>
                <a:ext uri="{FF2B5EF4-FFF2-40B4-BE49-F238E27FC236}">
                  <a16:creationId xmlns:a16="http://schemas.microsoft.com/office/drawing/2014/main" id="{FD7DF825-3522-9946-8B50-F8025A159296}"/>
                </a:ext>
              </a:extLst>
            </p:cNvPr>
            <p:cNvSpPr/>
            <p:nvPr/>
          </p:nvSpPr>
          <p:spPr>
            <a:xfrm>
              <a:off x="6502400" y="2475109"/>
              <a:ext cx="2578100" cy="2781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4" name="Header">
              <a:extLst>
                <a:ext uri="{FF2B5EF4-FFF2-40B4-BE49-F238E27FC236}">
                  <a16:creationId xmlns:a16="http://schemas.microsoft.com/office/drawing/2014/main" id="{FB70EB2D-9BB1-F949-B04B-3A698C10662E}"/>
                </a:ext>
              </a:extLst>
            </p:cNvPr>
            <p:cNvSpPr/>
            <p:nvPr/>
          </p:nvSpPr>
          <p:spPr>
            <a:xfrm>
              <a:off x="6502400" y="52691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5" name="Object module">
              <a:extLst>
                <a:ext uri="{FF2B5EF4-FFF2-40B4-BE49-F238E27FC236}">
                  <a16:creationId xmlns:a16="http://schemas.microsoft.com/office/drawing/2014/main" id="{8886A1CD-E4CE-9541-8A17-E830A7EA2EB0}"/>
                </a:ext>
              </a:extLst>
            </p:cNvPr>
            <p:cNvSpPr/>
            <p:nvPr/>
          </p:nvSpPr>
          <p:spPr>
            <a:xfrm>
              <a:off x="6502400" y="5827910"/>
              <a:ext cx="2578100" cy="9525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6" name="Header">
              <a:extLst>
                <a:ext uri="{FF2B5EF4-FFF2-40B4-BE49-F238E27FC236}">
                  <a16:creationId xmlns:a16="http://schemas.microsoft.com/office/drawing/2014/main" id="{FC144E1E-8DFD-C64C-9093-39D9D3C7BE16}"/>
                </a:ext>
              </a:extLst>
            </p:cNvPr>
            <p:cNvSpPr/>
            <p:nvPr/>
          </p:nvSpPr>
          <p:spPr>
            <a:xfrm>
              <a:off x="6502400" y="67804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7" name="Object module">
              <a:extLst>
                <a:ext uri="{FF2B5EF4-FFF2-40B4-BE49-F238E27FC236}">
                  <a16:creationId xmlns:a16="http://schemas.microsoft.com/office/drawing/2014/main" id="{A7F3D364-8737-2B44-A27C-A9264FB9A84C}"/>
                </a:ext>
              </a:extLst>
            </p:cNvPr>
            <p:cNvSpPr/>
            <p:nvPr/>
          </p:nvSpPr>
          <p:spPr>
            <a:xfrm>
              <a:off x="6502400" y="7275710"/>
              <a:ext cx="2578100" cy="12827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8" name="Magic number">
              <a:extLst>
                <a:ext uri="{FF2B5EF4-FFF2-40B4-BE49-F238E27FC236}">
                  <a16:creationId xmlns:a16="http://schemas.microsoft.com/office/drawing/2014/main" id="{8F9CB51C-51B3-194C-9B57-1B18E6EEEC1C}"/>
                </a:ext>
              </a:extLst>
            </p:cNvPr>
            <p:cNvSpPr/>
            <p:nvPr/>
          </p:nvSpPr>
          <p:spPr>
            <a:xfrm>
              <a:off x="2603500" y="19163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Magic number</a:t>
              </a:r>
            </a:p>
          </p:txBody>
        </p:sp>
        <p:sp>
          <p:nvSpPr>
            <p:cNvPr id="99" name="Text">
              <a:extLst>
                <a:ext uri="{FF2B5EF4-FFF2-40B4-BE49-F238E27FC236}">
                  <a16:creationId xmlns:a16="http://schemas.microsoft.com/office/drawing/2014/main" id="{D6852721-D687-3345-AB91-548A48EB616E}"/>
                </a:ext>
              </a:extLst>
            </p:cNvPr>
            <p:cNvSpPr/>
            <p:nvPr/>
          </p:nvSpPr>
          <p:spPr>
            <a:xfrm>
              <a:off x="2603500" y="4913510"/>
              <a:ext cx="2844800" cy="1384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Text</a:t>
              </a:r>
              <a:r>
                <a:rPr lang="en-US" sz="2000" dirty="0"/>
                <a:t> (code)</a:t>
              </a:r>
              <a:endParaRPr dirty="0"/>
            </a:p>
          </p:txBody>
        </p:sp>
        <p:sp>
          <p:nvSpPr>
            <p:cNvPr id="100" name="Text size">
              <a:extLst>
                <a:ext uri="{FF2B5EF4-FFF2-40B4-BE49-F238E27FC236}">
                  <a16:creationId xmlns:a16="http://schemas.microsoft.com/office/drawing/2014/main" id="{488F9100-2254-1B4B-94B3-90F4634391C5}"/>
                </a:ext>
              </a:extLst>
            </p:cNvPr>
            <p:cNvSpPr/>
            <p:nvPr/>
          </p:nvSpPr>
          <p:spPr>
            <a:xfrm>
              <a:off x="2603500" y="23481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Text size</a:t>
              </a:r>
            </a:p>
          </p:txBody>
        </p:sp>
        <p:sp>
          <p:nvSpPr>
            <p:cNvPr id="101" name="Data size">
              <a:extLst>
                <a:ext uri="{FF2B5EF4-FFF2-40B4-BE49-F238E27FC236}">
                  <a16:creationId xmlns:a16="http://schemas.microsoft.com/office/drawing/2014/main" id="{8D156057-89E0-C24A-8BA9-AFBC2A522EF9}"/>
                </a:ext>
              </a:extLst>
            </p:cNvPr>
            <p:cNvSpPr/>
            <p:nvPr/>
          </p:nvSpPr>
          <p:spPr>
            <a:xfrm>
              <a:off x="2603500" y="27799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Data size</a:t>
              </a:r>
            </a:p>
          </p:txBody>
        </p:sp>
        <p:sp>
          <p:nvSpPr>
            <p:cNvPr id="102" name="BSS size">
              <a:extLst>
                <a:ext uri="{FF2B5EF4-FFF2-40B4-BE49-F238E27FC236}">
                  <a16:creationId xmlns:a16="http://schemas.microsoft.com/office/drawing/2014/main" id="{885D4D9D-F2A8-DA49-A633-40D69FF75D10}"/>
                </a:ext>
              </a:extLst>
            </p:cNvPr>
            <p:cNvSpPr/>
            <p:nvPr/>
          </p:nvSpPr>
          <p:spPr>
            <a:xfrm>
              <a:off x="2603500" y="32117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BSS size</a:t>
              </a:r>
            </a:p>
          </p:txBody>
        </p:sp>
        <p:sp>
          <p:nvSpPr>
            <p:cNvPr id="103" name="Symbol table size">
              <a:extLst>
                <a:ext uri="{FF2B5EF4-FFF2-40B4-BE49-F238E27FC236}">
                  <a16:creationId xmlns:a16="http://schemas.microsoft.com/office/drawing/2014/main" id="{3152FEBA-D2F1-EF48-9BF0-42DB5C860B2F}"/>
                </a:ext>
              </a:extLst>
            </p:cNvPr>
            <p:cNvSpPr/>
            <p:nvPr/>
          </p:nvSpPr>
          <p:spPr>
            <a:xfrm>
              <a:off x="2603500" y="36435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Symbol table size</a:t>
              </a:r>
            </a:p>
          </p:txBody>
        </p:sp>
        <p:sp>
          <p:nvSpPr>
            <p:cNvPr id="104" name="Entry point">
              <a:extLst>
                <a:ext uri="{FF2B5EF4-FFF2-40B4-BE49-F238E27FC236}">
                  <a16:creationId xmlns:a16="http://schemas.microsoft.com/office/drawing/2014/main" id="{FC23B9CC-F049-F445-AA19-C18F34854598}"/>
                </a:ext>
              </a:extLst>
            </p:cNvPr>
            <p:cNvSpPr/>
            <p:nvPr/>
          </p:nvSpPr>
          <p:spPr>
            <a:xfrm>
              <a:off x="2603500" y="40753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Entry point</a:t>
              </a:r>
            </a:p>
          </p:txBody>
        </p:sp>
        <p:sp>
          <p:nvSpPr>
            <p:cNvPr id="105" name="Flags">
              <a:extLst>
                <a:ext uri="{FF2B5EF4-FFF2-40B4-BE49-F238E27FC236}">
                  <a16:creationId xmlns:a16="http://schemas.microsoft.com/office/drawing/2014/main" id="{58707637-4F73-3443-8B93-DA3266CEBFC7}"/>
                </a:ext>
              </a:extLst>
            </p:cNvPr>
            <p:cNvSpPr/>
            <p:nvPr/>
          </p:nvSpPr>
          <p:spPr>
            <a:xfrm>
              <a:off x="2603500" y="45071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Flags</a:t>
              </a:r>
            </a:p>
          </p:txBody>
        </p:sp>
        <p:sp>
          <p:nvSpPr>
            <p:cNvPr id="106" name="Data">
              <a:extLst>
                <a:ext uri="{FF2B5EF4-FFF2-40B4-BE49-F238E27FC236}">
                  <a16:creationId xmlns:a16="http://schemas.microsoft.com/office/drawing/2014/main" id="{1A9940F4-16A7-D441-95E2-6794860A0733}"/>
                </a:ext>
              </a:extLst>
            </p:cNvPr>
            <p:cNvSpPr/>
            <p:nvPr/>
          </p:nvSpPr>
          <p:spPr>
            <a:xfrm>
              <a:off x="2603500" y="6297810"/>
              <a:ext cx="2844800" cy="11176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Data</a:t>
              </a:r>
              <a:endParaRPr dirty="0"/>
            </a:p>
          </p:txBody>
        </p:sp>
        <p:sp>
          <p:nvSpPr>
            <p:cNvPr id="107" name="Relocation bits">
              <a:extLst>
                <a:ext uri="{FF2B5EF4-FFF2-40B4-BE49-F238E27FC236}">
                  <a16:creationId xmlns:a16="http://schemas.microsoft.com/office/drawing/2014/main" id="{C786F2DE-988A-684B-AD6F-92871E468EF2}"/>
                </a:ext>
              </a:extLst>
            </p:cNvPr>
            <p:cNvSpPr/>
            <p:nvPr/>
          </p:nvSpPr>
          <p:spPr>
            <a:xfrm>
              <a:off x="2603500" y="7402710"/>
              <a:ext cx="2844800" cy="5080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Relocation bits</a:t>
              </a:r>
            </a:p>
          </p:txBody>
        </p:sp>
        <p:sp>
          <p:nvSpPr>
            <p:cNvPr id="108" name="Symbol table">
              <a:extLst>
                <a:ext uri="{FF2B5EF4-FFF2-40B4-BE49-F238E27FC236}">
                  <a16:creationId xmlns:a16="http://schemas.microsoft.com/office/drawing/2014/main" id="{33A39F0A-B85A-E44F-950C-2C0F855067CF}"/>
                </a:ext>
              </a:extLst>
            </p:cNvPr>
            <p:cNvSpPr/>
            <p:nvPr/>
          </p:nvSpPr>
          <p:spPr>
            <a:xfrm>
              <a:off x="2603500" y="7898010"/>
              <a:ext cx="2844800" cy="7112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Symbol table</a:t>
              </a:r>
            </a:p>
          </p:txBody>
        </p:sp>
      </p:grpSp>
      <p:sp>
        <p:nvSpPr>
          <p:cNvPr id="2" name="Footer Placeholder 1">
            <a:extLst>
              <a:ext uri="{FF2B5EF4-FFF2-40B4-BE49-F238E27FC236}">
                <a16:creationId xmlns:a16="http://schemas.microsoft.com/office/drawing/2014/main" id="{2F0EE938-0CE5-8C44-9ED3-0BEE687A1E2F}"/>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77C4C322-BA57-CB4F-AA43-3B853C365234}"/>
              </a:ext>
            </a:extLst>
          </p:cNvPr>
          <p:cNvSpPr>
            <a:spLocks noGrp="1"/>
          </p:cNvSpPr>
          <p:nvPr>
            <p:ph type="sldNum" sz="quarter" idx="12"/>
          </p:nvPr>
        </p:nvSpPr>
        <p:spPr/>
        <p:txBody>
          <a:bodyPr/>
          <a:lstStyle/>
          <a:p>
            <a:fld id="{1D3BE7AE-4439-B74C-95DF-C258F2083AB5}" type="slidenum">
              <a:rPr lang="en-US" smtClean="0"/>
              <a:t>6</a:t>
            </a:fld>
            <a:endParaRPr lang="en-US"/>
          </a:p>
        </p:txBody>
      </p:sp>
      <p:sp>
        <p:nvSpPr>
          <p:cNvPr id="4" name="Date Placeholder 3">
            <a:extLst>
              <a:ext uri="{FF2B5EF4-FFF2-40B4-BE49-F238E27FC236}">
                <a16:creationId xmlns:a16="http://schemas.microsoft.com/office/drawing/2014/main" id="{D8E0D0A7-DEA9-F847-BD74-CED354D2217F}"/>
              </a:ext>
            </a:extLst>
          </p:cNvPr>
          <p:cNvSpPr>
            <a:spLocks noGrp="1"/>
          </p:cNvSpPr>
          <p:nvPr>
            <p:ph type="dt" sz="half" idx="10"/>
          </p:nvPr>
        </p:nvSpPr>
        <p:spPr>
          <a:xfrm>
            <a:off x="838200" y="6492875"/>
            <a:ext cx="2743200" cy="365125"/>
          </a:xfrm>
        </p:spPr>
        <p:txBody>
          <a:bodyPr/>
          <a:lstStyle/>
          <a:p>
            <a:fld id="{C22B01CC-0F88-324C-B5A9-0200299D2361}" type="datetime1">
              <a:rPr lang="en-US" smtClean="0"/>
              <a:t>2/10/23</a:t>
            </a:fld>
            <a:endParaRPr lang="en-US" dirty="0"/>
          </a:p>
        </p:txBody>
      </p:sp>
    </p:spTree>
    <p:extLst>
      <p:ext uri="{BB962C8B-B14F-4D97-AF65-F5344CB8AC3E}">
        <p14:creationId xmlns:p14="http://schemas.microsoft.com/office/powerpoint/2010/main" val="160683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18" name="Rectangle 2">
            <a:extLst>
              <a:ext uri="{FF2B5EF4-FFF2-40B4-BE49-F238E27FC236}">
                <a16:creationId xmlns:a16="http://schemas.microsoft.com/office/drawing/2014/main" id="{5790368A-E2D6-9A4E-B3AD-7F7DE26238D8}"/>
              </a:ext>
            </a:extLst>
          </p:cNvPr>
          <p:cNvSpPr>
            <a:spLocks noGrp="1" noChangeArrowheads="1"/>
          </p:cNvSpPr>
          <p:nvPr>
            <p:ph type="title"/>
          </p:nvPr>
        </p:nvSpPr>
        <p:spPr>
          <a:xfrm>
            <a:off x="833002" y="365125"/>
            <a:ext cx="3973667" cy="5811837"/>
          </a:xfrm>
        </p:spPr>
        <p:txBody>
          <a:bodyPr>
            <a:normAutofit/>
          </a:bodyPr>
          <a:lstStyle/>
          <a:p>
            <a:r>
              <a:rPr lang="en-US" altLang="en-US">
                <a:solidFill>
                  <a:srgbClr val="FFFFFF"/>
                </a:solidFill>
              </a:rPr>
              <a:t>File Access</a:t>
            </a:r>
          </a:p>
        </p:txBody>
      </p:sp>
      <p:sp>
        <p:nvSpPr>
          <p:cNvPr id="9219" name="Rectangle 3">
            <a:extLst>
              <a:ext uri="{FF2B5EF4-FFF2-40B4-BE49-F238E27FC236}">
                <a16:creationId xmlns:a16="http://schemas.microsoft.com/office/drawing/2014/main" id="{272AF45B-0D2A-3D46-BCAF-BAAF25FC6DBC}"/>
              </a:ext>
            </a:extLst>
          </p:cNvPr>
          <p:cNvSpPr>
            <a:spLocks noGrp="1" noChangeArrowheads="1"/>
          </p:cNvSpPr>
          <p:nvPr>
            <p:ph idx="1"/>
          </p:nvPr>
        </p:nvSpPr>
        <p:spPr>
          <a:xfrm>
            <a:off x="5356927" y="365125"/>
            <a:ext cx="5996871" cy="5811837"/>
          </a:xfrm>
        </p:spPr>
        <p:txBody>
          <a:bodyPr anchor="ctr">
            <a:normAutofit/>
          </a:bodyPr>
          <a:lstStyle/>
          <a:p>
            <a:pPr marL="0" indent="0">
              <a:buNone/>
            </a:pPr>
            <a:r>
              <a:rPr lang="en-US" altLang="en-US" sz="2000">
                <a:solidFill>
                  <a:srgbClr val="FFFFFF"/>
                </a:solidFill>
              </a:rPr>
              <a:t>Sequential access</a:t>
            </a:r>
          </a:p>
          <a:p>
            <a:r>
              <a:rPr lang="en-US" altLang="en-US" sz="2000">
                <a:solidFill>
                  <a:srgbClr val="FFFFFF"/>
                </a:solidFill>
              </a:rPr>
              <a:t>Read all bytes/records from the beginning</a:t>
            </a:r>
          </a:p>
          <a:p>
            <a:r>
              <a:rPr lang="en-US" altLang="en-US" sz="2000">
                <a:solidFill>
                  <a:srgbClr val="FFFFFF"/>
                </a:solidFill>
              </a:rPr>
              <a:t>Cannot jump around, may rewind or back up</a:t>
            </a:r>
          </a:p>
          <a:p>
            <a:r>
              <a:rPr lang="en-US" altLang="en-US" sz="2000">
                <a:solidFill>
                  <a:srgbClr val="FFFFFF"/>
                </a:solidFill>
              </a:rPr>
              <a:t>Convenient when medium was magnetic tape</a:t>
            </a:r>
          </a:p>
          <a:p>
            <a:pPr marL="0" indent="0">
              <a:buNone/>
            </a:pPr>
            <a:r>
              <a:rPr lang="en-US" altLang="en-US" sz="2000">
                <a:solidFill>
                  <a:srgbClr val="FFFFFF"/>
                </a:solidFill>
              </a:rPr>
              <a:t>Random access</a:t>
            </a:r>
          </a:p>
          <a:p>
            <a:r>
              <a:rPr lang="en-US" altLang="en-US" sz="2000">
                <a:solidFill>
                  <a:srgbClr val="FFFFFF"/>
                </a:solidFill>
              </a:rPr>
              <a:t>Bytes/records read in any order</a:t>
            </a:r>
          </a:p>
          <a:p>
            <a:r>
              <a:rPr lang="en-US" altLang="en-US" sz="2000">
                <a:solidFill>
                  <a:srgbClr val="FFFFFF"/>
                </a:solidFill>
              </a:rPr>
              <a:t>Essential for data base systems</a:t>
            </a:r>
          </a:p>
          <a:p>
            <a:r>
              <a:rPr lang="en-US" altLang="en-US" sz="2000">
                <a:solidFill>
                  <a:srgbClr val="FFFFFF"/>
                </a:solidFill>
              </a:rPr>
              <a:t>Read can be:</a:t>
            </a:r>
          </a:p>
          <a:p>
            <a:pPr lvl="1"/>
            <a:r>
              <a:rPr lang="en-US" altLang="en-US" sz="2000">
                <a:solidFill>
                  <a:srgbClr val="FFFFFF"/>
                </a:solidFill>
              </a:rPr>
              <a:t>Move file marker (seek), then read or …</a:t>
            </a:r>
          </a:p>
          <a:p>
            <a:pPr lvl="1"/>
            <a:r>
              <a:rPr lang="en-US" altLang="en-US" sz="2000">
                <a:solidFill>
                  <a:srgbClr val="FFFFFF"/>
                </a:solidFill>
              </a:rPr>
              <a:t>Read and then move file marker</a:t>
            </a:r>
          </a:p>
        </p:txBody>
      </p:sp>
      <p:sp>
        <p:nvSpPr>
          <p:cNvPr id="4" name="Date Placeholder 3">
            <a:extLst>
              <a:ext uri="{FF2B5EF4-FFF2-40B4-BE49-F238E27FC236}">
                <a16:creationId xmlns:a16="http://schemas.microsoft.com/office/drawing/2014/main" id="{E01812B8-B77D-4B4D-9CA7-3553D358CC60}"/>
              </a:ext>
            </a:extLst>
          </p:cNvPr>
          <p:cNvSpPr>
            <a:spLocks noGrp="1"/>
          </p:cNvSpPr>
          <p:nvPr>
            <p:ph type="dt" sz="half" idx="10"/>
          </p:nvPr>
        </p:nvSpPr>
        <p:spPr>
          <a:xfrm>
            <a:off x="838200" y="6356350"/>
            <a:ext cx="2743200" cy="365125"/>
          </a:xfrm>
        </p:spPr>
        <p:txBody>
          <a:bodyPr>
            <a:normAutofit/>
          </a:bodyPr>
          <a:lstStyle/>
          <a:p>
            <a:pPr>
              <a:spcAft>
                <a:spcPts val="600"/>
              </a:spcAft>
            </a:pPr>
            <a:fld id="{93A7203C-C12D-5243-8764-3F581B8871DE}" type="datetime1">
              <a:rPr lang="en-US" smtClean="0">
                <a:solidFill>
                  <a:srgbClr val="FFFFFF">
                    <a:alpha val="80000"/>
                  </a:srgbClr>
                </a:solidFill>
              </a:rPr>
              <a:t>2/10/23</a:t>
            </a:fld>
            <a:endParaRPr lang="en-US">
              <a:solidFill>
                <a:srgbClr val="FFFFFF">
                  <a:alpha val="80000"/>
                </a:srgbClr>
              </a:solidFill>
            </a:endParaRPr>
          </a:p>
        </p:txBody>
      </p:sp>
      <p:sp>
        <p:nvSpPr>
          <p:cNvPr id="2" name="Footer Placeholder 1">
            <a:extLst>
              <a:ext uri="{FF2B5EF4-FFF2-40B4-BE49-F238E27FC236}">
                <a16:creationId xmlns:a16="http://schemas.microsoft.com/office/drawing/2014/main" id="{63966CCF-4C31-D447-A111-47EBF71335C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rgbClr val="FFFFFF">
                    <a:alpha val="80000"/>
                  </a:srgbClr>
                </a:solidFill>
              </a:rPr>
              <a:t>© 2023 Darrell Long</a:t>
            </a:r>
          </a:p>
        </p:txBody>
      </p:sp>
      <p:sp>
        <p:nvSpPr>
          <p:cNvPr id="3" name="Slide Number Placeholder 2">
            <a:extLst>
              <a:ext uri="{FF2B5EF4-FFF2-40B4-BE49-F238E27FC236}">
                <a16:creationId xmlns:a16="http://schemas.microsoft.com/office/drawing/2014/main" id="{B2FDE006-5148-484F-9FB3-5A9786A04AB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D3BE7AE-4439-B74C-95DF-C258F2083AB5}" type="slidenum">
              <a:rPr lang="en-US">
                <a:solidFill>
                  <a:srgbClr val="FFFFFF">
                    <a:alpha val="80000"/>
                  </a:srgbClr>
                </a:solidFill>
              </a:rPr>
              <a:pPr>
                <a:spcAft>
                  <a:spcPts val="600"/>
                </a:spcAft>
              </a:pPr>
              <a:t>7</a:t>
            </a:fld>
            <a:endParaRPr lang="en-US">
              <a:solidFill>
                <a:srgbClr val="FFFFFF">
                  <a:alpha val="80000"/>
                </a:srgbClr>
              </a:solidFill>
            </a:endParaRPr>
          </a:p>
        </p:txBody>
      </p:sp>
    </p:spTree>
    <p:extLst>
      <p:ext uri="{BB962C8B-B14F-4D97-AF65-F5344CB8AC3E}">
        <p14:creationId xmlns:p14="http://schemas.microsoft.com/office/powerpoint/2010/main" val="2000573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EB7E6D51-EF6E-B248-8136-88E95BF7E567}"/>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Attributes</a:t>
            </a:r>
          </a:p>
        </p:txBody>
      </p:sp>
      <p:sp>
        <p:nvSpPr>
          <p:cNvPr id="10243" name="Rectangle 3">
            <a:extLst>
              <a:ext uri="{FF2B5EF4-FFF2-40B4-BE49-F238E27FC236}">
                <a16:creationId xmlns:a16="http://schemas.microsoft.com/office/drawing/2014/main" id="{C1BC19D6-4529-B245-B6C8-1FC58416A0D2}"/>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a:solidFill>
                  <a:srgbClr val="FFFFFF"/>
                </a:solidFill>
                <a:latin typeface="+mn-lt"/>
                <a:ea typeface="+mn-ea"/>
                <a:cs typeface="+mn-cs"/>
              </a:rPr>
              <a:t>Possible file attributes</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45" name="Picture 5">
            <a:extLst>
              <a:ext uri="{FF2B5EF4-FFF2-40B4-BE49-F238E27FC236}">
                <a16:creationId xmlns:a16="http://schemas.microsoft.com/office/drawing/2014/main" id="{188341FC-FA1C-A746-95C5-96E007A0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860705"/>
            <a:ext cx="6553545" cy="51445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930914C-8924-814E-83E2-23F8ED7AB032}"/>
              </a:ext>
            </a:extLst>
          </p:cNvPr>
          <p:cNvSpPr>
            <a:spLocks noGrp="1"/>
          </p:cNvSpPr>
          <p:nvPr>
            <p:ph type="ftr" sz="quarter" idx="11"/>
          </p:nvPr>
        </p:nvSpPr>
        <p:spPr/>
        <p:txBody>
          <a:bodyPr/>
          <a:lstStyle/>
          <a:p>
            <a:r>
              <a:rPr lang="en-US"/>
              <a:t>© 2023 Darrell Long</a:t>
            </a:r>
          </a:p>
        </p:txBody>
      </p:sp>
      <p:sp>
        <p:nvSpPr>
          <p:cNvPr id="3" name="Slide Number Placeholder 2">
            <a:extLst>
              <a:ext uri="{FF2B5EF4-FFF2-40B4-BE49-F238E27FC236}">
                <a16:creationId xmlns:a16="http://schemas.microsoft.com/office/drawing/2014/main" id="{87324707-28D2-7C48-A3AE-4742C80CB7C9}"/>
              </a:ext>
            </a:extLst>
          </p:cNvPr>
          <p:cNvSpPr>
            <a:spLocks noGrp="1"/>
          </p:cNvSpPr>
          <p:nvPr>
            <p:ph type="sldNum" sz="quarter" idx="12"/>
          </p:nvPr>
        </p:nvSpPr>
        <p:spPr/>
        <p:txBody>
          <a:bodyPr/>
          <a:lstStyle/>
          <a:p>
            <a:fld id="{1D3BE7AE-4439-B74C-95DF-C258F2083AB5}" type="slidenum">
              <a:rPr lang="en-US" smtClean="0"/>
              <a:t>8</a:t>
            </a:fld>
            <a:endParaRPr lang="en-US"/>
          </a:p>
        </p:txBody>
      </p:sp>
      <p:sp>
        <p:nvSpPr>
          <p:cNvPr id="4" name="Date Placeholder 3">
            <a:extLst>
              <a:ext uri="{FF2B5EF4-FFF2-40B4-BE49-F238E27FC236}">
                <a16:creationId xmlns:a16="http://schemas.microsoft.com/office/drawing/2014/main" id="{47BC0193-3094-A146-B528-0ABF4E46409C}"/>
              </a:ext>
            </a:extLst>
          </p:cNvPr>
          <p:cNvSpPr>
            <a:spLocks noGrp="1"/>
          </p:cNvSpPr>
          <p:nvPr>
            <p:ph type="dt" sz="half" idx="10"/>
          </p:nvPr>
        </p:nvSpPr>
        <p:spPr>
          <a:xfrm>
            <a:off x="782991" y="6492875"/>
            <a:ext cx="2743200" cy="365125"/>
          </a:xfrm>
        </p:spPr>
        <p:txBody>
          <a:bodyPr/>
          <a:lstStyle/>
          <a:p>
            <a:fld id="{9BFCC7B9-CF81-1746-831B-1FDC376BB9E8}" type="datetime1">
              <a:rPr lang="en-US" smtClean="0"/>
              <a:t>2/10/23</a:t>
            </a:fld>
            <a:endParaRPr lang="en-US"/>
          </a:p>
        </p:txBody>
      </p:sp>
    </p:spTree>
    <p:extLst>
      <p:ext uri="{BB962C8B-B14F-4D97-AF65-F5344CB8AC3E}">
        <p14:creationId xmlns:p14="http://schemas.microsoft.com/office/powerpoint/2010/main" val="394868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8" name="Rectangle 19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4" name="Rectangle 2">
            <a:extLst>
              <a:ext uri="{FF2B5EF4-FFF2-40B4-BE49-F238E27FC236}">
                <a16:creationId xmlns:a16="http://schemas.microsoft.com/office/drawing/2014/main" id="{9836639A-B1B0-8549-9382-01534DB52BEA}"/>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File Operations</a:t>
            </a:r>
          </a:p>
        </p:txBody>
      </p:sp>
      <p:sp>
        <p:nvSpPr>
          <p:cNvPr id="8195" name="Rectangle 3">
            <a:extLst>
              <a:ext uri="{FF2B5EF4-FFF2-40B4-BE49-F238E27FC236}">
                <a16:creationId xmlns:a16="http://schemas.microsoft.com/office/drawing/2014/main" id="{AA27AFB9-5CF7-604B-B144-2170429D6116}"/>
              </a:ext>
            </a:extLst>
          </p:cNvPr>
          <p:cNvSpPr>
            <a:spLocks noGrp="1" noChangeArrowheads="1"/>
          </p:cNvSpPr>
          <p:nvPr>
            <p:ph sz="half" idx="1"/>
          </p:nvPr>
        </p:nvSpPr>
        <p:spPr>
          <a:xfrm>
            <a:off x="4380855" y="1412489"/>
            <a:ext cx="3427283" cy="4363844"/>
          </a:xfrm>
        </p:spPr>
        <p:txBody>
          <a:bodyPr>
            <a:normAutofit/>
          </a:bodyPr>
          <a:lstStyle/>
          <a:p>
            <a:pPr lvl="1"/>
            <a:r>
              <a:rPr lang="en-US" altLang="en-US" sz="2000"/>
              <a:t>Create</a:t>
            </a:r>
          </a:p>
          <a:p>
            <a:pPr lvl="1"/>
            <a:r>
              <a:rPr lang="en-US" altLang="en-US" sz="2000"/>
              <a:t>Delete</a:t>
            </a:r>
          </a:p>
          <a:p>
            <a:pPr lvl="1"/>
            <a:r>
              <a:rPr lang="en-US" altLang="en-US" sz="2000"/>
              <a:t>Open</a:t>
            </a:r>
          </a:p>
          <a:p>
            <a:pPr lvl="1"/>
            <a:r>
              <a:rPr lang="en-US" altLang="en-US" sz="2000"/>
              <a:t>Close</a:t>
            </a:r>
          </a:p>
          <a:p>
            <a:pPr lvl="1"/>
            <a:r>
              <a:rPr lang="en-US" altLang="en-US" sz="2000"/>
              <a:t>Read</a:t>
            </a:r>
          </a:p>
          <a:p>
            <a:pPr lvl="1"/>
            <a:r>
              <a:rPr lang="en-US" altLang="en-US" sz="2000"/>
              <a:t>Write</a:t>
            </a:r>
          </a:p>
          <a:p>
            <a:pPr lvl="1"/>
            <a:endParaRPr lang="en-US" altLang="en-US" sz="2000"/>
          </a:p>
        </p:txBody>
      </p:sp>
      <p:cxnSp>
        <p:nvCxnSpPr>
          <p:cNvPr id="8199" name="Straight Connector 19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96" name="Rectangle 4">
            <a:extLst>
              <a:ext uri="{FF2B5EF4-FFF2-40B4-BE49-F238E27FC236}">
                <a16:creationId xmlns:a16="http://schemas.microsoft.com/office/drawing/2014/main" id="{7B0EFD4E-7EDB-C84C-9F30-ECCBC94D56F6}"/>
              </a:ext>
            </a:extLst>
          </p:cNvPr>
          <p:cNvSpPr>
            <a:spLocks noGrp="1" noChangeArrowheads="1"/>
          </p:cNvSpPr>
          <p:nvPr>
            <p:ph sz="half" idx="2"/>
          </p:nvPr>
        </p:nvSpPr>
        <p:spPr>
          <a:xfrm>
            <a:off x="8451604" y="1412489"/>
            <a:ext cx="3197701" cy="4363844"/>
          </a:xfrm>
        </p:spPr>
        <p:txBody>
          <a:bodyPr>
            <a:normAutofit/>
          </a:bodyPr>
          <a:lstStyle/>
          <a:p>
            <a:pPr lvl="1"/>
            <a:r>
              <a:rPr lang="en-US" altLang="en-US" sz="2000"/>
              <a:t>Append</a:t>
            </a:r>
          </a:p>
          <a:p>
            <a:pPr lvl="1"/>
            <a:r>
              <a:rPr lang="en-US" altLang="en-US" sz="2000"/>
              <a:t>Seek</a:t>
            </a:r>
          </a:p>
          <a:p>
            <a:pPr lvl="1"/>
            <a:r>
              <a:rPr lang="en-US" altLang="en-US" sz="2000"/>
              <a:t>Get attributes</a:t>
            </a:r>
          </a:p>
          <a:p>
            <a:pPr lvl="1"/>
            <a:r>
              <a:rPr lang="en-US" altLang="en-US" sz="2000"/>
              <a:t>Set Attributes</a:t>
            </a:r>
          </a:p>
          <a:p>
            <a:pPr lvl="1"/>
            <a:r>
              <a:rPr lang="en-US" altLang="en-US" sz="2000"/>
              <a:t>Rename</a:t>
            </a:r>
          </a:p>
        </p:txBody>
      </p:sp>
      <p:sp>
        <p:nvSpPr>
          <p:cNvPr id="4" name="Date Placeholder 3">
            <a:extLst>
              <a:ext uri="{FF2B5EF4-FFF2-40B4-BE49-F238E27FC236}">
                <a16:creationId xmlns:a16="http://schemas.microsoft.com/office/drawing/2014/main" id="{76B15826-EE73-3C46-918F-EF65DE6F1A3C}"/>
              </a:ext>
            </a:extLst>
          </p:cNvPr>
          <p:cNvSpPr>
            <a:spLocks noGrp="1"/>
          </p:cNvSpPr>
          <p:nvPr>
            <p:ph type="dt" sz="half" idx="10"/>
          </p:nvPr>
        </p:nvSpPr>
        <p:spPr>
          <a:xfrm>
            <a:off x="838200" y="6356350"/>
            <a:ext cx="2743200" cy="365125"/>
          </a:xfrm>
        </p:spPr>
        <p:txBody>
          <a:bodyPr>
            <a:normAutofit/>
          </a:bodyPr>
          <a:lstStyle/>
          <a:p>
            <a:pPr>
              <a:spcAft>
                <a:spcPts val="600"/>
              </a:spcAft>
            </a:pPr>
            <a:fld id="{C8C5C904-D521-624A-9520-04D9E534F8DA}" type="datetime1">
              <a:rPr lang="en-US" smtClean="0">
                <a:solidFill>
                  <a:srgbClr val="FFFFFF">
                    <a:alpha val="80000"/>
                  </a:srgbClr>
                </a:solidFill>
              </a:rPr>
              <a:t>2/10/23</a:t>
            </a:fld>
            <a:endParaRPr lang="en-US">
              <a:solidFill>
                <a:srgbClr val="FFFFFF">
                  <a:alpha val="80000"/>
                </a:srgbClr>
              </a:solidFill>
            </a:endParaRPr>
          </a:p>
        </p:txBody>
      </p:sp>
      <p:sp>
        <p:nvSpPr>
          <p:cNvPr id="2" name="Footer Placeholder 1">
            <a:extLst>
              <a:ext uri="{FF2B5EF4-FFF2-40B4-BE49-F238E27FC236}">
                <a16:creationId xmlns:a16="http://schemas.microsoft.com/office/drawing/2014/main" id="{40D8AA8B-19F1-4647-8716-14B49AD2853B}"/>
              </a:ext>
            </a:extLst>
          </p:cNvPr>
          <p:cNvSpPr>
            <a:spLocks noGrp="1"/>
          </p:cNvSpPr>
          <p:nvPr>
            <p:ph type="ftr" sz="quarter" idx="11"/>
          </p:nvPr>
        </p:nvSpPr>
        <p:spPr>
          <a:xfrm>
            <a:off x="4380854" y="6356350"/>
            <a:ext cx="4059047" cy="365125"/>
          </a:xfrm>
        </p:spPr>
        <p:txBody>
          <a:bodyPr>
            <a:normAutofit/>
          </a:bodyPr>
          <a:lstStyle/>
          <a:p>
            <a:pPr algn="l">
              <a:spcAft>
                <a:spcPts val="600"/>
              </a:spcAft>
            </a:pPr>
            <a:r>
              <a:rPr lang="en-US"/>
              <a:t>© 2023 Darrell Long</a:t>
            </a:r>
          </a:p>
        </p:txBody>
      </p:sp>
      <p:sp>
        <p:nvSpPr>
          <p:cNvPr id="3" name="Slide Number Placeholder 2">
            <a:extLst>
              <a:ext uri="{FF2B5EF4-FFF2-40B4-BE49-F238E27FC236}">
                <a16:creationId xmlns:a16="http://schemas.microsoft.com/office/drawing/2014/main" id="{40075531-04BB-AF48-B5EB-1E06490CB34A}"/>
              </a:ext>
            </a:extLst>
          </p:cNvPr>
          <p:cNvSpPr>
            <a:spLocks noGrp="1"/>
          </p:cNvSpPr>
          <p:nvPr>
            <p:ph type="sldNum" sz="quarter" idx="12"/>
          </p:nvPr>
        </p:nvSpPr>
        <p:spPr>
          <a:xfrm>
            <a:off x="9202366" y="6356350"/>
            <a:ext cx="2151434" cy="365125"/>
          </a:xfrm>
        </p:spPr>
        <p:txBody>
          <a:bodyPr>
            <a:normAutofit/>
          </a:bodyPr>
          <a:lstStyle/>
          <a:p>
            <a:pPr>
              <a:spcAft>
                <a:spcPts val="600"/>
              </a:spcAft>
            </a:pPr>
            <a:fld id="{1D3BE7AE-4439-B74C-95DF-C258F2083AB5}" type="slidenum">
              <a:rPr lang="en-US" smtClean="0"/>
              <a:pPr>
                <a:spcAft>
                  <a:spcPts val="600"/>
                </a:spcAft>
              </a:pPr>
              <a:t>9</a:t>
            </a:fld>
            <a:endParaRPr lang="en-US"/>
          </a:p>
        </p:txBody>
      </p:sp>
    </p:spTree>
    <p:extLst>
      <p:ext uri="{BB962C8B-B14F-4D97-AF65-F5344CB8AC3E}">
        <p14:creationId xmlns:p14="http://schemas.microsoft.com/office/powerpoint/2010/main" val="211626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734</Words>
  <Application>Microsoft Macintosh PowerPoint</Application>
  <PresentationFormat>Widescreen</PresentationFormat>
  <Paragraphs>200</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vt:lpstr>
      <vt:lpstr>Source Code Pro</vt:lpstr>
      <vt:lpstr>Office Theme</vt:lpstr>
      <vt:lpstr>Introduction to Files</vt:lpstr>
      <vt:lpstr>Long-term Information Storage</vt:lpstr>
      <vt:lpstr>File Names</vt:lpstr>
      <vt:lpstr>File Naming</vt:lpstr>
      <vt:lpstr>File Structure</vt:lpstr>
      <vt:lpstr>Files may have internal structure</vt:lpstr>
      <vt:lpstr>File Access</vt:lpstr>
      <vt:lpstr>File Attributes</vt:lpstr>
      <vt:lpstr>File Operations</vt:lpstr>
      <vt:lpstr>Directories</vt:lpstr>
      <vt:lpstr>Directories Single-Level Directory Systems</vt:lpstr>
      <vt:lpstr>Two-level Directory Systems</vt:lpstr>
      <vt:lpstr>Hierarchical Directory Systems</vt:lpstr>
      <vt:lpstr>Path Names</vt:lpstr>
      <vt:lpstr>Directory Operations</vt:lpstr>
      <vt:lpstr>Hierarchical File System</vt:lpstr>
      <vt:lpstr>Shared Files</vt:lpstr>
      <vt:lpstr>The UNIX V7 File System</vt:lpstr>
      <vt:lpstr>The UNIX V7 File System</vt:lpstr>
      <vt:lpstr>File System Implementation</vt:lpstr>
      <vt:lpstr>cat.c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Files</dc:title>
  <dc:creator>Darrell Long</dc:creator>
  <cp:lastModifiedBy>Darrell Long</cp:lastModifiedBy>
  <cp:revision>3</cp:revision>
  <dcterms:created xsi:type="dcterms:W3CDTF">2020-03-02T05:41:39Z</dcterms:created>
  <dcterms:modified xsi:type="dcterms:W3CDTF">2023-02-10T19:07:52Z</dcterms:modified>
</cp:coreProperties>
</file>