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70" r:id="rId3"/>
    <p:sldId id="310" r:id="rId4"/>
    <p:sldId id="266" r:id="rId5"/>
    <p:sldId id="267" r:id="rId6"/>
    <p:sldId id="312" r:id="rId7"/>
    <p:sldId id="271" r:id="rId8"/>
    <p:sldId id="321" r:id="rId9"/>
    <p:sldId id="311" r:id="rId10"/>
    <p:sldId id="258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76" r:id="rId20"/>
    <p:sldId id="279" r:id="rId21"/>
    <p:sldId id="323" r:id="rId22"/>
    <p:sldId id="322" r:id="rId23"/>
    <p:sldId id="324" r:id="rId24"/>
    <p:sldId id="325" r:id="rId25"/>
    <p:sldId id="326" r:id="rId26"/>
    <p:sldId id="327" r:id="rId27"/>
    <p:sldId id="328" r:id="rId28"/>
    <p:sldId id="284" r:id="rId29"/>
    <p:sldId id="30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2C2C"/>
    <a:srgbClr val="C8CACA"/>
    <a:srgbClr val="446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AE77-6B87-F740-9B13-64ABF00D9FEE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AA10-184E-C04F-871B-E7E58DF2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5A43-BA96-EA4E-B2BB-E41E35BA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E4C0C-DB4A-E045-9FD8-9C0CB958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4AD2-A6CE-3049-8807-80E755A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3D5E-59CC-4C48-8701-463F29AC39DD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FAE1-3AF5-5D42-9F1F-F95D054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21B8-C4B0-044D-AD3D-717D0FF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462F-23A2-FB41-A499-3B0C1396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445D-E11E-E645-ABC7-C0F2E900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FD10-BDE8-3E49-9BEC-8DAEB3CC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24A6-CF95-2E49-85C5-9912B8D700B1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C867-21F3-1048-B78C-92DC328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0B48-84AB-0141-8850-52976BAB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03155-9ECC-854E-9E97-274A5FF1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880B1-B0BD-314B-B576-E5F8A663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14A4-D029-254F-99E4-1973A8E8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BAE4-C5F6-7E4F-9EB8-D7DE2A10A684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C924-D0F2-2B40-A104-9D337776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4571-3870-DB47-97BD-0E54392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E38-76E1-7F4A-B274-26B13EC5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D8CE-FD13-7F47-8FAA-767805CF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1F4-A6F9-ED47-B057-45AAE93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673-7C2D-054F-BF92-AA26A3525A7E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3EE6-A405-4E44-B220-02099E4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C01-FD3B-6948-A852-E4F5A7B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DAC-5B92-4741-857C-E13CA0E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9EC8-5241-3E44-A07F-CCB030A6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DE9-1784-4442-9BF7-79EC849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ABBF-674F-C649-97AA-991A7B60FE85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5EEB-E3E6-9243-B72F-4735EB30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A14B-F1F0-654C-9222-3228812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81F-D879-5345-A1E6-EE97795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BFDC-B137-7A45-940E-4E3CF9F9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7154-8395-FB40-A9D3-315B4CBA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03F3-9D5A-1148-8B20-42283B5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DF45-9E58-8042-B6AF-AA4029AB52E8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3876-3F99-F547-A9B3-15662AFB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FB6D-F87A-A14F-AE41-B7739DA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C4CD-AB26-C443-841A-B5D5F0C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18C95-E5CD-6D49-B971-2089F7B1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F050-3C81-9142-8674-A2B6266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E8F73-FA55-FF44-9903-D328C7C6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D2C77-A4AF-4947-A18F-6A8B6425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E7829-9096-2148-A081-87699CEB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0DD5-C725-5944-ADE2-E3E1C7BDF652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B4400-F952-6349-A88B-52A0CF7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58C0-E36B-3D42-8E43-776B0DB6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028-B67F-6649-9C50-AF5E32B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5CFD0-E540-C846-B412-BAA0CCB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0A37-62A9-8343-A1CB-A22037A8A711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EBB4F-7AF5-F74D-B002-0267EB07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CDB2-6391-2D49-92D1-C6C77CCA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AEC64-FA92-7E42-BE6B-12497E6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45ED-DD1C-C341-B9BA-27AD3F37E3F4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2B21-2E7B-8145-96CE-69A0DE0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0A47-A120-5042-816F-125D543E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BFB7-EDA0-9A44-8748-BA36CC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5697-F603-244F-A563-7F75EC29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3C732-C865-F844-BE59-3EC9BDE4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7CA4-FC13-FC48-9371-FFC8FE98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37FC-EC29-6E4D-9F24-C9E9763FAB83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F34E-42C2-3147-A3C6-C2EC22F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077B-DCB8-C94E-848C-C1597BAE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83A6-0119-7546-AA02-93D52F34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B22C-E554-784F-8510-54BD4041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A5E2-5DA1-634D-9071-8DFCF48A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7B04-665E-9E4C-AB38-24060D95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9AC-B9B1-BA4D-8E82-E83591ACEA5B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F674-0361-A04E-85FC-62F62771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79B9-72E3-E748-85B3-E6005CA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EC2B-AD60-B54B-9150-FAEA83B7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E3A3-E60D-D048-BBD6-DBFC6835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A4B-0AB3-7F40-BC55-CE78EF836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DD62-C836-F44C-AE4E-02422996CDAC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F604-1D73-AF45-A3AE-AA419571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6290-F63D-7145-8B47-8A60F879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ater, outdoor, bird, ocean&#10;&#10;Description automatically generated">
            <a:extLst>
              <a:ext uri="{FF2B5EF4-FFF2-40B4-BE49-F238E27FC236}">
                <a16:creationId xmlns:a16="http://schemas.microsoft.com/office/drawing/2014/main" id="{E5002034-7E71-584F-BD67-86C0628A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DE1E9-5C2A-0840-A670-98F51574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0FBD-5236-D743-97B7-ED0AFD70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Prof. Darrell Long</a:t>
            </a:r>
          </a:p>
          <a:p>
            <a:r>
              <a:rPr lang="en-US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2CE4-5152-0246-9763-50D93F7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CE948E-3863-794C-A8A6-172BE99D70BD}" type="datetime3">
              <a:rPr lang="en-US" smtClean="0">
                <a:solidFill>
                  <a:srgbClr val="FFFFFF"/>
                </a:solidFill>
              </a:rPr>
              <a:t>10 February 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D96D-2248-FF4B-9A60-11EF1E4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0E09-6789-6B4F-AB90-7A043500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DE42-AFB8-4B41-BC52-A68C1BD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singly linked list ADT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46F4-CA98-5C47-8F3A-FF62204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B215FB9-E1CD-734E-A65A-1ADC91416777}" type="datetime3">
              <a:rPr lang="en-US" sz="1400" smtClean="0">
                <a:solidFill>
                  <a:srgbClr val="FFFFFF"/>
                </a:solidFill>
              </a:rPr>
              <a:t>10 February 2023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55BE390-D894-C849-B331-45947648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27942"/>
            <a:ext cx="6553545" cy="30100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10DD-9F66-A04D-A1F9-7176DC2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B092-2A48-4941-9184-70B2F63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Constructor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FDCE1BBC-636A-E442-A3F9-A2F2816E71BA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75B822-79FE-B94A-9947-DAF7300F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42" y="671951"/>
            <a:ext cx="9266509" cy="33591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Allocate memory needed for a single node.</a:t>
            </a:r>
          </a:p>
          <a:p>
            <a:r>
              <a:rPr lang="en-US" sz="1800" dirty="0"/>
              <a:t>A node’s key is the duplicated key.</a:t>
            </a:r>
          </a:p>
          <a:p>
            <a:r>
              <a:rPr lang="en-US" sz="1800" dirty="0"/>
              <a:t>A node initially points to </a:t>
            </a:r>
            <a:r>
              <a:rPr lang="en-US" sz="1800" dirty="0">
                <a:latin typeface="Courier" pitchFamily="2" charset="0"/>
              </a:rPr>
              <a:t>NULL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33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Node destructor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47545BE5-2942-E34F-881B-F43188780A65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4712DD-DA3F-FF4B-B1B4-8BF17D30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38" y="671951"/>
            <a:ext cx="5450317" cy="33591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Free memory allocated for a node.</a:t>
            </a:r>
          </a:p>
          <a:p>
            <a:r>
              <a:rPr lang="en-US" sz="1800" dirty="0"/>
              <a:t>A double pointer is passed so we can </a:t>
            </a:r>
            <a:r>
              <a:rPr lang="en-US" sz="1800" dirty="0">
                <a:latin typeface="Courier" pitchFamily="2" charset="0"/>
              </a:rPr>
              <a:t>NULL</a:t>
            </a:r>
            <a:r>
              <a:rPr lang="en-US" sz="1800" dirty="0"/>
              <a:t> the original pointer.</a:t>
            </a:r>
          </a:p>
        </p:txBody>
      </p:sp>
    </p:spTree>
    <p:extLst>
      <p:ext uri="{BB962C8B-B14F-4D97-AF65-F5344CB8AC3E}">
        <p14:creationId xmlns:p14="http://schemas.microsoft.com/office/powerpoint/2010/main" val="61553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Linked list destructor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D7EC2A85-4AA4-424E-B95C-E52CA1C6E5E3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Walks the linked list and deletes each node.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FB262E-2B0D-1049-9045-6F98F5E6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75" y="847079"/>
            <a:ext cx="7785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Lookup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70925394-C32A-DD4F-895F-893003A49E38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Walks the linked list to look for a specified key.</a:t>
            </a:r>
          </a:p>
          <a:p>
            <a:pPr lvl="1"/>
            <a:r>
              <a:rPr lang="en-US" sz="1400" dirty="0"/>
              <a:t>If the key matches, then return the node, move on otherwise.</a:t>
            </a:r>
          </a:p>
          <a:p>
            <a:r>
              <a:rPr lang="en-US" sz="1800" dirty="0"/>
              <a:t>Linear search complexity for singly and doubly linked lists is </a:t>
            </a:r>
            <a:r>
              <a:rPr lang="en-US" sz="1800" i="1" dirty="0"/>
              <a:t>O(n).</a:t>
            </a:r>
          </a:p>
          <a:p>
            <a:pPr lvl="1"/>
            <a:r>
              <a:rPr lang="en-US" sz="1400" dirty="0"/>
              <a:t>For keys that are strings with a maximum of </a:t>
            </a:r>
            <a:r>
              <a:rPr lang="en-US" sz="1400" i="1" dirty="0"/>
              <a:t>m</a:t>
            </a:r>
            <a:r>
              <a:rPr lang="en-US" sz="1400" dirty="0"/>
              <a:t> characters, the search complexity is </a:t>
            </a:r>
            <a:r>
              <a:rPr lang="en-US" sz="1400" i="1" dirty="0"/>
              <a:t>O(</a:t>
            </a:r>
            <a:r>
              <a:rPr lang="en-US" sz="1400" i="1" dirty="0" err="1"/>
              <a:t>mn</a:t>
            </a:r>
            <a:r>
              <a:rPr lang="en-US" sz="1400" i="1" dirty="0"/>
              <a:t>)</a:t>
            </a:r>
            <a:r>
              <a:rPr lang="en-US" sz="1400" dirty="0"/>
              <a:t>.</a:t>
            </a:r>
          </a:p>
          <a:p>
            <a:r>
              <a:rPr lang="en-US" sz="1800" dirty="0"/>
              <a:t>Worst case: the key is </a:t>
            </a:r>
            <a:r>
              <a:rPr lang="en-US" sz="1800" i="1" dirty="0"/>
              <a:t>absent</a:t>
            </a:r>
            <a:r>
              <a:rPr lang="en-US" sz="1800" dirty="0"/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B5C7C1-6671-9B4E-9EDC-F8D165C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00" y="1056130"/>
            <a:ext cx="8496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Insertion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1BABFD51-FDC6-9F40-8695-FD8B34E53701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32" y="50029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Check if the key is already in the list.</a:t>
            </a:r>
          </a:p>
          <a:p>
            <a:pPr lvl="1"/>
            <a:r>
              <a:rPr lang="en-US" sz="1400" dirty="0"/>
              <a:t>We don’t want duplicates.</a:t>
            </a:r>
          </a:p>
          <a:p>
            <a:r>
              <a:rPr lang="en-US" sz="1800" dirty="0"/>
              <a:t>Create a node with the key.</a:t>
            </a:r>
          </a:p>
          <a:p>
            <a:r>
              <a:rPr lang="en-US" sz="1800" dirty="0"/>
              <a:t>Point the created node at the head.</a:t>
            </a:r>
          </a:p>
          <a:p>
            <a:r>
              <a:rPr lang="en-US" sz="1800" dirty="0"/>
              <a:t>The new head is the created node.</a:t>
            </a:r>
          </a:p>
          <a:p>
            <a:endParaRPr lang="en-US" sz="1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EA5175-209A-7F4D-A8A2-BAFFB410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12391"/>
            <a:ext cx="7162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Printing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3BDB9107-621E-4E45-A467-AAA7AD34E68D}" type="datetime3">
              <a:rPr lang="en-US" smtClean="0">
                <a:solidFill>
                  <a:srgbClr val="898989"/>
                </a:solidFill>
              </a:rPr>
              <a:t>10 February 2023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E87FD6C-E441-0B45-9E20-A1B10DA7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2747"/>
            <a:ext cx="10914060" cy="25375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Walk through the linked list and print out each node’s key.</a:t>
            </a:r>
          </a:p>
        </p:txBody>
      </p:sp>
    </p:spTree>
    <p:extLst>
      <p:ext uri="{BB962C8B-B14F-4D97-AF65-F5344CB8AC3E}">
        <p14:creationId xmlns:p14="http://schemas.microsoft.com/office/powerpoint/2010/main" val="34251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Removing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F3776230-45F5-AF4E-BF16-BFDBA75C8873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800" dirty="0"/>
              <a:t>Track the current and previous nodes.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Initially, the previous node is 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r>
              <a:rPr lang="en-US" sz="1800" dirty="0"/>
              <a:t>Walk the linked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the current node contains a matching key: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If there was a previous node, point it at the node after the current node.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Else, we were on the head, so make the head point to the node the current node is point at.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Delete the found node, then we’re done.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previous node is now the current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current node is its next node.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766F77-4D33-5042-BF09-1778F427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4" y="972386"/>
            <a:ext cx="5503146" cy="49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Move-to-front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90E2E505-3870-3242-84B7-A910149C5BC2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800" dirty="0"/>
              <a:t>Track the current and previous nodes.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Initially, the previous node is 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r>
              <a:rPr lang="en-US" sz="1800" dirty="0"/>
              <a:t>Walk the linked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the current node contains a matching key: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If there was a previous node, point it at the node after the current node.</a:t>
            </a:r>
          </a:p>
          <a:p>
            <a:pPr lvl="3">
              <a:buClr>
                <a:srgbClr val="8475B2"/>
              </a:buClr>
            </a:pPr>
            <a:r>
              <a:rPr lang="en-US" sz="800" dirty="0"/>
              <a:t>The current node should node should now point at the head.</a:t>
            </a:r>
          </a:p>
          <a:p>
            <a:pPr lvl="3">
              <a:buClr>
                <a:srgbClr val="8475B2"/>
              </a:buClr>
            </a:pPr>
            <a:r>
              <a:rPr lang="en-US" sz="800" dirty="0"/>
              <a:t>The new head is the current node, so we’re done.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Else, we were on the head, so no need to move to the front.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previous node is now the current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current node is its next node.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728093-ACDC-6041-BB0C-83312AB6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8" y="947836"/>
            <a:ext cx="5468052" cy="49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52008-86A4-1845-B76D-295EFD48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7" y="1444741"/>
            <a:ext cx="4643344" cy="1041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Linked List Stacks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C48EFA0-A233-A447-9C37-147A709D0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Stack size is limited only by available memory.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Pushing an element is inserting it at the head.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Popping an element is removing it from the head.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endParaRPr lang="en-US" sz="1700" spc="-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15FE-C7F1-9448-8425-231351F5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5F2F963-F1A3-D149-8F0A-C77ADF2F1C18}" type="datetime3">
              <a:rPr lang="en-US" smtClean="0">
                <a:solidFill>
                  <a:srgbClr val="595959"/>
                </a:solidFill>
              </a:rPr>
              <a:t>10 February 2023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F0F3-55E3-E342-955F-3410192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6A82F-7C3A-8147-AE20-543A3CA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595959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1C3515-0D4C-43A5-A9DE-0E76E8F1958D}"/>
              </a:ext>
            </a:extLst>
          </p:cNvPr>
          <p:cNvGrpSpPr/>
          <p:nvPr/>
        </p:nvGrpSpPr>
        <p:grpSpPr>
          <a:xfrm>
            <a:off x="7588499" y="960109"/>
            <a:ext cx="2542461" cy="4709363"/>
            <a:chOff x="7537706" y="555009"/>
            <a:chExt cx="2791749" cy="517111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283AE-D8BA-4129-B7BA-DE63A30C7F5B}"/>
                </a:ext>
              </a:extLst>
            </p:cNvPr>
            <p:cNvSpPr/>
            <p:nvPr/>
          </p:nvSpPr>
          <p:spPr>
            <a:xfrm>
              <a:off x="7537706" y="2276019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0BBBDD-2D75-4E90-9F74-46539569EA5F}"/>
                </a:ext>
              </a:extLst>
            </p:cNvPr>
            <p:cNvSpPr/>
            <p:nvPr/>
          </p:nvSpPr>
          <p:spPr>
            <a:xfrm>
              <a:off x="8401106" y="2276019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1D0BCE-C1AF-4437-9201-DF9583B739CC}"/>
                </a:ext>
              </a:extLst>
            </p:cNvPr>
            <p:cNvSpPr/>
            <p:nvPr/>
          </p:nvSpPr>
          <p:spPr>
            <a:xfrm>
              <a:off x="7542992" y="359117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1F49F8-6604-4D2E-BD56-86C7031D381F}"/>
                </a:ext>
              </a:extLst>
            </p:cNvPr>
            <p:cNvSpPr/>
            <p:nvPr/>
          </p:nvSpPr>
          <p:spPr>
            <a:xfrm>
              <a:off x="8406392" y="359117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18E0E2-5063-422A-A813-BC0B927F9B2B}"/>
                </a:ext>
              </a:extLst>
            </p:cNvPr>
            <p:cNvSpPr/>
            <p:nvPr/>
          </p:nvSpPr>
          <p:spPr>
            <a:xfrm>
              <a:off x="7537706" y="4891346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9F75300-E58A-44AE-A2B3-7BA02309107A}"/>
                </a:ext>
              </a:extLst>
            </p:cNvPr>
            <p:cNvSpPr/>
            <p:nvPr/>
          </p:nvSpPr>
          <p:spPr>
            <a:xfrm>
              <a:off x="8401106" y="4891346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67F576-5B4A-4135-9985-E236D95AB404}"/>
                </a:ext>
              </a:extLst>
            </p:cNvPr>
            <p:cNvSpPr/>
            <p:nvPr/>
          </p:nvSpPr>
          <p:spPr>
            <a:xfrm>
              <a:off x="7537706" y="975847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2B8D85-4F68-4384-A7F6-4513F4F8CEFB}"/>
                </a:ext>
              </a:extLst>
            </p:cNvPr>
            <p:cNvSpPr/>
            <p:nvPr/>
          </p:nvSpPr>
          <p:spPr>
            <a:xfrm>
              <a:off x="8401106" y="975847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64BDABA-4C14-4621-8C43-7D9F7600177F}"/>
                </a:ext>
              </a:extLst>
            </p:cNvPr>
            <p:cNvCxnSpPr>
              <a:cxnSpLocks/>
              <a:stCxn id="69" idx="2"/>
              <a:endCxn id="63" idx="0"/>
            </p:cNvCxnSpPr>
            <p:nvPr/>
          </p:nvCxnSpPr>
          <p:spPr>
            <a:xfrm>
              <a:off x="8748361" y="1803675"/>
              <a:ext cx="0" cy="4723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9C253-8B1B-4495-987F-E83CC20A767B}"/>
                </a:ext>
              </a:extLst>
            </p:cNvPr>
            <p:cNvSpPr/>
            <p:nvPr/>
          </p:nvSpPr>
          <p:spPr>
            <a:xfrm>
              <a:off x="9634945" y="4898297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Null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8FAF714-1743-4441-B6C4-4D0E1D3C38A4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9095616" y="5305260"/>
              <a:ext cx="539329" cy="6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E32A86-2574-43F3-9A2E-B463F81DE832}"/>
                </a:ext>
              </a:extLst>
            </p:cNvPr>
            <p:cNvSpPr txBox="1"/>
            <p:nvPr/>
          </p:nvSpPr>
          <p:spPr>
            <a:xfrm>
              <a:off x="8090586" y="555009"/>
              <a:ext cx="571001" cy="40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Top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97618-D970-9646-8A29-AD0BF37E676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8691049" y="3281349"/>
            <a:ext cx="4814" cy="443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F2502C-1682-D745-9EAD-72297466E865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8691049" y="4479068"/>
            <a:ext cx="4814" cy="430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7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EF92AC4-6681-FB4B-80E2-9279B39D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16750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The diagram below depicts a </a:t>
            </a:r>
            <a:r>
              <a:rPr lang="en-US" sz="2000" b="0" i="1" strike="noStrike" spc="-1" dirty="0"/>
              <a:t>singly linked list</a:t>
            </a:r>
            <a:r>
              <a:rPr lang="en-US" sz="2000" b="0" strike="noStrike" spc="-1" dirty="0"/>
              <a:t>.</a:t>
            </a:r>
          </a:p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A </a:t>
            </a:r>
            <a:r>
              <a:rPr lang="en-US" sz="2000" b="0" i="1" strike="noStrike" spc="-1" dirty="0"/>
              <a:t>linked </a:t>
            </a:r>
            <a:r>
              <a:rPr lang="en-US" sz="2000" b="0" strike="noStrike" spc="-1" dirty="0"/>
              <a:t>data structure.</a:t>
            </a:r>
          </a:p>
          <a:p>
            <a:pPr marL="800100" lvl="1">
              <a:spcBef>
                <a:spcPts val="1001"/>
              </a:spcBef>
              <a:buClr>
                <a:schemeClr val="tx1"/>
              </a:buClr>
            </a:pPr>
            <a:r>
              <a:rPr lang="en-US" sz="1600" b="0" strike="noStrike" spc="-1" dirty="0"/>
              <a:t>In a </a:t>
            </a:r>
            <a:r>
              <a:rPr lang="en-US" sz="1600" b="0" i="1" strike="noStrike" spc="-1" dirty="0"/>
              <a:t>singly</a:t>
            </a:r>
            <a:r>
              <a:rPr lang="en-US" sz="1600" b="0" strike="noStrike" spc="-1" dirty="0"/>
              <a:t> linked list, each node contains a data field and a pointer to the </a:t>
            </a:r>
            <a:r>
              <a:rPr lang="en-US" sz="1600" b="0" i="1" strike="noStrike" spc="-1" dirty="0"/>
              <a:t>next</a:t>
            </a:r>
            <a:r>
              <a:rPr lang="en-US" sz="1600" b="0" strike="noStrike" spc="-1" dirty="0"/>
              <a:t> node in the list.</a:t>
            </a:r>
          </a:p>
          <a:p>
            <a:pPr marL="800100" lvl="1">
              <a:spcBef>
                <a:spcPts val="1001"/>
              </a:spcBef>
              <a:buClr>
                <a:schemeClr val="tx1"/>
              </a:buClr>
            </a:pPr>
            <a:r>
              <a:rPr lang="en-US" sz="1600" b="0" strike="noStrike" spc="-1" dirty="0"/>
              <a:t>In a </a:t>
            </a:r>
            <a:r>
              <a:rPr lang="en-US" sz="1600" b="0" i="1" strike="noStrike" spc="-1" dirty="0"/>
              <a:t>doubly </a:t>
            </a:r>
            <a:r>
              <a:rPr lang="en-US" sz="1600" b="0" strike="noStrike" spc="-1" dirty="0"/>
              <a:t>linked list, each node contains a data field and pointers to the </a:t>
            </a:r>
            <a:r>
              <a:rPr lang="en-US" sz="1600" b="0" i="1" strike="noStrike" spc="-1" dirty="0"/>
              <a:t>next</a:t>
            </a:r>
            <a:r>
              <a:rPr lang="en-US" sz="1600" b="0" strike="noStrike" spc="-1" dirty="0"/>
              <a:t> </a:t>
            </a:r>
            <a:r>
              <a:rPr lang="en-US" sz="1600" b="0" i="1" strike="noStrike" spc="-1" dirty="0"/>
              <a:t>and previous </a:t>
            </a:r>
            <a:r>
              <a:rPr lang="en-US" sz="1600" b="0" strike="noStrike" spc="-1" dirty="0"/>
              <a:t>nodes in the list.</a:t>
            </a:r>
          </a:p>
          <a:p>
            <a:pPr marL="342900">
              <a:spcBef>
                <a:spcPts val="1417"/>
              </a:spcBef>
              <a:buClr>
                <a:schemeClr val="tx1"/>
              </a:buClr>
            </a:pPr>
            <a:r>
              <a:rPr lang="en-US" sz="2000" b="0" strike="noStrike" spc="-1" dirty="0"/>
              <a:t>The last node in the list points to a terminator, usually a </a:t>
            </a:r>
            <a:r>
              <a:rPr lang="en-US" sz="2000" b="0" i="1" strike="noStrike" spc="-1" dirty="0"/>
              <a:t>null</a:t>
            </a:r>
            <a:r>
              <a:rPr lang="en-US" sz="2000" b="0" strike="noStrike" spc="-1" dirty="0"/>
              <a:t> pointer.</a:t>
            </a:r>
          </a:p>
          <a:p>
            <a:pPr>
              <a:spcBef>
                <a:spcPts val="1001"/>
              </a:spcBef>
            </a:pP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D8CF-E4AB-4E44-9A35-9FCFC4F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259A5B-367A-CE4A-9E9B-BFB46C13FCE2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F50-08E2-AC40-8DDA-CE8FE0E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8984-10D9-9B4E-98C9-2CDDF7A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7DE125-CA3A-4801-9312-4DA86DA4E616}"/>
              </a:ext>
            </a:extLst>
          </p:cNvPr>
          <p:cNvGrpSpPr/>
          <p:nvPr/>
        </p:nvGrpSpPr>
        <p:grpSpPr>
          <a:xfrm>
            <a:off x="2627483" y="4755427"/>
            <a:ext cx="6958937" cy="827828"/>
            <a:chOff x="4132220" y="2031044"/>
            <a:chExt cx="6958937" cy="8278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050301-8047-4326-A3A5-C41685E0D08B}"/>
                </a:ext>
              </a:extLst>
            </p:cNvPr>
            <p:cNvSpPr/>
            <p:nvPr/>
          </p:nvSpPr>
          <p:spPr>
            <a:xfrm>
              <a:off x="4132220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70814-E310-4385-8A75-7C28D381F7E0}"/>
                </a:ext>
              </a:extLst>
            </p:cNvPr>
            <p:cNvSpPr/>
            <p:nvPr/>
          </p:nvSpPr>
          <p:spPr>
            <a:xfrm>
              <a:off x="4995620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88C47-096A-4092-814C-227A2B86CC34}"/>
                </a:ext>
              </a:extLst>
            </p:cNvPr>
            <p:cNvSpPr/>
            <p:nvPr/>
          </p:nvSpPr>
          <p:spPr>
            <a:xfrm>
              <a:off x="6250883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0282E4-4701-46A7-9CE8-B8EECFE17EAD}"/>
                </a:ext>
              </a:extLst>
            </p:cNvPr>
            <p:cNvSpPr/>
            <p:nvPr/>
          </p:nvSpPr>
          <p:spPr>
            <a:xfrm>
              <a:off x="7114283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C99E30-44BF-41A4-B47A-FB93F421ACC0}"/>
                </a:ext>
              </a:extLst>
            </p:cNvPr>
            <p:cNvSpPr/>
            <p:nvPr/>
          </p:nvSpPr>
          <p:spPr>
            <a:xfrm>
              <a:off x="8322592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E1667A-6460-4EB4-852C-CB0DFF6A6E28}"/>
                </a:ext>
              </a:extLst>
            </p:cNvPr>
            <p:cNvSpPr/>
            <p:nvPr/>
          </p:nvSpPr>
          <p:spPr>
            <a:xfrm>
              <a:off x="9185992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F3D0C7-1EB7-4B30-881F-927A14989D97}"/>
                </a:ext>
              </a:extLst>
            </p:cNvPr>
            <p:cNvSpPr/>
            <p:nvPr/>
          </p:nvSpPr>
          <p:spPr>
            <a:xfrm>
              <a:off x="10396647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EE4FE5-11BE-46BB-90AB-990A539BAD1C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5690130" y="2444958"/>
              <a:ext cx="560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48D495-6AED-4965-BCEB-B4E70745DBA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808793" y="2444958"/>
              <a:ext cx="513799" cy="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0DC7CC-3290-43C7-808D-B0E70B43E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2848" y="2444958"/>
              <a:ext cx="513799" cy="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1" name="Title 4">
            <a:extLst>
              <a:ext uri="{FF2B5EF4-FFF2-40B4-BE49-F238E27FC236}">
                <a16:creationId xmlns:a16="http://schemas.microsoft.com/office/drawing/2014/main" id="{DB99D04D-7726-FC40-B2C8-18AAE3A8B908}"/>
              </a:ext>
            </a:extLst>
          </p:cNvPr>
          <p:cNvSpPr txBox="1">
            <a:spLocks/>
          </p:cNvSpPr>
          <p:nvPr/>
        </p:nvSpPr>
        <p:spPr>
          <a:xfrm>
            <a:off x="1440464" y="1437131"/>
            <a:ext cx="9637776" cy="14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3580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644D-72A6-0842-9F5C-3E04A92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Linked List Queues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55EE2-4E5D-7A43-8F7F-213CAD1A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Add at the tail.</a:t>
            </a:r>
          </a:p>
          <a:p>
            <a:r>
              <a:rPr lang="en-US" sz="2000" dirty="0"/>
              <a:t>Remove at the head.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8FA1-345F-E34A-812C-C87C9911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2EA7AAE0-1C28-D246-9CFA-2DEB57FF7C13}" type="datetime3">
              <a:rPr lang="en-US" smtClean="0">
                <a:solidFill>
                  <a:srgbClr val="595959"/>
                </a:solidFill>
                <a:latin typeface="Calibri" panose="020F0502020204030204"/>
              </a:rPr>
              <a:t>10 February 2023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D876-B6D2-2245-927F-FE3F1E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ED59-077E-004C-A060-5655605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21C436FE-3414-2642-A64E-334FACEC2857}" type="slidenum">
              <a:rPr lang="en-US">
                <a:solidFill>
                  <a:srgbClr val="595959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2297AB-F740-4841-A326-F339DA44C9A3}"/>
              </a:ext>
            </a:extLst>
          </p:cNvPr>
          <p:cNvGrpSpPr/>
          <p:nvPr/>
        </p:nvGrpSpPr>
        <p:grpSpPr>
          <a:xfrm>
            <a:off x="4170576" y="3063127"/>
            <a:ext cx="6864118" cy="1593714"/>
            <a:chOff x="4047609" y="2727025"/>
            <a:chExt cx="7306191" cy="16963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EE2E7D-A5E8-44BC-9953-3032409D8DB4}"/>
                </a:ext>
              </a:extLst>
            </p:cNvPr>
            <p:cNvSpPr/>
            <p:nvPr/>
          </p:nvSpPr>
          <p:spPr>
            <a:xfrm>
              <a:off x="10659290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Null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86DCF-F5B1-4A2A-9C34-AB3A96E67A04}"/>
                </a:ext>
              </a:extLst>
            </p:cNvPr>
            <p:cNvSpPr/>
            <p:nvPr/>
          </p:nvSpPr>
          <p:spPr>
            <a:xfrm>
              <a:off x="4394863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7B2C2A-5721-4677-A336-539F289E5BEA}"/>
                </a:ext>
              </a:extLst>
            </p:cNvPr>
            <p:cNvSpPr/>
            <p:nvPr/>
          </p:nvSpPr>
          <p:spPr>
            <a:xfrm>
              <a:off x="5258263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279445-0BA2-4477-BB7F-D56C3B0937FD}"/>
                </a:ext>
              </a:extLst>
            </p:cNvPr>
            <p:cNvSpPr/>
            <p:nvPr/>
          </p:nvSpPr>
          <p:spPr>
            <a:xfrm>
              <a:off x="6513526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4611D4-C703-4A94-ABAB-99A1083BF4A4}"/>
                </a:ext>
              </a:extLst>
            </p:cNvPr>
            <p:cNvSpPr/>
            <p:nvPr/>
          </p:nvSpPr>
          <p:spPr>
            <a:xfrm>
              <a:off x="7376926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9970C0-F3EB-4205-8856-E0929AA10259}"/>
                </a:ext>
              </a:extLst>
            </p:cNvPr>
            <p:cNvSpPr/>
            <p:nvPr/>
          </p:nvSpPr>
          <p:spPr>
            <a:xfrm>
              <a:off x="8585235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140700-1442-46C9-A98F-B90E656CBDF7}"/>
                </a:ext>
              </a:extLst>
            </p:cNvPr>
            <p:cNvSpPr/>
            <p:nvPr/>
          </p:nvSpPr>
          <p:spPr>
            <a:xfrm>
              <a:off x="9448635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40C8F7-7700-411D-8834-0C67FCE62536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5952773" y="4009466"/>
              <a:ext cx="56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6A4B234-5CD6-404B-9B92-3025F22A2560}"/>
                </a:ext>
              </a:extLst>
            </p:cNvPr>
            <p:cNvSpPr/>
            <p:nvPr/>
          </p:nvSpPr>
          <p:spPr>
            <a:xfrm>
              <a:off x="4047609" y="2727025"/>
              <a:ext cx="1557909" cy="46426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Head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21EEE9-03B1-4538-9B4F-01D6978B1E99}"/>
                </a:ext>
              </a:extLst>
            </p:cNvPr>
            <p:cNvSpPr/>
            <p:nvPr/>
          </p:nvSpPr>
          <p:spPr>
            <a:xfrm>
              <a:off x="8237980" y="2739142"/>
              <a:ext cx="1557909" cy="46426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Tail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7B20B-45B2-884B-BEFC-39F1393231F6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8071436" y="4009466"/>
              <a:ext cx="513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862F4-179A-2341-92F3-43769E195C51}"/>
                </a:ext>
              </a:extLst>
            </p:cNvPr>
            <p:cNvCxnSpPr>
              <a:cxnSpLocks/>
              <a:stCxn id="44" idx="3"/>
              <a:endCxn id="37" idx="1"/>
            </p:cNvCxnSpPr>
            <p:nvPr/>
          </p:nvCxnSpPr>
          <p:spPr>
            <a:xfrm>
              <a:off x="10143145" y="4009466"/>
              <a:ext cx="516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7AC8AC-094F-1B4C-84F8-F837660CD890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 flipH="1">
              <a:off x="4826563" y="3191289"/>
              <a:ext cx="1" cy="404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EDBE1D-141B-9A45-9470-983C133B15D7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9016935" y="3203406"/>
              <a:ext cx="0" cy="3921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9556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DE42-AFB8-4B41-BC52-A68C1BD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doubly linked list ADT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46F4-CA98-5C47-8F3A-FF62204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006F30C-358A-AC41-A012-D739A6E2188A}" type="datetime3">
              <a:rPr lang="en-US" sz="1400" smtClean="0">
                <a:solidFill>
                  <a:srgbClr val="FFFFFF"/>
                </a:solidFill>
              </a:rPr>
              <a:t>10 February 2023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10DD-9F66-A04D-A1F9-7176DC2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B092-2A48-4941-9184-70B2F63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8FAAF-6D04-0948-A54B-1A952983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1" y="1769275"/>
            <a:ext cx="4368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5E201882-FF72-674F-BD30-DA3528A5B335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To create a node: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Allocate memory for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Duplicate the key for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forward and reverse pointers are </a:t>
            </a:r>
            <a:r>
              <a:rPr lang="en-US" sz="1400" dirty="0">
                <a:latin typeface="Courier" pitchFamily="2" charset="0"/>
              </a:rPr>
              <a:t>NIL</a:t>
            </a:r>
            <a:r>
              <a:rPr lang="en-US" sz="1400" dirty="0"/>
              <a:t> (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) to start with.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To create a list: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Allocate memory for the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head and tail of the list are </a:t>
            </a:r>
            <a:r>
              <a:rPr lang="en-US" sz="1400" dirty="0">
                <a:latin typeface="Courier" pitchFamily="2" charset="0"/>
              </a:rPr>
              <a:t>NIL</a:t>
            </a:r>
            <a:r>
              <a:rPr lang="en-US" sz="1400" dirty="0"/>
              <a:t> to start with.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74150A-CAA0-5140-BB3C-D31F47A0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2" y="1544149"/>
            <a:ext cx="5395103" cy="38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Prepending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91065D3-7E04-9341-87C4-ED9BD5EC64F5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Prepends a node </a:t>
            </a:r>
            <a:r>
              <a:rPr lang="en-US" sz="1600" i="1" dirty="0"/>
              <a:t>n</a:t>
            </a:r>
            <a:r>
              <a:rPr lang="en-US" sz="1600" dirty="0"/>
              <a:t> to the list (inserts at the head).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prepend.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after </a:t>
            </a:r>
            <a:r>
              <a:rPr lang="en-US" sz="1400" i="1" dirty="0"/>
              <a:t>n</a:t>
            </a:r>
            <a:r>
              <a:rPr lang="en-US" sz="1400" dirty="0"/>
              <a:t> is the head.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before the head is now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new head is </a:t>
            </a:r>
            <a:r>
              <a:rPr lang="en-US" sz="1400" i="1" dirty="0"/>
              <a:t>n.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There is no node behind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7D139A-2374-3444-A3FC-0AB6BDBE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0" y="1186990"/>
            <a:ext cx="5666490" cy="4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Appending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A5ED7DFA-65D3-D745-8F53-7143E4F76658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Appends a node </a:t>
            </a:r>
            <a:r>
              <a:rPr lang="en-US" sz="1600" i="1" dirty="0"/>
              <a:t>n</a:t>
            </a:r>
            <a:r>
              <a:rPr lang="en-US" sz="1600" dirty="0"/>
              <a:t> to the list (inserts at the tail).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append.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before </a:t>
            </a:r>
            <a:r>
              <a:rPr lang="en-US" sz="1400" i="1" dirty="0"/>
              <a:t>n</a:t>
            </a:r>
            <a:r>
              <a:rPr lang="en-US" sz="1400" dirty="0"/>
              <a:t> is the tail.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after the tail is now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new tail is </a:t>
            </a:r>
            <a:r>
              <a:rPr lang="en-US" sz="1400" i="1" dirty="0"/>
              <a:t>n.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There is no node after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marL="0" indent="0">
              <a:buClr>
                <a:srgbClr val="8475B2"/>
              </a:buClr>
              <a:buNone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0AC38-1A2F-5446-B921-23D3086A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8" y="1210913"/>
            <a:ext cx="5615262" cy="44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A84F3EDD-3B48-084F-8B87-990C25C8D9A0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Inserts a node </a:t>
            </a:r>
            <a:r>
              <a:rPr lang="en-US" sz="1600" i="1" dirty="0"/>
              <a:t>n</a:t>
            </a:r>
            <a:r>
              <a:rPr lang="en-US" sz="1600" dirty="0"/>
              <a:t> lexicographically.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Specifically, in reverse alphabetic order.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insert.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Traverse to where the node should go.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at the end of the of the linked list, we append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at the head of the linked list, we prepend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in the middle: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current node is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n</a:t>
            </a:r>
            <a:r>
              <a:rPr lang="en-US" sz="1200" dirty="0"/>
              <a:t> is the node </a:t>
            </a:r>
            <a:r>
              <a:rPr lang="en-US" sz="1200" i="1" dirty="0"/>
              <a:t>p</a:t>
            </a:r>
            <a:r>
              <a:rPr lang="en-US" sz="1200" dirty="0"/>
              <a:t> is point to.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before </a:t>
            </a:r>
            <a:r>
              <a:rPr lang="en-US" sz="1200" i="1" dirty="0"/>
              <a:t>n</a:t>
            </a:r>
            <a:r>
              <a:rPr lang="en-US" sz="1200" dirty="0"/>
              <a:t> is now </a:t>
            </a:r>
            <a:r>
              <a:rPr lang="en-US" sz="1200" i="1" dirty="0"/>
              <a:t>p.</a:t>
            </a:r>
            <a:endParaRPr lang="en-US" sz="1200" dirty="0"/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p</a:t>
            </a:r>
            <a:r>
              <a:rPr lang="en-US" sz="1200" dirty="0"/>
              <a:t> should point back to </a:t>
            </a:r>
            <a:r>
              <a:rPr lang="en-US" sz="1200" i="1" dirty="0"/>
              <a:t>n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p</a:t>
            </a:r>
            <a:r>
              <a:rPr lang="en-US" sz="1200" dirty="0"/>
              <a:t> is now </a:t>
            </a:r>
            <a:r>
              <a:rPr lang="en-US" sz="1200" i="1" dirty="0"/>
              <a:t>n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endParaRPr lang="en-US" sz="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2BEE9E2-288B-8743-B3B5-32048A18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76" y="930098"/>
            <a:ext cx="4805184" cy="49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Popping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D0DAD7AA-01DA-6443-8BA0-0912A534CE55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Disconnects and returns the head of the linked list.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the head exists: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Save a pointer </a:t>
            </a:r>
            <a:r>
              <a:rPr lang="en-US" sz="1200" i="1" dirty="0"/>
              <a:t>p </a:t>
            </a:r>
            <a:r>
              <a:rPr lang="en-US" sz="1200" dirty="0"/>
              <a:t>to the head.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The new head is the node after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Make sure </a:t>
            </a:r>
            <a:r>
              <a:rPr lang="en-US" sz="1200" i="1" dirty="0"/>
              <a:t>p</a:t>
            </a:r>
            <a:r>
              <a:rPr lang="en-US" sz="1200" dirty="0"/>
              <a:t> doesn’t point anywhere and return it.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Return </a:t>
            </a:r>
            <a:r>
              <a:rPr lang="en-US" sz="1200" dirty="0">
                <a:latin typeface="Courier" pitchFamily="2" charset="0"/>
              </a:rPr>
              <a:t>NIL</a:t>
            </a:r>
            <a:r>
              <a:rPr lang="en-US" sz="1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C43366-C162-4B4D-990C-0A38E041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1" y="1472182"/>
            <a:ext cx="5602855" cy="39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Dropping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C15A2435-8010-2D4F-B81C-620A38BF8166}" type="datetime3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February 2023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Disconnects and returns the tail of the linked list.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the tail exists: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Save a pointer </a:t>
            </a:r>
            <a:r>
              <a:rPr lang="en-US" sz="1200" i="1" dirty="0"/>
              <a:t>p </a:t>
            </a:r>
            <a:r>
              <a:rPr lang="en-US" sz="1200" dirty="0"/>
              <a:t>to the tail.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The new tail is the node before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Make sure </a:t>
            </a:r>
            <a:r>
              <a:rPr lang="en-US" sz="1200" i="1" dirty="0"/>
              <a:t>p</a:t>
            </a:r>
            <a:r>
              <a:rPr lang="en-US" sz="1200" dirty="0"/>
              <a:t> doesn’t point anywhere and return it.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Return </a:t>
            </a:r>
            <a:r>
              <a:rPr lang="en-US" sz="1200" dirty="0">
                <a:latin typeface="Courier" pitchFamily="2" charset="0"/>
              </a:rPr>
              <a:t>NIL</a:t>
            </a:r>
            <a:r>
              <a:rPr lang="en-US" sz="1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529C6-2D22-C44D-80C9-B6CFC5B9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6" y="1522900"/>
            <a:ext cx="5620551" cy="3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3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there are two dummy nodes to serve as the head and tail.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are referred to as </a:t>
            </a:r>
            <a:r>
              <a:rPr lang="en-US" i="1" dirty="0"/>
              <a:t>sentinel nodes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We’ll label them as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T, </a:t>
            </a:r>
            <a:r>
              <a:rPr lang="en-US" dirty="0"/>
              <a:t>respectively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the sentinel nodes means there are always two nodes to insert between.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</a:t>
            </a:r>
            <a:r>
              <a:rPr lang="en-US" dirty="0"/>
              <a:t>: Overhead of needing two extra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Pro</a:t>
            </a:r>
            <a:r>
              <a:rPr lang="en-US" dirty="0"/>
              <a:t>: Cleans up the logic needed to insert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has its own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are the pointers to the previous and next nodes.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DCC6-3C2E-D24E-BB27-29A5D99425AB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28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50C57-F43E-3142-8E25-A0A96126C4E1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78530E-CC31-C14B-AE2C-322A8AB92789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9D5C8A-0B1E-1146-9970-CD39224673DB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0EBE60-BCF9-814C-B0F2-DDD63A13F70E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DCE1E7-BE59-E740-8C47-D264F0D848AC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1B57A6-D121-6440-9A18-BCC4227DD814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D6A6F1-884D-1148-A7B1-5C49EF876702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E22153-D33A-1446-A49F-F02A0187767B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B90BA1C-573D-0A48-AB78-6C8B7D0BED6C}"/>
              </a:ext>
            </a:extLst>
          </p:cNvPr>
          <p:cNvCxnSpPr>
            <a:stCxn id="31" idx="0"/>
            <a:endCxn id="34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D035DA0-444C-B24C-A49A-CAB125CC58BE}"/>
              </a:ext>
            </a:extLst>
          </p:cNvPr>
          <p:cNvCxnSpPr>
            <a:cxnSpLocks/>
            <a:stCxn id="33" idx="2"/>
            <a:endCxn id="30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6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3857-7807-9D46-B1DE-B848292CAAEE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29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8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EF92AC4-6681-FB4B-80E2-9279B39D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75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</a:pPr>
            <a:r>
              <a:rPr lang="en-US" sz="2000" b="0" strike="noStrike" spc="-1" dirty="0"/>
              <a:t>Linked lists are members of the class of </a:t>
            </a:r>
            <a:r>
              <a:rPr lang="en-US" sz="2000" b="0" i="1" strike="noStrike" spc="-1" dirty="0"/>
              <a:t>linked structures</a:t>
            </a:r>
            <a:r>
              <a:rPr lang="en-US" sz="2000" b="0" strike="noStrike" spc="-1" dirty="0"/>
              <a:t>.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Linked lists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Trees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Tries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Graphs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Sparse matrices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… and more.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D8CF-E4AB-4E44-9A35-9FCFC4F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2D0254D-67E7-314A-AB50-AB262DBB1772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F50-08E2-AC40-8DDA-CE8FE0E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8984-10D9-9B4E-98C9-2CDDF7A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DB99D04D-7726-FC40-B2C8-18AAE3A8B908}"/>
              </a:ext>
            </a:extLst>
          </p:cNvPr>
          <p:cNvSpPr txBox="1">
            <a:spLocks/>
          </p:cNvSpPr>
          <p:nvPr/>
        </p:nvSpPr>
        <p:spPr>
          <a:xfrm>
            <a:off x="1440464" y="1437131"/>
            <a:ext cx="9637776" cy="14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Structures</a:t>
            </a:r>
          </a:p>
        </p:txBody>
      </p:sp>
    </p:spTree>
    <p:extLst>
      <p:ext uri="{BB962C8B-B14F-4D97-AF65-F5344CB8AC3E}">
        <p14:creationId xmlns:p14="http://schemas.microsoft.com/office/powerpoint/2010/main" val="76133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 into the doubly linked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DF08-02FF-0B48-B460-2D6413DB8CC9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5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AAB9-FA4C-AB4A-90B5-2013218ADABE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48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53FC-F985-994C-B4B6-A1BBC581C09F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7850199" y="3101005"/>
            <a:ext cx="1822712" cy="637725"/>
          </a:xfrm>
          <a:prstGeom prst="curvedConnector3">
            <a:avLst>
              <a:gd name="adj1" fmla="val -1254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D23-A4A4-D643-8C24-1F50A84B6A6D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rot="5400000" flipH="1" flipV="1">
            <a:off x="7652452" y="2638763"/>
            <a:ext cx="920491" cy="6599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7850199" y="3101005"/>
            <a:ext cx="1822712" cy="637725"/>
          </a:xfrm>
          <a:prstGeom prst="curvedConnector3">
            <a:avLst>
              <a:gd name="adj1" fmla="val -125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42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is now at the front of the doubly linked list.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B11-CFAE-A742-B32E-AE2A84B737AD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2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C512-3684-CB4A-A957-FA7667ADA16D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4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after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should be the node that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6065-BFA8-A442-BB4B-7F03FF82ECFC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before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should be the head sentinel node,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A10F-1D8D-F04D-97DD-060F1FF8AE13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is pointing to should now point back to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B09E-F8C1-F648-B299-3ADF6517FA7F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 flipH="1">
            <a:off x="6973258" y="2802863"/>
            <a:ext cx="1702981" cy="617682"/>
          </a:xfrm>
          <a:prstGeom prst="curvedConnector3">
            <a:avLst>
              <a:gd name="adj1" fmla="val -1342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4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after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should now be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B5AD-6F75-3347-9048-86B98025667E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 flipH="1">
            <a:off x="6973258" y="2802863"/>
            <a:ext cx="1702981" cy="617682"/>
          </a:xfrm>
          <a:prstGeom prst="curvedConnector3">
            <a:avLst>
              <a:gd name="adj1" fmla="val -13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2"/>
          </p:cNvCxnSpPr>
          <p:nvPr/>
        </p:nvCxnSpPr>
        <p:spPr>
          <a:xfrm rot="5400000" flipH="1" flipV="1">
            <a:off x="6855769" y="2400832"/>
            <a:ext cx="800758" cy="51952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fixed memory allocation</a:t>
            </a:r>
            <a:r>
              <a:rPr lang="en-US" sz="2200" b="0" strike="noStrike" spc="-1" dirty="0">
                <a:solidFill>
                  <a:srgbClr val="2C2C2C"/>
                </a:solidFill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G</a:t>
            </a:r>
            <a:r>
              <a:rPr lang="en-US" sz="2200" b="0" strike="noStrike" spc="-1" dirty="0">
                <a:solidFill>
                  <a:srgbClr val="2C2C2C"/>
                </a:solidFill>
              </a:rPr>
              <a:t>ro</a:t>
            </a:r>
            <a:r>
              <a:rPr lang="en-US" sz="2200" spc="-1" dirty="0">
                <a:solidFill>
                  <a:srgbClr val="2C2C2C"/>
                </a:solidFill>
              </a:rPr>
              <a:t>w and shrink at run-time without pre-allocating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need to know the initial size of the list.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Insertion and Deletions: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need to shift elements after insertion or deletion.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Only update the address to the next pointer of a node.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Usage: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Easily implement linear data structures like stacks and queues.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A7A6-3C46-CE49-88DB-5E79435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BD6895-1837-2348-8CA1-A5DCD99B5142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10 February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55C7A-184C-4F46-BE4A-78DC1F90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326A-60E8-FF41-8C55-4994BB57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is now at the front of the doubly linked list.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7EE5-0FEB-3942-BA73-5263FF7C0704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24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3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we’ve inserted </a:t>
            </a:r>
            <a:r>
              <a:rPr lang="en-US" i="1" dirty="0"/>
              <a:t>M</a:t>
            </a:r>
            <a:r>
              <a:rPr lang="en-US" dirty="0"/>
              <a:t>, we decide we don’t like the current order of the linked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want </a:t>
            </a:r>
            <a:r>
              <a:rPr lang="en-US" i="1" dirty="0"/>
              <a:t>N</a:t>
            </a:r>
            <a:r>
              <a:rPr lang="en-US" dirty="0"/>
              <a:t> to be at the front.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090-49EE-3F40-B3F1-391928BEC16D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24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89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98C-B9B8-7743-B42E-76B21E78ACF0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3CCE-558F-F04A-8EC0-970FDEDB410F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2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 (this will look a bit messy).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3A1A-AF47-754D-A2BC-E717E2F480C2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16200000" flipV="1">
            <a:off x="8488503" y="2147635"/>
            <a:ext cx="12700" cy="1803848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8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E85A-59F3-A34B-A7CD-F7B42FD299BA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166161" y="86687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428458" y="873222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320614" y="543046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96631" y="8668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16200000" flipV="1">
            <a:off x="7996490" y="-35053"/>
            <a:ext cx="12700" cy="180384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6900259" y="548166"/>
            <a:ext cx="1" cy="244185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6581396" y="866871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8709227" y="-359178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192642" y="1255784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6580557" y="352864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FB4D56FB-7AD4-C44A-A653-897B019B5248}"/>
              </a:ext>
            </a:extLst>
          </p:cNvPr>
          <p:cNvSpPr/>
          <p:nvPr/>
        </p:nvSpPr>
        <p:spPr>
          <a:xfrm>
            <a:off x="7671754" y="2249125"/>
            <a:ext cx="324877" cy="5549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C8895F-5215-8C42-8638-4D833F1F4627}"/>
              </a:ext>
            </a:extLst>
          </p:cNvPr>
          <p:cNvGrpSpPr/>
          <p:nvPr/>
        </p:nvGrpSpPr>
        <p:grpSpPr>
          <a:xfrm>
            <a:off x="5168763" y="4595015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A40128-7861-9247-BA53-4335E4ECC318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B02F55-669C-CC41-97E4-381CF6B8FFC5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5CF17A-A8C8-524D-8B58-7449E69F20FE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06A68C-6FBB-FB49-850D-07F5B24384B5}"/>
              </a:ext>
            </a:extLst>
          </p:cNvPr>
          <p:cNvGrpSpPr/>
          <p:nvPr/>
        </p:nvGrpSpPr>
        <p:grpSpPr>
          <a:xfrm>
            <a:off x="9431060" y="4601365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50AF4-5093-EA4B-A6FE-5AA09707117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FA00CA-DB78-834B-9C37-11E5A536EB42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A4C626-C7B7-B147-85F3-C19C3287B77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F2EDE09-6B45-E74D-B764-CDA4A4B93091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35227" y="4783200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47CCFF-10F5-5744-A0E7-5A376D84491E}"/>
              </a:ext>
            </a:extLst>
          </p:cNvPr>
          <p:cNvGrpSpPr/>
          <p:nvPr/>
        </p:nvGrpSpPr>
        <p:grpSpPr>
          <a:xfrm>
            <a:off x="6343667" y="3151743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2363C8-47DD-C54A-B7CF-6B25733CE0DF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6C4BE7-9DB5-7240-85E2-4925E776F871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A84E78-D83A-8347-97AF-D1E8221BFC47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8F35309D-ADCF-B948-BA0B-4A4FAAC51570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16200000" flipH="1">
            <a:off x="7412795" y="3886620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004D614-846B-BA42-9286-1604AD007716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 rot="5400000">
            <a:off x="5804554" y="3931345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F54D9-59A6-E742-A34A-E0BD51C4D261}"/>
              </a:ext>
            </a:extLst>
          </p:cNvPr>
          <p:cNvGrpSpPr/>
          <p:nvPr/>
        </p:nvGrpSpPr>
        <p:grpSpPr>
          <a:xfrm>
            <a:off x="7608019" y="4595014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66F173-8A20-EF40-B213-D7CC182030AF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C2FD1C-92A1-074D-88E6-D8EBADB97A68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EB7B96-6D78-1D45-836F-15DDCC3DCFE7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579B1D9-7B40-BC49-AE0E-45A1818AECCE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23840" y="3880975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DE1778-F13B-AA4F-B779-B5C0FCF0B324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707254" y="4471916"/>
            <a:ext cx="1" cy="20506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016FEC0-DB2D-264A-AFC8-4608918AAA94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95170" y="3568996"/>
            <a:ext cx="1" cy="2052038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54653C-3135-7E4B-BBE2-EDB1C7BD6746}"/>
              </a:ext>
            </a:extLst>
          </p:cNvPr>
          <p:cNvSpPr txBox="1"/>
          <p:nvPr/>
        </p:nvSpPr>
        <p:spPr>
          <a:xfrm>
            <a:off x="8121188" y="2316493"/>
            <a:ext cx="336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to clean things up a bit.</a:t>
            </a:r>
          </a:p>
        </p:txBody>
      </p:sp>
    </p:spTree>
    <p:extLst>
      <p:ext uri="{BB962C8B-B14F-4D97-AF65-F5344CB8AC3E}">
        <p14:creationId xmlns:p14="http://schemas.microsoft.com/office/powerpoint/2010/main" val="1067477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C91-45CC-4A44-B03D-D951B9C26F26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9324638" y="3237745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6833078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7902206" y="2341165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5400000">
            <a:off x="6293965" y="2385890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8097430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713251" y="2335520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24" idx="2"/>
          </p:cNvCxnSpPr>
          <p:nvPr/>
        </p:nvCxnSpPr>
        <p:spPr>
          <a:xfrm rot="5400000" flipH="1">
            <a:off x="7062481" y="2792278"/>
            <a:ext cx="1443271" cy="875738"/>
          </a:xfrm>
          <a:prstGeom prst="curvedConnector3">
            <a:avLst>
              <a:gd name="adj1" fmla="val -15839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584581" y="2023541"/>
            <a:ext cx="1" cy="2052038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36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AA9-81F4-B34F-81AB-FD6EC49144C4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9324638" y="3237745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6833078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7902206" y="2341165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5400000">
            <a:off x="6293965" y="2385890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8097430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713251" y="2335520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24" idx="2"/>
          </p:cNvCxnSpPr>
          <p:nvPr/>
        </p:nvCxnSpPr>
        <p:spPr>
          <a:xfrm rot="5400000" flipH="1">
            <a:off x="7062481" y="2792278"/>
            <a:ext cx="1443271" cy="875738"/>
          </a:xfrm>
          <a:prstGeom prst="curvedConnector3">
            <a:avLst>
              <a:gd name="adj1" fmla="val -158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rot="5400000" flipH="1" flipV="1">
            <a:off x="6681881" y="2385193"/>
            <a:ext cx="541049" cy="78768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4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N</a:t>
            </a:r>
            <a:r>
              <a:rPr lang="en-US" dirty="0"/>
              <a:t> is now at the front.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6DB6-FC41-4D4C-8D25-6BBD159B5DFE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6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5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3E0-6363-C941-85DB-5E25E5C07871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6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Memory usage: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Storing pointer to next node requires extra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Arrays are friendlier to processor caches.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Slightly less memory efficient than arrays.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2C2C2C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Traversal: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Cannot randomly access elements, must traverse all elements up to the element we want to access.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Reverse traversing is difficult in singly linked lists.</a:t>
            </a:r>
          </a:p>
          <a:p>
            <a:pPr marL="12573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Easy in doubly linked list but uses extra memory to store an additional pointer.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08D84-5A4A-7340-B60E-B7464103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712C6E-9D24-1047-9BEB-2E97FD746B21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10 February 2023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152FA-F18E-FE48-819E-F1CBFF2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0A8C-F018-5549-92F8-A9F57BE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D4C1-DF69-7E41-91EB-2E258551B82C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29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96B1-2FEF-8D4D-8D38-18FAD25C37F7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9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Goodbye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752-D37C-9B4E-82F3-5AB8D8F317AA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ultiply 2">
            <a:extLst>
              <a:ext uri="{FF2B5EF4-FFF2-40B4-BE49-F238E27FC236}">
                <a16:creationId xmlns:a16="http://schemas.microsoft.com/office/drawing/2014/main" id="{B129EE3A-0397-4D4B-9AAC-392ACD4988E1}"/>
              </a:ext>
            </a:extLst>
          </p:cNvPr>
          <p:cNvSpPr/>
          <p:nvPr/>
        </p:nvSpPr>
        <p:spPr>
          <a:xfrm>
            <a:off x="8472857" y="2943101"/>
            <a:ext cx="1091381" cy="112784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9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Goodbye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is removed now.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7A34-8969-FE49-BEB7-675586ECA784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Singly Linked List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The last node of the linked list points back to the tail</a:t>
            </a:r>
            <a:r>
              <a:rPr lang="en-US" sz="2000" spc="-1" dirty="0"/>
              <a:t>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0DCA48-5867-E846-885D-CCD565C03F7B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8F96F1-5DE1-2F45-92D8-E227A82817CA}"/>
              </a:ext>
            </a:extLst>
          </p:cNvPr>
          <p:cNvGrpSpPr/>
          <p:nvPr/>
        </p:nvGrpSpPr>
        <p:grpSpPr>
          <a:xfrm>
            <a:off x="2017014" y="3601088"/>
            <a:ext cx="8179875" cy="1637864"/>
            <a:chOff x="1937652" y="3612105"/>
            <a:chExt cx="8179875" cy="16378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1B7618-B894-B248-B19D-B15457C6B89C}"/>
                </a:ext>
              </a:extLst>
            </p:cNvPr>
            <p:cNvGrpSpPr/>
            <p:nvPr/>
          </p:nvGrpSpPr>
          <p:grpSpPr>
            <a:xfrm>
              <a:off x="1937652" y="4396031"/>
              <a:ext cx="1640948" cy="853938"/>
              <a:chOff x="3275172" y="4428085"/>
              <a:chExt cx="1600958" cy="8331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278825C-CFD0-4890-AAC0-4DAD5CF709EC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3AF9EE-1378-4167-8E28-2EB8E8E78E75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6952FA-DA14-7943-81EC-B31989B7CD2A}"/>
                </a:ext>
              </a:extLst>
            </p:cNvPr>
            <p:cNvGrpSpPr/>
            <p:nvPr/>
          </p:nvGrpSpPr>
          <p:grpSpPr>
            <a:xfrm>
              <a:off x="4117506" y="4395018"/>
              <a:ext cx="1640948" cy="853938"/>
              <a:chOff x="3275172" y="4428085"/>
              <a:chExt cx="1600958" cy="83312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3C3219-2978-714F-98C4-D1A760EFD3E8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0FEC70-3084-DE45-8031-79DD166E2DF3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E72EC7-4CF8-7D48-A1B0-ED8D9C1FC0E8}"/>
                </a:ext>
              </a:extLst>
            </p:cNvPr>
            <p:cNvGrpSpPr/>
            <p:nvPr/>
          </p:nvGrpSpPr>
          <p:grpSpPr>
            <a:xfrm>
              <a:off x="8476579" y="4391011"/>
              <a:ext cx="1640948" cy="853938"/>
              <a:chOff x="3275172" y="4428085"/>
              <a:chExt cx="1600958" cy="8331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84AD73-7EC9-614F-8774-7E58F18CFBD5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6D6051-67B5-DE44-89F9-EBF400059F7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FE82E642-A0EF-E24E-AB99-23110A0283B1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rot="10800000" flipV="1">
              <a:off x="2426676" y="3613765"/>
              <a:ext cx="3622944" cy="78226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2E4DE0E-FF1B-5F4B-931D-0D272211A3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69931" y="2111309"/>
              <a:ext cx="797237" cy="3798829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DA9A33-AA48-0940-898C-4A201D893DEE}"/>
                </a:ext>
              </a:extLst>
            </p:cNvPr>
            <p:cNvGrpSpPr/>
            <p:nvPr/>
          </p:nvGrpSpPr>
          <p:grpSpPr>
            <a:xfrm>
              <a:off x="6327849" y="4391011"/>
              <a:ext cx="1640948" cy="853938"/>
              <a:chOff x="3275172" y="4428085"/>
              <a:chExt cx="1600958" cy="8331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D84475-22CB-304E-BD3A-665F8210BF60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896E69-75D9-5946-B84C-AFE85C3AB24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D37F9E-3049-2F4C-B86B-DCA99C0E1F57}"/>
                </a:ext>
              </a:extLst>
            </p:cNvPr>
            <p:cNvCxnSpPr>
              <a:stCxn id="69" idx="3"/>
              <a:endCxn id="36" idx="1"/>
            </p:cNvCxnSpPr>
            <p:nvPr/>
          </p:nvCxnSpPr>
          <p:spPr>
            <a:xfrm flipV="1">
              <a:off x="3578600" y="4821987"/>
              <a:ext cx="538906" cy="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110098-CDA2-AE43-B377-AB3DDCF76AF6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5758454" y="4817980"/>
              <a:ext cx="569395" cy="4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A9E11D-B96E-AE4E-B19D-0FFFD630136A}"/>
                </a:ext>
              </a:extLst>
            </p:cNvPr>
            <p:cNvCxnSpPr>
              <a:cxnSpLocks/>
              <a:stCxn id="40" idx="3"/>
              <a:endCxn id="26" idx="1"/>
            </p:cNvCxnSpPr>
            <p:nvPr/>
          </p:nvCxnSpPr>
          <p:spPr>
            <a:xfrm>
              <a:off x="7968797" y="4817980"/>
              <a:ext cx="507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0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Doubly Linked Lists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564091"/>
            <a:ext cx="9637776" cy="30045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Each node has a pointer to both the previous and next nodes.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Allows traversal in two directions.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Less memory efficient than a normal linked list.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Typically implemented with </a:t>
            </a:r>
            <a:r>
              <a:rPr lang="en-US" sz="2000" i="1" spc="-1" dirty="0"/>
              <a:t>sentinel nodes</a:t>
            </a:r>
            <a:r>
              <a:rPr lang="en-US" sz="2000" spc="-1" dirty="0"/>
              <a:t>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39D743-8937-C048-A49A-48245517AF06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1B7618-B894-B248-B19D-B15457C6B89C}"/>
              </a:ext>
            </a:extLst>
          </p:cNvPr>
          <p:cNvGrpSpPr/>
          <p:nvPr/>
        </p:nvGrpSpPr>
        <p:grpSpPr>
          <a:xfrm>
            <a:off x="3581400" y="4632659"/>
            <a:ext cx="2214633" cy="833128"/>
            <a:chOff x="2661497" y="4428085"/>
            <a:chExt cx="2214633" cy="8331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34C7C3-EBAC-40FC-9096-7EC76224E9CB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278825C-CFD0-4890-AAC0-4DAD5CF709EC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3AF9EE-1378-4167-8E28-2EB8E8E78E7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14630D4-F1C7-4770-A04A-BA63C79CE9C9}"/>
              </a:ext>
            </a:extLst>
          </p:cNvPr>
          <p:cNvSpPr/>
          <p:nvPr/>
        </p:nvSpPr>
        <p:spPr>
          <a:xfrm>
            <a:off x="2363864" y="4632659"/>
            <a:ext cx="698957" cy="833128"/>
          </a:xfrm>
          <a:prstGeom prst="rect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null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52FA-DA14-7943-81EC-B31989B7CD2A}"/>
              </a:ext>
            </a:extLst>
          </p:cNvPr>
          <p:cNvGrpSpPr/>
          <p:nvPr/>
        </p:nvGrpSpPr>
        <p:grpSpPr>
          <a:xfrm>
            <a:off x="6348142" y="4632659"/>
            <a:ext cx="2214633" cy="833128"/>
            <a:chOff x="2661497" y="4428085"/>
            <a:chExt cx="2214633" cy="8331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0264BF-2BA0-6849-839D-C0AF937B3174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3C3219-2978-714F-98C4-D1A760EFD3E8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0FEC70-3084-DE45-8031-79DD166E2DF3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E17B38C-4FAB-E742-A20B-78399A061A64}"/>
              </a:ext>
            </a:extLst>
          </p:cNvPr>
          <p:cNvSpPr/>
          <p:nvPr/>
        </p:nvSpPr>
        <p:spPr>
          <a:xfrm>
            <a:off x="9208275" y="4632659"/>
            <a:ext cx="698957" cy="833128"/>
          </a:xfrm>
          <a:prstGeom prst="rect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null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1DD7346-68B0-4443-B048-C949DB7ACC16}"/>
              </a:ext>
            </a:extLst>
          </p:cNvPr>
          <p:cNvCxnSpPr>
            <a:stCxn id="67" idx="0"/>
            <a:endCxn id="70" idx="0"/>
          </p:cNvCxnSpPr>
          <p:nvPr/>
        </p:nvCxnSpPr>
        <p:spPr>
          <a:xfrm rot="16200000" flipV="1">
            <a:off x="3302568" y="4046990"/>
            <a:ext cx="9144" cy="117489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0180F2C5-44B0-BB42-8D83-E422654CA228}"/>
              </a:ext>
            </a:extLst>
          </p:cNvPr>
          <p:cNvCxnSpPr>
            <a:cxnSpLocks/>
            <a:stCxn id="35" idx="0"/>
            <a:endCxn id="68" idx="0"/>
          </p:cNvCxnSpPr>
          <p:nvPr/>
        </p:nvCxnSpPr>
        <p:spPr>
          <a:xfrm rot="16200000" flipV="1">
            <a:off x="5663580" y="3641260"/>
            <a:ext cx="12700" cy="198279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AC0436C-0CB8-294A-BA4F-CFAB2F6F014C}"/>
              </a:ext>
            </a:extLst>
          </p:cNvPr>
          <p:cNvCxnSpPr>
            <a:cxnSpLocks/>
            <a:stCxn id="69" idx="2"/>
            <a:endCxn id="36" idx="2"/>
          </p:cNvCxnSpPr>
          <p:nvPr/>
        </p:nvCxnSpPr>
        <p:spPr>
          <a:xfrm rot="16200000" flipH="1">
            <a:off x="6456161" y="4483025"/>
            <a:ext cx="12700" cy="196552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0C43DF-66B6-9443-B784-9FE7904152B9}"/>
              </a:ext>
            </a:extLst>
          </p:cNvPr>
          <p:cNvCxnSpPr>
            <a:cxnSpLocks/>
            <a:stCxn id="37" idx="2"/>
            <a:endCxn id="42" idx="2"/>
          </p:cNvCxnSpPr>
          <p:nvPr/>
        </p:nvCxnSpPr>
        <p:spPr>
          <a:xfrm rot="16200000" flipH="1">
            <a:off x="8898947" y="4806980"/>
            <a:ext cx="12700" cy="13176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Sentinel Nodes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564091"/>
            <a:ext cx="9637776" cy="30045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Designated “dummy nodes” used to mark the ends of a linked list.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In a doubly linked list, sentinel nodes are placed at the head and tail.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/>
              <a:t>When performing an insertion, nodes will always go between two nodes.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b="0" strike="noStrike" spc="-1" dirty="0"/>
              <a:t>The grayed boxes below indicate the sentinels.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07F518-DA05-7C4D-A4E4-68BD9E4EDE19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1B7618-B894-B248-B19D-B15457C6B89C}"/>
              </a:ext>
            </a:extLst>
          </p:cNvPr>
          <p:cNvGrpSpPr/>
          <p:nvPr/>
        </p:nvGrpSpPr>
        <p:grpSpPr>
          <a:xfrm>
            <a:off x="2167379" y="4387221"/>
            <a:ext cx="2214633" cy="833128"/>
            <a:chOff x="2661497" y="4428085"/>
            <a:chExt cx="2214633" cy="8331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34C7C3-EBAC-40FC-9096-7EC76224E9CB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278825C-CFD0-4890-AAC0-4DAD5CF709EC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head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3AF9EE-1378-4167-8E28-2EB8E8E78E7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52FA-DA14-7943-81EC-B31989B7CD2A}"/>
              </a:ext>
            </a:extLst>
          </p:cNvPr>
          <p:cNvGrpSpPr/>
          <p:nvPr/>
        </p:nvGrpSpPr>
        <p:grpSpPr>
          <a:xfrm>
            <a:off x="4934121" y="4387221"/>
            <a:ext cx="2214633" cy="833128"/>
            <a:chOff x="2661497" y="4428085"/>
            <a:chExt cx="2214633" cy="8331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0264BF-2BA0-6849-839D-C0AF937B3174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3C3219-2978-714F-98C4-D1A760EFD3E8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0FEC70-3084-DE45-8031-79DD166E2DF3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66C59C-48B9-674D-AD02-5A3CBE01591F}"/>
              </a:ext>
            </a:extLst>
          </p:cNvPr>
          <p:cNvGrpSpPr/>
          <p:nvPr/>
        </p:nvGrpSpPr>
        <p:grpSpPr>
          <a:xfrm>
            <a:off x="7707809" y="4387221"/>
            <a:ext cx="2214633" cy="833128"/>
            <a:chOff x="2661497" y="4428085"/>
            <a:chExt cx="2214633" cy="8331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49801A-4800-4B42-BE1B-3B0C578335D3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896BC1-E293-B345-AD01-8AB7894C2DA6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tail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50B3E-73D1-0448-A789-D214C8EB1D3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56217F2-282A-3546-A28D-6641DE07BEF6}"/>
              </a:ext>
            </a:extLst>
          </p:cNvPr>
          <p:cNvCxnSpPr>
            <a:cxnSpLocks/>
            <a:stCxn id="69" idx="0"/>
            <a:endCxn id="36" idx="0"/>
          </p:cNvCxnSpPr>
          <p:nvPr/>
        </p:nvCxnSpPr>
        <p:spPr>
          <a:xfrm rot="5400000" flipH="1" flipV="1">
            <a:off x="5042140" y="3404459"/>
            <a:ext cx="12700" cy="196552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D744C8-E312-4A43-84C9-E65A27E99707}"/>
              </a:ext>
            </a:extLst>
          </p:cNvPr>
          <p:cNvCxnSpPr>
            <a:cxnSpLocks/>
            <a:stCxn id="37" idx="0"/>
            <a:endCxn id="26" idx="0"/>
          </p:cNvCxnSpPr>
          <p:nvPr/>
        </p:nvCxnSpPr>
        <p:spPr>
          <a:xfrm rot="5400000" flipH="1" flipV="1">
            <a:off x="7812355" y="3400986"/>
            <a:ext cx="12700" cy="197247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78CD85-EF2C-014C-A900-943E74FE8658}"/>
              </a:ext>
            </a:extLst>
          </p:cNvPr>
          <p:cNvCxnSpPr>
            <a:cxnSpLocks/>
            <a:stCxn id="25" idx="2"/>
            <a:endCxn id="36" idx="2"/>
          </p:cNvCxnSpPr>
          <p:nvPr/>
        </p:nvCxnSpPr>
        <p:spPr>
          <a:xfrm rot="5400000">
            <a:off x="7019774" y="4225477"/>
            <a:ext cx="12700" cy="198974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E850C06-AAE3-E547-96C4-DB80A0319772}"/>
              </a:ext>
            </a:extLst>
          </p:cNvPr>
          <p:cNvCxnSpPr>
            <a:cxnSpLocks/>
            <a:stCxn id="35" idx="2"/>
            <a:endCxn id="68" idx="2"/>
          </p:cNvCxnSpPr>
          <p:nvPr/>
        </p:nvCxnSpPr>
        <p:spPr>
          <a:xfrm rot="5400000">
            <a:off x="4249559" y="4228950"/>
            <a:ext cx="12700" cy="198279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0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Doubly Linked List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The head of the linked list points back to the tail.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The tail of the linked list points to the head.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5F148D-6AE0-1647-A3F2-CABCB5E83FC7}" type="datetime3">
              <a:rPr lang="en-US" smtClean="0"/>
              <a:t>10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B4CF90-6606-E341-8567-A0FDAD4C9E96}"/>
              </a:ext>
            </a:extLst>
          </p:cNvPr>
          <p:cNvGrpSpPr/>
          <p:nvPr/>
        </p:nvGrpSpPr>
        <p:grpSpPr>
          <a:xfrm>
            <a:off x="2133628" y="3732027"/>
            <a:ext cx="7924743" cy="1975075"/>
            <a:chOff x="1826772" y="3819823"/>
            <a:chExt cx="7731619" cy="19269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1B7618-B894-B248-B19D-B15457C6B89C}"/>
                </a:ext>
              </a:extLst>
            </p:cNvPr>
            <p:cNvGrpSpPr/>
            <p:nvPr/>
          </p:nvGrpSpPr>
          <p:grpSpPr>
            <a:xfrm>
              <a:off x="1826772" y="4466273"/>
              <a:ext cx="2214633" cy="833128"/>
              <a:chOff x="2661497" y="4428085"/>
              <a:chExt cx="2214633" cy="83312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34C7C3-EBAC-40FC-9096-7EC76224E9CB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278825C-CFD0-4890-AAC0-4DAD5CF709EC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3AF9EE-1378-4167-8E28-2EB8E8E78E75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6952FA-DA14-7943-81EC-B31989B7CD2A}"/>
                </a:ext>
              </a:extLst>
            </p:cNvPr>
            <p:cNvGrpSpPr/>
            <p:nvPr/>
          </p:nvGrpSpPr>
          <p:grpSpPr>
            <a:xfrm>
              <a:off x="4593514" y="4466273"/>
              <a:ext cx="2214633" cy="833128"/>
              <a:chOff x="2661497" y="4428085"/>
              <a:chExt cx="2214633" cy="83312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70264BF-2BA0-6849-839D-C0AF937B3174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3C3219-2978-714F-98C4-D1A760EFD3E8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0FEC70-3084-DE45-8031-79DD166E2DF3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0180F2C5-44B0-BB42-8D83-E422654CA228}"/>
                </a:ext>
              </a:extLst>
            </p:cNvPr>
            <p:cNvCxnSpPr>
              <a:cxnSpLocks/>
              <a:stCxn id="35" idx="0"/>
              <a:endCxn id="68" idx="0"/>
            </p:cNvCxnSpPr>
            <p:nvPr/>
          </p:nvCxnSpPr>
          <p:spPr>
            <a:xfrm rot="16200000" flipV="1">
              <a:off x="3908952" y="3474874"/>
              <a:ext cx="12700" cy="19827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AC0436C-0CB8-294A-BA4F-CFAB2F6F014C}"/>
                </a:ext>
              </a:extLst>
            </p:cNvPr>
            <p:cNvCxnSpPr>
              <a:cxnSpLocks/>
              <a:stCxn id="69" idx="2"/>
              <a:endCxn id="36" idx="2"/>
            </p:cNvCxnSpPr>
            <p:nvPr/>
          </p:nvCxnSpPr>
          <p:spPr>
            <a:xfrm rot="16200000" flipH="1">
              <a:off x="4701533" y="4316639"/>
              <a:ext cx="12700" cy="1965524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E72EC7-4CF8-7D48-A1B0-ED8D9C1FC0E8}"/>
                </a:ext>
              </a:extLst>
            </p:cNvPr>
            <p:cNvGrpSpPr/>
            <p:nvPr/>
          </p:nvGrpSpPr>
          <p:grpSpPr>
            <a:xfrm>
              <a:off x="7343758" y="4466272"/>
              <a:ext cx="2214633" cy="833128"/>
              <a:chOff x="2661497" y="4428085"/>
              <a:chExt cx="2214633" cy="8331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F95138-8DE6-4142-B2B4-4C6D48CB3FF6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84AD73-7EC9-614F-8774-7E58F18CFBD5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tail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6D6051-67B5-DE44-89F9-EBF400059F7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B9FC6F6-10E9-9C4A-80D1-6B146AEFFC6E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 flipH="1" flipV="1">
              <a:off x="7460025" y="4324888"/>
              <a:ext cx="1" cy="1949026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BE819E61-8E8F-5647-8B45-0BAF95441241}"/>
                </a:ext>
              </a:extLst>
            </p:cNvPr>
            <p:cNvCxnSpPr>
              <a:cxnSpLocks/>
              <a:stCxn id="25" idx="0"/>
              <a:endCxn id="36" idx="0"/>
            </p:cNvCxnSpPr>
            <p:nvPr/>
          </p:nvCxnSpPr>
          <p:spPr>
            <a:xfrm rot="16200000" flipH="1" flipV="1">
              <a:off x="6667444" y="3483122"/>
              <a:ext cx="1" cy="1966300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FE82E642-A0EF-E24E-AB99-23110A0283B1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rot="10800000" flipV="1">
              <a:off x="2917553" y="3819823"/>
              <a:ext cx="2773092" cy="64645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2E4DE0E-FF1B-5F4B-931D-0D272211A3B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16200000" flipV="1">
              <a:off x="7100678" y="2331192"/>
              <a:ext cx="646447" cy="3623712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559AB59C-98BD-D54C-8A9D-D451673793CF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rot="10800000">
              <a:off x="2133609" y="5299402"/>
              <a:ext cx="3552164" cy="447363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18FA91D-5DC0-3747-8813-7C28018FEA6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5541818" y="5299400"/>
              <a:ext cx="2892722" cy="44736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3307</Words>
  <Application>Microsoft Macintosh PowerPoint</Application>
  <PresentationFormat>Widescreen</PresentationFormat>
  <Paragraphs>810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Circular Singly Linked List</vt:lpstr>
      <vt:lpstr>Doubly Linked Lists</vt:lpstr>
      <vt:lpstr>Sentinel Nodes</vt:lpstr>
      <vt:lpstr>Circular Doubly Linked List</vt:lpstr>
      <vt:lpstr>A singly linked list ADT</vt:lpstr>
      <vt:lpstr>Constructor</vt:lpstr>
      <vt:lpstr>Node destructor</vt:lpstr>
      <vt:lpstr>Linked list destructor</vt:lpstr>
      <vt:lpstr>Lookup</vt:lpstr>
      <vt:lpstr>Insertion</vt:lpstr>
      <vt:lpstr>Printing</vt:lpstr>
      <vt:lpstr>Removing</vt:lpstr>
      <vt:lpstr>Move-to-front</vt:lpstr>
      <vt:lpstr>Linked List Stacks</vt:lpstr>
      <vt:lpstr>Linked List Queues</vt:lpstr>
      <vt:lpstr>A doubly linked list ADT</vt:lpstr>
      <vt:lpstr>Constructors</vt:lpstr>
      <vt:lpstr>Prepending</vt:lpstr>
      <vt:lpstr>Appending</vt:lpstr>
      <vt:lpstr>Inserting</vt:lpstr>
      <vt:lpstr>Popping</vt:lpstr>
      <vt:lpstr>Dropping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Move-to-front</vt:lpstr>
      <vt:lpstr>Move-to-front</vt:lpstr>
      <vt:lpstr>Move-to-front</vt:lpstr>
      <vt:lpstr>Move-to-front</vt:lpstr>
      <vt:lpstr>Move-to-front</vt:lpstr>
      <vt:lpstr>Move-to-front</vt:lpstr>
      <vt:lpstr>Move-to-front</vt:lpstr>
      <vt:lpstr>Move-to-front</vt:lpstr>
      <vt:lpstr>Removing a node</vt:lpstr>
      <vt:lpstr>Removing a node</vt:lpstr>
      <vt:lpstr>Removing a node</vt:lpstr>
      <vt:lpstr>Removing a node</vt:lpstr>
      <vt:lpstr>Removing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Eugene Chou</dc:creator>
  <cp:lastModifiedBy>Darrell Long</cp:lastModifiedBy>
  <cp:revision>24</cp:revision>
  <dcterms:created xsi:type="dcterms:W3CDTF">2021-02-22T04:15:03Z</dcterms:created>
  <dcterms:modified xsi:type="dcterms:W3CDTF">2023-02-10T19:08:29Z</dcterms:modified>
</cp:coreProperties>
</file>