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  <p:sldMasterId id="2147483708" r:id="rId2"/>
  </p:sldMasterIdLst>
  <p:notesMasterIdLst>
    <p:notesMasterId r:id="rId89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67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53" r:id="rId50"/>
    <p:sldId id="313" r:id="rId51"/>
    <p:sldId id="314" r:id="rId52"/>
    <p:sldId id="316" r:id="rId53"/>
    <p:sldId id="315" r:id="rId54"/>
    <p:sldId id="317" r:id="rId55"/>
    <p:sldId id="318" r:id="rId56"/>
    <p:sldId id="319" r:id="rId57"/>
    <p:sldId id="320" r:id="rId58"/>
    <p:sldId id="321" r:id="rId59"/>
    <p:sldId id="333" r:id="rId60"/>
    <p:sldId id="334" r:id="rId61"/>
    <p:sldId id="335" r:id="rId62"/>
    <p:sldId id="336" r:id="rId63"/>
    <p:sldId id="322" r:id="rId64"/>
    <p:sldId id="337" r:id="rId65"/>
    <p:sldId id="338" r:id="rId66"/>
    <p:sldId id="339" r:id="rId67"/>
    <p:sldId id="340" r:id="rId68"/>
    <p:sldId id="341" r:id="rId69"/>
    <p:sldId id="323" r:id="rId70"/>
    <p:sldId id="324" r:id="rId71"/>
    <p:sldId id="328" r:id="rId72"/>
    <p:sldId id="327" r:id="rId73"/>
    <p:sldId id="330" r:id="rId74"/>
    <p:sldId id="329" r:id="rId75"/>
    <p:sldId id="331" r:id="rId76"/>
    <p:sldId id="332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86531"/>
  </p:normalViewPr>
  <p:slideViewPr>
    <p:cSldViewPr snapToGrid="0" snapToObjects="1">
      <p:cViewPr varScale="1">
        <p:scale>
          <a:sx n="96" d="100"/>
          <a:sy n="96" d="100"/>
        </p:scale>
        <p:origin x="176" y="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489B-9D66-A042-8C57-4C6826F486F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7452-D27A-A34C-BCB7-E606BD6FE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67452-D27A-A34C-BCB7-E606BD6FE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50EE-AA22-FF41-8335-5C5F3B59E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1CA5-393D-184B-9495-DFEF416D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169D-4A5C-6244-9EDB-1E0BB181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EB3B-33C9-C34D-A82F-CF196F3D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642D-7221-0649-B28B-F05E53C2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EC4F-276E-CB40-B7D8-AD36A97C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C34D-C14E-3E40-8818-525DD611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3B0E-6E96-6642-8AF1-131D03F0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AB81-F4BF-9F40-A909-779C7C7B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ED5D-5F22-7B47-A05C-6AB422DA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8A8B-9913-294E-9A51-472D7991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963-1BF7-A743-8AAB-D4FD2516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B054-9641-0345-A3BC-CE5AE278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122B-E386-9A4D-8426-8A6F06C4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9B991-6484-E347-8C68-7EF8708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6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0999-360C-AA4C-BE84-ACA4FA04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5D3B-C5F3-1449-BA0B-09888308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91487-99A3-644E-B601-E7AEC7C7F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67666-4399-2247-9AB6-6F608DD8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8A03-66D1-DD41-B76A-563368EE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7316-BA1A-934F-AC34-C6B3369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4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2A1D-FC7E-7C4B-9734-2E6E9EA5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3AC39-DEDA-8C49-8696-3E9D7353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7B116-1BA2-F94D-A4D9-2E66F4EC3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1D156-C548-234B-9F00-64DC734AF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EDA99-D046-CC48-A251-1F76F93E1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5FF7-9C58-754A-A5E8-13D8B585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2C23B-6773-CE47-81B5-B812D00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EBA34-A3EC-8C42-8F76-78F9938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3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F728-A886-064E-A28A-C9F7EC13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554FE-E092-DA4D-8241-9B60191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B7866-9CFC-4942-98F8-BEF2818D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7AAC5-FB8B-2D4D-874F-CEA865C4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11230-DA19-1640-848B-7140C084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0D1CB-41BB-F14B-88FA-5F0C67E4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F014F-EA54-0146-9742-DD74622F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8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0555-1215-2F46-BFF5-A3C6C2EE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62C1-19A0-A248-8C1D-6CC879F2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E9780-485F-5E4D-A633-4063EC72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D81B-D596-4544-8EBC-111863B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6A48D-1178-0943-8F70-7578E901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6A721-0A80-CA42-8292-28EE82E5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45F-FB5B-4D4B-B2CD-D8E51CA9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55C2F-2429-5141-8E71-EDB57C02D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D3D1-8FE8-D44C-B985-A9448B67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51A3-9C85-CF42-B44A-B384A393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1AE22-C478-574A-9E83-8C612016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B1232-2109-BA42-9150-AD060997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4D3B-F7D2-864A-A795-42C47BAC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3B7C5-AF84-DC4B-9BD9-88CEF4FF4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857CC-C5DD-8A41-8522-D5D216CF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C83A-7D63-5A4A-AF7F-CC0B2A89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5620-EDCD-234A-9D90-84A95EC5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1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A92E6-022E-F44F-AC33-D3BE5C9A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DF142-0C60-5B46-A280-AF32E8B3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607B-E322-AF4E-91DD-2A9064F9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6101-2E4F-F74B-9B92-68799AA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46BB-7279-7E47-A616-F174264F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2/28/20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© 2023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90E8F-A47E-2041-8A10-A2B4462F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7548-4537-7342-B81A-41B265D1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7131-7DAB-DA4A-AF23-5C1F02EE3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2CF0-C2C4-8647-B3FE-2B7817678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1108-F545-BF46-99C6-5BFA918FF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499A5-7438-F940-AF1E-DDA4E877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&#10;&#10;Description automatically generated">
            <a:extLst>
              <a:ext uri="{FF2B5EF4-FFF2-40B4-BE49-F238E27FC236}">
                <a16:creationId xmlns:a16="http://schemas.microsoft.com/office/drawing/2014/main" id="{1D64E30C-F17C-894E-BCCF-8633C52A8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01C54-F1C3-6F48-AA7E-005007CC8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ADD1-0A4A-AE45-87BB-028AB1005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Prof. Darrell Long</a:t>
            </a:r>
          </a:p>
          <a:p>
            <a:r>
              <a:rPr lang="en-US">
                <a:solidFill>
                  <a:schemeClr val="tx1"/>
                </a:solidFill>
              </a:rPr>
              <a:t>CSE 13s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8CA5E-9E29-F64C-B8BC-907931BC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6236208"/>
            <a:ext cx="5901189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© 2023 Darrell Long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D3512-997C-6F4B-B537-811AD191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2/28/20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AF306-36B3-E74B-8E0F-ADF797B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CCDA5-C00F-4BD7-A61E-38BC8DFD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137E80F-51BA-E849-A307-3510E9A8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0E2F96-5E51-47B5-49EB-07234388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EAFC0-C42C-47A5-0CB3-FDE40B95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2ADF31D-E3C5-9D41-6A67-4193A71F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0083CD-88A3-B372-A0B3-AA27FDBF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5250A-818D-4C2F-1795-3F80E6C1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97E666E-7E29-81A9-95D3-295F94A0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BDE40B8-1CF4-7B5B-C055-CF0146F6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ED51D-E5E9-877B-A911-8F46E4D4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620D550-33C4-3ABD-803A-36286F04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934FD4-D8FD-7599-5BD5-F1C967A5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04B8B-614B-02E2-FFA8-9A3CCA7F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8735059-AD8F-FFBD-DD8C-20539281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9E6DAD6-4D26-3916-3B4A-9781C5EB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44E29-1B52-4D40-7D9D-EDA95838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0DC5A7A-404A-A0C6-E65C-6A663D24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426EE99-2AD9-8C62-F8D5-7C13A91E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DC549-514D-CBFA-C6EC-91C90FA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01D0FB7-BD02-893C-09D5-CB91637B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667C25C-A9BE-F023-0863-B3B85060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9AFC2-23BF-00E6-99CB-4AD85AC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BF3AD41-DD16-BD8D-FFA6-FD73B43F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310396F-6A37-5069-C5C7-147ECC9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7F5F-82E0-47A7-C402-1EF91BFB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5578B79-B9A3-2FBE-7980-E14CDE87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0022F94-7C0D-A180-05E6-792E5FB5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7B00D-BC84-9000-67D6-FC2A548E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A77C83F-0EDB-F92A-6B28-48BA5C61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E0A2DAF-7017-6457-CE67-5A2EE806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69ED-4AA0-B642-8BAF-3F51F44C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5806-3C7B-1641-9B31-3CC1959C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1930" cy="4351338"/>
          </a:xfrm>
        </p:spPr>
        <p:txBody>
          <a:bodyPr/>
          <a:lstStyle/>
          <a:p>
            <a:r>
              <a:rPr lang="en-US" dirty="0"/>
              <a:t>A tree is a type of </a:t>
            </a:r>
            <a:r>
              <a:rPr lang="en-US" i="1" dirty="0"/>
              <a:t>directed acyclic graph</a:t>
            </a:r>
            <a:r>
              <a:rPr lang="en-US" dirty="0"/>
              <a:t>, typically composed of </a:t>
            </a:r>
            <a:r>
              <a:rPr lang="en-US" i="1" dirty="0"/>
              <a:t>nodes.</a:t>
            </a:r>
          </a:p>
          <a:p>
            <a:r>
              <a:rPr lang="en-US" dirty="0"/>
              <a:t>There is exactly one path between any two nodes.</a:t>
            </a:r>
          </a:p>
          <a:p>
            <a:r>
              <a:rPr lang="en-US" dirty="0"/>
              <a:t>The definition on the right:</a:t>
            </a:r>
          </a:p>
          <a:p>
            <a:pPr lvl="1"/>
            <a:r>
              <a:rPr lang="en-US" dirty="0"/>
              <a:t>A tree is can either be NULL,</a:t>
            </a:r>
          </a:p>
          <a:p>
            <a:pPr lvl="1"/>
            <a:r>
              <a:rPr lang="en-US" dirty="0"/>
              <a:t>Or be a node pointing to two trees.</a:t>
            </a:r>
          </a:p>
          <a:p>
            <a:pPr lvl="1"/>
            <a:r>
              <a:rPr lang="en-US" dirty="0"/>
              <a:t>An example of a </a:t>
            </a:r>
            <a:r>
              <a:rPr lang="en-US" i="1" dirty="0"/>
              <a:t>rooted binary tree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ACAD-B6F6-6C45-A7F1-6B03BC32975D}"/>
              </a:ext>
            </a:extLst>
          </p:cNvPr>
          <p:cNvSpPr txBox="1"/>
          <p:nvPr/>
        </p:nvSpPr>
        <p:spPr>
          <a:xfrm>
            <a:off x="6832600" y="1825625"/>
            <a:ext cx="4729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Tree = NULL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| Node Tree Tree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E9889B-BBDC-6249-9A64-508BE2AAB3AC}"/>
              </a:ext>
            </a:extLst>
          </p:cNvPr>
          <p:cNvGrpSpPr/>
          <p:nvPr/>
        </p:nvGrpSpPr>
        <p:grpSpPr>
          <a:xfrm>
            <a:off x="7470140" y="3129280"/>
            <a:ext cx="2915920" cy="233680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8B825D-3DD6-794B-8654-D1D869950BB1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1B9D95-95B1-FC46-8286-F88ADEB1B526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C5BC5C-EE23-FF43-8340-4E641F83B55E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A020E6-B7EC-4342-9D94-83D38E375A96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EA337D-0637-EF41-8560-CE9F12D7F9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C19F25-B0AA-EC4E-9527-EA73E8281AD9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0BE752-CF81-6149-A202-307D6B14DC5E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5D619E-5FCC-C540-9D58-6379C6CE2745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3A6504-6C71-7249-937B-B3C060D95F3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43F6A-32D6-3E49-8C88-D29953656CF1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3937B4-76FA-854C-AA9A-15DC6070962A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51CFE7-9237-8205-769B-4E4C0494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F421D66-06F6-442D-9468-F2B7B760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479E69D-F9F4-7510-3F18-9A1C546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8D500-5912-3876-E7F3-B62261DE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147C3A7-54BD-D9BA-59FE-81F12CD4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D3E5D6A-841E-CEC4-436A-96388FF8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3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4, 2, 1, 3, 6, 5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85A2B-AA20-6C7B-4E5F-2BA7E2BE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DCDAFF-4EA4-3846-43A0-0AE2929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D217D65-255C-852C-8106-A66DB4A0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3BB2C-4D37-BD8A-C4D0-2EDCB35A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6A83086-5540-273E-30C0-E50F9A95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9F8D093-82C0-79AD-C0EB-E60482D3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3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36CFF-080B-2BD1-9260-A59CDA89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863115-DF3B-C818-E34A-9EA80F00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31AB91-1A80-95F8-A71B-913695FC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B12CE-4447-D634-44A1-295F81C1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07F7373-21A3-DD6B-E173-B119C464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090EBF-C748-B26A-0118-B685E1D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111A8-D25B-CA12-DA64-444563FE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D51B14B-1EF7-0281-A20E-3C13C9E9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AE63B78-F031-9AEB-3164-1EDFBBB6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760A9-D90C-0365-DA19-EAF0EA05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19F9E70-E544-C8E6-D497-28F30AA9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FBBAD6E-7A58-F3BD-88FB-940ECAF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8DA64-B189-7A71-6659-DFD51C1D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95598B-C57D-6899-9459-201BEFC4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4C70217-43ED-E949-C62C-09C026F9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1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2ED31-E1D2-4705-A3AD-27BA569E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D26EE24-77BF-331F-F1BB-42C24BA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708D3E-E801-BDDA-2D18-0AD4AED7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3E959-B394-9775-A2CC-A3215FA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E74D407-0F9D-1E2A-D389-DDC4F1BB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93ABE44-DEA2-D952-0DAD-94C7E3A7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1A60-09DB-3C41-B54E-1BCD40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node?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8D6BB6-0BD0-BD41-B404-E58E3CB12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13400" cy="4351338"/>
              </a:xfrm>
            </p:spPr>
            <p:txBody>
              <a:bodyPr/>
              <a:lstStyle/>
              <a:p>
                <a:r>
                  <a:rPr lang="en-US" dirty="0"/>
                  <a:t>The smallest entity in a tree.</a:t>
                </a:r>
              </a:p>
              <a:p>
                <a:r>
                  <a:rPr lang="en-US" dirty="0"/>
                  <a:t>Typically contains some value.</a:t>
                </a:r>
              </a:p>
              <a:p>
                <a:r>
                  <a:rPr lang="en-US" dirty="0"/>
                  <a:t>Binary tree:</a:t>
                </a:r>
              </a:p>
              <a:p>
                <a:pPr lvl="1"/>
                <a:r>
                  <a:rPr lang="en-US" dirty="0"/>
                  <a:t>Each node has up to 2 children.</a:t>
                </a:r>
              </a:p>
              <a:p>
                <a:pPr lvl="1"/>
                <a:r>
                  <a:rPr lang="en-US" dirty="0"/>
                  <a:t>Generally implemented as shown.</a:t>
                </a:r>
              </a:p>
              <a:p>
                <a:pPr lvl="1"/>
                <a:r>
                  <a:rPr lang="en-US" dirty="0"/>
                  <a:t>Some don’t track the parent.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tree:</a:t>
                </a:r>
              </a:p>
              <a:p>
                <a:pPr lvl="1"/>
                <a:r>
                  <a:rPr lang="en-US" dirty="0"/>
                  <a:t>Each node has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children.</a:t>
                </a:r>
              </a:p>
              <a:p>
                <a:pPr lvl="1"/>
                <a:r>
                  <a:rPr lang="en-US" dirty="0"/>
                  <a:t>A 2-ary tree is a binary tree.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48D6BB6-0BD0-BD41-B404-E58E3CB12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3400" cy="4351338"/>
              </a:xfrm>
              <a:blipFill>
                <a:blip r:embed="rId2"/>
                <a:stretch>
                  <a:fillRect l="-203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DB12232-9772-FC4F-9220-CB5E4CEF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83" y="1690688"/>
            <a:ext cx="3632200" cy="39624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BACA6-224F-801F-7439-1CC7B28F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C286A-859C-CA76-AA7D-C6B60022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A231E-8A15-CCE5-2090-520864A8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9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EF36-1B54-5BF0-80D0-7E878F32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614732D-6966-FFC5-B450-6D8D60CA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B323382-D97B-3357-55F2-FCED8A98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37C4-58BD-39AA-D42D-759B1BD0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B790FD9-FDD6-389D-8CC1-6F060AC2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797E14A-0A97-C7A0-FED4-926C3D81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7073D-573F-8D3D-B573-84664794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BB7F0C9-44F1-1752-2BD4-DEAFE3D6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60F07B4-3EB6-2313-5AA6-58E566DD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48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4, 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DFE90-5C8B-BEFE-DEFF-6B4B1FB0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D168C15-985C-F6BE-F982-1E66EC35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D0223D0-687E-2DBA-5CD0-DF9E3A5D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4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77AEDD0-CF52-AE4B-90BF-EFE426414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981" y="2942667"/>
            <a:ext cx="4533900" cy="2171700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2, 3, 4, 5,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FA6A7-6EC2-C4EA-4D15-9A7DE3AF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ED10759-0078-A369-8D5A-EF5F4753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F5E7053-6FA7-AF62-3203-41CC89DF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7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B7DA8-3E82-1663-0EDA-8D77323C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9A58F4F-A1FE-21A2-DB2E-2E8717F2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B167AEB-651C-B320-104C-28A4E496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92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8F7BC-22FC-70A8-55D8-E7750181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EF3A321-257B-561B-0150-7AB7FE58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E9F5D14-7573-6A03-DB7D-F162569F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8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4BED5-0B4B-2EDA-A74D-FA002610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043FF24-BEB9-B76E-2E99-A77311CC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5C50BF-8464-6C6C-AB50-25BB0788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E2C8C-CEFA-2A64-9F60-9EF1CA7D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BB22D79-94BB-F643-0168-010E1C7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F4641FB-315A-869E-7FA7-66836FB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7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D3FBC-B195-8C31-97D4-301F82B6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2C5A4-B119-7E56-4F20-31D5E92B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69541D3-E57A-B6BE-3EA5-4EAA495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Root</a:t>
            </a:r>
          </a:p>
          <a:p>
            <a:pPr lvl="1"/>
            <a:r>
              <a:rPr lang="en-US" dirty="0"/>
              <a:t>The starting point of the tree.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, then the tree is empty.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95E1D2-B2BB-F846-B27C-E8C9E6D6F0FB}"/>
              </a:ext>
            </a:extLst>
          </p:cNvPr>
          <p:cNvGrpSpPr/>
          <p:nvPr/>
        </p:nvGrpSpPr>
        <p:grpSpPr>
          <a:xfrm>
            <a:off x="7061200" y="2182625"/>
            <a:ext cx="3466548" cy="3214530"/>
            <a:chOff x="7061200" y="2182625"/>
            <a:chExt cx="3466548" cy="32145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B5346DC-DAC8-D04F-B8E1-B8237EAA1394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FAD3FF-C1AD-2D4A-8C5B-AC9FDDCCEB77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F9637A3-13D6-FD47-B628-CE09E4C9E2F0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0E3BB84-B65D-AE42-9970-3364F9BA9B4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A0B6BDE-4BD9-2C46-B66C-6E51860E37F5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56B7182-BD51-8E4D-89F2-2B44726A04C9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FB53865-17DF-F447-8A62-7450B83540F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3EEB2DB-CFD1-754B-A16B-6E93CAC7CC27}"/>
                  </a:ext>
                </a:extLst>
              </p:cNvPr>
              <p:cNvCxnSpPr>
                <a:stCxn id="38" idx="3"/>
                <a:endCxn id="40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1C4FE1-38BC-894B-ACB1-9D13DBCD0B66}"/>
                  </a:ext>
                </a:extLst>
              </p:cNvPr>
              <p:cNvCxnSpPr>
                <a:cxnSpLocks/>
                <a:stCxn id="38" idx="5"/>
                <a:endCxn id="41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D7761E0-0F02-D940-920C-3F1B71C95C7D}"/>
                  </a:ext>
                </a:extLst>
              </p:cNvPr>
              <p:cNvCxnSpPr>
                <a:cxnSpLocks/>
                <a:stCxn id="37" idx="3"/>
                <a:endCxn id="38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8E2D8E-A678-9248-AEF5-499F098BF3A8}"/>
                  </a:ext>
                </a:extLst>
              </p:cNvPr>
              <p:cNvCxnSpPr>
                <a:cxnSpLocks/>
                <a:stCxn id="37" idx="5"/>
                <a:endCxn id="39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B07EA9-B854-1942-A04D-4BD7D9295C1E}"/>
                  </a:ext>
                </a:extLst>
              </p:cNvPr>
              <p:cNvCxnSpPr>
                <a:cxnSpLocks/>
                <a:stCxn id="39" idx="3"/>
                <a:endCxn id="42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20D93E-A4FB-D547-992F-79078719F44D}"/>
                </a:ext>
              </a:extLst>
            </p:cNvPr>
            <p:cNvSpPr txBox="1"/>
            <p:nvPr/>
          </p:nvSpPr>
          <p:spPr>
            <a:xfrm>
              <a:off x="8537409" y="2182625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B4A9F-4718-23D0-B548-13EABEAB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D205F-A6F7-9CB6-0CA4-4BDC1CAB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8BD1-742D-A5C7-AF58-6ABEF816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9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64FB-6664-DC15-EAD0-F016EB60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F3BBEA7-179E-349E-C8B2-0AD201E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FD4C17-65ED-0923-28FA-BA7883BB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1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CA11D-CA1C-CD1B-526B-60BACCF2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84F32FC-F6B0-50BC-5614-98907B07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0898FE4-B43A-B709-DF08-0D43D707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4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53EEA-3DFE-D0B3-ED31-A45A97FA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F388EF9-2D81-2BD3-67DE-62BDE392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05E2E9F-3982-B297-9B2A-365C2473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15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EF1D9-12C9-AF40-32EE-C0B4040F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EF69E66-0F89-8977-54BB-2B062314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AE15E2-35ED-BC0B-02EC-220B33E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49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93222-0CEF-2614-9681-C500DD2B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6E91CCE-CD68-0D55-BF93-CEAC1437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7185123-4897-AD31-2BE3-1BEF8BB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37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51755-AF21-8F5A-6EA0-634BE984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405F3C1-6592-7B84-E94B-65FDE517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24B8DB4-46B7-5BBE-74D8-148940F0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5, 6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1C204-805A-32F3-5F12-73083204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CC07C58-9521-6738-E4CE-1D38BC40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5AD2347-218C-8B14-D99C-EECA5F10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 1, 3, 2, 5, 6, 4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248F7A0-5E28-124A-98F4-45281355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5" y="2943547"/>
            <a:ext cx="4521200" cy="2184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EEC85-1F39-D7E0-5DE0-B1F077D9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532C8E8-F70D-F6FF-95C0-51EAFE6B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93F262E-9EAD-2910-BD3E-9C3BAA07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3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C3F1-38DB-C64F-8998-3420693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5882-4E1E-8D4B-A3D2-DE4C1E860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839" cy="4351338"/>
          </a:xfrm>
        </p:spPr>
        <p:txBody>
          <a:bodyPr/>
          <a:lstStyle/>
          <a:p>
            <a:r>
              <a:rPr lang="en-US" dirty="0"/>
              <a:t>Same as BFS in a graph.</a:t>
            </a:r>
          </a:p>
          <a:p>
            <a:r>
              <a:rPr lang="en-US" dirty="0"/>
              <a:t>Nodes in a tree are visited level by level.</a:t>
            </a:r>
          </a:p>
          <a:p>
            <a:r>
              <a:rPr lang="en-US" dirty="0"/>
              <a:t>Uses a </a:t>
            </a:r>
            <a:r>
              <a:rPr lang="en-US" i="1" dirty="0"/>
              <a:t>queue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4BA79C-51F4-D04C-B39C-80AAB8627352}"/>
              </a:ext>
            </a:extLst>
          </p:cNvPr>
          <p:cNvGrpSpPr/>
          <p:nvPr/>
        </p:nvGrpSpPr>
        <p:grpSpPr>
          <a:xfrm>
            <a:off x="6843572" y="225062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3EB7302-10E9-CA47-99F6-9E70755FD231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7B446B-2AFA-FF4D-8A4E-DC8DF9036F0E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CF5962-3608-E84B-9606-8EE99F4EF88D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2552A5-822D-F94C-BC4A-7BACDD7AF21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0E0450-D936-A249-ABCD-7894D9550D3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BF554E-E922-D74F-A764-3F7112A7D0AA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2C7DCC-B390-E44B-814E-820348A655E8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321836-88DA-7348-A0B5-491510C52CF7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ED4916-3864-E943-B8F5-3CB9EB9C73C0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9A3803-EAFF-354C-A686-A99C6965D19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83F69A-DAF3-344D-A50E-615C941274D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E968A3-956E-CF4A-9B73-9A5780661E58}"/>
              </a:ext>
            </a:extLst>
          </p:cNvPr>
          <p:cNvCxnSpPr>
            <a:cxnSpLocks/>
          </p:cNvCxnSpPr>
          <p:nvPr/>
        </p:nvCxnSpPr>
        <p:spPr>
          <a:xfrm>
            <a:off x="6687623" y="3041533"/>
            <a:ext cx="4418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DF34EF-892E-034A-913B-F0CF4C1679F3}"/>
              </a:ext>
            </a:extLst>
          </p:cNvPr>
          <p:cNvCxnSpPr>
            <a:cxnSpLocks/>
          </p:cNvCxnSpPr>
          <p:nvPr/>
        </p:nvCxnSpPr>
        <p:spPr>
          <a:xfrm>
            <a:off x="6638143" y="4203338"/>
            <a:ext cx="441861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1D609E-F125-A244-85A4-9E708618C77D}"/>
              </a:ext>
            </a:extLst>
          </p:cNvPr>
          <p:cNvSpPr txBox="1"/>
          <p:nvPr/>
        </p:nvSpPr>
        <p:spPr>
          <a:xfrm>
            <a:off x="7781555" y="5554184"/>
            <a:ext cx="223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Order: </a:t>
            </a:r>
            <a:r>
              <a:rPr lang="en-US" dirty="0"/>
              <a:t>4, 2, 6, 1, 3, 5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BDF7859-5805-F5A9-E0EA-F1E47828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D5F3C6C-E57A-40E6-2C54-FF06FE7D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E444749-AE04-DC41-3DDC-4B5A42A9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9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/>
          </a:bodyPr>
          <a:lstStyle/>
          <a:p>
            <a:r>
              <a:rPr lang="en-US" b="1" dirty="0"/>
              <a:t>Successor</a:t>
            </a:r>
          </a:p>
          <a:p>
            <a:pPr lvl="1"/>
            <a:r>
              <a:rPr lang="en-US" dirty="0"/>
              <a:t>The next node in some order.</a:t>
            </a:r>
          </a:p>
          <a:p>
            <a:r>
              <a:rPr lang="en-US" b="1" dirty="0"/>
              <a:t>Predecessor</a:t>
            </a:r>
          </a:p>
          <a:p>
            <a:pPr lvl="1"/>
            <a:r>
              <a:rPr lang="en-US" dirty="0"/>
              <a:t>The previous node in some order.</a:t>
            </a:r>
          </a:p>
          <a:p>
            <a:r>
              <a:rPr lang="en-US" dirty="0"/>
              <a:t>Both are well-defined for preorder, </a:t>
            </a:r>
            <a:r>
              <a:rPr lang="en-US" dirty="0" err="1"/>
              <a:t>inorder</a:t>
            </a:r>
            <a:r>
              <a:rPr lang="en-US" dirty="0"/>
              <a:t>, and </a:t>
            </a:r>
            <a:r>
              <a:rPr lang="en-US" dirty="0" err="1"/>
              <a:t>postorder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use </a:t>
            </a:r>
            <a:r>
              <a:rPr lang="en-US" dirty="0" err="1"/>
              <a:t>inorder</a:t>
            </a:r>
            <a:r>
              <a:rPr lang="en-US" dirty="0"/>
              <a:t> for </a:t>
            </a:r>
            <a:r>
              <a:rPr lang="en-US" i="1" dirty="0"/>
              <a:t>binary search trees.</a:t>
            </a:r>
          </a:p>
          <a:p>
            <a:endParaRPr 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ADA6033-836A-0C45-8E58-C2A0BCBC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21" y="1563510"/>
            <a:ext cx="3531155" cy="46930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C12F-7CD4-1BA1-AB75-17161A0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71BE-DBC4-635F-4071-4B6A49EC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854D6-45B9-01FC-5602-82CC39DB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43661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</a:p>
              <a:p>
                <a:r>
                  <a:rPr lang="en-US" b="1" dirty="0"/>
                  <a:t>Parent</a:t>
                </a:r>
              </a:p>
              <a:p>
                <a:pPr lvl="1"/>
                <a:r>
                  <a:rPr lang="en-US" dirty="0"/>
                  <a:t>A node that points to child nodes (children).</a:t>
                </a:r>
              </a:p>
              <a:p>
                <a:r>
                  <a:rPr lang="en-US" b="1" dirty="0"/>
                  <a:t>Child</a:t>
                </a:r>
              </a:p>
              <a:p>
                <a:pPr lvl="1"/>
                <a:r>
                  <a:rPr lang="en-US" dirty="0"/>
                  <a:t>A node connected to a parent node.</a:t>
                </a:r>
              </a:p>
              <a:p>
                <a:pPr lvl="1"/>
                <a:r>
                  <a:rPr lang="en-US" dirty="0"/>
                  <a:t>Can also be the root of a </a:t>
                </a:r>
                <a:r>
                  <a:rPr lang="en-US" b="1" i="1" dirty="0"/>
                  <a:t>subtree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 means each node has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children.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Subtree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Leaf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Traversal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Successor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Predecessor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43661" cy="4351338"/>
              </a:xfrm>
              <a:blipFill>
                <a:blip r:embed="rId2"/>
                <a:stretch>
                  <a:fillRect l="-1279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7061200" y="2182625"/>
            <a:ext cx="3746919" cy="3214530"/>
            <a:chOff x="7061200" y="2182625"/>
            <a:chExt cx="3746919" cy="32145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93FF4C-3141-BF40-9199-6E8AE59D5EF9}"/>
                </a:ext>
              </a:extLst>
            </p:cNvPr>
            <p:cNvSpPr txBox="1"/>
            <p:nvPr/>
          </p:nvSpPr>
          <p:spPr>
            <a:xfrm>
              <a:off x="8537409" y="2182625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D1C600-964A-824B-B69F-65DD3BD5B0D5}"/>
                </a:ext>
              </a:extLst>
            </p:cNvPr>
            <p:cNvSpPr txBox="1"/>
            <p:nvPr/>
          </p:nvSpPr>
          <p:spPr>
            <a:xfrm>
              <a:off x="7286765" y="3256694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9715919" y="3238766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child</a:t>
              </a:r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83B32FA-37DC-A281-9D99-A07DC655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39A1C83-1017-F822-38F0-F14685C5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646ABE-3421-2F4A-C1E4-BA3B15FE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93B3-7F8D-C349-9F85-DFB50582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F417-F009-324F-8CEC-0FDE3906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An example of an </a:t>
            </a:r>
            <a:r>
              <a:rPr lang="en-US" i="1" dirty="0"/>
              <a:t>ordered tree.</a:t>
            </a:r>
            <a:endParaRPr lang="en-US" dirty="0"/>
          </a:p>
          <a:p>
            <a:pPr lvl="1"/>
            <a:r>
              <a:rPr lang="en-US" dirty="0"/>
              <a:t>Nodes in a tree do not necessarily need an order.</a:t>
            </a:r>
          </a:p>
          <a:p>
            <a:pPr lvl="1"/>
            <a:r>
              <a:rPr lang="en-US" dirty="0"/>
              <a:t>But it is more useful if there is an order.</a:t>
            </a:r>
          </a:p>
          <a:p>
            <a:r>
              <a:rPr lang="en-US" dirty="0"/>
              <a:t>Keys less than a node’s value go under its left subtree.</a:t>
            </a:r>
          </a:p>
          <a:p>
            <a:r>
              <a:rPr lang="en-US" dirty="0"/>
              <a:t>Keys greater than a node’s value go under its right subtree.</a:t>
            </a:r>
          </a:p>
          <a:p>
            <a:pPr lvl="1"/>
            <a:r>
              <a:rPr lang="en-US" dirty="0"/>
              <a:t>Duplicates are generally ignored.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6CD537-8A0C-E647-9087-06C37F818475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AA259F-4106-9347-BED0-87A0731C7F36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B518E1-BFAF-E24B-A5EC-A6D91EC0140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B90525-D5D8-3B43-B19E-F5C31C5632A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D9F4B1-D480-2949-B6C4-6DD326CB919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208D42-5DFD-2047-891A-5C5832332E62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BE2834-3793-3F4A-A61D-78BE2FA942C4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727A94-50BC-F243-A235-772BEC23320E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906062-8AB2-234A-83EA-A6EDBC7BB173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791CD4-A681-144C-BE7F-4699FE19EE04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32E2EC-29EC-E84E-BF61-48DF6D95A1A5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E22527-1DAB-F142-B122-B205E48A3061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B23F147-A889-D263-3FC9-CDB6EDF2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C93286A-C8D6-37AF-030D-BD1FE524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2234D59-90FC-688D-B9CE-7E5E521B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17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C38B-E53E-AA44-B533-CC4AB7A9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in </a:t>
            </a:r>
            <a:r>
              <a:rPr lang="en-US" b="1" dirty="0"/>
              <a:t>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37CF75-9EAC-8042-A0BC-6540B439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26741" cy="4351338"/>
          </a:xfrm>
        </p:spPr>
        <p:txBody>
          <a:bodyPr/>
          <a:lstStyle/>
          <a:p>
            <a:r>
              <a:rPr lang="en-US" dirty="0"/>
              <a:t>API:</a:t>
            </a:r>
          </a:p>
          <a:p>
            <a:pPr lvl="1"/>
            <a:r>
              <a:rPr lang="en-US" dirty="0"/>
              <a:t>Create an empty tree.</a:t>
            </a:r>
          </a:p>
          <a:p>
            <a:pPr lvl="1"/>
            <a:r>
              <a:rPr lang="en-US" dirty="0"/>
              <a:t>Find the minimum node in a tree.</a:t>
            </a:r>
          </a:p>
          <a:p>
            <a:pPr lvl="1"/>
            <a:r>
              <a:rPr lang="en-US" dirty="0"/>
              <a:t>Find the maximum node in a tree.</a:t>
            </a:r>
          </a:p>
          <a:p>
            <a:pPr lvl="1"/>
            <a:r>
              <a:rPr lang="en-US" dirty="0"/>
              <a:t>Find the height of a tree.</a:t>
            </a:r>
          </a:p>
          <a:p>
            <a:pPr lvl="1"/>
            <a:r>
              <a:rPr lang="en-US" dirty="0"/>
              <a:t>Check if a tree is balanced.</a:t>
            </a:r>
          </a:p>
          <a:p>
            <a:pPr lvl="1"/>
            <a:r>
              <a:rPr lang="en-US" dirty="0"/>
              <a:t>Find some key in a tree.</a:t>
            </a:r>
          </a:p>
          <a:p>
            <a:pPr lvl="1"/>
            <a:r>
              <a:rPr lang="en-US" dirty="0"/>
              <a:t>Insert a new key into a tree.</a:t>
            </a:r>
          </a:p>
          <a:p>
            <a:pPr lvl="1"/>
            <a:r>
              <a:rPr lang="en-US" dirty="0"/>
              <a:t>Remove a key from a tree.</a:t>
            </a:r>
          </a:p>
          <a:p>
            <a:pPr lvl="1"/>
            <a:r>
              <a:rPr lang="en-US" dirty="0"/>
              <a:t>Delete a tree.</a:t>
            </a:r>
          </a:p>
          <a:p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A65F1DC-2898-C046-8D71-711015FE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746" y="1825625"/>
            <a:ext cx="3318224" cy="435133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8D618-FE00-9B49-AA01-05B56E78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AD114-C657-982C-AEDA-FE60A6C0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24C25-358D-E88F-3F23-BD718151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8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78B-E8F6-FB41-BA02-98FBA3C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1675-B787-6044-8AE9-BDB863EE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133"/>
            <a:ext cx="4827494" cy="1325563"/>
          </a:xfrm>
        </p:spPr>
        <p:txBody>
          <a:bodyPr/>
          <a:lstStyle/>
          <a:p>
            <a:r>
              <a:rPr lang="en-US" dirty="0"/>
              <a:t>Start from the root.</a:t>
            </a:r>
          </a:p>
          <a:p>
            <a:r>
              <a:rPr lang="en-US" dirty="0"/>
              <a:t>Walk all the way to the left.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9A958-9E26-BD45-84F2-F08279EEF72B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768D66-B327-B647-B0A5-AB09DFD0C724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50A8BC-E3EE-F147-B7D2-21978553D53B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04D3A4-A56A-BE4F-A1CD-528A1FD294C8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3833D5-D8E2-4843-89B7-AC599FD17013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24E788-2B22-A248-897B-271FB3FB93EA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6DBCC3-0D09-3E4B-B8A1-5EE7481948CD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F32D8A-81FB-F749-A226-91ADBB25DE69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DFFF68-1F48-8B47-AD46-FFAC1828C1A6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61611-CED3-8F4A-B050-54D92D521032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702AE6-4F2F-F54F-A9D2-82CCF90B048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FD8854-2412-7646-98A3-1DF4AD20455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A85E3C-6729-824B-BCE7-B6B76D88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26" y="3703094"/>
            <a:ext cx="4025900" cy="1866900"/>
          </a:xfrm>
          <a:prstGeom prst="rect">
            <a:avLst/>
          </a:prstGeom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4375211-A6CA-0A45-B506-8EFD0B7B29A9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H="1" flipV="1">
            <a:off x="6836033" y="3621168"/>
            <a:ext cx="1196252" cy="719354"/>
          </a:xfrm>
          <a:prstGeom prst="curvedConnector3">
            <a:avLst>
              <a:gd name="adj1" fmla="val -1911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C955C86-9B6C-A140-8343-9646995F503F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7793837" y="2332357"/>
            <a:ext cx="1068275" cy="10503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1E09E9B-7393-9576-3A73-984061EA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73543F5-E94A-E924-8B4F-8BA44913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8018409-5C7E-FB01-1993-C0F71C3C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62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78B-E8F6-FB41-BA02-98FBA3CC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1675-B787-6044-8AE9-BDB863EE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133"/>
            <a:ext cx="4827494" cy="1325563"/>
          </a:xfrm>
        </p:spPr>
        <p:txBody>
          <a:bodyPr/>
          <a:lstStyle/>
          <a:p>
            <a:r>
              <a:rPr lang="en-US" dirty="0"/>
              <a:t>Start from the root.</a:t>
            </a:r>
          </a:p>
          <a:p>
            <a:r>
              <a:rPr lang="en-US" dirty="0"/>
              <a:t>Walk all the way to the right.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9A958-9E26-BD45-84F2-F08279EEF72B}"/>
              </a:ext>
            </a:extLst>
          </p:cNvPr>
          <p:cNvGrpSpPr/>
          <p:nvPr/>
        </p:nvGrpSpPr>
        <p:grpSpPr>
          <a:xfrm>
            <a:off x="6996650" y="2254528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768D66-B327-B647-B0A5-AB09DFD0C724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50A8BC-E3EE-F147-B7D2-21978553D53B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04D3A4-A56A-BE4F-A1CD-528A1FD294C8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3833D5-D8E2-4843-89B7-AC599FD17013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24E788-2B22-A248-897B-271FB3FB93EA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6DBCC3-0D09-3E4B-B8A1-5EE7481948CD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F32D8A-81FB-F749-A226-91ADBB25DE69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DFFF68-1F48-8B47-AD46-FFAC1828C1A6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761611-CED3-8F4A-B050-54D92D521032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702AE6-4F2F-F54F-A9D2-82CCF90B048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FD8854-2412-7646-98A3-1DF4AD20455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73B12E4B-2904-FD4E-BB2E-01A16D5F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1" y="3766932"/>
            <a:ext cx="4089400" cy="18923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96DD3CE-EDA4-4B4B-BED2-10A2BF66693B}"/>
              </a:ext>
            </a:extLst>
          </p:cNvPr>
          <p:cNvCxnSpPr>
            <a:cxnSpLocks/>
            <a:stCxn id="5" idx="7"/>
            <a:endCxn id="7" idx="0"/>
          </p:cNvCxnSpPr>
          <p:nvPr/>
        </p:nvCxnSpPr>
        <p:spPr>
          <a:xfrm rot="16200000" flipH="1">
            <a:off x="9192506" y="2377756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52CF8EE3-0CF0-095F-A93A-85304CD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6F56825-06E7-0578-1F9F-DCA47BD8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48A2322-BC47-00D4-84FC-65A5D728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9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C77A-9580-8E48-BC75-108CEB83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finding extrema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0AA66-525F-F34F-876C-0742C05DF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73557" cy="4351338"/>
              </a:xfrm>
            </p:spPr>
            <p:txBody>
              <a:bodyPr/>
              <a:lstStyle/>
              <a:p>
                <a:r>
                  <a:rPr lang="en-US" dirty="0"/>
                  <a:t>It depends on the </a:t>
                </a:r>
                <a:r>
                  <a:rPr lang="en-US" i="1" dirty="0"/>
                  <a:t>balance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Balanced tree:</a:t>
                </a:r>
              </a:p>
              <a:p>
                <a:pPr lvl="1"/>
                <a:r>
                  <a:rPr lang="en-US" dirty="0"/>
                  <a:t>The height of its left subtree differs by at most 1 from the height of its right subtree.</a:t>
                </a:r>
              </a:p>
              <a:p>
                <a:r>
                  <a:rPr lang="en-US" dirty="0"/>
                  <a:t>For a balanced tree: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For an imbalanced tree: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0AA66-525F-F34F-876C-0742C05DF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73557" cy="4351338"/>
              </a:xfrm>
              <a:blipFill>
                <a:blip r:embed="rId2"/>
                <a:stretch>
                  <a:fillRect l="-156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752E8F-EE9C-F04C-9884-75188417E1D7}"/>
              </a:ext>
            </a:extLst>
          </p:cNvPr>
          <p:cNvGrpSpPr/>
          <p:nvPr/>
        </p:nvGrpSpPr>
        <p:grpSpPr>
          <a:xfrm>
            <a:off x="8291130" y="1588768"/>
            <a:ext cx="2374499" cy="4825051"/>
            <a:chOff x="8304577" y="1667824"/>
            <a:chExt cx="2374499" cy="482505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FDEA0B-771F-B540-94CB-E7924968A920}"/>
                </a:ext>
              </a:extLst>
            </p:cNvPr>
            <p:cNvGrpSpPr/>
            <p:nvPr/>
          </p:nvGrpSpPr>
          <p:grpSpPr>
            <a:xfrm>
              <a:off x="8355425" y="1667824"/>
              <a:ext cx="2057137" cy="4825051"/>
              <a:chOff x="8062817" y="1434361"/>
              <a:chExt cx="2057137" cy="482505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AFF6CC5-C40C-E74F-95DB-79214AC6F580}"/>
                  </a:ext>
                </a:extLst>
              </p:cNvPr>
              <p:cNvGrpSpPr/>
              <p:nvPr/>
            </p:nvGrpSpPr>
            <p:grpSpPr>
              <a:xfrm>
                <a:off x="8107394" y="1900287"/>
                <a:ext cx="1907568" cy="1528713"/>
                <a:chOff x="7470140" y="3129280"/>
                <a:chExt cx="2915920" cy="2336800"/>
              </a:xfrm>
              <a:solidFill>
                <a:schemeClr val="accent6"/>
              </a:solidFill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F7F2491-5633-7746-B04A-71684E79EEB0}"/>
                    </a:ext>
                  </a:extLst>
                </p:cNvPr>
                <p:cNvSpPr/>
                <p:nvPr/>
              </p:nvSpPr>
              <p:spPr>
                <a:xfrm>
                  <a:off x="8973820" y="312928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64EBA91-4851-EE4A-AEC9-EF33198E185E}"/>
                    </a:ext>
                  </a:extLst>
                </p:cNvPr>
                <p:cNvSpPr/>
                <p:nvPr/>
              </p:nvSpPr>
              <p:spPr>
                <a:xfrm>
                  <a:off x="7917180" y="4078269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A465FA6-F29A-684A-B1AD-E7F64C94D1CD}"/>
                    </a:ext>
                  </a:extLst>
                </p:cNvPr>
                <p:cNvSpPr/>
                <p:nvPr/>
              </p:nvSpPr>
              <p:spPr>
                <a:xfrm>
                  <a:off x="9939020" y="4078269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58A925D-73C4-FC48-8C8D-D31AC6CFC25A}"/>
                    </a:ext>
                  </a:extLst>
                </p:cNvPr>
                <p:cNvSpPr/>
                <p:nvPr/>
              </p:nvSpPr>
              <p:spPr>
                <a:xfrm>
                  <a:off x="747014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43B0E5F-F733-314F-9DBD-A6267F5D8240}"/>
                    </a:ext>
                  </a:extLst>
                </p:cNvPr>
                <p:cNvSpPr/>
                <p:nvPr/>
              </p:nvSpPr>
              <p:spPr>
                <a:xfrm>
                  <a:off x="836422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2C47E97-0CF4-7848-8C68-5F64C42B9513}"/>
                    </a:ext>
                  </a:extLst>
                </p:cNvPr>
                <p:cNvSpPr/>
                <p:nvPr/>
              </p:nvSpPr>
              <p:spPr>
                <a:xfrm>
                  <a:off x="9491980" y="5019040"/>
                  <a:ext cx="447040" cy="44704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68B93BF-BFE2-7C42-B33C-FDF8E6F6CA49}"/>
                    </a:ext>
                  </a:extLst>
                </p:cNvPr>
                <p:cNvCxnSpPr>
                  <a:stCxn id="6" idx="3"/>
                  <a:endCxn id="8" idx="0"/>
                </p:cNvCxnSpPr>
                <p:nvPr/>
              </p:nvCxnSpPr>
              <p:spPr>
                <a:xfrm flipH="1">
                  <a:off x="7693660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E8C836D8-BE02-4A42-83B7-A247E6ECE324}"/>
                    </a:ext>
                  </a:extLst>
                </p:cNvPr>
                <p:cNvCxnSpPr>
                  <a:cxnSpLocks/>
                  <a:stCxn id="6" idx="5"/>
                  <a:endCxn id="9" idx="0"/>
                </p:cNvCxnSpPr>
                <p:nvPr/>
              </p:nvCxnSpPr>
              <p:spPr>
                <a:xfrm>
                  <a:off x="8298753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797E2535-A20C-4747-AABA-B698D6F218ED}"/>
                    </a:ext>
                  </a:extLst>
                </p:cNvPr>
                <p:cNvCxnSpPr>
                  <a:cxnSpLocks/>
                  <a:stCxn id="5" idx="3"/>
                  <a:endCxn id="6" idx="0"/>
                </p:cNvCxnSpPr>
                <p:nvPr/>
              </p:nvCxnSpPr>
              <p:spPr>
                <a:xfrm flipH="1">
                  <a:off x="8140700" y="3510853"/>
                  <a:ext cx="898587" cy="56741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87A988-CA8E-0341-A196-C0A9469EB9E8}"/>
                    </a:ext>
                  </a:extLst>
                </p:cNvPr>
                <p:cNvCxnSpPr>
                  <a:cxnSpLocks/>
                  <a:stCxn id="5" idx="5"/>
                  <a:endCxn id="7" idx="0"/>
                </p:cNvCxnSpPr>
                <p:nvPr/>
              </p:nvCxnSpPr>
              <p:spPr>
                <a:xfrm>
                  <a:off x="9355393" y="3510853"/>
                  <a:ext cx="807147" cy="567416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EB4D609-EE4F-A94C-92CF-5E8D043307CA}"/>
                    </a:ext>
                  </a:extLst>
                </p:cNvPr>
                <p:cNvCxnSpPr>
                  <a:cxnSpLocks/>
                  <a:stCxn id="7" idx="3"/>
                  <a:endCxn id="10" idx="0"/>
                </p:cNvCxnSpPr>
                <p:nvPr/>
              </p:nvCxnSpPr>
              <p:spPr>
                <a:xfrm flipH="1">
                  <a:off x="9715500" y="4459842"/>
                  <a:ext cx="288987" cy="559198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1EF84A0-4C4C-F249-9D1C-A70AECF2DCDD}"/>
                  </a:ext>
                </a:extLst>
              </p:cNvPr>
              <p:cNvGrpSpPr/>
              <p:nvPr/>
            </p:nvGrpSpPr>
            <p:grpSpPr>
              <a:xfrm>
                <a:off x="8062817" y="4265821"/>
                <a:ext cx="1982753" cy="1993591"/>
                <a:chOff x="7830623" y="4265821"/>
                <a:chExt cx="2214947" cy="2227054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FB71199-2421-0C4B-B29F-1BF57255CB8C}"/>
                    </a:ext>
                  </a:extLst>
                </p:cNvPr>
                <p:cNvGrpSpPr/>
                <p:nvPr/>
              </p:nvGrpSpPr>
              <p:grpSpPr>
                <a:xfrm>
                  <a:off x="8093425" y="4265821"/>
                  <a:ext cx="1952145" cy="1564437"/>
                  <a:chOff x="7470140" y="3129280"/>
                  <a:chExt cx="2915920" cy="2336800"/>
                </a:xfrm>
                <a:solidFill>
                  <a:schemeClr val="accent6"/>
                </a:solidFill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6B817077-5315-514B-BBC2-BD93578A1287}"/>
                      </a:ext>
                    </a:extLst>
                  </p:cNvPr>
                  <p:cNvSpPr/>
                  <p:nvPr/>
                </p:nvSpPr>
                <p:spPr>
                  <a:xfrm>
                    <a:off x="8973820" y="312928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E5DF937-4D73-7B43-9CDD-9660BCF40D78}"/>
                      </a:ext>
                    </a:extLst>
                  </p:cNvPr>
                  <p:cNvSpPr/>
                  <p:nvPr/>
                </p:nvSpPr>
                <p:spPr>
                  <a:xfrm>
                    <a:off x="7917180" y="4078269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EEA6101-1997-874C-BF81-BE838D442DFB}"/>
                      </a:ext>
                    </a:extLst>
                  </p:cNvPr>
                  <p:cNvSpPr/>
                  <p:nvPr/>
                </p:nvSpPr>
                <p:spPr>
                  <a:xfrm>
                    <a:off x="9939020" y="4078269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6</a:t>
                    </a: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4E3CB55C-FFEC-FF41-AA75-A3AFCA4E1038}"/>
                      </a:ext>
                    </a:extLst>
                  </p:cNvPr>
                  <p:cNvSpPr/>
                  <p:nvPr/>
                </p:nvSpPr>
                <p:spPr>
                  <a:xfrm>
                    <a:off x="7470140" y="501904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2C13968-C558-2844-BE24-70A2BF5AFBC8}"/>
                      </a:ext>
                    </a:extLst>
                  </p:cNvPr>
                  <p:cNvSpPr/>
                  <p:nvPr/>
                </p:nvSpPr>
                <p:spPr>
                  <a:xfrm>
                    <a:off x="8364220" y="5019040"/>
                    <a:ext cx="447040" cy="4470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3</a:t>
                    </a:r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315B5037-85A2-2649-B12E-07A4223A63E7}"/>
                      </a:ext>
                    </a:extLst>
                  </p:cNvPr>
                  <p:cNvCxnSpPr>
                    <a:stCxn id="18" idx="3"/>
                    <a:endCxn id="20" idx="0"/>
                  </p:cNvCxnSpPr>
                  <p:nvPr/>
                </p:nvCxnSpPr>
                <p:spPr>
                  <a:xfrm flipH="1">
                    <a:off x="7693660" y="4459842"/>
                    <a:ext cx="288987" cy="5591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C3FC995-F3CC-484F-B954-DF581D53B013}"/>
                      </a:ext>
                    </a:extLst>
                  </p:cNvPr>
                  <p:cNvCxnSpPr>
                    <a:cxnSpLocks/>
                    <a:stCxn id="18" idx="5"/>
                    <a:endCxn id="21" idx="0"/>
                  </p:cNvCxnSpPr>
                  <p:nvPr/>
                </p:nvCxnSpPr>
                <p:spPr>
                  <a:xfrm>
                    <a:off x="8298753" y="4459842"/>
                    <a:ext cx="288987" cy="559198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DF582855-4D81-2C43-9729-E0AB28CA2DE3}"/>
                      </a:ext>
                    </a:extLst>
                  </p:cNvPr>
                  <p:cNvCxnSpPr>
                    <a:cxnSpLocks/>
                    <a:stCxn id="17" idx="3"/>
                    <a:endCxn id="18" idx="0"/>
                  </p:cNvCxnSpPr>
                  <p:nvPr/>
                </p:nvCxnSpPr>
                <p:spPr>
                  <a:xfrm flipH="1">
                    <a:off x="8140700" y="3510853"/>
                    <a:ext cx="898587" cy="567416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951CDC26-1615-3A4E-9977-8CA60935CADC}"/>
                      </a:ext>
                    </a:extLst>
                  </p:cNvPr>
                  <p:cNvCxnSpPr>
                    <a:cxnSpLocks/>
                    <a:stCxn id="17" idx="5"/>
                    <a:endCxn id="19" idx="0"/>
                  </p:cNvCxnSpPr>
                  <p:nvPr/>
                </p:nvCxnSpPr>
                <p:spPr>
                  <a:xfrm>
                    <a:off x="9355393" y="3510853"/>
                    <a:ext cx="807147" cy="567416"/>
                  </a:xfrm>
                  <a:prstGeom prst="line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492D3DF-E405-8E4E-B1BD-8283AEF0A712}"/>
                    </a:ext>
                  </a:extLst>
                </p:cNvPr>
                <p:cNvSpPr/>
                <p:nvPr/>
              </p:nvSpPr>
              <p:spPr>
                <a:xfrm>
                  <a:off x="7830623" y="6193591"/>
                  <a:ext cx="299284" cy="299284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555DF52-38AC-ED4D-8991-ED9FB13429F4}"/>
                    </a:ext>
                  </a:extLst>
                </p:cNvPr>
                <p:cNvCxnSpPr>
                  <a:cxnSpLocks/>
                  <a:stCxn id="20" idx="3"/>
                  <a:endCxn id="28" idx="0"/>
                </p:cNvCxnSpPr>
                <p:nvPr/>
              </p:nvCxnSpPr>
              <p:spPr>
                <a:xfrm flipH="1">
                  <a:off x="7980265" y="5786429"/>
                  <a:ext cx="156989" cy="407162"/>
                </a:xfrm>
                <a:prstGeom prst="lin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D79823-7D74-F44F-A407-58CC8209386D}"/>
                  </a:ext>
                </a:extLst>
              </p:cNvPr>
              <p:cNvSpPr txBox="1"/>
              <p:nvPr/>
            </p:nvSpPr>
            <p:spPr>
              <a:xfrm>
                <a:off x="8253113" y="1434361"/>
                <a:ext cx="1866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Balanced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4CC1C3-DECF-8E4C-9F22-5B0EE33171F9}"/>
                </a:ext>
              </a:extLst>
            </p:cNvPr>
            <p:cNvSpPr txBox="1"/>
            <p:nvPr/>
          </p:nvSpPr>
          <p:spPr>
            <a:xfrm>
              <a:off x="8304577" y="4020409"/>
              <a:ext cx="23744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Imbalanced</a:t>
              </a:r>
            </a:p>
          </p:txBody>
        </p:sp>
      </p:grp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03534C3-0EAC-52B1-414E-6993DE19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A18B3D5-A8FA-CEC3-8ACF-B422B6C2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F4F159D-CE45-38B7-639F-7818FCD0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580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7EA0-2879-A345-B9D6-EF9E65D8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height of a tree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56A25A0-049C-9246-9FCF-0FDFF3892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4510"/>
            <a:ext cx="10515599" cy="375932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26494-8BE1-B1A8-A8E6-BFEAC6D5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AEC4E-2A36-8A49-DFD6-0DA84A0C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513B-6266-8EC6-B996-0A0A4D9E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62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92B-838E-B743-8911-57716EF8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Checking if a tree is balanced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1B5ED2-D054-1740-944C-A0B57C64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4" y="1863801"/>
            <a:ext cx="10092610" cy="444074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FC0FF-D664-BA6B-2BBF-6B70265F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31D05-179F-9480-5557-0ACB9E7B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9BF4D-456A-03BD-D0A4-D8E80E2F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7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greater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less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matches key.</a:t>
            </a:r>
          </a:p>
          <a:p>
            <a:r>
              <a:rPr lang="en-US" b="1" dirty="0"/>
              <a:t>Case (1)</a:t>
            </a:r>
            <a:r>
              <a:rPr lang="en-US" dirty="0"/>
              <a:t> Recursively find the key in the left subtree.</a:t>
            </a:r>
          </a:p>
          <a:p>
            <a:r>
              <a:rPr lang="en-US" b="1" dirty="0"/>
              <a:t>Case (2)</a:t>
            </a:r>
            <a:r>
              <a:rPr lang="en-US" dirty="0"/>
              <a:t> Recursively find the key in the right subtree.</a:t>
            </a:r>
          </a:p>
          <a:p>
            <a:r>
              <a:rPr lang="en-US" b="1" dirty="0"/>
              <a:t>Case (3)</a:t>
            </a:r>
            <a:r>
              <a:rPr lang="en-US" dirty="0"/>
              <a:t> We have found the node with the key.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50B9E4-EFD7-ED4D-9D71-5E6F0F44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41" y="2524820"/>
            <a:ext cx="5453359" cy="29497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B44A-704F-8FE7-B802-0D065177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940D-37AA-02D4-E1DD-945D35DF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604C2-2A89-6A33-1957-18C4EE98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0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dirty="0">
                <a:latin typeface="Courier" pitchFamily="2" charset="0"/>
              </a:rPr>
              <a:t>3</a:t>
            </a:r>
            <a:r>
              <a:rPr lang="en-US" dirty="0"/>
              <a:t> in the 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E83B-AD99-62CA-135A-734E8A82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FFD3-B098-97CD-955C-4234A69D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5CD7E62-82F1-796D-2266-C3ABBCA1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81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dirty="0">
                <a:latin typeface="Courier" pitchFamily="2" charset="0"/>
              </a:rPr>
              <a:t>3</a:t>
            </a:r>
            <a:r>
              <a:rPr lang="en-US" dirty="0"/>
              <a:t> in the tree.</a:t>
            </a:r>
          </a:p>
          <a:p>
            <a:r>
              <a:rPr lang="en-US" dirty="0"/>
              <a:t>4 &gt; 3, so look in left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EAB5-07A9-77D1-2A9E-23E8083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F51E-3C99-0C7A-F38A-11D3E33C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4E205D0-BCEA-E6F4-A9D8-FB7BC4FB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4021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Root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Parent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Child</a:t>
                </a:r>
              </a:p>
              <a:p>
                <a:r>
                  <a:rPr lang="en-US" b="1" dirty="0"/>
                  <a:t>Subtree</a:t>
                </a:r>
              </a:p>
              <a:p>
                <a:pPr lvl="1"/>
                <a:r>
                  <a:rPr lang="en-US" dirty="0"/>
                  <a:t>A tree rooted at some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Must contain all descendants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i="1" dirty="0"/>
                  <a:t>proper subtree</a:t>
                </a:r>
                <a:r>
                  <a:rPr lang="en-US" dirty="0"/>
                  <a:t> cannot have the same root as the entire tree.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Leaf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Traversal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Successor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Predecessor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3A1C8-94DD-E141-8C45-6076C920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40212" cy="4351338"/>
              </a:xfrm>
              <a:blipFill>
                <a:blip r:embed="rId2"/>
                <a:stretch>
                  <a:fillRect l="-1975" t="-3488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7061200" y="2619085"/>
            <a:ext cx="3466548" cy="2778070"/>
            <a:chOff x="7061200" y="2619085"/>
            <a:chExt cx="3466548" cy="27780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7297642" y="2721121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subtree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EBF614F-0456-024D-B811-A626B38160B1}"/>
              </a:ext>
            </a:extLst>
          </p:cNvPr>
          <p:cNvSpPr/>
          <p:nvPr/>
        </p:nvSpPr>
        <p:spPr>
          <a:xfrm>
            <a:off x="6860147" y="3160311"/>
            <a:ext cx="1980668" cy="2938197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820EF330-99E6-80D9-3619-F89A6F4E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8BA423C-D34A-19CF-CD8E-CE090E24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E913D50-C228-A901-8615-A8369D47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9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 &lt; 3, so look in left subtree.</a:t>
            </a:r>
          </a:p>
          <a:p>
            <a:r>
              <a:rPr lang="en-US" dirty="0"/>
              <a:t>2 &lt; 3, so look in right subtree.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6A6179-8079-3E4A-8CB1-C87DDBAB1D4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8032676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1D5A5-4CD2-36E1-63B3-6C271968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ADF96-079F-0CC6-2B4A-D9A5FE46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ED93BAC-BF23-0612-F4BF-1B274BAE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8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F0C-C70E-EB45-A15A-2D8D6E2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32CB-CC64-314B-A866-6458C70C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55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Find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3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4 &lt; 3, so look in left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 &lt; 3, so look in right subtree.</a:t>
            </a:r>
          </a:p>
          <a:p>
            <a:r>
              <a:rPr lang="en-US" dirty="0"/>
              <a:t>We found 3!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9CBCFA-6467-2F40-9AD9-101D5842867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0B553C-04B2-044B-9BCB-8B99F3A6E32E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28FE13-1C3E-104A-97FA-A3AE6F1700A2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C8754-7B88-D642-947D-F27F0ECFEBE2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64D569-68F4-494B-8184-F4BF0CB47275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AA0676-8351-5943-A99C-1456F4F64444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726BF7-24A0-CC43-B811-82D8B68BDE11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BAF4C1-1C51-4E4D-AD7E-58EDD3C8D253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76CACF-6D32-0D4B-A79D-B539B4453DF1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F41EC0-2EC5-1F40-B73D-8B890B6B28CB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C370BF34-B441-7746-B2D8-A2E8DF6AF55B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A187E84-F416-454D-BBF9-54315D49F5E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B6A6179-8079-3E4A-8CB1-C87DDBAB1D47}"/>
              </a:ext>
            </a:extLst>
          </p:cNvPr>
          <p:cNvCxnSpPr>
            <a:cxnSpLocks/>
            <a:stCxn id="8" idx="6"/>
            <a:endCxn id="11" idx="0"/>
          </p:cNvCxnSpPr>
          <p:nvPr/>
        </p:nvCxnSpPr>
        <p:spPr>
          <a:xfrm>
            <a:off x="8032676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CC9D-7877-314F-78CD-A3FEAE06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7C97-2E68-469E-E625-9F3E7296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9F5D4B-3F78-558E-598D-AEAD9790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38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greater than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node’s key less key.</a:t>
            </a:r>
          </a:p>
          <a:p>
            <a:r>
              <a:rPr lang="en-US" b="1" dirty="0"/>
              <a:t>Case (1)</a:t>
            </a:r>
            <a:r>
              <a:rPr lang="en-US" dirty="0"/>
              <a:t> Create new node as the root.</a:t>
            </a:r>
          </a:p>
          <a:p>
            <a:r>
              <a:rPr lang="en-US" b="1" dirty="0"/>
              <a:t>Case(2) </a:t>
            </a:r>
            <a:r>
              <a:rPr lang="en-US" dirty="0"/>
              <a:t>Recursively insert key in left subtree.</a:t>
            </a:r>
          </a:p>
          <a:p>
            <a:r>
              <a:rPr lang="en-US" b="1" dirty="0"/>
              <a:t>Case(3) </a:t>
            </a:r>
            <a:r>
              <a:rPr lang="en-US" dirty="0"/>
              <a:t>Recursively insert key in right subtree.</a:t>
            </a:r>
            <a:endParaRPr lang="en-US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563379-561B-1A4B-B66C-3916E343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2587070"/>
            <a:ext cx="5441372" cy="26946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7B6F-D5F7-BFD1-54F6-B14005F1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AD92-61A5-C8E2-91A6-80FEB5E7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82B3-C869-8C69-CB66-CACEA67D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10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/>
              <a:t>Insert 5 into the 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45EF1FA5-0798-054C-B052-CDD1EFEF27A3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0FFE-006B-DE34-3B4E-758DB859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81AD-180F-64F9-ABDA-65527C1B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6EAA64-7575-EB0B-A8FB-C9A7218C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05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/>
              <a:t>Insert 5 into the tree.</a:t>
            </a:r>
          </a:p>
          <a:p>
            <a:r>
              <a:rPr lang="en-US" dirty="0"/>
              <a:t>5 &gt; 4, so insert into right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9339E-A0F9-EE7A-FFD4-19DC45DE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35B74-1278-AA9E-C697-5AFEDC62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A4826B7-F549-9493-8401-DC5C066E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14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/>
              <a:t>5 &lt; 6, so insert into left subtree.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CC9F-1380-D3D2-163E-35400816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44971-CF27-D8A8-CF13-E8E93CC3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C8004F0-4AD6-D5F0-195C-487EBA4A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9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&lt; 6, so insert into left subtree.</a:t>
            </a:r>
          </a:p>
          <a:p>
            <a:r>
              <a:rPr lang="en-US" dirty="0"/>
              <a:t>Left subtree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AF100F8-FBE0-7F47-812D-AE16E30FEFE4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639125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66F0-DD7D-4438-FFF6-AA922E21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7D9C-5ABE-D7C2-B814-99AC926A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461F2E4-92C6-2331-BCA3-7A2840B6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859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3C1-15DC-644B-9A0D-181C281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A091-C4A3-1A40-AA5D-03C1DDBF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Insert 5 into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&gt; 4, so insert into right subtree.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 &lt; 6, so insert into left subtree.</a:t>
            </a:r>
          </a:p>
          <a:p>
            <a:r>
              <a:rPr lang="en-US" dirty="0"/>
              <a:t>Left subtree is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new node as subtree root.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966CF-31EB-6140-AC63-BA4E65B49BDB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ECDD3A-A091-974D-9F81-D8064043EA0F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033725F-7F87-4843-9EE2-34FE82DC4728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2E0F3-25F4-AB4E-9376-E6DD877AFD14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B5AB69-F6B8-1641-AF2C-EB0D16350AC8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4E4EE0-8B88-444A-9177-ADC4184E52D8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8D2B63-D029-2F47-9768-7DF3D233076F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86B430-D9AC-C442-8C02-941FFA3992C7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9AB3DA-C932-9E49-B443-D2B27BC46CA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D35EA-CDF7-BC47-AB76-588F4884CF4F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Down Arrow 15">
            <a:extLst>
              <a:ext uri="{FF2B5EF4-FFF2-40B4-BE49-F238E27FC236}">
                <a16:creationId xmlns:a16="http://schemas.microsoft.com/office/drawing/2014/main" id="{5B86CA59-C421-E044-B00E-FEB1FA123D2A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8532219-51EE-A547-950E-885B243DA974}"/>
              </a:ext>
            </a:extLst>
          </p:cNvPr>
          <p:cNvCxnSpPr>
            <a:cxnSpLocks/>
            <a:stCxn id="7" idx="6"/>
            <a:endCxn id="9" idx="0"/>
          </p:cNvCxnSpPr>
          <p:nvPr/>
        </p:nvCxnSpPr>
        <p:spPr>
          <a:xfrm>
            <a:off x="9288847" y="3093463"/>
            <a:ext cx="881735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AF100F8-FBE0-7F47-812D-AE16E30FEFE4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9639125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4D6F6BC-360A-B244-81ED-D64BB4495B66}"/>
              </a:ext>
            </a:extLst>
          </p:cNvPr>
          <p:cNvSpPr/>
          <p:nvPr/>
        </p:nvSpPr>
        <p:spPr>
          <a:xfrm>
            <a:off x="9373396" y="5074347"/>
            <a:ext cx="531457" cy="53145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21C2DC-4B23-9E4D-953D-144946681FD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639125" y="4409553"/>
            <a:ext cx="343558" cy="664794"/>
          </a:xfrm>
          <a:prstGeom prst="lin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E724-F6BF-6064-3E1C-6F78EEC4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2A73-883B-D2B9-C7D3-084FF202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0BD00C7-E71F-806D-6E32-3E53738C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3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trickiest of all the operations.</a:t>
            </a:r>
          </a:p>
          <a:p>
            <a:r>
              <a:rPr lang="en-US" dirty="0"/>
              <a:t>Follows DFS to find the node containing the key.</a:t>
            </a:r>
          </a:p>
          <a:p>
            <a:r>
              <a:rPr lang="en-US" dirty="0"/>
              <a:t>Three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is missing left child.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is missing right child.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Node to remove has two children.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4D50-5675-1489-B053-DBC3B5FD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711E-B9E8-C36E-370D-7010C0A9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FA35-856C-A512-1AC4-20874DB5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21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left child is missing, replace with right child.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right child is missing, replace with left child.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6489653-E3A2-6646-AE54-B0C378179D0E}"/>
              </a:ext>
            </a:extLst>
          </p:cNvPr>
          <p:cNvGrpSpPr/>
          <p:nvPr/>
        </p:nvGrpSpPr>
        <p:grpSpPr>
          <a:xfrm>
            <a:off x="6021572" y="3218121"/>
            <a:ext cx="613144" cy="715926"/>
            <a:chOff x="6021572" y="3218121"/>
            <a:chExt cx="613144" cy="71592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AD32E7B2-B6FF-B14B-919E-8A5121D138C4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06A8AD-5B2E-2A4A-AF13-1FEE5C9D4F38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(1)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1572" y="39340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(2)</a:t>
              </a: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078D15B-24CA-66F4-E4EA-976026C6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97712A-4206-4E75-3A08-E126E4BF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1E8C41-09A6-3168-6484-0EA60A97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2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b="1" dirty="0"/>
              <a:t>Leaf</a:t>
            </a:r>
          </a:p>
          <a:p>
            <a:pPr lvl="1"/>
            <a:r>
              <a:rPr lang="en-US" dirty="0"/>
              <a:t>A node that contains no children.</a:t>
            </a:r>
          </a:p>
          <a:p>
            <a:pPr lvl="1"/>
            <a:r>
              <a:rPr lang="en-US" dirty="0"/>
              <a:t>This means the children are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D5DF54-6AEB-F443-BDEC-B15B0F972A4C}"/>
              </a:ext>
            </a:extLst>
          </p:cNvPr>
          <p:cNvGrpSpPr/>
          <p:nvPr/>
        </p:nvGrpSpPr>
        <p:grpSpPr>
          <a:xfrm>
            <a:off x="6775909" y="2619085"/>
            <a:ext cx="3751839" cy="3280739"/>
            <a:chOff x="6775909" y="2619085"/>
            <a:chExt cx="3751839" cy="328073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1292A3-7346-B44D-A393-E3784847E118}"/>
                </a:ext>
              </a:extLst>
            </p:cNvPr>
            <p:cNvGrpSpPr/>
            <p:nvPr/>
          </p:nvGrpSpPr>
          <p:grpSpPr>
            <a:xfrm>
              <a:off x="7061200" y="2619085"/>
              <a:ext cx="3466548" cy="2778070"/>
              <a:chOff x="7470140" y="3129280"/>
              <a:chExt cx="2915920" cy="23368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44922D-117C-C149-84EC-575768C1B89C}"/>
                  </a:ext>
                </a:extLst>
              </p:cNvPr>
              <p:cNvSpPr/>
              <p:nvPr/>
            </p:nvSpPr>
            <p:spPr>
              <a:xfrm>
                <a:off x="8973820" y="312928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87848F3-15C8-474E-B86D-300C3B6FC363}"/>
                  </a:ext>
                </a:extLst>
              </p:cNvPr>
              <p:cNvSpPr/>
              <p:nvPr/>
            </p:nvSpPr>
            <p:spPr>
              <a:xfrm>
                <a:off x="791718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9EC4F7-F1BE-6A4A-B6E9-E51BDB7C2775}"/>
                  </a:ext>
                </a:extLst>
              </p:cNvPr>
              <p:cNvSpPr/>
              <p:nvPr/>
            </p:nvSpPr>
            <p:spPr>
              <a:xfrm>
                <a:off x="9939020" y="4078269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B0C95D-4AB4-E04E-AFF4-4D0239ADEF30}"/>
                  </a:ext>
                </a:extLst>
              </p:cNvPr>
              <p:cNvSpPr/>
              <p:nvPr/>
            </p:nvSpPr>
            <p:spPr>
              <a:xfrm>
                <a:off x="747014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7346C75-2AC4-C94A-B0B1-1B907A3D77EF}"/>
                  </a:ext>
                </a:extLst>
              </p:cNvPr>
              <p:cNvSpPr/>
              <p:nvPr/>
            </p:nvSpPr>
            <p:spPr>
              <a:xfrm>
                <a:off x="836422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E9F7B7-9831-5349-A30F-C85ED1FADC8F}"/>
                  </a:ext>
                </a:extLst>
              </p:cNvPr>
              <p:cNvSpPr/>
              <p:nvPr/>
            </p:nvSpPr>
            <p:spPr>
              <a:xfrm>
                <a:off x="9491980" y="5019040"/>
                <a:ext cx="447040" cy="4470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BB56DE3-4F80-D24D-BF71-9034F0ED9BC0}"/>
                  </a:ext>
                </a:extLst>
              </p:cNvPr>
              <p:cNvCxnSpPr>
                <a:stCxn id="6" idx="3"/>
                <a:endCxn id="8" idx="0"/>
              </p:cNvCxnSpPr>
              <p:nvPr/>
            </p:nvCxnSpPr>
            <p:spPr>
              <a:xfrm flipH="1">
                <a:off x="769366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12CEDE8-66BF-EE47-9020-16C364686DFB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8298753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F50E854-4D73-864B-9C32-0116A719569F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8140700" y="3510853"/>
                <a:ext cx="89858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180935A-16F1-F242-A327-840FDE0634E9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355393" y="3510853"/>
                <a:ext cx="807147" cy="567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177BB88-95A0-A643-997A-FF3FC52E480F}"/>
                  </a:ext>
                </a:extLst>
              </p:cNvPr>
              <p:cNvCxnSpPr>
                <a:cxnSpLocks/>
                <a:stCxn id="7" idx="3"/>
                <a:endCxn id="10" idx="0"/>
              </p:cNvCxnSpPr>
              <p:nvPr/>
            </p:nvCxnSpPr>
            <p:spPr>
              <a:xfrm flipH="1">
                <a:off x="9715500" y="4459842"/>
                <a:ext cx="288987" cy="559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131B1-2FBA-754B-82DC-72B7B6B7E934}"/>
                </a:ext>
              </a:extLst>
            </p:cNvPr>
            <p:cNvSpPr txBox="1"/>
            <p:nvPr/>
          </p:nvSpPr>
          <p:spPr>
            <a:xfrm>
              <a:off x="6775909" y="5530492"/>
              <a:ext cx="109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leaf</a:t>
              </a:r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3B1693B-D6DD-652D-FAF9-8F0E2F87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000560-A036-4601-96E4-36538150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F7C1722-ABF2-1C59-6FCD-E10C9B20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2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/>
              <a:t>First, find the </a:t>
            </a:r>
            <a:r>
              <a:rPr lang="en-US" i="1" dirty="0" err="1"/>
              <a:t>inorder</a:t>
            </a:r>
            <a:r>
              <a:rPr lang="en-US" i="1" dirty="0"/>
              <a:t> successor.</a:t>
            </a:r>
            <a:endParaRPr lang="en-US" dirty="0"/>
          </a:p>
          <a:p>
            <a:pPr lvl="1"/>
            <a:r>
              <a:rPr lang="en-US" dirty="0"/>
              <a:t>Walk down the left from the right child.</a:t>
            </a:r>
          </a:p>
          <a:p>
            <a:pPr lvl="1"/>
            <a:r>
              <a:rPr lang="en-US" dirty="0"/>
              <a:t>This is finding the minimum rooted from right child!</a:t>
            </a:r>
          </a:p>
          <a:p>
            <a:r>
              <a:rPr lang="en-US" dirty="0"/>
              <a:t>Copy the successor’s value.</a:t>
            </a:r>
          </a:p>
          <a:p>
            <a:r>
              <a:rPr lang="en-US" dirty="0"/>
              <a:t>Remove the successor.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B524804-A406-A949-94B7-89B48B3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77" y="1825625"/>
            <a:ext cx="5639723" cy="43513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1572" y="4591273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A4D-FB88-A747-B845-3AB1918C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79C2A-C35E-D0F0-4302-68C7226F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16E0-528B-932A-4BDD-C0F89914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1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>
                <a:latin typeface="Courier" pitchFamily="2" charset="0"/>
              </a:rPr>
              <a:t>4</a:t>
            </a:r>
            <a:r>
              <a:rPr lang="en-US" dirty="0"/>
              <a:t> from the tree.</a:t>
            </a:r>
          </a:p>
          <a:p>
            <a:r>
              <a:rPr lang="en-US" dirty="0"/>
              <a:t>First, find the </a:t>
            </a:r>
            <a:r>
              <a:rPr lang="en-US" i="1" dirty="0" err="1"/>
              <a:t>inorder</a:t>
            </a:r>
            <a:r>
              <a:rPr lang="en-US" i="1" dirty="0"/>
              <a:t> successor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From the right child, walk down the left.</a:t>
            </a:r>
          </a:p>
          <a:p>
            <a:pPr lvl="1"/>
            <a:r>
              <a:rPr lang="en-US" dirty="0"/>
              <a:t>Same as the finding minimum rooted from right child!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Copy the successors value.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the successor.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26070F9-1729-E444-AF05-319E9416F681}"/>
              </a:ext>
            </a:extLst>
          </p:cNvPr>
          <p:cNvCxnSpPr>
            <a:stCxn id="12" idx="7"/>
            <a:endCxn id="14" idx="0"/>
          </p:cNvCxnSpPr>
          <p:nvPr/>
        </p:nvCxnSpPr>
        <p:spPr>
          <a:xfrm rot="16200000" flipH="1">
            <a:off x="9165618" y="2950962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E6CEAD-1B80-D743-8975-5D695EA8A086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rot="16200000" flipH="1" flipV="1">
            <a:off x="9345643" y="4249407"/>
            <a:ext cx="1118422" cy="531457"/>
          </a:xfrm>
          <a:prstGeom prst="curvedConnector3">
            <a:avLst>
              <a:gd name="adj1" fmla="val -2044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AFC0-1F77-876B-F1EE-4E2086BC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49AE-7E10-F900-4ED3-AC3D9455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8C77-E2E0-7C08-7238-DE2A9B1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4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First, find the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inorder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successor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From the right child, walk down the left.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Same as the finding minimum rooted from right child!</a:t>
            </a:r>
          </a:p>
          <a:p>
            <a:r>
              <a:rPr lang="en-US" dirty="0"/>
              <a:t>Copy the successors value.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the successor.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511F5-243A-4742-9D47-2205188E0D7B}"/>
              </a:ext>
            </a:extLst>
          </p:cNvPr>
          <p:cNvCxnSpPr>
            <a:cxnSpLocks/>
            <a:stCxn id="17" idx="0"/>
            <a:endCxn id="12" idx="4"/>
          </p:cNvCxnSpPr>
          <p:nvPr/>
        </p:nvCxnSpPr>
        <p:spPr>
          <a:xfrm flipH="1" flipV="1">
            <a:off x="9023119" y="3359191"/>
            <a:ext cx="616006" cy="171515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341D20-6460-254B-9AB4-73D58F6C74EC}"/>
              </a:ext>
            </a:extLst>
          </p:cNvPr>
          <p:cNvSpPr txBox="1"/>
          <p:nvPr/>
        </p:nvSpPr>
        <p:spPr>
          <a:xfrm>
            <a:off x="8699676" y="4145804"/>
            <a:ext cx="64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7085-DC92-F39C-7934-63C757EC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DA9D-BFFB-8106-CF23-C728784C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24FA453-F12A-19EB-8B7E-81EB4222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858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(two children)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404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4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First, find the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</a:rPr>
              <a:t>inorder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successor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From the right child, walk down the left.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Same as the finding minimum rooted from right child!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Copy the successors value.</a:t>
            </a:r>
          </a:p>
          <a:p>
            <a:r>
              <a:rPr lang="en-US" dirty="0"/>
              <a:t>Remove the successor.</a:t>
            </a:r>
          </a:p>
          <a:p>
            <a:pPr lvl="1"/>
            <a:r>
              <a:rPr lang="en-US" dirty="0"/>
              <a:t>This is the other removal case!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8909467" y="2098580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26070F9-1729-E444-AF05-319E9416F681}"/>
              </a:ext>
            </a:extLst>
          </p:cNvPr>
          <p:cNvCxnSpPr>
            <a:stCxn id="12" idx="7"/>
            <a:endCxn id="14" idx="0"/>
          </p:cNvCxnSpPr>
          <p:nvPr/>
        </p:nvCxnSpPr>
        <p:spPr>
          <a:xfrm rot="16200000" flipH="1">
            <a:off x="9165618" y="2950962"/>
            <a:ext cx="1050361" cy="959565"/>
          </a:xfrm>
          <a:prstGeom prst="curvedConnector3">
            <a:avLst>
              <a:gd name="adj1" fmla="val -29174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2E6CEAD-1B80-D743-8975-5D695EA8A086}"/>
              </a:ext>
            </a:extLst>
          </p:cNvPr>
          <p:cNvCxnSpPr>
            <a:cxnSpLocks/>
            <a:stCxn id="14" idx="0"/>
            <a:endCxn id="17" idx="0"/>
          </p:cNvCxnSpPr>
          <p:nvPr/>
        </p:nvCxnSpPr>
        <p:spPr>
          <a:xfrm rot="16200000" flipH="1" flipV="1">
            <a:off x="9345643" y="4249407"/>
            <a:ext cx="1118422" cy="531457"/>
          </a:xfrm>
          <a:prstGeom prst="curvedConnector3">
            <a:avLst>
              <a:gd name="adj1" fmla="val -2044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D68-9ABA-94D4-792C-BBA7D56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6CD0-867D-D77B-72AC-DD64134F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5E6D-AA75-E97E-B1EF-FB38E074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550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Remove </a:t>
            </a:r>
            <a:r>
              <a:rPr lang="en-US" dirty="0">
                <a:latin typeface="Courier" pitchFamily="2" charset="0"/>
              </a:rPr>
              <a:t>5</a:t>
            </a:r>
            <a:r>
              <a:rPr lang="en-US" dirty="0"/>
              <a:t> from the tree.</a:t>
            </a:r>
          </a:p>
          <a:p>
            <a:pPr lvl="1"/>
            <a:r>
              <a:rPr lang="en-US" dirty="0"/>
              <a:t>The successor from last slide.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DDBEC0-623D-6A4A-9231-03C786D2F5D0}"/>
                </a:ext>
              </a:extLst>
            </p:cNvPr>
            <p:cNvCxnSpPr>
              <a:cxnSpLocks/>
              <a:stCxn id="14" idx="3"/>
              <a:endCxn id="17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9502397" y="4320468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0A42-F8A8-2675-2F57-25E6726C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30AF-DFA9-AB1A-3E6C-F5D23B09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9C60-0B85-5249-0AA6-38AB853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22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a key (missing either 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" pitchFamily="2" charset="0"/>
              </a:rPr>
              <a:t>5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from the tree.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successor from last slide.</a:t>
            </a:r>
          </a:p>
          <a:p>
            <a:r>
              <a:rPr lang="en-US" dirty="0"/>
              <a:t>Left child is missing (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Replace with right child (also </a:t>
            </a:r>
            <a:r>
              <a:rPr lang="en-US" dirty="0">
                <a:latin typeface="Courier" pitchFamily="2" charset="0"/>
              </a:rPr>
              <a:t>NULL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Delete the node.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16E4D0-6A2D-554D-A830-D5114B3FE6D6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Down Arrow 22">
            <a:extLst>
              <a:ext uri="{FF2B5EF4-FFF2-40B4-BE49-F238E27FC236}">
                <a16:creationId xmlns:a16="http://schemas.microsoft.com/office/drawing/2014/main" id="{17C549F4-8112-F442-952D-047E4DDCE918}"/>
              </a:ext>
            </a:extLst>
          </p:cNvPr>
          <p:cNvSpPr/>
          <p:nvPr/>
        </p:nvSpPr>
        <p:spPr>
          <a:xfrm>
            <a:off x="9502397" y="4320468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E5D77B0A-5C8E-0247-828C-8A5E265E0D7C}"/>
              </a:ext>
            </a:extLst>
          </p:cNvPr>
          <p:cNvSpPr/>
          <p:nvPr/>
        </p:nvSpPr>
        <p:spPr>
          <a:xfrm>
            <a:off x="9203695" y="4906780"/>
            <a:ext cx="870857" cy="866590"/>
          </a:xfrm>
          <a:prstGeom prst="mathMultiply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9601-C57E-F977-7D81-2B0BEC30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C76B-2C1D-0375-3391-9E9EC747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E1AA-7755-3C7D-1114-C55A0BA6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0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Performed through a </a:t>
            </a:r>
            <a:r>
              <a:rPr lang="en-US" i="1" dirty="0" err="1"/>
              <a:t>postorder</a:t>
            </a:r>
            <a:r>
              <a:rPr lang="en-US" i="1" dirty="0"/>
              <a:t> traversal.</a:t>
            </a:r>
          </a:p>
          <a:p>
            <a:pPr lvl="1"/>
            <a:r>
              <a:rPr lang="en-US" dirty="0"/>
              <a:t>Children are handled before their parents.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2BA8-B9B3-6685-8CF0-29720C8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E9A0-66A8-352E-A104-E897D8E2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716CB-4987-9479-C43F-879A5AD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11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left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CC92DEE-E461-7043-895B-1F761D6C3696}"/>
              </a:ext>
            </a:extLst>
          </p:cNvPr>
          <p:cNvSpPr/>
          <p:nvPr/>
        </p:nvSpPr>
        <p:spPr>
          <a:xfrm>
            <a:off x="1886317" y="4436260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8607-2F5C-F0D8-3215-CFF68065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0F20-3A61-A7DC-3C1F-199FB750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85C51A2-0754-C23D-83E1-9140897C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10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left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6969762" y="2827734"/>
            <a:ext cx="3466548" cy="2778070"/>
            <a:chOff x="7470140" y="3129280"/>
            <a:chExt cx="291592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5D57AA-20E8-8B4C-934E-67612AB8C431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15AB25-AFAA-7A41-A0D3-BDB67F7BF9C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D10569-7DEA-E44E-AAC9-7DF415731F1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0800000" flipV="1">
            <a:off x="7235491" y="4221653"/>
            <a:ext cx="265728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6127FC9-395E-904A-AEA2-73D9AF5CFD7D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D10D-1609-A2E6-E920-401F62A1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BE4D-2678-85D9-1AE8-01E38EA9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B90C2-7D69-3FFA-0053-9C11FFCE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4"/>
            <a:ext cx="2935092" cy="2778070"/>
            <a:chOff x="7917180" y="3129280"/>
            <a:chExt cx="246888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70651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98BF-42E7-AC6A-CB2D-C588B1D1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9508-8CFF-BBE6-3652-B6FAC2FA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DA56-68BB-5A46-A590-2B9594A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1C8-94DD-E141-8C45-6076C920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21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</a:p>
          <a:p>
            <a:r>
              <a:rPr lang="en-US" b="1" dirty="0"/>
              <a:t>Traversal</a:t>
            </a:r>
          </a:p>
          <a:p>
            <a:pPr lvl="1"/>
            <a:r>
              <a:rPr lang="en-US" dirty="0"/>
              <a:t>A means of visiting each node exactly once.</a:t>
            </a:r>
          </a:p>
          <a:p>
            <a:pPr lvl="1"/>
            <a:r>
              <a:rPr lang="en-US" dirty="0"/>
              <a:t>Four traversals: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Preorder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Inorder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Postorder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Level order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Successor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Predecessor</a:t>
            </a: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2ADA6033-836A-0C45-8E58-C2A0BCBC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821" y="1563510"/>
            <a:ext cx="3531155" cy="46930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6372-9E70-C4C2-2C37-425D9437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EF5F-9FB1-E2AE-EDB7-BC14B962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6AFE-FBF0-78D7-F404-C800032A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239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right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4"/>
            <a:ext cx="2935092" cy="2778070"/>
            <a:chOff x="7917180" y="3129280"/>
            <a:chExt cx="2468880" cy="2336800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882EEA-FF10-0A46-B24C-7DE18A3CE70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753757-86E2-E749-A13F-F2370D22CA35}"/>
                </a:ext>
              </a:extLst>
            </p:cNvPr>
            <p:cNvCxnSpPr>
              <a:cxnSpLocks/>
              <a:stCxn id="13" idx="5"/>
              <a:endCxn id="16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69751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AE7C41-B71E-6444-A955-A346CAF9A0CD}"/>
              </a:ext>
            </a:extLst>
          </p:cNvPr>
          <p:cNvCxnSpPr>
            <a:cxnSpLocks/>
            <a:stCxn id="13" idx="6"/>
            <a:endCxn id="16" idx="0"/>
          </p:cNvCxnSpPr>
          <p:nvPr/>
        </p:nvCxnSpPr>
        <p:spPr>
          <a:xfrm>
            <a:off x="8032679" y="4221654"/>
            <a:ext cx="265729" cy="852693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96A9-ACE1-BA43-1A4F-52B4ACDC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DA82-706B-B4C5-FBB9-2ABC2051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F64B-9B1D-803F-4422-2E9FE947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67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7501222" y="2827733"/>
            <a:ext cx="2935092" cy="1659648"/>
            <a:chOff x="7917180" y="3129280"/>
            <a:chExt cx="246888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79BBCF-744A-7B44-9D17-7CD8B59D13F5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C59F221-66C1-FD49-BFB9-CCEF78AD9B28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C09A64-3C71-AA40-88DD-E7BED395284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0800000" flipV="1">
            <a:off x="7766948" y="3093463"/>
            <a:ext cx="990442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82525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A5CB-9CB3-1494-8FD3-4114F891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3703-4844-651E-F3FD-12F43ABE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5318F-9C6F-4CBF-B544-0B59A9F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27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8757393" y="2827733"/>
            <a:ext cx="1678921" cy="1659648"/>
            <a:chOff x="8973820" y="3129280"/>
            <a:chExt cx="141224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982525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966C8-20AC-D170-7265-26FAFD36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1BFB4-AC83-330E-9237-21F3C68F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5E38E-637C-6083-6772-288241BF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719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Traverse down right subtree.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C632D-BDBB-9149-8039-07F689CBCA78}"/>
              </a:ext>
            </a:extLst>
          </p:cNvPr>
          <p:cNvGrpSpPr/>
          <p:nvPr/>
        </p:nvGrpSpPr>
        <p:grpSpPr>
          <a:xfrm>
            <a:off x="8757393" y="2827733"/>
            <a:ext cx="1678921" cy="1659648"/>
            <a:chOff x="8973820" y="3129280"/>
            <a:chExt cx="1412240" cy="1396029"/>
          </a:xfrm>
          <a:solidFill>
            <a:schemeClr val="accent6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795335-2239-BC4C-85CB-2FE4A6ED70E7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9CFA71-7765-BA49-8B38-E353AE5F2007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5BC0B9-B078-E847-B1C7-81A9B8F40FF6}"/>
                </a:ext>
              </a:extLst>
            </p:cNvPr>
            <p:cNvCxnSpPr>
              <a:cxnSpLocks/>
              <a:stCxn id="12" idx="5"/>
              <a:endCxn id="14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C9C768A-EE0D-3D49-8222-79700545A95C}"/>
              </a:ext>
            </a:extLst>
          </p:cNvPr>
          <p:cNvCxnSpPr>
            <a:cxnSpLocks/>
            <a:stCxn id="12" idx="6"/>
            <a:endCxn id="14" idx="0"/>
          </p:cNvCxnSpPr>
          <p:nvPr/>
        </p:nvCxnSpPr>
        <p:spPr>
          <a:xfrm>
            <a:off x="9288850" y="3093462"/>
            <a:ext cx="881736" cy="862462"/>
          </a:xfrm>
          <a:prstGeom prst="curved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DC4B-3CF5-4155-86B0-072A5DE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D2B1-85C3-C5C6-92BF-FEDE3925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5C3ED-DFA0-2A1E-6CDD-D03B4A71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14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Nowhere else to traverse.</a:t>
            </a:r>
          </a:p>
          <a:p>
            <a:pPr lvl="1"/>
            <a:r>
              <a:rPr lang="en-US" dirty="0"/>
              <a:t>Delete the node and go back up.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9795335-2239-BC4C-85CB-2FE4A6ED70E7}"/>
              </a:ext>
            </a:extLst>
          </p:cNvPr>
          <p:cNvSpPr/>
          <p:nvPr/>
        </p:nvSpPr>
        <p:spPr>
          <a:xfrm>
            <a:off x="8757389" y="2827732"/>
            <a:ext cx="531457" cy="531457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A810D-2BD6-1810-D97F-1C95F885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54F6-EFD8-4C4A-2A73-DC1756A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83F46-C01E-F480-9504-6EE9CDFF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443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30F8-4AFC-664A-88C0-99BF41C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3F49-4E72-F448-AE19-48176772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77277" cy="4351338"/>
          </a:xfrm>
        </p:spPr>
        <p:txBody>
          <a:bodyPr>
            <a:normAutofit/>
          </a:bodyPr>
          <a:lstStyle/>
          <a:p>
            <a:r>
              <a:rPr lang="en-US" dirty="0"/>
              <a:t>Delete the node.</a:t>
            </a:r>
          </a:p>
          <a:p>
            <a:r>
              <a:rPr lang="en-US" dirty="0"/>
              <a:t>The tree has been deleted.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C5074-6E5D-F343-9A74-8C99E6E0297C}"/>
              </a:ext>
            </a:extLst>
          </p:cNvPr>
          <p:cNvGrpSpPr/>
          <p:nvPr/>
        </p:nvGrpSpPr>
        <p:grpSpPr>
          <a:xfrm>
            <a:off x="6027922" y="4594447"/>
            <a:ext cx="613144" cy="715926"/>
            <a:chOff x="6021572" y="3218121"/>
            <a:chExt cx="613144" cy="71592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01A0FEA-2404-7C43-8199-405826CC1342}"/>
                </a:ext>
              </a:extLst>
            </p:cNvPr>
            <p:cNvSpPr/>
            <p:nvPr/>
          </p:nvSpPr>
          <p:spPr>
            <a:xfrm>
              <a:off x="6485860" y="3218121"/>
              <a:ext cx="148856" cy="71592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B8544-3EFE-9340-B525-D715F4F61DD0}"/>
                </a:ext>
              </a:extLst>
            </p:cNvPr>
            <p:cNvSpPr txBox="1"/>
            <p:nvPr/>
          </p:nvSpPr>
          <p:spPr>
            <a:xfrm>
              <a:off x="6021572" y="3391418"/>
              <a:ext cx="545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053FDA1-9C3C-AF4F-BAA7-B35CBE3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6" y="3675544"/>
            <a:ext cx="4432300" cy="2184400"/>
          </a:xfrm>
          <a:prstGeom prst="rect">
            <a:avLst/>
          </a:prstGeom>
        </p:spPr>
      </p:pic>
      <p:sp>
        <p:nvSpPr>
          <p:cNvPr id="23" name="Down Arrow 22">
            <a:extLst>
              <a:ext uri="{FF2B5EF4-FFF2-40B4-BE49-F238E27FC236}">
                <a16:creationId xmlns:a16="http://schemas.microsoft.com/office/drawing/2014/main" id="{7EC3A3E5-F42B-5046-8A4D-30165AC06B1E}"/>
              </a:ext>
            </a:extLst>
          </p:cNvPr>
          <p:cNvSpPr/>
          <p:nvPr/>
        </p:nvSpPr>
        <p:spPr>
          <a:xfrm>
            <a:off x="8909467" y="2121313"/>
            <a:ext cx="227302" cy="600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0D3E130A-F53F-4946-8249-C6EEBDDBCE58}"/>
              </a:ext>
            </a:extLst>
          </p:cNvPr>
          <p:cNvSpPr/>
          <p:nvPr/>
        </p:nvSpPr>
        <p:spPr>
          <a:xfrm>
            <a:off x="1886317" y="4721269"/>
            <a:ext cx="380011" cy="15818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ADC1-A914-C232-3699-A4C1B057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2C4E-531E-C3E7-2620-649F8C69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7F6D1-BC5E-C6ED-4841-D88A6FD6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68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D2D1-A0C6-3644-9B33-3449FCE5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3007-D250-7841-9D91-54BF266E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are widely used through computer science.</a:t>
            </a:r>
          </a:p>
          <a:p>
            <a:pPr lvl="1"/>
            <a:r>
              <a:rPr lang="en-US" dirty="0"/>
              <a:t>Great for representing hierarchy (like for a filesystem!)</a:t>
            </a:r>
          </a:p>
          <a:p>
            <a:r>
              <a:rPr lang="en-US" dirty="0"/>
              <a:t>Does not need to impose an ordering, but useful to.</a:t>
            </a:r>
          </a:p>
          <a:p>
            <a:pPr lvl="1"/>
            <a:r>
              <a:rPr lang="en-US" dirty="0"/>
              <a:t>Total ordering (binary search tree)</a:t>
            </a:r>
          </a:p>
          <a:p>
            <a:pPr lvl="1"/>
            <a:r>
              <a:rPr lang="en-US" dirty="0"/>
              <a:t>Partial ordering (min/max heap)</a:t>
            </a:r>
          </a:p>
          <a:p>
            <a:r>
              <a:rPr lang="en-US" dirty="0"/>
              <a:t>Nodes can have an arbitrary number of children.</a:t>
            </a:r>
          </a:p>
          <a:p>
            <a:r>
              <a:rPr lang="en-US" dirty="0"/>
              <a:t>Four main ways of traversing a tree:</a:t>
            </a:r>
          </a:p>
          <a:p>
            <a:pPr lvl="1"/>
            <a:r>
              <a:rPr lang="en-US" dirty="0"/>
              <a:t>Preorder, </a:t>
            </a:r>
            <a:r>
              <a:rPr lang="en-US" dirty="0" err="1"/>
              <a:t>inorder</a:t>
            </a:r>
            <a:r>
              <a:rPr lang="en-US" dirty="0"/>
              <a:t>, </a:t>
            </a:r>
            <a:r>
              <a:rPr lang="en-US" dirty="0" err="1"/>
              <a:t>postorder</a:t>
            </a:r>
            <a:r>
              <a:rPr lang="en-US" dirty="0"/>
              <a:t>, and level order.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0640-4C88-1EBF-42C6-7FB201F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96FD-8198-8F02-5009-27A00FDB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F3EC-3602-35A8-DE25-0020C2F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0549-0382-184D-B6F7-E9BBFBF9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292A3-7346-B44D-A393-E3784847E118}"/>
              </a:ext>
            </a:extLst>
          </p:cNvPr>
          <p:cNvGrpSpPr/>
          <p:nvPr/>
        </p:nvGrpSpPr>
        <p:grpSpPr>
          <a:xfrm>
            <a:off x="7021702" y="3093772"/>
            <a:ext cx="3466548" cy="2778070"/>
            <a:chOff x="7470140" y="3129280"/>
            <a:chExt cx="2915920" cy="233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44922D-117C-C149-84EC-575768C1B89C}"/>
                </a:ext>
              </a:extLst>
            </p:cNvPr>
            <p:cNvSpPr/>
            <p:nvPr/>
          </p:nvSpPr>
          <p:spPr>
            <a:xfrm>
              <a:off x="8973820" y="312928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7848F3-15C8-474E-B86D-300C3B6FC363}"/>
                </a:ext>
              </a:extLst>
            </p:cNvPr>
            <p:cNvSpPr/>
            <p:nvPr/>
          </p:nvSpPr>
          <p:spPr>
            <a:xfrm>
              <a:off x="791718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9EC4F7-F1BE-6A4A-B6E9-E51BDB7C2775}"/>
                </a:ext>
              </a:extLst>
            </p:cNvPr>
            <p:cNvSpPr/>
            <p:nvPr/>
          </p:nvSpPr>
          <p:spPr>
            <a:xfrm>
              <a:off x="9939020" y="4078269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B0C95D-4AB4-E04E-AFF4-4D0239ADEF30}"/>
                </a:ext>
              </a:extLst>
            </p:cNvPr>
            <p:cNvSpPr/>
            <p:nvPr/>
          </p:nvSpPr>
          <p:spPr>
            <a:xfrm>
              <a:off x="747014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346C75-2AC4-C94A-B0B1-1B907A3D77EF}"/>
                </a:ext>
              </a:extLst>
            </p:cNvPr>
            <p:cNvSpPr/>
            <p:nvPr/>
          </p:nvSpPr>
          <p:spPr>
            <a:xfrm>
              <a:off x="836422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E9F7B7-9831-5349-A30F-C85ED1FADC8F}"/>
                </a:ext>
              </a:extLst>
            </p:cNvPr>
            <p:cNvSpPr/>
            <p:nvPr/>
          </p:nvSpPr>
          <p:spPr>
            <a:xfrm>
              <a:off x="9491980" y="5019040"/>
              <a:ext cx="447040" cy="44704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B56DE3-4F80-D24D-BF71-9034F0ED9BC0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 flipH="1">
              <a:off x="769366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2CEDE8-66BF-EE47-9020-16C364686DFB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8298753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50E854-4D73-864B-9C32-0116A719569F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8140700" y="3510853"/>
              <a:ext cx="89858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80935A-16F1-F242-A327-840FDE0634E9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9355393" y="3510853"/>
              <a:ext cx="807147" cy="567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77BB88-95A0-A643-997A-FF3FC52E480F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9715500" y="4459842"/>
              <a:ext cx="288987" cy="5591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80C7-16B5-F54A-A15B-F0CE9280AA49}"/>
              </a:ext>
            </a:extLst>
          </p:cNvPr>
          <p:cNvGrpSpPr/>
          <p:nvPr/>
        </p:nvGrpSpPr>
        <p:grpSpPr>
          <a:xfrm>
            <a:off x="6241512" y="1736780"/>
            <a:ext cx="2210427" cy="1193406"/>
            <a:chOff x="6096000" y="5222350"/>
            <a:chExt cx="2210427" cy="11934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33C731-09E2-8248-B811-534533EE1010}"/>
                </a:ext>
              </a:extLst>
            </p:cNvPr>
            <p:cNvSpPr txBox="1"/>
            <p:nvPr/>
          </p:nvSpPr>
          <p:spPr>
            <a:xfrm>
              <a:off x="6406507" y="5222350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unvisited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544AC4-22CA-E84F-9C78-6E22ABD8C118}"/>
                </a:ext>
              </a:extLst>
            </p:cNvPr>
            <p:cNvSpPr/>
            <p:nvPr/>
          </p:nvSpPr>
          <p:spPr>
            <a:xfrm>
              <a:off x="6096000" y="5688581"/>
              <a:ext cx="294640" cy="29464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D338F2-759F-B54B-A021-60D00D80A079}"/>
                </a:ext>
              </a:extLst>
            </p:cNvPr>
            <p:cNvSpPr/>
            <p:nvPr/>
          </p:nvSpPr>
          <p:spPr>
            <a:xfrm>
              <a:off x="6096000" y="5259696"/>
              <a:ext cx="294640" cy="29464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5B1AE3A-19DC-EA4B-BD90-DCCD9CD62B99}"/>
                </a:ext>
              </a:extLst>
            </p:cNvPr>
            <p:cNvSpPr/>
            <p:nvPr/>
          </p:nvSpPr>
          <p:spPr>
            <a:xfrm>
              <a:off x="6096000" y="6100568"/>
              <a:ext cx="294640" cy="294640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5998C-9BB7-7E46-AD1F-20DCCFB50171}"/>
                </a:ext>
              </a:extLst>
            </p:cNvPr>
            <p:cNvSpPr txBox="1"/>
            <p:nvPr/>
          </p:nvSpPr>
          <p:spPr>
            <a:xfrm>
              <a:off x="6397717" y="5640961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visited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B30FC8-6845-5E4B-B416-2C5BBACA9E14}"/>
                </a:ext>
              </a:extLst>
            </p:cNvPr>
            <p:cNvSpPr txBox="1"/>
            <p:nvPr/>
          </p:nvSpPr>
          <p:spPr>
            <a:xfrm>
              <a:off x="6397717" y="604642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printed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C631B1C-FEF9-A945-B67F-F692A613CA1C}"/>
              </a:ext>
            </a:extLst>
          </p:cNvPr>
          <p:cNvSpPr txBox="1"/>
          <p:nvPr/>
        </p:nvSpPr>
        <p:spPr>
          <a:xfrm>
            <a:off x="8038743" y="2255433"/>
            <a:ext cx="288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order:</a:t>
            </a:r>
          </a:p>
        </p:txBody>
      </p:sp>
      <p:pic>
        <p:nvPicPr>
          <p:cNvPr id="19" name="Content Placeholder 18" descr="Text&#10;&#10;Description automatically generated">
            <a:extLst>
              <a:ext uri="{FF2B5EF4-FFF2-40B4-BE49-F238E27FC236}">
                <a16:creationId xmlns:a16="http://schemas.microsoft.com/office/drawing/2014/main" id="{461C62C5-6AE1-B34A-B305-AB8019A1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532" y="2923047"/>
            <a:ext cx="4470400" cy="21082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0146C-1D99-E6AA-B405-82A0F46B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2/28/20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CCB91F-6ACA-BD34-A9BD-E9242AC1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Darrell Long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125933F-6696-EE5E-7439-0EF2C65C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499A5-7438-F940-AF1E-DDA4E87747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88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2849</Words>
  <Application>Microsoft Macintosh PowerPoint</Application>
  <PresentationFormat>Widescreen</PresentationFormat>
  <Paragraphs>1101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Courier</vt:lpstr>
      <vt:lpstr>Gill Sans MT</vt:lpstr>
      <vt:lpstr>Parcel</vt:lpstr>
      <vt:lpstr>Office Theme</vt:lpstr>
      <vt:lpstr>Trees</vt:lpstr>
      <vt:lpstr>What’s a tree?</vt:lpstr>
      <vt:lpstr>What’s a node?</vt:lpstr>
      <vt:lpstr>Terminology</vt:lpstr>
      <vt:lpstr>Terminology</vt:lpstr>
      <vt:lpstr>Terminology</vt:lpstr>
      <vt:lpstr>Terminology</vt:lpstr>
      <vt:lpstr>Terminology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Preorder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Inorder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Postorder Traversal</vt:lpstr>
      <vt:lpstr>Level Order Traversal</vt:lpstr>
      <vt:lpstr>Terminology</vt:lpstr>
      <vt:lpstr>Binary Search Trees</vt:lpstr>
      <vt:lpstr>Binary Search Trees in C</vt:lpstr>
      <vt:lpstr>Finding the minimum</vt:lpstr>
      <vt:lpstr>Finding the maximum</vt:lpstr>
      <vt:lpstr>Time complexity for finding extrema</vt:lpstr>
      <vt:lpstr>Finding the height of a tree</vt:lpstr>
      <vt:lpstr>Checking if a tree is balanced</vt:lpstr>
      <vt:lpstr>Finding a key</vt:lpstr>
      <vt:lpstr>Finding a key</vt:lpstr>
      <vt:lpstr>Finding a key</vt:lpstr>
      <vt:lpstr>Finding a key</vt:lpstr>
      <vt:lpstr>Finding a key</vt:lpstr>
      <vt:lpstr>Inserting a new key</vt:lpstr>
      <vt:lpstr>Inserting a new key</vt:lpstr>
      <vt:lpstr>Inserting a new key</vt:lpstr>
      <vt:lpstr>Inserting a new key</vt:lpstr>
      <vt:lpstr>Inserting a new key</vt:lpstr>
      <vt:lpstr>Inserting a new key</vt:lpstr>
      <vt:lpstr>Remove a key</vt:lpstr>
      <vt:lpstr>Remove a key (missing either child)</vt:lpstr>
      <vt:lpstr>Remove a key (missing either child)</vt:lpstr>
      <vt:lpstr>Remove a key (two children)</vt:lpstr>
      <vt:lpstr>Remove a key (two children)</vt:lpstr>
      <vt:lpstr>Remove a key (two children)</vt:lpstr>
      <vt:lpstr>Remove a key (missing either child)</vt:lpstr>
      <vt:lpstr>Remove a key (missing either child)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Deleting a tree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search trees (tries)</dc:title>
  <dc:creator>Sabrina Chiehyu Au</dc:creator>
  <cp:lastModifiedBy>Darrell Long</cp:lastModifiedBy>
  <cp:revision>222</cp:revision>
  <dcterms:created xsi:type="dcterms:W3CDTF">2020-02-24T17:44:19Z</dcterms:created>
  <dcterms:modified xsi:type="dcterms:W3CDTF">2023-02-15T20:18:18Z</dcterms:modified>
</cp:coreProperties>
</file>