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2"/>
  </p:notesMasterIdLst>
  <p:sldIdLst>
    <p:sldId id="256" r:id="rId2"/>
    <p:sldId id="273" r:id="rId3"/>
    <p:sldId id="275" r:id="rId4"/>
    <p:sldId id="276" r:id="rId5"/>
    <p:sldId id="277" r:id="rId6"/>
    <p:sldId id="278" r:id="rId7"/>
    <p:sldId id="258" r:id="rId8"/>
    <p:sldId id="283" r:id="rId9"/>
    <p:sldId id="280" r:id="rId10"/>
    <p:sldId id="270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8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B640-55B6-E24D-9667-49755F71AF6D}" type="datetime3">
              <a:rPr lang="en-US" smtClean="0"/>
              <a:t>6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C29-FC47-E14E-97FA-E80D84AE2880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AC3-90B8-F946-AF17-1FBE1C3030EB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EFE-FAC1-1447-BB16-6B0E59CA612F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4BD-5C1A-FF47-99E5-29086B846181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530-E30B-3F44-9D8C-568A65C29E95}" type="datetime3">
              <a:rPr lang="en-US" smtClean="0"/>
              <a:t>6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8685-1732-454B-916C-02B19C953B04}" type="datetime3">
              <a:rPr lang="en-US" smtClean="0"/>
              <a:t>6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9DD4-0F36-D243-9110-DA7C789B511A}" type="datetime3">
              <a:rPr lang="en-US" smtClean="0"/>
              <a:t>6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93FA-A174-9C47-B110-9B4EE3AD5EE7}" type="datetime3">
              <a:rPr lang="en-US" smtClean="0"/>
              <a:t>6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BE68-8CC2-D045-899E-5BEAADD08C92}" type="datetime3">
              <a:rPr lang="en-US" smtClean="0"/>
              <a:t>6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9A4-3149-374D-8AC8-4A6B63F3164F}" type="datetime3">
              <a:rPr lang="en-US" smtClean="0"/>
              <a:t>6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1F9E-C638-4843-B960-2A15A40863C2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330359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Darrell Long</a:t>
            </a:r>
          </a:p>
          <a:p>
            <a:pPr algn="l"/>
            <a:r>
              <a:rPr lang="en-US"/>
              <a:t>CSE 13S</a:t>
            </a:r>
          </a:p>
        </p:txBody>
      </p: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33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8940" y="6356350"/>
            <a:ext cx="215548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2D36463-ABF6-8145-BDA9-B2460F5E1C09}" type="datetime3">
              <a:rPr lang="en-US" smtClean="0"/>
              <a:t>6 March 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20" y="6356350"/>
            <a:ext cx="365760" cy="365125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1AF3-D666-E747-A7D0-D7816FA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3" r="20692" b="-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0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3233-8563-4E48-BDE4-87A7E67B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Letters and strings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</p:spPr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/>
                  <a:t> a </a:t>
                </a:r>
                <a:r>
                  <a:rPr lang="en-US" sz="2000" b="0" i="1"/>
                  <a:t>letter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/>
                  <a:t> </a:t>
                </a:r>
                <a:r>
                  <a:rPr lang="en-US" sz="2000"/>
                  <a:t>a </a:t>
                </a:r>
                <a:r>
                  <a:rPr lang="en-US" sz="2000" i="1"/>
                  <a:t>string</a:t>
                </a:r>
                <a:endParaRPr lang="en-US" sz="2000" b="0" i="1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/>
                  <a:t> is the empty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  <a:blipFill>
                <a:blip r:embed="rId2"/>
                <a:stretch>
                  <a:fillRect l="-811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string, then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  <a:blipFill>
                <a:blip r:embed="rId3"/>
                <a:stretch>
                  <a:fillRect l="-811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D024-D191-DA47-9531-4085D9A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E2816-4E52-9040-BF2D-3B02EB5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033479"/>
            <a:ext cx="2743200" cy="365125"/>
          </a:xfrm>
        </p:spPr>
        <p:txBody>
          <a:bodyPr/>
          <a:lstStyle/>
          <a:p>
            <a:fld id="{A6BEECBB-2CBF-3C4E-8F4D-A1C580BA67E8}" type="datetime3">
              <a:rPr lang="en-US" smtClean="0"/>
              <a:t>6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FF63-AC06-194D-AA97-7ADD88F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036" y="6033479"/>
            <a:ext cx="4114800" cy="365125"/>
          </a:xfrm>
        </p:spPr>
        <p:txBody>
          <a:bodyPr/>
          <a:lstStyle/>
          <a:p>
            <a:r>
              <a:rPr lang="en-US" dirty="0"/>
              <a:t>© 2020 Darrell Long</a:t>
            </a:r>
          </a:p>
        </p:txBody>
      </p:sp>
    </p:spTree>
    <p:extLst>
      <p:ext uri="{BB962C8B-B14F-4D97-AF65-F5344CB8AC3E}">
        <p14:creationId xmlns:p14="http://schemas.microsoft.com/office/powerpoint/2010/main" val="205313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Regex: “int”</a:t>
            </a:r>
          </a:p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FCE-7EB9-ED4D-B838-0F168780A672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0406-7836-CA4D-B5A2-ACE9D00E6E5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4037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F9AB-33AC-7344-82CD-768B225ADDA1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1277-7BBB-504F-9D12-51F850A47BA4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2453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FF38-6BAC-164A-A9CE-6DC233B7C86D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06DBB-890D-F240-A8ED-12A3E79B20D1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6906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47D5-448D-7540-8FCB-3B13AEC5CAF2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F85EB-183D-2343-B588-260F94C1150E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77996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A748-9DAB-EE47-8808-39BB0FE03CF7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4793-930A-4440-8EDB-64C4F392EA4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2728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D5F3-1909-3746-8630-B0CCB0FDB7FE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D423D-A952-D142-8173-A03652E2FB00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285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F26D-31B1-2B4B-B794-D5CB8D4F9933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1C700-D850-9440-93B4-61B84A86FACF}"/>
              </a:ext>
            </a:extLst>
          </p:cNvPr>
          <p:cNvSpPr/>
          <p:nvPr/>
        </p:nvSpPr>
        <p:spPr>
          <a:xfrm>
            <a:off x="9066084" y="3265318"/>
            <a:ext cx="1516401" cy="15164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8B5AB-E495-E142-A600-AB3AD3F17603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35397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16B3-CEF9-7643-96C3-3E2DE5B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Nondeterministic Finite Automata (NFA)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AC2A-B8DE-274F-B996-C12A5D7A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NFA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Set of start states</a:t>
            </a:r>
            <a:endParaRPr lang="en-US" sz="2000" baseline="-25000" dirty="0"/>
          </a:p>
          <a:p>
            <a:pPr lvl="1"/>
            <a:r>
              <a:rPr lang="en-US" sz="2000" dirty="0"/>
              <a:t>δ – State transition function</a:t>
            </a:r>
          </a:p>
          <a:p>
            <a:pPr lvl="1"/>
            <a:r>
              <a:rPr lang="en-US" sz="2000" dirty="0"/>
              <a:t>F – Set of final states</a:t>
            </a:r>
          </a:p>
          <a:p>
            <a:r>
              <a:rPr lang="en-US" sz="2400" dirty="0"/>
              <a:t>State transitions are not uniquely determined by the current state and input</a:t>
            </a:r>
          </a:p>
          <a:p>
            <a:r>
              <a:rPr lang="en-US" sz="2400" dirty="0"/>
              <a:t>Every NFA can be written as a DFA</a:t>
            </a:r>
          </a:p>
          <a:p>
            <a:pPr lvl="1"/>
            <a:r>
              <a:rPr lang="en-US" sz="2000" dirty="0"/>
              <a:t>Exponentially large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A88C-2F49-2A4B-BED4-3AB9BF5C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767C63-BEC0-414C-95F3-6E3418C109B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E898-7F29-E540-9A3F-2A71285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EA4E-B5FD-9441-A279-D72E41F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0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simulation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B881-34E1-DA4A-8DEC-0C368A85F400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E1655-0A50-7148-BD18-B1232A03146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9B132-B577-9D44-8732-D1CCAAB0478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02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What is a Regular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Also known as </a:t>
            </a:r>
            <a:r>
              <a:rPr lang="en-US" sz="1800" i="1">
                <a:cs typeface="Courier New" panose="02070309020205020404" pitchFamily="49" charset="0"/>
              </a:rPr>
              <a:t>regex</a:t>
            </a:r>
            <a:r>
              <a:rPr lang="en-US" sz="1800">
                <a:cs typeface="Courier New" panose="02070309020205020404" pitchFamily="49" charset="0"/>
              </a:rPr>
              <a:t> or </a:t>
            </a:r>
            <a:r>
              <a:rPr lang="en-US" sz="1800" i="1">
                <a:cs typeface="Courier New" panose="02070309020205020404" pitchFamily="49" charset="0"/>
              </a:rPr>
              <a:t>regexp</a:t>
            </a:r>
          </a:p>
          <a:p>
            <a:r>
              <a:rPr lang="en-US" sz="1800">
                <a:cs typeface="Courier New" panose="02070309020205020404" pitchFamily="49" charset="0"/>
              </a:rPr>
              <a:t>A series of characters that defines a search pattern</a:t>
            </a:r>
          </a:p>
          <a:p>
            <a:r>
              <a:rPr lang="en-US" sz="1800">
                <a:cs typeface="Courier New" panose="02070309020205020404" pitchFamily="49" charset="0"/>
              </a:rPr>
              <a:t>Used by databases, websites, vim, and command line programs such as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grep</a:t>
            </a:r>
            <a:r>
              <a:rPr lang="en-US" sz="1800">
                <a:cs typeface="Courier New" panose="02070309020205020404" pitchFamily="49" charset="0"/>
              </a:rPr>
              <a:t> and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awk</a:t>
            </a:r>
          </a:p>
          <a:p>
            <a:r>
              <a:rPr lang="en-US" sz="1800">
                <a:cs typeface="Courier New" panose="02070309020205020404" pitchFamily="49" charset="0"/>
              </a:rPr>
              <a:t>Lexical analysis in a compiler</a:t>
            </a:r>
          </a:p>
          <a:p>
            <a:endParaRPr lang="en-US" sz="1800">
              <a:cs typeface="Courier New" panose="020703090202050204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5D916C9-64D2-C04C-B4EF-1E2B4399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CE984F-245E-2749-BA92-11F168141678}" type="datetime3">
              <a:rPr lang="en-US" sz="110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476243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BAFD6-77FF-724C-8482-B2AC45954BBC}"/>
              </a:ext>
            </a:extLst>
          </p:cNvPr>
          <p:cNvSpPr txBox="1"/>
          <p:nvPr/>
        </p:nvSpPr>
        <p:spPr>
          <a:xfrm>
            <a:off x="7629744" y="5806791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1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F6F-8FAB-E442-9E4F-5E354198B78D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7CD3E-DB95-864E-B453-AEDCA1979FC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E16C7-1897-4147-87D0-6D9FFA38B82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07218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6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B07-4BC4-B141-8FBC-4A3A8AAC0EE5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ED15E-BB0A-944B-8804-F84A04BBEC22}"/>
              </a:ext>
            </a:extLst>
          </p:cNvPr>
          <p:cNvSpPr txBox="1"/>
          <p:nvPr/>
        </p:nvSpPr>
        <p:spPr>
          <a:xfrm>
            <a:off x="7209445" y="1075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42B50-1F96-0F44-BDB8-A9D4E30DA0C7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62477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C99D-D75D-D949-AB6B-EB506E40CA2F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FF664-C62C-594B-A7AB-692D84323625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B8481-12A8-A047-AA67-EAB1511A44E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94006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B78-751C-E649-8154-7FA37D6DA418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1DEF7-7E91-4C46-9ABC-CA75A1ED27DC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59A4A-C0DE-5449-B088-BB27249842B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15946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703635" cy="3511310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  <a:p>
            <a:r>
              <a:rPr lang="en-US" dirty="0">
                <a:solidFill>
                  <a:srgbClr val="FF0000"/>
                </a:solidFill>
              </a:rPr>
              <a:t>Backtrack!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D81-408D-404E-B680-A480B8A48578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64444-1C1B-2E4A-9C3A-B7A6CF07F54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B9693-67FE-5640-AC7C-8C116580964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33700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239D-DB28-BA40-8CF4-D0B4085A0621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A2157-8EF4-2C43-ACBA-7C12D538803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FCCB2-978E-FE40-B42D-E0F0AF35395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39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63F2-F1D1-464D-88C1-7EEBCDFBCD86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5AF6-9EF6-D14A-BE9A-13B8D5E9C133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181B-CD48-2948-82D9-16A3A68625D4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5344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8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995-AE44-0142-AFCB-42FA3EEA0420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8944-A267-4445-BD63-9A123941EE1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06DE5-8026-E04F-A843-9CEF490D18A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87982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2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15B8-2B14-924C-98C1-71C1F89B7022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ED4C7-CBC4-DD4E-942F-E91F0CB4D09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07142-49F7-D649-A2A3-D2674589BD6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2892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8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86A-0A70-E749-8880-B884F4AEBEF1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9D566-7DEC-A14A-B7D2-DC06AD32315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827A-E915-DC4F-98DE-78DD6A4E0A1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6019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2333-284B-3048-B8B2-FA3682C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9796-27BF-0A4A-9475-3FDD57B9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D0888C-7CE5-7242-86FC-96D20ECADEA0}" type="datetime3">
              <a:rPr lang="en-US" smtClean="0">
                <a:solidFill>
                  <a:srgbClr val="898989"/>
                </a:solidFill>
              </a:rPr>
              <a:t>6 March 2023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B40E-6418-734F-BFFB-6A226DA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A135-69AF-DD4C-AD80-F9C196D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C3928-D7E2-4147-85A2-A46141746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10962"/>
              </p:ext>
            </p:extLst>
          </p:nvPr>
        </p:nvGraphicFramePr>
        <p:xfrm>
          <a:off x="320040" y="2633306"/>
          <a:ext cx="9884404" cy="37508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5620">
                  <a:extLst>
                    <a:ext uri="{9D8B030D-6E8A-4147-A177-3AD203B41FA5}">
                      <a16:colId xmlns:a16="http://schemas.microsoft.com/office/drawing/2014/main" val="336000362"/>
                    </a:ext>
                  </a:extLst>
                </a:gridCol>
                <a:gridCol w="3056900">
                  <a:extLst>
                    <a:ext uri="{9D8B030D-6E8A-4147-A177-3AD203B41FA5}">
                      <a16:colId xmlns:a16="http://schemas.microsoft.com/office/drawing/2014/main" val="1596570120"/>
                    </a:ext>
                  </a:extLst>
                </a:gridCol>
                <a:gridCol w="2768038">
                  <a:extLst>
                    <a:ext uri="{9D8B030D-6E8A-4147-A177-3AD203B41FA5}">
                      <a16:colId xmlns:a16="http://schemas.microsoft.com/office/drawing/2014/main" val="3697974248"/>
                    </a:ext>
                  </a:extLst>
                </a:gridCol>
                <a:gridCol w="2903846">
                  <a:extLst>
                    <a:ext uri="{9D8B030D-6E8A-4147-A177-3AD203B41FA5}">
                      <a16:colId xmlns:a16="http://schemas.microsoft.com/office/drawing/2014/main" val="2682377659"/>
                    </a:ext>
                  </a:extLst>
                </a:gridCol>
              </a:tblGrid>
              <a:tr h="437820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8158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the character itself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aa</a:t>
                      </a: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b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S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nt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 Cruz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2158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any character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jum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ped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fle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xed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50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+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one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o+d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ood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od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0016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*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zero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u*int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32_t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8_t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837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 or zero occurrence of a one-character expression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an?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pple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8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Backtracking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Backtracking is an expensive recursive operation</a:t>
            </a:r>
          </a:p>
          <a:p>
            <a:r>
              <a:rPr lang="en-US" sz="2400" dirty="0"/>
              <a:t>Must explore all possible paths in the worst case</a:t>
            </a:r>
          </a:p>
          <a:p>
            <a:r>
              <a:rPr lang="en-US" sz="2400" dirty="0"/>
              <a:t>Number of paths can grow exponentially</a:t>
            </a:r>
          </a:p>
          <a:p>
            <a:r>
              <a:rPr lang="en-US" sz="2400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63E895-EE74-DB43-A9D7-09684045C54B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4BA3-D8D3-1242-BFD4-9ABF4F03B75C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C4B28-9046-794E-A9F4-AB6435565DE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92FAA-1309-DD4E-B413-DE689786D1E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91895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BBC0-90F2-EF40-A0AD-A4E80549FB01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3EAE25-BB16-7642-926A-46AF1BADD5D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F65B-176A-0145-9CF1-77EF2D3C904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F82C747-1375-1442-B7B3-45066FFC28CD}"/>
              </a:ext>
            </a:extLst>
          </p:cNvPr>
          <p:cNvSpPr txBox="1">
            <a:spLocks/>
          </p:cNvSpPr>
          <p:nvPr/>
        </p:nvSpPr>
        <p:spPr>
          <a:xfrm>
            <a:off x="838200" y="2387599"/>
            <a:ext cx="3276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2D42301-4CC3-B942-BFB3-295499AF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</p:spTree>
    <p:extLst>
      <p:ext uri="{BB962C8B-B14F-4D97-AF65-F5344CB8AC3E}">
        <p14:creationId xmlns:p14="http://schemas.microsoft.com/office/powerpoint/2010/main" val="97948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8C1-B575-B141-9C1C-03F4064E77C6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B3BD7-C41D-4649-9CAB-4815473F76E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6A71-3E43-F948-99E5-A0CF592C571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23769E-2626-5741-979D-EB8C0718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DB576B9-A902-0D46-866A-BC4D8FA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96042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0335-194C-E44B-A3EB-48B28030DE50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74A2B-823B-824B-99CA-2D42A95D757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B2C0A-D1A7-5C48-A8D8-334A6301510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E9A168A-BA73-0842-91D1-5974395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A29F438-37D3-4D45-8A65-2FD0041B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203843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84CE-DBFB-FE4A-844B-D016AC2FDEBA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E1686-14C3-9C4E-9C29-9BA5E428DB06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F036D-7FA3-6548-93FE-24974B8CCB03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BA75CBE-BF90-3C43-B9A3-EB38C902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02BE37F-204F-1045-B9AC-4C0A2F64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71021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2E34-BCBE-3B46-856D-A4FDE41A28DD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30E16-2B9B-D448-A034-F77958FA79F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21B6A-7D38-9B42-B4E5-1189E148C84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B91AF1C-2EC8-8642-A13F-7F99F44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C521817-76B0-E945-AAC6-66AA342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30542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DF-67D2-1F4C-BD68-D3227B8E45A3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836F6-0384-C144-A57C-4DD74247BF62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58534-F787-B14E-8BD9-E810B849919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7515A6B-3673-8F48-9108-C57F570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4678EC-1411-0045-86A7-8D7A8F4E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60926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Simulating Multiple States 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State transition function maps to those states that are reachable by the current state</a:t>
            </a:r>
          </a:p>
          <a:p>
            <a:r>
              <a:rPr lang="en-US" sz="2400" dirty="0"/>
              <a:t>Remember all the states that can be reached for some string </a:t>
            </a:r>
          </a:p>
          <a:p>
            <a:r>
              <a:rPr lang="en-US" sz="2400" dirty="0"/>
              <a:t>The NFA might be in every state in the worst case</a:t>
            </a:r>
          </a:p>
          <a:p>
            <a:r>
              <a:rPr lang="en-US" sz="2400" dirty="0"/>
              <a:t>Linear time</a:t>
            </a:r>
          </a:p>
          <a:p>
            <a:r>
              <a:rPr lang="en-US" sz="2400" dirty="0"/>
              <a:t>Introduced in Thompson’s </a:t>
            </a:r>
            <a:r>
              <a:rPr lang="en-US" i="1" dirty="0"/>
              <a:t>Regular Expression Search Algorithm </a:t>
            </a:r>
            <a:r>
              <a:rPr lang="en-US" dirty="0"/>
              <a:t>in 1968</a:t>
            </a:r>
          </a:p>
          <a:p>
            <a:r>
              <a:rPr lang="en-US" sz="2400" dirty="0"/>
              <a:t>Algorithms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AB7C7A-2A0A-3D48-8508-15508FC42D5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8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erson, person, glasses, wearing&#10;&#10;Description automatically generated">
            <a:extLst>
              <a:ext uri="{FF2B5EF4-FFF2-40B4-BE49-F238E27FC236}">
                <a16:creationId xmlns:a16="http://schemas.microsoft.com/office/drawing/2014/main" id="{36C7DA80-42EF-E042-AA46-2F0F13035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00" r="9013" b="242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A54F-5917-BE4E-B0B6-912075EB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regex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192D-8675-A944-9224-C659634C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This will be a short tutorial on how to use regex.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BAB1-CA62-7047-9154-D79BBD0B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D80AEFE-FAC1-1447-BB16-6B0E59CA612F}" type="datetime3">
              <a:rPr lang="en-US" sz="110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6 March 2023</a:t>
            </a:fld>
            <a:endParaRPr lang="en-US" sz="11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AF7-C7AF-AD49-94C8-F17D45F8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4900-61B7-0846-990A-142B416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007D034-B69E-A742-8D96-D676D6BE536A}" type="slidenum">
              <a:rPr lang="en-US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39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6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88ED-60DC-4146-AEDF-E85CF429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 Continued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1FF9-822D-4845-9DFF-D024C9F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CFEFE-4463-3F42-A32A-B2681DA39758}" type="datetime3">
              <a:rPr lang="en-US" smtClean="0">
                <a:solidFill>
                  <a:srgbClr val="898989"/>
                </a:solidFill>
              </a:rPr>
              <a:t>6 March 2023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59F-0583-034F-B8BC-FDF11FD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308F-ADFC-2546-821A-47145D8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200D7E-5A58-984B-9B71-B4BACFC0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69471"/>
              </p:ext>
            </p:extLst>
          </p:nvPr>
        </p:nvGraphicFramePr>
        <p:xfrm>
          <a:off x="320040" y="2591227"/>
          <a:ext cx="11496823" cy="38350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13050">
                  <a:extLst>
                    <a:ext uri="{9D8B030D-6E8A-4147-A177-3AD203B41FA5}">
                      <a16:colId xmlns:a16="http://schemas.microsoft.com/office/drawing/2014/main" val="2070612564"/>
                    </a:ext>
                  </a:extLst>
                </a:gridCol>
                <a:gridCol w="3093621">
                  <a:extLst>
                    <a:ext uri="{9D8B030D-6E8A-4147-A177-3AD203B41FA5}">
                      <a16:colId xmlns:a16="http://schemas.microsoft.com/office/drawing/2014/main" val="1084535156"/>
                    </a:ext>
                  </a:extLst>
                </a:gridCol>
                <a:gridCol w="2713050">
                  <a:extLst>
                    <a:ext uri="{9D8B030D-6E8A-4147-A177-3AD203B41FA5}">
                      <a16:colId xmlns:a16="http://schemas.microsoft.com/office/drawing/2014/main" val="207897142"/>
                    </a:ext>
                  </a:extLst>
                </a:gridCol>
                <a:gridCol w="2977102">
                  <a:extLst>
                    <a:ext uri="{9D8B030D-6E8A-4147-A177-3AD203B41FA5}">
                      <a16:colId xmlns:a16="http://schemas.microsoft.com/office/drawing/2014/main" val="1316770063"/>
                    </a:ext>
                  </a:extLst>
                </a:gridCol>
              </a:tblGrid>
              <a:tr h="65329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258879" marR="155327" marT="155327" marB="155327"/>
                </a:tc>
                <a:extLst>
                  <a:ext uri="{0D108BD9-81ED-4DB2-BD59-A6C34878D82A}">
                    <a16:rowId xmlns:a16="http://schemas.microsoft.com/office/drawing/2014/main" val="342773231"/>
                  </a:ext>
                </a:extLst>
              </a:tr>
              <a:tr h="5506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character enclosed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aeiou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mp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1769712532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lower case letter between a-z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[a-e]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Comput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3257063734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 expressions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(pre)*y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prey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Happ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y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462393026"/>
                  </a:ext>
                </a:extLst>
              </a:tr>
              <a:tr h="10401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an expression is matched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[a-z]{3}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and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omp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uter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com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puter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72290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510F-E13F-DA4A-8E57-502A211D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2"/>
            <a:ext cx="3363242" cy="110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Regex in C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CC6F7-5CBB-F549-9A15-2555A6E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66" y="581891"/>
            <a:ext cx="4367783" cy="55640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F17F-C3CC-A846-85CF-947C74A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A3EE74-7723-3B49-B17F-55DB6AF2D6CD}" type="datetime3">
              <a:rPr lang="en-US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C2F4-B8BD-864B-96A2-DB866688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5FF6-EABA-C64E-879F-2EFC58B9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/>
              <a:pPr defTabSz="914400"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33" name="Picture 32" descr="A picture containing object, clock, dark, ball&#10;&#10;Description automatically generated">
            <a:extLst>
              <a:ext uri="{FF2B5EF4-FFF2-40B4-BE49-F238E27FC236}">
                <a16:creationId xmlns:a16="http://schemas.microsoft.com/office/drawing/2014/main" id="{2F745B52-2112-134F-8680-640A4D4D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b="6306"/>
          <a:stretch/>
        </p:blipFill>
        <p:spPr>
          <a:xfrm>
            <a:off x="488515" y="2923741"/>
            <a:ext cx="4741747" cy="9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2FD7-2DAC-A644-BBA7-2390DF9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Putting it all together: electronic mail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EE3E-DE5E-5E47-88FA-40B8D39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Pattern: </a:t>
            </a:r>
            <a:r>
              <a:rPr lang="en-US" sz="1900" dirty="0">
                <a:latin typeface="Courier" pitchFamily="2" charset="0"/>
              </a:rPr>
              <a:t>text</a:t>
            </a:r>
            <a:r>
              <a:rPr lang="en-US" sz="1900" baseline="-25000" dirty="0">
                <a:latin typeface="Courier" pitchFamily="2" charset="0"/>
              </a:rPr>
              <a:t>1</a:t>
            </a:r>
            <a:r>
              <a:rPr lang="en-US" sz="1900" dirty="0">
                <a:latin typeface="Courier" pitchFamily="2" charset="0"/>
              </a:rPr>
              <a:t>@text</a:t>
            </a:r>
            <a:r>
              <a:rPr lang="en-US" sz="1900" baseline="-25000" dirty="0">
                <a:latin typeface="Courier" pitchFamily="2" charset="0"/>
              </a:rPr>
              <a:t>2</a:t>
            </a:r>
            <a:r>
              <a:rPr lang="en-US" sz="1900" dirty="0">
                <a:latin typeface="Courier" pitchFamily="2" charset="0"/>
              </a:rPr>
              <a:t>.text</a:t>
            </a:r>
            <a:r>
              <a:rPr lang="en-US" sz="1900" baseline="-25000" dirty="0">
                <a:latin typeface="Courier" pitchFamily="2" charset="0"/>
              </a:rPr>
              <a:t>3</a:t>
            </a:r>
            <a:endParaRPr lang="en-US" sz="1900" baseline="-25000" dirty="0"/>
          </a:p>
          <a:p>
            <a:r>
              <a:rPr lang="en-US" sz="1900" dirty="0"/>
              <a:t>Identify subsections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1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>
                <a:latin typeface="Courier" pitchFamily="2" charset="0"/>
              </a:rPr>
              <a:t>@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2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3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\.[A-Za-z]{3}</a:t>
            </a:r>
          </a:p>
          <a:p>
            <a:r>
              <a:rPr lang="en-US" sz="1900" dirty="0"/>
              <a:t>Combine it: </a:t>
            </a:r>
            <a:r>
              <a:rPr lang="en-US" sz="1800" dirty="0">
                <a:latin typeface="Courier" pitchFamily="2" charset="0"/>
              </a:rPr>
              <a:t>[A-Za-z0-9]+@[A-Za-z0-9]+\.[A-Za-z]{3}</a:t>
            </a:r>
            <a:endParaRPr lang="en-US" sz="1900" dirty="0">
              <a:latin typeface="Courier" pitchFamily="2" charset="0"/>
            </a:endParaRPr>
          </a:p>
        </p:txBody>
      </p:sp>
      <p:pic>
        <p:nvPicPr>
          <p:cNvPr id="8" name="Picture 7" descr="A picture containing object, indoor, clock, monitor&#10;&#10;Description automatically generated">
            <a:extLst>
              <a:ext uri="{FF2B5EF4-FFF2-40B4-BE49-F238E27FC236}">
                <a16:creationId xmlns:a16="http://schemas.microsoft.com/office/drawing/2014/main" id="{9DF87201-DA73-7A47-97B8-BC853B71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259976"/>
            <a:ext cx="6894236" cy="8617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12B-E92A-7A49-B8A1-9C7CBCD9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0575A-9E80-B54D-94CF-D7C39D9BCD3B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6 March 2023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0560-7980-CF49-83E0-E88FF9EF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0FA4-98AF-344D-A202-C7CD1BC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F49-F7AE-D545-ABBE-7D5FF227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Theory of Finite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0708-F330-2E49-A891-DC16860A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theory behind regular expressions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F8700-2426-2E47-82F8-A4479D4C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r="-1" b="741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6BE-DFE0-1640-BA0E-14BD8E4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9FE05B72-4122-6640-9D54-9AD5E8B5120A}" type="datetime3">
              <a:rPr lang="en-US" sz="1100" smtClean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t>6 March 2023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11B4-6376-E842-AFCF-2A00FDE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A007D034-B69E-A742-8D96-D676D6BE536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 defTabSz="914400"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574-EEF2-3840-B82D-347D3A7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297AA-A3D3-084D-800D-554DFA2F08EC}"/>
              </a:ext>
            </a:extLst>
          </p:cNvPr>
          <p:cNvSpPr txBox="1"/>
          <p:nvPr/>
        </p:nvSpPr>
        <p:spPr>
          <a:xfrm>
            <a:off x="420414" y="6196059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Stephen C. Kleene</a:t>
            </a:r>
          </a:p>
        </p:txBody>
      </p:sp>
    </p:spTree>
    <p:extLst>
      <p:ext uri="{BB962C8B-B14F-4D97-AF65-F5344CB8AC3E}">
        <p14:creationId xmlns:p14="http://schemas.microsoft.com/office/powerpoint/2010/main" val="25771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BC5-960A-904F-90D4-DCBA783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Types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FC-4D81-434A-BD27-0C42C6FD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Deterministic Finite Automata (DFA)</a:t>
            </a:r>
          </a:p>
          <a:p>
            <a:pPr lvl="1"/>
            <a:r>
              <a:rPr lang="en-US" sz="1700" dirty="0"/>
              <a:t>Also called </a:t>
            </a:r>
            <a:r>
              <a:rPr lang="en-US" sz="1700" i="1" dirty="0"/>
              <a:t>Finite State Automata</a:t>
            </a:r>
          </a:p>
          <a:p>
            <a:pPr lvl="1"/>
            <a:r>
              <a:rPr lang="en-US" sz="1700" dirty="0"/>
              <a:t>Single transition per letter</a:t>
            </a:r>
          </a:p>
          <a:p>
            <a:pPr lvl="1"/>
            <a:r>
              <a:rPr lang="en-US" sz="1700" dirty="0"/>
              <a:t>Recognize Type 3 grammars</a:t>
            </a:r>
          </a:p>
          <a:p>
            <a:pPr lvl="1"/>
            <a:r>
              <a:rPr lang="en-US" sz="1700" dirty="0"/>
              <a:t>Recognize </a:t>
            </a:r>
            <a:r>
              <a:rPr lang="en-US" sz="1700" i="1" dirty="0"/>
              <a:t>regular expressions</a:t>
            </a:r>
          </a:p>
          <a:p>
            <a:pPr marL="0" indent="0">
              <a:buNone/>
            </a:pPr>
            <a:r>
              <a:rPr lang="en-US" sz="1700" dirty="0"/>
              <a:t>Non-Deterministic Finite Automata (NFA)</a:t>
            </a:r>
          </a:p>
          <a:p>
            <a:pPr lvl="1"/>
            <a:r>
              <a:rPr lang="en-US" sz="1700" dirty="0"/>
              <a:t>Have many transitions per letter</a:t>
            </a:r>
          </a:p>
          <a:p>
            <a:pPr lvl="1"/>
            <a:r>
              <a:rPr lang="en-US" sz="1700" dirty="0"/>
              <a:t>Have transitions for the empty string</a:t>
            </a:r>
          </a:p>
          <a:p>
            <a:pPr lvl="1"/>
            <a:r>
              <a:rPr lang="en-US" sz="1700" dirty="0"/>
              <a:t>Equal in power to DFA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59A2B-41CA-9642-B9AD-004D1F51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Push Down Automata</a:t>
            </a:r>
          </a:p>
          <a:p>
            <a:pPr lvl="1"/>
            <a:r>
              <a:rPr lang="en-US" sz="1600" dirty="0"/>
              <a:t>We have a stack</a:t>
            </a:r>
          </a:p>
          <a:p>
            <a:pPr lvl="1"/>
            <a:r>
              <a:rPr lang="en-US" sz="1600" dirty="0"/>
              <a:t>Recognize Type 2 grammars</a:t>
            </a:r>
          </a:p>
          <a:p>
            <a:pPr lvl="1"/>
            <a:r>
              <a:rPr lang="en-US" sz="1600" dirty="0"/>
              <a:t>Recognize context-free languages</a:t>
            </a:r>
          </a:p>
          <a:p>
            <a:pPr marL="0" indent="0">
              <a:buNone/>
            </a:pPr>
            <a:r>
              <a:rPr lang="en-US" sz="1600" dirty="0"/>
              <a:t>Linear bounded Turing Machine</a:t>
            </a:r>
          </a:p>
          <a:p>
            <a:pPr lvl="1"/>
            <a:r>
              <a:rPr lang="en-US" sz="1600" dirty="0"/>
              <a:t>We have a linearly bounded tape</a:t>
            </a:r>
          </a:p>
          <a:p>
            <a:pPr lvl="1"/>
            <a:r>
              <a:rPr lang="en-US" sz="1600" dirty="0"/>
              <a:t>Recognize Type 1 grammars</a:t>
            </a:r>
          </a:p>
          <a:p>
            <a:pPr lvl="1"/>
            <a:r>
              <a:rPr lang="en-US" sz="1600" dirty="0"/>
              <a:t>Recognize context-sensitive languages</a:t>
            </a:r>
          </a:p>
          <a:p>
            <a:pPr marL="0" indent="0">
              <a:buNone/>
            </a:pPr>
            <a:r>
              <a:rPr lang="en-US" sz="1600" dirty="0"/>
              <a:t>Turing Machine</a:t>
            </a:r>
          </a:p>
          <a:p>
            <a:pPr lvl="1"/>
            <a:r>
              <a:rPr lang="en-US" sz="1600" dirty="0"/>
              <a:t>We have an infinite tape</a:t>
            </a:r>
          </a:p>
          <a:p>
            <a:pPr lvl="1"/>
            <a:r>
              <a:rPr lang="en-US" sz="1600" dirty="0"/>
              <a:t>Recognize Type 0 grammars</a:t>
            </a:r>
          </a:p>
          <a:p>
            <a:pPr lvl="1"/>
            <a:r>
              <a:rPr lang="en-US" sz="1600" dirty="0"/>
              <a:t>Can compute </a:t>
            </a:r>
            <a:r>
              <a:rPr lang="en-US" sz="1600" i="1" dirty="0"/>
              <a:t>any</a:t>
            </a:r>
            <a:r>
              <a:rPr lang="en-US" sz="1600" dirty="0"/>
              <a:t> computable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056D-C6A5-2D4E-AA00-0B8AFC0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368" y="6356350"/>
            <a:ext cx="13582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B68BC-6D01-8041-9997-E2BF8A87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5" y="2960993"/>
            <a:ext cx="4207461" cy="30339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CEF-361D-A147-992F-D841878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7D32-5611-CA46-9141-3C138746972C}" type="datetime3">
              <a:rPr lang="en-US" smtClean="0"/>
              <a:t>6 March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A2122-C850-1F47-9B6D-E4959E86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976F-A990-954C-A217-224CED8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are automata theory and regular expressions connected?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ADE6-41FA-B54E-8186-B6F6F2CA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Finite automata</a:t>
            </a:r>
          </a:p>
          <a:p>
            <a:pPr lvl="1"/>
            <a:r>
              <a:rPr lang="en-US" dirty="0"/>
              <a:t>Abstract machines that recognize patterns such as in strings</a:t>
            </a:r>
          </a:p>
          <a:p>
            <a:r>
              <a:rPr lang="en-US" sz="2400" dirty="0"/>
              <a:t>Regular Expressions</a:t>
            </a:r>
          </a:p>
          <a:p>
            <a:pPr lvl="1"/>
            <a:r>
              <a:rPr lang="en-US" dirty="0"/>
              <a:t>Generate patterns of strings</a:t>
            </a:r>
          </a:p>
          <a:p>
            <a:pPr lvl="1"/>
            <a:r>
              <a:rPr lang="en-US" dirty="0"/>
              <a:t>An algebraic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E95E-39C5-D441-BE7A-DB2C85C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C74E6-BFF7-FA41-8638-3232D135290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0964-DA57-DB48-801E-E84A985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D131-478E-0444-8628-2D1EFDFB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D84-1BDB-C74E-B2DE-0E8AB5C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Deterministic Finite Automata (DFA)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80F9-6513-C34D-B54C-06A90E8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Mathematical model of a machine that accepts a particular set of words over some alphabet</a:t>
            </a:r>
          </a:p>
          <a:p>
            <a:r>
              <a:rPr lang="en-US" sz="2400" dirty="0"/>
              <a:t>The set of words is also called the language</a:t>
            </a:r>
          </a:p>
          <a:p>
            <a:r>
              <a:rPr lang="en-US" sz="2400" dirty="0"/>
              <a:t>A given string will always produce the same result</a:t>
            </a:r>
          </a:p>
          <a:p>
            <a:r>
              <a:rPr lang="en-US" sz="2400" dirty="0"/>
              <a:t>A DFA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Set of </a:t>
            </a:r>
            <a:r>
              <a:rPr lang="en-US" sz="2000"/>
              <a:t>final states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CCA-65B6-3745-A031-5277C1E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94F5C3-DDD2-1C4F-889D-D943E129144F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6 March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276B-6061-2141-8711-75487670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0E36-F0EF-D941-86B7-672AD17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1663</Words>
  <Application>Microsoft Macintosh PowerPoint</Application>
  <PresentationFormat>Widescreen</PresentationFormat>
  <Paragraphs>670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</vt:lpstr>
      <vt:lpstr>Office Theme</vt:lpstr>
      <vt:lpstr>Regular Expressions</vt:lpstr>
      <vt:lpstr>What is a Regular Expression?</vt:lpstr>
      <vt:lpstr>Basic Regex Syntax</vt:lpstr>
      <vt:lpstr>Basic Regex Syntax Continued</vt:lpstr>
      <vt:lpstr>Putting it all together: electronic mail verification</vt:lpstr>
      <vt:lpstr>Theory of Finite Automata</vt:lpstr>
      <vt:lpstr>Types of Automata</vt:lpstr>
      <vt:lpstr>How are automata theory and regular expressions connected?</vt:lpstr>
      <vt:lpstr>Deterministic Finite Automata (DFA)</vt:lpstr>
      <vt:lpstr>Letters and strings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Nondeterministic Finite Automata (NFA)</vt:lpstr>
      <vt:lpstr>NFA simulation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NFA: Backtracking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NFA: Simulating Multiple States  </vt:lpstr>
      <vt:lpstr>The regex Package</vt:lpstr>
      <vt:lpstr>Regex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Darrell Long</dc:creator>
  <cp:lastModifiedBy>Darrell Long</cp:lastModifiedBy>
  <cp:revision>5</cp:revision>
  <dcterms:created xsi:type="dcterms:W3CDTF">2020-02-12T01:46:19Z</dcterms:created>
  <dcterms:modified xsi:type="dcterms:W3CDTF">2023-03-06T20:59:34Z</dcterms:modified>
</cp:coreProperties>
</file>