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47"/>
  </p:notesMasterIdLst>
  <p:sldIdLst>
    <p:sldId id="308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309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300" r:id="rId40"/>
    <p:sldId id="302" r:id="rId41"/>
    <p:sldId id="303" r:id="rId42"/>
    <p:sldId id="304" r:id="rId43"/>
    <p:sldId id="305" r:id="rId44"/>
    <p:sldId id="306" r:id="rId45"/>
    <p:sldId id="307" r:id="rId46"/>
  </p:sldIdLst>
  <p:sldSz cx="130048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Dijkstra"/>
          <a:ea typeface="Dijkstra"/>
          <a:cs typeface="Dijkstr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E7F6"/>
          </a:solidFill>
        </a:fill>
      </a:tcStyle>
    </a:wholeTbl>
    <a:band2H>
      <a:tcTxStyle/>
      <a:tcStyle>
        <a:tcBdr/>
        <a:fill>
          <a:solidFill>
            <a:srgbClr val="ECF4FB"/>
          </a:solidFill>
        </a:fill>
      </a:tcStyle>
    </a:band2H>
    <a:firstCol>
      <a:tcTxStyle b="on" i="off">
        <a:font>
          <a:latin typeface="Dijkstra"/>
          <a:ea typeface="Dijkstra"/>
          <a:cs typeface="Dijkstr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485D1"/>
          </a:solidFill>
        </a:fill>
      </a:tcStyle>
    </a:firstCol>
    <a:lastRow>
      <a:tcTxStyle b="on" i="off">
        <a:font>
          <a:latin typeface="Dijkstra"/>
          <a:ea typeface="Dijkstra"/>
          <a:cs typeface="Dijkstr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485D1"/>
          </a:solidFill>
        </a:fill>
      </a:tcStyle>
    </a:lastRow>
    <a:firstRow>
      <a:tcTxStyle b="on" i="off">
        <a:font>
          <a:latin typeface="Dijkstra"/>
          <a:ea typeface="Dijkstra"/>
          <a:cs typeface="Dijkstr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485D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90" d="100"/>
          <a:sy n="90" d="100"/>
        </p:scale>
        <p:origin x="1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2400">
        <a:uFill>
          <a:solidFill>
            <a:srgbClr val="000000"/>
          </a:solidFill>
        </a:uFill>
        <a:latin typeface="Helvetica Light"/>
        <a:ea typeface="Helvetica Light"/>
        <a:cs typeface="Helvetica Light"/>
        <a:sym typeface="Helvetica Light"/>
      </a:defRPr>
    </a:lvl1pPr>
    <a:lvl2pPr indent="228600" latinLnBrk="0">
      <a:defRPr sz="2400">
        <a:uFill>
          <a:solidFill>
            <a:srgbClr val="000000"/>
          </a:solidFill>
        </a:uFill>
        <a:latin typeface="Helvetica Light"/>
        <a:ea typeface="Helvetica Light"/>
        <a:cs typeface="Helvetica Light"/>
        <a:sym typeface="Helvetica Light"/>
      </a:defRPr>
    </a:lvl2pPr>
    <a:lvl3pPr indent="457200" latinLnBrk="0">
      <a:defRPr sz="2400">
        <a:uFill>
          <a:solidFill>
            <a:srgbClr val="000000"/>
          </a:solidFill>
        </a:uFill>
        <a:latin typeface="Helvetica Light"/>
        <a:ea typeface="Helvetica Light"/>
        <a:cs typeface="Helvetica Light"/>
        <a:sym typeface="Helvetica Light"/>
      </a:defRPr>
    </a:lvl3pPr>
    <a:lvl4pPr indent="685800" latinLnBrk="0">
      <a:defRPr sz="2400">
        <a:uFill>
          <a:solidFill>
            <a:srgbClr val="000000"/>
          </a:solidFill>
        </a:uFill>
        <a:latin typeface="Helvetica Light"/>
        <a:ea typeface="Helvetica Light"/>
        <a:cs typeface="Helvetica Light"/>
        <a:sym typeface="Helvetica Light"/>
      </a:defRPr>
    </a:lvl4pPr>
    <a:lvl5pPr indent="914400" latinLnBrk="0">
      <a:defRPr sz="2400">
        <a:uFill>
          <a:solidFill>
            <a:srgbClr val="000000"/>
          </a:solidFill>
        </a:uFill>
        <a:latin typeface="Helvetica Light"/>
        <a:ea typeface="Helvetica Light"/>
        <a:cs typeface="Helvetica Light"/>
        <a:sym typeface="Helvetica Light"/>
      </a:defRPr>
    </a:lvl5pPr>
    <a:lvl6pPr indent="1143000" latinLnBrk="0">
      <a:defRPr sz="2400">
        <a:uFill>
          <a:solidFill>
            <a:srgbClr val="000000"/>
          </a:solidFill>
        </a:uFill>
        <a:latin typeface="Helvetica Light"/>
        <a:ea typeface="Helvetica Light"/>
        <a:cs typeface="Helvetica Light"/>
        <a:sym typeface="Helvetica Light"/>
      </a:defRPr>
    </a:lvl6pPr>
    <a:lvl7pPr indent="1371600" latinLnBrk="0">
      <a:defRPr sz="2400">
        <a:uFill>
          <a:solidFill>
            <a:srgbClr val="000000"/>
          </a:solidFill>
        </a:uFill>
        <a:latin typeface="Helvetica Light"/>
        <a:ea typeface="Helvetica Light"/>
        <a:cs typeface="Helvetica Light"/>
        <a:sym typeface="Helvetica Light"/>
      </a:defRPr>
    </a:lvl7pPr>
    <a:lvl8pPr indent="1600200" latinLnBrk="0">
      <a:defRPr sz="2400">
        <a:uFill>
          <a:solidFill>
            <a:srgbClr val="000000"/>
          </a:solidFill>
        </a:uFill>
        <a:latin typeface="Helvetica Light"/>
        <a:ea typeface="Helvetica Light"/>
        <a:cs typeface="Helvetica Light"/>
        <a:sym typeface="Helvetica Light"/>
      </a:defRPr>
    </a:lvl8pPr>
    <a:lvl9pPr indent="1828800" latinLnBrk="0">
      <a:defRPr sz="2400">
        <a:uFill>
          <a:solidFill>
            <a:srgbClr val="000000"/>
          </a:solidFill>
        </a:uFill>
        <a:latin typeface="Helvetica Light"/>
        <a:ea typeface="Helvetica Light"/>
        <a:cs typeface="Helvetica Light"/>
        <a:sym typeface="Helvetica Light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Up to 16 lanes for PCIe.</a:t>
            </a:r>
          </a:p>
          <a:p>
            <a:r>
              <a:t>1-4 lanes for DisplayPort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8" name="Shape 3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Start here on Wed 5/6.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Shape 6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6" name="Shape 6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Suppose D2 fails.  How do we recover it?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Note that we need to know that D2 is the disk that failed; this doesn’t work if we don’t know where the failure is.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Can we recover from more than one failure?  Yes, if we have more than one parity disk (and a different formula).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14" name="Shape 9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Cover disk requests on Monday 5/11.  Then skip past flash.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Shape 13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1" name="Shape 13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Start here on Monday 5/11, but cover disk scheduling first.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Shape 133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7" name="Shape 133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647700">
              <a:defRPr sz="1600">
                <a:uFillTx/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Start here on Thursday 5/14.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Shape 138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9" name="Shape 13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647700">
              <a:defRPr>
                <a:uFillTx/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Kindle actually uses e-Ink.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58" y="0"/>
            <a:ext cx="13007058" cy="9757579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2271" y="3166583"/>
            <a:ext cx="8416255" cy="3627914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2271" y="6794496"/>
            <a:ext cx="8416255" cy="1225131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663937" y="2600961"/>
            <a:ext cx="1408852" cy="325204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869274" y="4642714"/>
            <a:ext cx="5489486" cy="325205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© 2023 Ethan Miller &amp; Darrell Long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1016027" y="0"/>
            <a:ext cx="975360" cy="1563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0698" y="420594"/>
            <a:ext cx="1125416" cy="1091822"/>
          </a:xfrm>
          <a:prstGeom prst="rect">
            <a:avLst/>
          </a:prstGeom>
        </p:spPr>
        <p:txBody>
          <a:bodyPr anchor="b"/>
          <a:lstStyle>
            <a:lvl1pPr algn="ctr">
              <a:defRPr sz="3982"/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8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258" y="0"/>
            <a:ext cx="13007058" cy="9757579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2" y="7056290"/>
            <a:ext cx="9133517" cy="806027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2272" y="975360"/>
            <a:ext cx="9133517" cy="4876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232270" y="7862318"/>
            <a:ext cx="9133517" cy="702168"/>
          </a:xfrm>
        </p:spPr>
        <p:txBody>
          <a:bodyPr>
            <a:normAutofit/>
          </a:bodyPr>
          <a:lstStyle>
            <a:lvl1pPr marL="0" indent="0">
              <a:buNone/>
              <a:defRPr sz="1707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Ethan Miller &amp; Darrell Long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016027" y="0"/>
            <a:ext cx="975360" cy="1563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20698" y="420594"/>
            <a:ext cx="1125416" cy="1091822"/>
          </a:xfrm>
          <a:prstGeom prst="rect">
            <a:avLst/>
          </a:prstGeom>
        </p:spPr>
        <p:txBody>
          <a:bodyPr/>
          <a:lstStyle>
            <a:lvl1pPr algn="ctr">
              <a:defRPr sz="3982"/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3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58" y="0"/>
            <a:ext cx="13007058" cy="9757579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1" y="1318542"/>
            <a:ext cx="9133518" cy="2407424"/>
          </a:xfrm>
        </p:spPr>
        <p:txBody>
          <a:bodyPr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1" y="4960745"/>
            <a:ext cx="9133518" cy="3607974"/>
          </a:xfrm>
        </p:spPr>
        <p:txBody>
          <a:bodyPr anchor="ctr">
            <a:normAutofit/>
          </a:bodyPr>
          <a:lstStyle>
            <a:lvl1pPr marL="0" indent="0">
              <a:buNone/>
              <a:defRPr sz="2560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Ethan Miller &amp; Darrell Long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016027" y="0"/>
            <a:ext cx="975360" cy="1563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0698" y="420594"/>
            <a:ext cx="1125416" cy="1091822"/>
          </a:xfrm>
          <a:prstGeom prst="rect">
            <a:avLst/>
          </a:prstGeom>
        </p:spPr>
        <p:txBody>
          <a:bodyPr/>
          <a:lstStyle>
            <a:lvl1pPr algn="ctr">
              <a:defRPr sz="3982"/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82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58" y="0"/>
            <a:ext cx="13007058" cy="9757579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920790" y="926848"/>
            <a:ext cx="855596" cy="1843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378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10054284" y="4124860"/>
            <a:ext cx="880445" cy="1843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378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353" y="1318542"/>
            <a:ext cx="8761436" cy="4099099"/>
          </a:xfrm>
        </p:spPr>
        <p:txBody>
          <a:bodyPr anchor="ctr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73018" y="5417640"/>
            <a:ext cx="8030070" cy="473761"/>
          </a:xfrm>
        </p:spPr>
        <p:txBody>
          <a:bodyPr>
            <a:normAutofit/>
          </a:bodyPr>
          <a:lstStyle>
            <a:lvl1pPr marL="0" indent="0">
              <a:buNone/>
              <a:defRPr lang="en-US" sz="1991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1" y="7112272"/>
            <a:ext cx="9022113" cy="1437325"/>
          </a:xfrm>
        </p:spPr>
        <p:txBody>
          <a:bodyPr anchor="ctr">
            <a:normAutofit/>
          </a:bodyPr>
          <a:lstStyle>
            <a:lvl1pPr marL="0" indent="0">
              <a:buNone/>
              <a:defRPr sz="2560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Ethan Miller &amp; Darrell Long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016027" y="0"/>
            <a:ext cx="975360" cy="1563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0698" y="420594"/>
            <a:ext cx="1125416" cy="1091822"/>
          </a:xfrm>
          <a:prstGeom prst="rect">
            <a:avLst/>
          </a:prstGeom>
        </p:spPr>
        <p:txBody>
          <a:bodyPr/>
          <a:lstStyle>
            <a:lvl1pPr algn="ctr">
              <a:defRPr sz="3982"/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94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2258" y="0"/>
            <a:ext cx="13007058" cy="9757579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1" y="2926080"/>
            <a:ext cx="9133518" cy="2980267"/>
          </a:xfrm>
        </p:spPr>
        <p:txBody>
          <a:bodyPr anchor="b"/>
          <a:lstStyle>
            <a:lvl1pPr algn="l">
              <a:defRPr sz="568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2272" y="7146537"/>
            <a:ext cx="9133517" cy="1414956"/>
          </a:xfrm>
        </p:spPr>
        <p:txBody>
          <a:bodyPr anchor="t"/>
          <a:lstStyle>
            <a:lvl1pPr marL="0" indent="0" algn="l">
              <a:buNone/>
              <a:defRPr sz="2844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Ethan Miller &amp; Darrell Long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016027" y="0"/>
            <a:ext cx="975360" cy="1563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0698" y="420594"/>
            <a:ext cx="1125416" cy="1091822"/>
          </a:xfrm>
          <a:prstGeom prst="rect">
            <a:avLst/>
          </a:prstGeom>
        </p:spPr>
        <p:txBody>
          <a:bodyPr/>
          <a:lstStyle>
            <a:lvl1pPr algn="ctr">
              <a:defRPr sz="3982"/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23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1" y="1318542"/>
            <a:ext cx="9135777" cy="1009584"/>
          </a:xfrm>
        </p:spPr>
        <p:txBody>
          <a:bodyPr/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2270" y="3540196"/>
            <a:ext cx="3290214" cy="935768"/>
          </a:xfrm>
        </p:spPr>
        <p:txBody>
          <a:bodyPr anchor="b">
            <a:noAutofit/>
          </a:bodyPr>
          <a:lstStyle>
            <a:lvl1pPr marL="0" indent="0">
              <a:buNone/>
              <a:defRPr sz="2844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1232270" y="4475967"/>
            <a:ext cx="3290214" cy="4107898"/>
          </a:xfrm>
        </p:spPr>
        <p:txBody>
          <a:bodyPr anchor="t"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3540" y="3540196"/>
            <a:ext cx="3298017" cy="935768"/>
          </a:xfrm>
        </p:spPr>
        <p:txBody>
          <a:bodyPr anchor="b">
            <a:noAutofit/>
          </a:bodyPr>
          <a:lstStyle>
            <a:lvl1pPr marL="0" indent="0">
              <a:buNone/>
              <a:defRPr sz="2844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4847603" y="4475967"/>
            <a:ext cx="3298017" cy="4107898"/>
          </a:xfrm>
        </p:spPr>
        <p:txBody>
          <a:bodyPr anchor="t"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474513" y="3540196"/>
            <a:ext cx="3298017" cy="935768"/>
          </a:xfrm>
        </p:spPr>
        <p:txBody>
          <a:bodyPr anchor="b">
            <a:noAutofit/>
          </a:bodyPr>
          <a:lstStyle>
            <a:lvl1pPr marL="0" indent="0">
              <a:buNone/>
              <a:defRPr sz="2844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8477775" y="4475967"/>
            <a:ext cx="3294756" cy="4107898"/>
          </a:xfrm>
        </p:spPr>
        <p:txBody>
          <a:bodyPr anchor="t"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685554" y="3540197"/>
            <a:ext cx="0" cy="5043666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19319" y="3540197"/>
            <a:ext cx="0" cy="5043666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Ethan Miller &amp; Darrell Long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20698" y="420594"/>
            <a:ext cx="1125416" cy="1091822"/>
          </a:xfrm>
          <a:prstGeom prst="rect">
            <a:avLst/>
          </a:prstGeom>
        </p:spPr>
        <p:txBody>
          <a:bodyPr/>
          <a:lstStyle>
            <a:lvl1pPr algn="ctr">
              <a:defRPr sz="3982"/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07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0" y="1318542"/>
            <a:ext cx="9024370" cy="1009584"/>
          </a:xfrm>
        </p:spPr>
        <p:txBody>
          <a:bodyPr/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2270" y="5944314"/>
            <a:ext cx="3290214" cy="935768"/>
          </a:xfrm>
        </p:spPr>
        <p:txBody>
          <a:bodyPr anchor="b">
            <a:noAutofit/>
          </a:bodyPr>
          <a:lstStyle>
            <a:lvl1pPr marL="0" indent="0">
              <a:buNone/>
              <a:defRPr sz="2844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449322" y="3540196"/>
            <a:ext cx="2865983" cy="20584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1232269" y="6880083"/>
            <a:ext cx="3290214" cy="1688634"/>
          </a:xfrm>
        </p:spPr>
        <p:txBody>
          <a:bodyPr anchor="t"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378" y="5944313"/>
            <a:ext cx="3298017" cy="935768"/>
          </a:xfrm>
        </p:spPr>
        <p:txBody>
          <a:bodyPr anchor="b">
            <a:noAutofit/>
          </a:bodyPr>
          <a:lstStyle>
            <a:lvl1pPr marL="0" indent="0">
              <a:buNone/>
              <a:defRPr sz="2844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053424" y="3540196"/>
            <a:ext cx="2865983" cy="20584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851378" y="6895230"/>
            <a:ext cx="3298017" cy="1688634"/>
          </a:xfrm>
        </p:spPr>
        <p:txBody>
          <a:bodyPr anchor="t"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474513" y="5944314"/>
            <a:ext cx="3298017" cy="935768"/>
          </a:xfrm>
        </p:spPr>
        <p:txBody>
          <a:bodyPr anchor="b">
            <a:noAutofit/>
          </a:bodyPr>
          <a:lstStyle>
            <a:lvl1pPr marL="0" indent="0">
              <a:buNone/>
              <a:defRPr sz="2844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687845" y="3540196"/>
            <a:ext cx="2865983" cy="20584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474513" y="6880083"/>
            <a:ext cx="3298017" cy="1688634"/>
          </a:xfrm>
        </p:spPr>
        <p:txBody>
          <a:bodyPr anchor="t">
            <a:normAutofit/>
          </a:bodyPr>
          <a:lstStyle>
            <a:lvl1pPr marL="0" indent="0">
              <a:buNone/>
              <a:defRPr sz="1707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4679138" y="3540197"/>
            <a:ext cx="0" cy="5043666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8319319" y="3540197"/>
            <a:ext cx="0" cy="5043666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Ethan Miller &amp; Darrell Long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20698" y="420594"/>
            <a:ext cx="1125416" cy="1091822"/>
          </a:xfrm>
          <a:prstGeom prst="rect">
            <a:avLst/>
          </a:prstGeom>
        </p:spPr>
        <p:txBody>
          <a:bodyPr/>
          <a:lstStyle>
            <a:lvl1pPr algn="ctr">
              <a:defRPr sz="3982"/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67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Ethan Miller &amp;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0698" y="420594"/>
            <a:ext cx="1125416" cy="1091822"/>
          </a:xfrm>
          <a:prstGeom prst="rect">
            <a:avLst/>
          </a:prstGeom>
        </p:spPr>
        <p:txBody>
          <a:bodyPr/>
          <a:lstStyle>
            <a:lvl1pPr algn="ctr">
              <a:defRPr sz="3982"/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13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58" y="0"/>
            <a:ext cx="12971264" cy="9757579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590034" y="571968"/>
            <a:ext cx="6557248" cy="86096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847907" y="2511070"/>
            <a:ext cx="8527634" cy="4731462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13004800" cy="97536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82120" y="2059093"/>
            <a:ext cx="1583667" cy="65024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2694" y="2059093"/>
            <a:ext cx="6281865" cy="65024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Ethan Miller &amp; Darrell Long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016027" y="0"/>
            <a:ext cx="975360" cy="1563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0698" y="420594"/>
            <a:ext cx="1125416" cy="1091822"/>
          </a:xfrm>
          <a:prstGeom prst="rect">
            <a:avLst/>
          </a:prstGeom>
        </p:spPr>
        <p:txBody>
          <a:bodyPr/>
          <a:lstStyle>
            <a:lvl1pPr algn="ctr">
              <a:defRPr sz="3982"/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690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ull pa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31528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602" y="1318540"/>
            <a:ext cx="9022111" cy="1009586"/>
          </a:xfrm>
        </p:spPr>
        <p:txBody>
          <a:bodyPr anchor="ctr"/>
          <a:lstStyle>
            <a:lvl1pPr>
              <a:defRPr sz="4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Ethan Miller &amp; Darrell Long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0698" y="420594"/>
            <a:ext cx="1125416" cy="1091822"/>
          </a:xfrm>
          <a:prstGeom prst="rect">
            <a:avLst/>
          </a:prstGeom>
        </p:spPr>
        <p:txBody>
          <a:bodyPr anchor="b"/>
          <a:lstStyle>
            <a:lvl1pPr algn="ctr">
              <a:defRPr sz="3982"/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3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58" y="0"/>
            <a:ext cx="13007058" cy="9757579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8049" y="3210792"/>
            <a:ext cx="4395622" cy="4295600"/>
          </a:xfrm>
        </p:spPr>
        <p:txBody>
          <a:bodyPr anchor="ctr"/>
          <a:lstStyle>
            <a:lvl1pPr algn="l">
              <a:defRPr sz="455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80727" y="3210792"/>
            <a:ext cx="4384023" cy="4295600"/>
          </a:xfrm>
        </p:spPr>
        <p:txBody>
          <a:bodyPr anchor="ctr"/>
          <a:lstStyle>
            <a:lvl1pPr marL="0" indent="0" algn="l">
              <a:buNone/>
              <a:defRPr sz="2844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Ethan Miller &amp; Darrell Long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016027" y="0"/>
            <a:ext cx="975360" cy="1563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0698" y="420594"/>
            <a:ext cx="1125416" cy="1091822"/>
          </a:xfrm>
          <a:prstGeom prst="rect">
            <a:avLst/>
          </a:prstGeom>
        </p:spPr>
        <p:txBody>
          <a:bodyPr anchor="b"/>
          <a:lstStyle>
            <a:lvl1pPr algn="ctr">
              <a:defRPr sz="3982"/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0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2270" y="3540196"/>
            <a:ext cx="5172594" cy="502130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9937" y="3540200"/>
            <a:ext cx="5172594" cy="502129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Ethan Miller &amp; Darrell Long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20698" y="420594"/>
            <a:ext cx="1125416" cy="1091822"/>
          </a:xfrm>
          <a:prstGeom prst="rect">
            <a:avLst/>
          </a:prstGeom>
        </p:spPr>
        <p:txBody>
          <a:bodyPr anchor="b"/>
          <a:lstStyle>
            <a:lvl1pPr algn="ctr">
              <a:defRPr sz="3982"/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217" y="3540196"/>
            <a:ext cx="5167647" cy="1079879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2270" y="4620075"/>
            <a:ext cx="5172594" cy="394142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9938" y="3540196"/>
            <a:ext cx="5172592" cy="107610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9937" y="4616299"/>
            <a:ext cx="5172594" cy="394519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Ethan Miller &amp; Darrell Long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20698" y="420594"/>
            <a:ext cx="1125416" cy="1091822"/>
          </a:xfrm>
          <a:prstGeom prst="rect">
            <a:avLst/>
          </a:prstGeom>
        </p:spPr>
        <p:txBody>
          <a:bodyPr anchor="b"/>
          <a:lstStyle>
            <a:lvl1pPr algn="ctr">
              <a:defRPr sz="3982"/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0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Ethan Miller &amp; Darrell Long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20698" y="420594"/>
            <a:ext cx="1125416" cy="1091822"/>
          </a:xfrm>
          <a:prstGeom prst="rect">
            <a:avLst/>
          </a:prstGeom>
        </p:spPr>
        <p:txBody>
          <a:bodyPr anchor="b"/>
          <a:lstStyle>
            <a:lvl1pPr algn="ctr">
              <a:defRPr sz="3982"/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2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016027" y="0"/>
            <a:ext cx="975360" cy="1563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Ethan Miller &amp; Darrell Long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20698" y="420594"/>
            <a:ext cx="1125416" cy="1091822"/>
          </a:xfrm>
          <a:prstGeom prst="rect">
            <a:avLst/>
          </a:prstGeom>
        </p:spPr>
        <p:txBody>
          <a:bodyPr/>
          <a:lstStyle>
            <a:lvl1pPr algn="ctr">
              <a:defRPr sz="3982"/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2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258" y="0"/>
            <a:ext cx="13007058" cy="9757579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0" y="2059094"/>
            <a:ext cx="3857906" cy="2127058"/>
          </a:xfrm>
        </p:spPr>
        <p:txBody>
          <a:bodyPr anchor="b"/>
          <a:lstStyle>
            <a:lvl1pPr algn="l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8030" y="2059093"/>
            <a:ext cx="5166720" cy="6502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232273" y="4390180"/>
            <a:ext cx="3857904" cy="4172375"/>
          </a:xfrm>
        </p:spPr>
        <p:txBody>
          <a:bodyPr/>
          <a:lstStyle>
            <a:lvl1pPr marL="0" indent="0">
              <a:buNone/>
              <a:defRPr sz="199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Ethan Miller &amp; Darrell Long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016027" y="0"/>
            <a:ext cx="975360" cy="1563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20698" y="420594"/>
            <a:ext cx="1125416" cy="1091822"/>
          </a:xfrm>
          <a:prstGeom prst="rect">
            <a:avLst/>
          </a:prstGeom>
        </p:spPr>
        <p:txBody>
          <a:bodyPr/>
          <a:lstStyle>
            <a:lvl1pPr algn="ctr">
              <a:defRPr sz="3982"/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3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258" y="0"/>
            <a:ext cx="13007058" cy="9757579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271" y="1964644"/>
            <a:ext cx="4248304" cy="2239727"/>
          </a:xfrm>
        </p:spPr>
        <p:txBody>
          <a:bodyPr anchor="b">
            <a:normAutofit/>
          </a:bodyPr>
          <a:lstStyle>
            <a:lvl1pPr algn="l">
              <a:defRPr sz="341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17026" y="1878471"/>
            <a:ext cx="3969567" cy="59966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2271" y="4389120"/>
            <a:ext cx="4248304" cy="3486009"/>
          </a:xfrm>
        </p:spPr>
        <p:txBody>
          <a:bodyPr>
            <a:normAutofit/>
          </a:bodyPr>
          <a:lstStyle>
            <a:lvl1pPr marL="0" indent="0">
              <a:buNone/>
              <a:defRPr sz="199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Ethan Miller &amp; Darrell Long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1016027" y="0"/>
            <a:ext cx="975360" cy="1563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20698" y="420594"/>
            <a:ext cx="1125416" cy="1091822"/>
          </a:xfrm>
          <a:prstGeom prst="rect">
            <a:avLst/>
          </a:prstGeom>
        </p:spPr>
        <p:txBody>
          <a:bodyPr/>
          <a:lstStyle>
            <a:lvl1pPr algn="ctr">
              <a:defRPr sz="3982"/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0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58" y="0"/>
            <a:ext cx="13007058" cy="9757579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232270" y="1318541"/>
            <a:ext cx="9024370" cy="10095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343" y="3540195"/>
            <a:ext cx="9024370" cy="5021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72542" y="9053153"/>
            <a:ext cx="1408852" cy="3252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8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0311" y="9053151"/>
            <a:ext cx="5489486" cy="325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8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© 2023 Ethan Miller &amp; Darrell Long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1016027" y="0"/>
            <a:ext cx="975360" cy="1563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920698" y="420594"/>
            <a:ext cx="1125416" cy="1091822"/>
          </a:xfrm>
          <a:prstGeom prst="rect">
            <a:avLst/>
          </a:prstGeom>
        </p:spPr>
        <p:txBody>
          <a:bodyPr anchor="b"/>
          <a:lstStyle>
            <a:lvl1pPr algn="ctr">
              <a:defRPr sz="3982"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6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7" r:id="rId18"/>
  </p:sldLayoutIdLst>
  <p:hf hdr="0" dt="0"/>
  <p:txStyles>
    <p:titleStyle>
      <a:lvl1pPr algn="l" defTabSz="650230" rtl="0" eaLnBrk="1" latinLnBrk="0" hangingPunct="1">
        <a:spcBef>
          <a:spcPct val="0"/>
        </a:spcBef>
        <a:buNone/>
        <a:defRPr sz="4551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87672" indent="-487672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56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75345" indent="-403143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276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65483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91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55621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45758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8072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4651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212750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535874" indent="-325115" algn="l" defTabSz="650230" rtl="0" eaLnBrk="1" latinLnBrk="0" hangingPunct="1">
        <a:spcBef>
          <a:spcPts val="142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07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blogs.msdn.com/b/e7/archive/2009/01/06/windows-7-energy-efficiency.aspx" TargetMode="Externa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painting&#10;&#10;Description automatically generated">
            <a:extLst>
              <a:ext uri="{FF2B5EF4-FFF2-40B4-BE49-F238E27FC236}">
                <a16:creationId xmlns:a16="http://schemas.microsoft.com/office/drawing/2014/main" id="{447EDA6C-6739-E647-EEFD-4956BD694E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6"/>
          <a:stretch/>
        </p:blipFill>
        <p:spPr>
          <a:xfrm>
            <a:off x="20" y="10"/>
            <a:ext cx="13004780" cy="97535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884561-AA25-1651-3559-858E46D8E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1952" y="2986286"/>
            <a:ext cx="9414035" cy="38082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I/O Devices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36672-A575-90CD-2F09-398AE9CC1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1952" y="6794496"/>
            <a:ext cx="9414035" cy="122513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CSE 13S</a:t>
            </a:r>
          </a:p>
          <a:p>
            <a:r>
              <a:rPr lang="en-US">
                <a:solidFill>
                  <a:schemeClr val="tx1"/>
                </a:solidFill>
              </a:rPr>
              <a:t>Prof. Darrell Long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C23D7-2817-0F45-5CEC-7821A7A3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2709" y="420592"/>
            <a:ext cx="894079" cy="10918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E7DF-90FF-F000-7C67-448D4E4E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548774" y="4590694"/>
            <a:ext cx="4117115" cy="43349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© 2023 Ethan Miller &amp; Darrell Long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233C6A7A-5035-B2E4-EC9E-949E6F23E10D}"/>
              </a:ext>
            </a:extLst>
          </p:cNvPr>
          <p:cNvSpPr/>
          <p:nvPr/>
        </p:nvSpPr>
        <p:spPr>
          <a:xfrm>
            <a:off x="648542" y="150861"/>
            <a:ext cx="6929438" cy="165109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IO, IO, use 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stdio.h</a:t>
            </a:r>
            <a:r>
              <a:rPr lang="en-US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US" dirty="0">
                <a:solidFill>
                  <a:schemeClr val="tx1"/>
                </a:solidFill>
              </a:rPr>
              <a:t>that’s how to code in Unix you know, IO, IO, …</a:t>
            </a:r>
          </a:p>
        </p:txBody>
      </p:sp>
      <p:sp>
        <p:nvSpPr>
          <p:cNvPr id="6" name="5-Point Star 5">
            <a:extLst>
              <a:ext uri="{FF2B5EF4-FFF2-40B4-BE49-F238E27FC236}">
                <a16:creationId xmlns:a16="http://schemas.microsoft.com/office/drawing/2014/main" id="{24608356-9947-75E7-B26D-14C16CFEDE9D}"/>
              </a:ext>
            </a:extLst>
          </p:cNvPr>
          <p:cNvSpPr/>
          <p:nvPr/>
        </p:nvSpPr>
        <p:spPr>
          <a:xfrm>
            <a:off x="9558337" y="5830739"/>
            <a:ext cx="3300413" cy="329565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Bonus</a:t>
            </a:r>
          </a:p>
          <a:p>
            <a:pPr algn="ctr"/>
            <a:r>
              <a:rPr lang="en-US" sz="2000" dirty="0"/>
              <a:t>Lecture</a:t>
            </a:r>
          </a:p>
        </p:txBody>
      </p:sp>
    </p:spTree>
    <p:extLst>
      <p:ext uri="{BB962C8B-B14F-4D97-AF65-F5344CB8AC3E}">
        <p14:creationId xmlns:p14="http://schemas.microsoft.com/office/powerpoint/2010/main" val="702637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ode for programmed I/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Code for programmed I/O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085351-1C45-BA83-9977-BCADBEB1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Ethan Miller &amp; Darrell Long</a:t>
            </a:r>
            <a:endParaRPr lang="en-US" dirty="0"/>
          </a:p>
        </p:txBody>
      </p:sp>
      <p:sp>
        <p:nvSpPr>
          <p:cNvPr id="295" name="Slide Number"/>
          <p:cNvSpPr txBox="1">
            <a:spLocks noGrp="1"/>
          </p:cNvSpPr>
          <p:nvPr>
            <p:ph type="sldNum" sz="quarter" idx="12"/>
          </p:nvPr>
        </p:nvSpPr>
        <p:spPr>
          <a:xfrm>
            <a:off x="6358780" y="9380264"/>
            <a:ext cx="274540" cy="2921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294" name="copy_from_user (buffer, p, count); // copy into kernel buffer…"/>
          <p:cNvSpPr txBox="1"/>
          <p:nvPr/>
        </p:nvSpPr>
        <p:spPr>
          <a:xfrm>
            <a:off x="224096" y="3380782"/>
            <a:ext cx="12556608" cy="429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6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dirty="0" err="1"/>
              <a:t>copy_from_user</a:t>
            </a:r>
            <a:r>
              <a:rPr dirty="0"/>
              <a:t> (buffer, p, count);	// copy into kernel buffer</a:t>
            </a:r>
          </a:p>
          <a:p>
            <a:pPr algn="l">
              <a:defRPr sz="26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dirty="0"/>
              <a:t>for (j = 0; j &lt; count; </a:t>
            </a:r>
            <a:r>
              <a:rPr dirty="0" err="1"/>
              <a:t>j++</a:t>
            </a:r>
            <a:r>
              <a:rPr dirty="0"/>
              <a:t>) {		// loop for each char</a:t>
            </a:r>
          </a:p>
          <a:p>
            <a:pPr algn="l">
              <a:defRPr sz="26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dirty="0"/>
              <a:t>	// wait for printer to be ready</a:t>
            </a:r>
            <a:br>
              <a:rPr dirty="0"/>
            </a:br>
            <a:r>
              <a:rPr dirty="0"/>
              <a:t>	while (*</a:t>
            </a:r>
            <a:r>
              <a:rPr dirty="0" err="1"/>
              <a:t>printer_status_reg</a:t>
            </a:r>
            <a:r>
              <a:rPr dirty="0"/>
              <a:t> != READY)</a:t>
            </a:r>
            <a:br>
              <a:rPr dirty="0"/>
            </a:br>
            <a:r>
              <a:rPr dirty="0"/>
              <a:t>		;</a:t>
            </a:r>
            <a:br>
              <a:rPr dirty="0"/>
            </a:br>
            <a:r>
              <a:rPr dirty="0"/>
              <a:t>	// output a single character</a:t>
            </a:r>
            <a:br>
              <a:rPr dirty="0"/>
            </a:br>
            <a:r>
              <a:rPr dirty="0"/>
              <a:t>	*</a:t>
            </a:r>
            <a:r>
              <a:rPr dirty="0" err="1"/>
              <a:t>printer_data_reg</a:t>
            </a:r>
            <a:r>
              <a:rPr dirty="0"/>
              <a:t> = p[j];</a:t>
            </a:r>
          </a:p>
          <a:p>
            <a:pPr algn="l">
              <a:defRPr sz="26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dirty="0"/>
              <a:t>}</a:t>
            </a:r>
          </a:p>
          <a:p>
            <a:pPr algn="l">
              <a:defRPr sz="26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dirty="0" err="1"/>
              <a:t>return_to_user</a:t>
            </a:r>
            <a:r>
              <a:rPr dirty="0"/>
              <a:t>();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B467-8907-75BF-782C-A7479DF5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Driven I/O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5A180-9C31-F855-FFF3-B302A14870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Run by system call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51BC0-704B-7A7E-5DA0-076EA6A7F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Run by interrupt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65337F0-BCEA-8615-03B6-A7CF034A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Ethan Miller &amp; Darrell Long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5E66F36-1985-EF7C-F491-6CCF3A81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  <p:sp>
        <p:nvSpPr>
          <p:cNvPr id="9" name="copy_from_user (buffer, p, count);…">
            <a:extLst>
              <a:ext uri="{FF2B5EF4-FFF2-40B4-BE49-F238E27FC236}">
                <a16:creationId xmlns:a16="http://schemas.microsoft.com/office/drawing/2014/main" id="{B4F47394-87F7-60EE-54A8-4A6010B3F249}"/>
              </a:ext>
            </a:extLst>
          </p:cNvPr>
          <p:cNvSpPr txBox="1"/>
          <p:nvPr/>
        </p:nvSpPr>
        <p:spPr>
          <a:xfrm>
            <a:off x="999755" y="5215354"/>
            <a:ext cx="5642570" cy="225702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sz="2000" dirty="0" err="1"/>
              <a:t>copy_from_user</a:t>
            </a:r>
            <a:r>
              <a:rPr sz="2000" dirty="0"/>
              <a:t> (buffer, p, count);</a:t>
            </a:r>
          </a:p>
          <a:p>
            <a:pPr algn="l">
              <a:defRPr sz="24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sz="2000" dirty="0"/>
              <a:t>j = 0;</a:t>
            </a:r>
          </a:p>
          <a:p>
            <a:pPr algn="l">
              <a:defRPr sz="24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sz="2000" dirty="0" err="1"/>
              <a:t>enable_interrupts</a:t>
            </a:r>
            <a:r>
              <a:rPr sz="2000" dirty="0"/>
              <a:t>();</a:t>
            </a:r>
          </a:p>
          <a:p>
            <a:pPr algn="l">
              <a:defRPr sz="24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sz="2000" dirty="0"/>
              <a:t>while (*</a:t>
            </a:r>
            <a:r>
              <a:rPr sz="2000" dirty="0" err="1"/>
              <a:t>printer_status_reg</a:t>
            </a:r>
            <a:r>
              <a:rPr sz="2000" dirty="0"/>
              <a:t> != READY)</a:t>
            </a:r>
            <a:br>
              <a:rPr sz="2000" dirty="0"/>
            </a:br>
            <a:r>
              <a:rPr sz="2000" dirty="0"/>
              <a:t>	;</a:t>
            </a:r>
          </a:p>
          <a:p>
            <a:pPr algn="l">
              <a:defRPr sz="24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sz="2000" dirty="0"/>
              <a:t>*</a:t>
            </a:r>
            <a:r>
              <a:rPr sz="2000" dirty="0" err="1"/>
              <a:t>printer_data_reg</a:t>
            </a:r>
            <a:r>
              <a:rPr sz="2000" dirty="0"/>
              <a:t> = p[0];</a:t>
            </a:r>
          </a:p>
          <a:p>
            <a:pPr algn="l">
              <a:defRPr sz="24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sz="2000" dirty="0"/>
              <a:t>scheduler(); // and block user</a:t>
            </a:r>
          </a:p>
        </p:txBody>
      </p:sp>
      <p:sp>
        <p:nvSpPr>
          <p:cNvPr id="10" name="if (count == 0) {  unblock_user();…">
            <a:extLst>
              <a:ext uri="{FF2B5EF4-FFF2-40B4-BE49-F238E27FC236}">
                <a16:creationId xmlns:a16="http://schemas.microsoft.com/office/drawing/2014/main" id="{79C4A03D-54B1-00DA-53A9-5C4D19230E7D}"/>
              </a:ext>
            </a:extLst>
          </p:cNvPr>
          <p:cNvSpPr txBox="1"/>
          <p:nvPr/>
        </p:nvSpPr>
        <p:spPr>
          <a:xfrm>
            <a:off x="6922794" y="4881562"/>
            <a:ext cx="4526880" cy="293413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4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sz="2000" dirty="0"/>
              <a:t>if (count == 0) {</a:t>
            </a:r>
            <a:br>
              <a:rPr sz="2000" dirty="0"/>
            </a:br>
            <a:r>
              <a:rPr sz="2000" dirty="0"/>
              <a:t>	</a:t>
            </a:r>
            <a:r>
              <a:rPr sz="2000" dirty="0" err="1"/>
              <a:t>unblock_user</a:t>
            </a:r>
            <a:r>
              <a:rPr sz="2000" dirty="0"/>
              <a:t>();</a:t>
            </a:r>
          </a:p>
          <a:p>
            <a:pPr algn="l">
              <a:defRPr sz="24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sz="2000" dirty="0"/>
              <a:t>} else {</a:t>
            </a:r>
            <a:br>
              <a:rPr sz="2000" dirty="0"/>
            </a:br>
            <a:r>
              <a:rPr sz="2000" dirty="0"/>
              <a:t>	*</a:t>
            </a:r>
            <a:r>
              <a:rPr sz="2000" dirty="0" err="1"/>
              <a:t>printer_data_reg</a:t>
            </a:r>
            <a:r>
              <a:rPr sz="2000" dirty="0"/>
              <a:t> = p[j];</a:t>
            </a:r>
            <a:br>
              <a:rPr sz="2000" dirty="0"/>
            </a:br>
            <a:r>
              <a:rPr sz="2000" dirty="0"/>
              <a:t>	count--;</a:t>
            </a:r>
            <a:br>
              <a:rPr sz="2000" dirty="0"/>
            </a:br>
            <a:r>
              <a:rPr sz="2000" dirty="0"/>
              <a:t>	</a:t>
            </a:r>
            <a:r>
              <a:rPr sz="2000" dirty="0" err="1"/>
              <a:t>j++</a:t>
            </a:r>
            <a:r>
              <a:rPr sz="2000" dirty="0"/>
              <a:t>;</a:t>
            </a:r>
          </a:p>
          <a:p>
            <a:pPr algn="l">
              <a:defRPr sz="24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sz="2000" dirty="0"/>
              <a:t>}</a:t>
            </a:r>
          </a:p>
          <a:p>
            <a:pPr algn="l">
              <a:defRPr sz="24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sz="2000" dirty="0" err="1"/>
              <a:t>acknowledge_interrupt</a:t>
            </a:r>
            <a:r>
              <a:rPr sz="2000" dirty="0"/>
              <a:t>();</a:t>
            </a:r>
          </a:p>
          <a:p>
            <a:pPr algn="l">
              <a:defRPr sz="2400"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sz="2000" dirty="0" err="1"/>
              <a:t>return_from_interrupt</a:t>
            </a:r>
            <a:r>
              <a:rPr sz="20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67411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Layers of I/O softwa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Layers of I/O software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0308FE-2FE4-5C8D-088F-0A0C204B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Ethan Miller &amp; Darrell Long</a:t>
            </a:r>
            <a:endParaRPr lang="en-US" dirty="0"/>
          </a:p>
        </p:txBody>
      </p:sp>
      <p:sp>
        <p:nvSpPr>
          <p:cNvPr id="326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D0460F2-8201-9634-ABA5-029B81986336}"/>
              </a:ext>
            </a:extLst>
          </p:cNvPr>
          <p:cNvGrpSpPr/>
          <p:nvPr/>
        </p:nvGrpSpPr>
        <p:grpSpPr>
          <a:xfrm>
            <a:off x="997743" y="3811355"/>
            <a:ext cx="11009313" cy="4387850"/>
            <a:chOff x="863600" y="3543300"/>
            <a:chExt cx="11524581" cy="4330700"/>
          </a:xfrm>
        </p:grpSpPr>
        <p:sp>
          <p:nvSpPr>
            <p:cNvPr id="316" name="Line"/>
            <p:cNvSpPr/>
            <p:nvPr/>
          </p:nvSpPr>
          <p:spPr>
            <a:xfrm>
              <a:off x="9436100" y="4432300"/>
              <a:ext cx="330200" cy="260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15635" y="10800"/>
                    <a:pt x="21600" y="10800"/>
                  </a:cubicBezTo>
                  <a:cubicBezTo>
                    <a:pt x="1563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5965" y="21600"/>
                    <a:pt x="0" y="21600"/>
                  </a:cubicBezTo>
                </a:path>
              </a:pathLst>
            </a:cu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317" name="Operating system (kernel)"/>
            <p:cNvSpPr txBox="1"/>
            <p:nvPr/>
          </p:nvSpPr>
          <p:spPr>
            <a:xfrm>
              <a:off x="9842499" y="4747753"/>
              <a:ext cx="2545682" cy="20066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Helvetica"/>
                </a:defRPr>
              </a:pPr>
              <a:r>
                <a:t>Operating</a:t>
              </a:r>
              <a:br/>
              <a:r>
                <a:t>system</a:t>
              </a:r>
              <a:br/>
              <a:r>
                <a:t>(kernel)</a:t>
              </a:r>
            </a:p>
          </p:txBody>
        </p:sp>
        <p:sp>
          <p:nvSpPr>
            <p:cNvPr id="318" name="User"/>
            <p:cNvSpPr txBox="1"/>
            <p:nvPr/>
          </p:nvSpPr>
          <p:spPr>
            <a:xfrm>
              <a:off x="10495098" y="3543300"/>
              <a:ext cx="1240484" cy="736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User</a:t>
              </a:r>
            </a:p>
          </p:txBody>
        </p:sp>
        <p:sp>
          <p:nvSpPr>
            <p:cNvPr id="319" name="Line"/>
            <p:cNvSpPr/>
            <p:nvPr/>
          </p:nvSpPr>
          <p:spPr>
            <a:xfrm>
              <a:off x="863600" y="4432300"/>
              <a:ext cx="10833100" cy="2257"/>
            </a:xfrm>
            <a:prstGeom prst="line">
              <a:avLst/>
            </a:prstGeom>
            <a:ln w="381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0" tIns="0" rIns="0" bIns="0"/>
            <a:lstStyle/>
            <a:p>
              <a:endParaRPr/>
            </a:p>
          </p:txBody>
        </p:sp>
        <p:sp>
          <p:nvSpPr>
            <p:cNvPr id="320" name="Line"/>
            <p:cNvSpPr/>
            <p:nvPr/>
          </p:nvSpPr>
          <p:spPr>
            <a:xfrm>
              <a:off x="863600" y="7035800"/>
              <a:ext cx="10833100" cy="2258"/>
            </a:xfrm>
            <a:prstGeom prst="line">
              <a:avLst/>
            </a:prstGeom>
            <a:ln w="38100">
              <a:solidFill>
                <a:srgbClr val="000000"/>
              </a:solidFill>
              <a:custDash>
                <a:ds d="200000" sp="200000"/>
              </a:custDash>
              <a:miter lim="400000"/>
            </a:ln>
          </p:spPr>
          <p:txBody>
            <a:bodyPr lIns="0" tIns="0" rIns="0" bIns="0"/>
            <a:lstStyle/>
            <a:p>
              <a:endParaRPr/>
            </a:p>
          </p:txBody>
        </p:sp>
        <p:sp>
          <p:nvSpPr>
            <p:cNvPr id="321" name="Hardware"/>
            <p:cNvSpPr/>
            <p:nvPr/>
          </p:nvSpPr>
          <p:spPr>
            <a:xfrm>
              <a:off x="1257300" y="7048500"/>
              <a:ext cx="8750300" cy="825500"/>
            </a:xfrm>
            <a:prstGeom prst="rect">
              <a:avLst/>
            </a:prstGeom>
            <a:solidFill>
              <a:srgbClr val="00FA92"/>
            </a:solidFill>
            <a:ln w="12700">
              <a:solidFill>
                <a:srgbClr val="00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30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Hardware</a:t>
              </a:r>
            </a:p>
          </p:txBody>
        </p:sp>
        <p:sp>
          <p:nvSpPr>
            <p:cNvPr id="322" name="Interrupt handlers"/>
            <p:cNvSpPr/>
            <p:nvPr/>
          </p:nvSpPr>
          <p:spPr>
            <a:xfrm>
              <a:off x="1905000" y="6197600"/>
              <a:ext cx="7454900" cy="825500"/>
            </a:xfrm>
            <a:prstGeom prst="rect">
              <a:avLst/>
            </a:prstGeom>
            <a:solidFill>
              <a:srgbClr val="FDFF8C"/>
            </a:solidFill>
            <a:ln w="12700">
              <a:solidFill>
                <a:srgbClr val="00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30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Interrupt handlers</a:t>
              </a:r>
            </a:p>
          </p:txBody>
        </p:sp>
        <p:sp>
          <p:nvSpPr>
            <p:cNvPr id="323" name="Device drivers"/>
            <p:cNvSpPr/>
            <p:nvPr/>
          </p:nvSpPr>
          <p:spPr>
            <a:xfrm>
              <a:off x="1905000" y="5410200"/>
              <a:ext cx="7454900" cy="825500"/>
            </a:xfrm>
            <a:prstGeom prst="rect">
              <a:avLst/>
            </a:prstGeom>
            <a:solidFill>
              <a:srgbClr val="FDFF8C"/>
            </a:solidFill>
            <a:ln w="12700">
              <a:solidFill>
                <a:srgbClr val="00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30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Device drivers</a:t>
              </a:r>
            </a:p>
          </p:txBody>
        </p:sp>
        <p:sp>
          <p:nvSpPr>
            <p:cNvPr id="324" name="Device-independent OS code"/>
            <p:cNvSpPr/>
            <p:nvPr/>
          </p:nvSpPr>
          <p:spPr>
            <a:xfrm>
              <a:off x="1905000" y="4457700"/>
              <a:ext cx="7454900" cy="927100"/>
            </a:xfrm>
            <a:prstGeom prst="rect">
              <a:avLst/>
            </a:prstGeom>
            <a:solidFill>
              <a:srgbClr val="FDFF8C"/>
            </a:solidFill>
            <a:ln w="12700">
              <a:solidFill>
                <a:srgbClr val="00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30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dirty="0"/>
                <a:t>Device-independent OS code</a:t>
              </a:r>
            </a:p>
          </p:txBody>
        </p:sp>
        <p:sp>
          <p:nvSpPr>
            <p:cNvPr id="325" name="User software &amp; libraries"/>
            <p:cNvSpPr/>
            <p:nvPr/>
          </p:nvSpPr>
          <p:spPr>
            <a:xfrm>
              <a:off x="2197100" y="3606800"/>
              <a:ext cx="6870700" cy="825500"/>
            </a:xfrm>
            <a:prstGeom prst="rect">
              <a:avLst/>
            </a:prstGeom>
            <a:solidFill>
              <a:srgbClr val="76D6FF"/>
            </a:solidFill>
            <a:ln w="12700">
              <a:solidFill>
                <a:srgbClr val="00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30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User software &amp; libraries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roup 337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3004800" cy="9753600"/>
            <a:chOff x="0" y="0"/>
            <a:chExt cx="12192000" cy="6858000"/>
          </a:xfrm>
        </p:grpSpPr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5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46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47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49" name="Rectangle 348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51" name="Rectangle 350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4" name="Picture 333" descr="Mother Board">
            <a:extLst>
              <a:ext uri="{FF2B5EF4-FFF2-40B4-BE49-F238E27FC236}">
                <a16:creationId xmlns:a16="http://schemas.microsoft.com/office/drawing/2014/main" id="{D6052ADF-11D5-B474-4C39-67DE126E41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3601" r="7398" b="-1"/>
          <a:stretch/>
        </p:blipFill>
        <p:spPr>
          <a:xfrm>
            <a:off x="20" y="10"/>
            <a:ext cx="13004780" cy="9753590"/>
          </a:xfrm>
          <a:prstGeom prst="rect">
            <a:avLst/>
          </a:prstGeom>
        </p:spPr>
      </p:pic>
      <p:sp>
        <p:nvSpPr>
          <p:cNvPr id="331" name="Interrupt handlers"/>
          <p:cNvSpPr txBox="1">
            <a:spLocks noGrp="1"/>
          </p:cNvSpPr>
          <p:nvPr>
            <p:ph type="title"/>
          </p:nvPr>
        </p:nvSpPr>
        <p:spPr>
          <a:xfrm>
            <a:off x="1231950" y="1384772"/>
            <a:ext cx="9345508" cy="1005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3600">
                <a:solidFill>
                  <a:schemeClr val="tx1"/>
                </a:solidFill>
              </a:rPr>
              <a:t>Interrupt handlers</a:t>
            </a:r>
          </a:p>
        </p:txBody>
      </p:sp>
      <p:sp>
        <p:nvSpPr>
          <p:cNvPr id="3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42709" y="420592"/>
            <a:ext cx="894079" cy="10918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86CB4B4D-7CA3-9044-876B-883B54F8677D}" type="slidenum">
              <a:rPr lang="en-US" sz="2800">
                <a:solidFill>
                  <a:schemeClr val="tx1"/>
                </a:solidFill>
              </a:rPr>
              <a:pPr defTabSz="914400">
                <a:spcAft>
                  <a:spcPts val="600"/>
                </a:spcAft>
              </a:pPr>
              <a:t>13</a:t>
            </a:fld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330" name="Interrupt handlers are best hidden…"/>
          <p:cNvSpPr txBox="1">
            <a:spLocks noGrp="1"/>
          </p:cNvSpPr>
          <p:nvPr>
            <p:ph type="body" idx="1"/>
          </p:nvPr>
        </p:nvSpPr>
        <p:spPr>
          <a:xfrm>
            <a:off x="1231950" y="3702755"/>
            <a:ext cx="9414037" cy="4858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lnSpc>
                <a:spcPct val="90000"/>
              </a:lnSpc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Interrupt handlers are best hidden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Driver starts an I/O operation and blocks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Interrupt notifies of completion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Interrupt procedure does its task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Then unblocks driver that started it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Perform minimal actions at interrupt time</a:t>
            </a:r>
          </a:p>
          <a:p>
            <a:pPr lvl="2" defTabSz="457200">
              <a:lnSpc>
                <a:spcPct val="90000"/>
              </a:lnSpc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Some of the functionality can be done by the driver after it is unblocked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Interrupt handler must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Save registers not already saved by interrupt hardware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Set up context for interrupt service procedure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roup 341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3004800" cy="9753600"/>
            <a:chOff x="0" y="0"/>
            <a:chExt cx="12192000" cy="6858000"/>
          </a:xfrm>
        </p:grpSpPr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9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50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51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53" name="Rectangle 352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55" name="Rectangle 354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8" name="Picture 337" descr="Illuminated server room panel">
            <a:extLst>
              <a:ext uri="{FF2B5EF4-FFF2-40B4-BE49-F238E27FC236}">
                <a16:creationId xmlns:a16="http://schemas.microsoft.com/office/drawing/2014/main" id="{10BD7F89-B099-06B1-FD45-3D41B1E5FA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2134" r="8866" b="-1"/>
          <a:stretch/>
        </p:blipFill>
        <p:spPr>
          <a:xfrm>
            <a:off x="20" y="10"/>
            <a:ext cx="13004780" cy="9753590"/>
          </a:xfrm>
          <a:prstGeom prst="rect">
            <a:avLst/>
          </a:prstGeom>
        </p:spPr>
      </p:pic>
      <p:sp>
        <p:nvSpPr>
          <p:cNvPr id="335" name="What happens on an interrupt"/>
          <p:cNvSpPr txBox="1">
            <a:spLocks noGrp="1"/>
          </p:cNvSpPr>
          <p:nvPr>
            <p:ph type="title"/>
          </p:nvPr>
        </p:nvSpPr>
        <p:spPr>
          <a:xfrm>
            <a:off x="1231950" y="1384772"/>
            <a:ext cx="9345508" cy="1005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3600">
                <a:solidFill>
                  <a:schemeClr val="tx1"/>
                </a:solidFill>
              </a:rPr>
              <a:t>What happens on an interrupt</a:t>
            </a:r>
          </a:p>
        </p:txBody>
      </p:sp>
      <p:sp>
        <p:nvSpPr>
          <p:cNvPr id="3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42709" y="420592"/>
            <a:ext cx="894079" cy="10918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86CB4B4D-7CA3-9044-876B-883B54F8677D}" type="slidenum">
              <a:rPr lang="en-US" sz="2800">
                <a:solidFill>
                  <a:schemeClr val="tx1"/>
                </a:solidFill>
              </a:rPr>
              <a:pPr defTabSz="914400">
                <a:spcAft>
                  <a:spcPts val="600"/>
                </a:spcAft>
              </a:pPr>
              <a:t>14</a:t>
            </a:fld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334" name="Set up stack for interrupt service procedure…"/>
          <p:cNvSpPr txBox="1">
            <a:spLocks noGrp="1"/>
          </p:cNvSpPr>
          <p:nvPr>
            <p:ph type="body" idx="1"/>
          </p:nvPr>
        </p:nvSpPr>
        <p:spPr>
          <a:xfrm>
            <a:off x="1231950" y="3702755"/>
            <a:ext cx="9414037" cy="4858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</a:rPr>
              <a:t>Set up the stack for interrupt service procedure</a:t>
            </a:r>
          </a:p>
          <a:p>
            <a:pPr defTabSz="457200"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</a:rPr>
              <a:t>Ack interrupt controller, reenable interrupts</a:t>
            </a:r>
          </a:p>
          <a:p>
            <a:pPr defTabSz="457200"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</a:rPr>
              <a:t>Copy registers from where saved</a:t>
            </a:r>
          </a:p>
          <a:p>
            <a:pPr defTabSz="457200"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</a:rPr>
              <a:t>Run service procedure</a:t>
            </a:r>
          </a:p>
          <a:p>
            <a:pPr defTabSz="457200"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</a:rPr>
              <a:t>(optional) Pick a new process to run next</a:t>
            </a:r>
          </a:p>
          <a:p>
            <a:pPr defTabSz="457200"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</a:rPr>
              <a:t>Set up MMU context for process to run next</a:t>
            </a:r>
          </a:p>
          <a:p>
            <a:pPr defTabSz="457200"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</a:rPr>
              <a:t>Load new process’ registers</a:t>
            </a:r>
          </a:p>
          <a:p>
            <a:pPr defTabSz="457200"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</a:rPr>
              <a:t>Start running the new process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Device driv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Device drivers</a:t>
            </a:r>
          </a:p>
        </p:txBody>
      </p:sp>
      <p:sp>
        <p:nvSpPr>
          <p:cNvPr id="338" name="Device drivers go between device controllers and rest of OS…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Device drivers go between device controllers and rest of OS</a:t>
            </a:r>
          </a:p>
          <a:p>
            <a:pPr lvl="1"/>
            <a:r>
              <a:rPr dirty="0"/>
              <a:t>Drivers standardize interface to widely varied devices</a:t>
            </a:r>
          </a:p>
          <a:p>
            <a:r>
              <a:rPr dirty="0"/>
              <a:t>Device drivers communicate with controllers over bus</a:t>
            </a:r>
          </a:p>
          <a:p>
            <a:pPr lvl="1"/>
            <a:r>
              <a:rPr lang="en-US" dirty="0"/>
              <a:t>Controllers communicate with devices themselves</a:t>
            </a:r>
          </a:p>
        </p:txBody>
      </p:sp>
      <p:sp>
        <p:nvSpPr>
          <p:cNvPr id="340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A10BB9-D883-62C8-9D5D-8B1A311A667C}"/>
              </a:ext>
            </a:extLst>
          </p:cNvPr>
          <p:cNvGrpSpPr/>
          <p:nvPr/>
        </p:nvGrpSpPr>
        <p:grpSpPr>
          <a:xfrm>
            <a:off x="7415213" y="3254446"/>
            <a:ext cx="3871913" cy="5766929"/>
            <a:chOff x="7200900" y="2146300"/>
            <a:chExt cx="4978400" cy="7160825"/>
          </a:xfrm>
        </p:grpSpPr>
        <p:sp>
          <p:nvSpPr>
            <p:cNvPr id="5" name="Square">
              <a:extLst>
                <a:ext uri="{FF2B5EF4-FFF2-40B4-BE49-F238E27FC236}">
                  <a16:creationId xmlns:a16="http://schemas.microsoft.com/office/drawing/2014/main" id="{271C8852-AC4A-D40F-8932-8B1AF161B0BE}"/>
                </a:ext>
              </a:extLst>
            </p:cNvPr>
            <p:cNvSpPr/>
            <p:nvPr/>
          </p:nvSpPr>
          <p:spPr>
            <a:xfrm>
              <a:off x="8496300" y="4635500"/>
              <a:ext cx="431800" cy="431800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" name="User…">
              <a:extLst>
                <a:ext uri="{FF2B5EF4-FFF2-40B4-BE49-F238E27FC236}">
                  <a16:creationId xmlns:a16="http://schemas.microsoft.com/office/drawing/2014/main" id="{F28E93FA-3D98-5DD7-7A75-7E5CED053F5F}"/>
                </a:ext>
              </a:extLst>
            </p:cNvPr>
            <p:cNvSpPr/>
            <p:nvPr/>
          </p:nvSpPr>
          <p:spPr>
            <a:xfrm>
              <a:off x="7518400" y="2146300"/>
              <a:ext cx="4660900" cy="1295400"/>
            </a:xfrm>
            <a:prstGeom prst="rect">
              <a:avLst/>
            </a:prstGeom>
            <a:solidFill>
              <a:srgbClr val="D7AEFF"/>
            </a:solidFill>
            <a:ln w="12700">
              <a:solidFill>
                <a:srgbClr val="00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 algn="ctr">
                <a:defRPr sz="3000">
                  <a:latin typeface="+mn-lt"/>
                  <a:ea typeface="+mn-ea"/>
                  <a:cs typeface="+mn-cs"/>
                  <a:sym typeface="Helvetica"/>
                </a:defRPr>
              </a:pPr>
              <a:endParaRPr sz="2800" dirty="0"/>
            </a:p>
          </p:txBody>
        </p:sp>
        <p:sp>
          <p:nvSpPr>
            <p:cNvPr id="7" name="Kernel space">
              <a:extLst>
                <a:ext uri="{FF2B5EF4-FFF2-40B4-BE49-F238E27FC236}">
                  <a16:creationId xmlns:a16="http://schemas.microsoft.com/office/drawing/2014/main" id="{B37E68ED-153D-76A0-9941-B8AF24BDFD7F}"/>
                </a:ext>
              </a:extLst>
            </p:cNvPr>
            <p:cNvSpPr/>
            <p:nvPr/>
          </p:nvSpPr>
          <p:spPr>
            <a:xfrm>
              <a:off x="7518400" y="3441700"/>
              <a:ext cx="4660900" cy="3683000"/>
            </a:xfrm>
            <a:prstGeom prst="rect">
              <a:avLst/>
            </a:prstGeom>
            <a:solidFill>
              <a:srgbClr val="FFFDA9"/>
            </a:solidFill>
            <a:ln w="12700">
              <a:solidFill>
                <a:srgbClr val="00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 algn="l">
                <a:defRPr sz="30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sz="2400" dirty="0"/>
                <a:t>Kernel</a:t>
              </a:r>
              <a:br>
                <a:rPr sz="2400" dirty="0"/>
              </a:br>
              <a:r>
                <a:rPr sz="2400" dirty="0"/>
                <a:t>space</a:t>
              </a:r>
            </a:p>
          </p:txBody>
        </p:sp>
        <p:sp>
          <p:nvSpPr>
            <p:cNvPr id="8" name="user program">
              <a:extLst>
                <a:ext uri="{FF2B5EF4-FFF2-40B4-BE49-F238E27FC236}">
                  <a16:creationId xmlns:a16="http://schemas.microsoft.com/office/drawing/2014/main" id="{CAAE4A70-9A12-65C3-9C8C-03F7F5977D62}"/>
                </a:ext>
              </a:extLst>
            </p:cNvPr>
            <p:cNvSpPr/>
            <p:nvPr/>
          </p:nvSpPr>
          <p:spPr>
            <a:xfrm>
              <a:off x="8928100" y="2247900"/>
              <a:ext cx="1955800" cy="977900"/>
            </a:xfrm>
            <a:prstGeom prst="ellipse">
              <a:avLst/>
            </a:prstGeom>
            <a:solidFill>
              <a:srgbClr val="A8D6FF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1800" dirty="0"/>
                <a:t>user program</a:t>
              </a:r>
            </a:p>
          </p:txBody>
        </p:sp>
        <p:sp>
          <p:nvSpPr>
            <p:cNvPr id="9" name="Line">
              <a:extLst>
                <a:ext uri="{FF2B5EF4-FFF2-40B4-BE49-F238E27FC236}">
                  <a16:creationId xmlns:a16="http://schemas.microsoft.com/office/drawing/2014/main" id="{F0C42343-70D7-03F6-844A-85AFAF3D2A9B}"/>
                </a:ext>
              </a:extLst>
            </p:cNvPr>
            <p:cNvSpPr/>
            <p:nvPr/>
          </p:nvSpPr>
          <p:spPr>
            <a:xfrm>
              <a:off x="9906000" y="3225800"/>
              <a:ext cx="2249" cy="1295399"/>
            </a:xfrm>
            <a:prstGeom prst="line">
              <a:avLst/>
            </a:prstGeom>
            <a:ln w="38100">
              <a:solidFill>
                <a:srgbClr val="000000"/>
              </a:solidFill>
              <a:miter lim="400000"/>
              <a:tailEnd type="triangle"/>
            </a:ln>
          </p:spPr>
          <p:txBody>
            <a:bodyPr lIns="0" tIns="0" rIns="0" bIns="0"/>
            <a:lstStyle/>
            <a:p>
              <a:endParaRPr/>
            </a:p>
          </p:txBody>
        </p:sp>
        <p:sp>
          <p:nvSpPr>
            <p:cNvPr id="10" name="Keyboard driver">
              <a:extLst>
                <a:ext uri="{FF2B5EF4-FFF2-40B4-BE49-F238E27FC236}">
                  <a16:creationId xmlns:a16="http://schemas.microsoft.com/office/drawing/2014/main" id="{594672EA-C3FB-7C9C-E2EC-A4A985A36C46}"/>
                </a:ext>
              </a:extLst>
            </p:cNvPr>
            <p:cNvSpPr/>
            <p:nvPr/>
          </p:nvSpPr>
          <p:spPr>
            <a:xfrm>
              <a:off x="7747000" y="5827346"/>
              <a:ext cx="1955800" cy="867508"/>
            </a:xfrm>
            <a:prstGeom prst="roundRect">
              <a:avLst>
                <a:gd name="adj" fmla="val 11712"/>
              </a:avLst>
            </a:prstGeom>
            <a:solidFill>
              <a:srgbClr val="A8D6FF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2000" dirty="0"/>
                <a:t>Keyboard driver</a:t>
              </a:r>
            </a:p>
          </p:txBody>
        </p:sp>
        <p:sp>
          <p:nvSpPr>
            <p:cNvPr id="11" name="Line">
              <a:extLst>
                <a:ext uri="{FF2B5EF4-FFF2-40B4-BE49-F238E27FC236}">
                  <a16:creationId xmlns:a16="http://schemas.microsoft.com/office/drawing/2014/main" id="{E5A6298C-791C-77D0-2673-8CA85716183B}"/>
                </a:ext>
              </a:extLst>
            </p:cNvPr>
            <p:cNvSpPr/>
            <p:nvPr/>
          </p:nvSpPr>
          <p:spPr>
            <a:xfrm>
              <a:off x="8712200" y="5067300"/>
              <a:ext cx="2269" cy="761997"/>
            </a:xfrm>
            <a:prstGeom prst="line">
              <a:avLst/>
            </a:prstGeom>
            <a:ln w="38100">
              <a:solidFill>
                <a:srgbClr val="000000"/>
              </a:solidFill>
              <a:miter lim="400000"/>
              <a:tailEnd type="triangle"/>
            </a:ln>
          </p:spPr>
          <p:txBody>
            <a:bodyPr lIns="0" tIns="0" rIns="0" bIns="0"/>
            <a:lstStyle/>
            <a:p>
              <a:endParaRPr/>
            </a:p>
          </p:txBody>
        </p:sp>
        <p:sp>
          <p:nvSpPr>
            <p:cNvPr id="12" name="Line">
              <a:extLst>
                <a:ext uri="{FF2B5EF4-FFF2-40B4-BE49-F238E27FC236}">
                  <a16:creationId xmlns:a16="http://schemas.microsoft.com/office/drawing/2014/main" id="{CD9ED34E-66D8-05C0-4F7D-C22074B96E52}"/>
                </a:ext>
              </a:extLst>
            </p:cNvPr>
            <p:cNvSpPr/>
            <p:nvPr/>
          </p:nvSpPr>
          <p:spPr>
            <a:xfrm>
              <a:off x="11099800" y="5067300"/>
              <a:ext cx="2269" cy="761997"/>
            </a:xfrm>
            <a:prstGeom prst="line">
              <a:avLst/>
            </a:prstGeom>
            <a:ln w="38100">
              <a:solidFill>
                <a:srgbClr val="000000"/>
              </a:solidFill>
              <a:miter lim="400000"/>
              <a:tailEnd type="triangle"/>
            </a:ln>
          </p:spPr>
          <p:txBody>
            <a:bodyPr lIns="0" tIns="0" rIns="0" bIns="0"/>
            <a:lstStyle/>
            <a:p>
              <a:endParaRPr/>
            </a:p>
          </p:txBody>
        </p:sp>
        <p:sp>
          <p:nvSpPr>
            <p:cNvPr id="13" name="Rest of the OS">
              <a:extLst>
                <a:ext uri="{FF2B5EF4-FFF2-40B4-BE49-F238E27FC236}">
                  <a16:creationId xmlns:a16="http://schemas.microsoft.com/office/drawing/2014/main" id="{74AF7AFD-859E-1C0B-A428-2A6394D314F3}"/>
                </a:ext>
              </a:extLst>
            </p:cNvPr>
            <p:cNvSpPr/>
            <p:nvPr/>
          </p:nvSpPr>
          <p:spPr>
            <a:xfrm>
              <a:off x="7747000" y="4521200"/>
              <a:ext cx="4330700" cy="762000"/>
            </a:xfrm>
            <a:prstGeom prst="roundRect">
              <a:avLst>
                <a:gd name="adj" fmla="val 11667"/>
              </a:avLst>
            </a:prstGeom>
            <a:solidFill>
              <a:srgbClr val="A8D6FF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dirty="0"/>
                <a:t>Rest of the OS</a:t>
              </a:r>
            </a:p>
          </p:txBody>
        </p:sp>
        <p:sp>
          <p:nvSpPr>
            <p:cNvPr id="14" name="Keyboard controller">
              <a:extLst>
                <a:ext uri="{FF2B5EF4-FFF2-40B4-BE49-F238E27FC236}">
                  <a16:creationId xmlns:a16="http://schemas.microsoft.com/office/drawing/2014/main" id="{1A43E819-B093-72AB-36CB-FE4E511A6632}"/>
                </a:ext>
              </a:extLst>
            </p:cNvPr>
            <p:cNvSpPr/>
            <p:nvPr/>
          </p:nvSpPr>
          <p:spPr>
            <a:xfrm>
              <a:off x="7747000" y="7454900"/>
              <a:ext cx="1955800" cy="863600"/>
            </a:xfrm>
            <a:prstGeom prst="rect">
              <a:avLst/>
            </a:prstGeom>
            <a:solidFill>
              <a:srgbClr val="FFD479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2000" dirty="0"/>
                <a:t>Keyboard controller</a:t>
              </a:r>
            </a:p>
          </p:txBody>
        </p:sp>
        <p:sp>
          <p:nvSpPr>
            <p:cNvPr id="15" name="Disk drive controller">
              <a:extLst>
                <a:ext uri="{FF2B5EF4-FFF2-40B4-BE49-F238E27FC236}">
                  <a16:creationId xmlns:a16="http://schemas.microsoft.com/office/drawing/2014/main" id="{317EDC54-2798-5A86-507A-8C80CCE9ECAC}"/>
                </a:ext>
              </a:extLst>
            </p:cNvPr>
            <p:cNvSpPr/>
            <p:nvPr/>
          </p:nvSpPr>
          <p:spPr>
            <a:xfrm>
              <a:off x="10121900" y="7454900"/>
              <a:ext cx="1955800" cy="863600"/>
            </a:xfrm>
            <a:prstGeom prst="rect">
              <a:avLst/>
            </a:prstGeom>
            <a:solidFill>
              <a:srgbClr val="FFD479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2000" dirty="0"/>
                <a:t>Disk drive controller</a:t>
              </a:r>
            </a:p>
          </p:txBody>
        </p:sp>
        <p:sp>
          <p:nvSpPr>
            <p:cNvPr id="16" name="Line">
              <a:extLst>
                <a:ext uri="{FF2B5EF4-FFF2-40B4-BE49-F238E27FC236}">
                  <a16:creationId xmlns:a16="http://schemas.microsoft.com/office/drawing/2014/main" id="{A28AAED1-D4F6-2039-7742-349AE7330DF8}"/>
                </a:ext>
              </a:extLst>
            </p:cNvPr>
            <p:cNvSpPr/>
            <p:nvPr/>
          </p:nvSpPr>
          <p:spPr>
            <a:xfrm>
              <a:off x="8712200" y="6692900"/>
              <a:ext cx="2269" cy="761997"/>
            </a:xfrm>
            <a:prstGeom prst="line">
              <a:avLst/>
            </a:prstGeom>
            <a:ln w="38100">
              <a:solidFill>
                <a:srgbClr val="000000"/>
              </a:solidFill>
              <a:miter lim="400000"/>
              <a:tailEnd type="triangle"/>
            </a:ln>
          </p:spPr>
          <p:txBody>
            <a:bodyPr lIns="0" tIns="0" rIns="0" bIns="0"/>
            <a:lstStyle/>
            <a:p>
              <a:endParaRPr/>
            </a:p>
          </p:txBody>
        </p:sp>
        <p:sp>
          <p:nvSpPr>
            <p:cNvPr id="17" name="Line">
              <a:extLst>
                <a:ext uri="{FF2B5EF4-FFF2-40B4-BE49-F238E27FC236}">
                  <a16:creationId xmlns:a16="http://schemas.microsoft.com/office/drawing/2014/main" id="{350D5F48-13C0-BF0C-5885-AA819172597C}"/>
                </a:ext>
              </a:extLst>
            </p:cNvPr>
            <p:cNvSpPr/>
            <p:nvPr/>
          </p:nvSpPr>
          <p:spPr>
            <a:xfrm>
              <a:off x="11099800" y="6692900"/>
              <a:ext cx="2269" cy="761997"/>
            </a:xfrm>
            <a:prstGeom prst="line">
              <a:avLst/>
            </a:prstGeom>
            <a:ln w="38100">
              <a:solidFill>
                <a:srgbClr val="000000"/>
              </a:solidFill>
              <a:miter lim="400000"/>
              <a:tailEnd type="triangle"/>
            </a:ln>
          </p:spPr>
          <p:txBody>
            <a:bodyPr lIns="0" tIns="0" rIns="0" bIns="0"/>
            <a:lstStyle/>
            <a:p>
              <a:endParaRPr/>
            </a:p>
          </p:txBody>
        </p:sp>
        <p:grpSp>
          <p:nvGrpSpPr>
            <p:cNvPr id="18" name="Group">
              <a:extLst>
                <a:ext uri="{FF2B5EF4-FFF2-40B4-BE49-F238E27FC236}">
                  <a16:creationId xmlns:a16="http://schemas.microsoft.com/office/drawing/2014/main" id="{26DA17CE-E47E-AD79-59F6-F7159BF3A310}"/>
                </a:ext>
              </a:extLst>
            </p:cNvPr>
            <p:cNvGrpSpPr/>
            <p:nvPr/>
          </p:nvGrpSpPr>
          <p:grpSpPr>
            <a:xfrm>
              <a:off x="10883900" y="8750300"/>
              <a:ext cx="647700" cy="546100"/>
              <a:chOff x="0" y="0"/>
              <a:chExt cx="647700" cy="546100"/>
            </a:xfrm>
          </p:grpSpPr>
          <p:sp>
            <p:nvSpPr>
              <p:cNvPr id="23" name="Shape">
                <a:extLst>
                  <a:ext uri="{FF2B5EF4-FFF2-40B4-BE49-F238E27FC236}">
                    <a16:creationId xmlns:a16="http://schemas.microsoft.com/office/drawing/2014/main" id="{E0BA4F54-3BBB-768D-0F8F-58443CB854CA}"/>
                  </a:ext>
                </a:extLst>
              </p:cNvPr>
              <p:cNvSpPr/>
              <p:nvPr/>
            </p:nvSpPr>
            <p:spPr>
              <a:xfrm>
                <a:off x="0" y="0"/>
                <a:ext cx="647700" cy="5461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35" y="0"/>
                      <a:pt x="0" y="1209"/>
                      <a:pt x="0" y="2700"/>
                    </a:cubicBezTo>
                    <a:lnTo>
                      <a:pt x="0" y="18900"/>
                    </a:lnTo>
                    <a:cubicBezTo>
                      <a:pt x="0" y="20391"/>
                      <a:pt x="4835" y="21600"/>
                      <a:pt x="10800" y="21600"/>
                    </a:cubicBezTo>
                    <a:cubicBezTo>
                      <a:pt x="16765" y="21600"/>
                      <a:pt x="21600" y="20391"/>
                      <a:pt x="21600" y="18900"/>
                    </a:cubicBezTo>
                    <a:lnTo>
                      <a:pt x="21600" y="2700"/>
                    </a:lnTo>
                    <a:cubicBezTo>
                      <a:pt x="21600" y="1209"/>
                      <a:pt x="16765" y="0"/>
                      <a:pt x="10800" y="0"/>
                    </a:cubicBezTo>
                    <a:close/>
                  </a:path>
                </a:pathLst>
              </a:custGeom>
              <a:solidFill>
                <a:srgbClr val="CBCBCB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4" name="Oval">
                <a:extLst>
                  <a:ext uri="{FF2B5EF4-FFF2-40B4-BE49-F238E27FC236}">
                    <a16:creationId xmlns:a16="http://schemas.microsoft.com/office/drawing/2014/main" id="{79F39CBC-13B1-213C-66DF-025F587254D4}"/>
                  </a:ext>
                </a:extLst>
              </p:cNvPr>
              <p:cNvSpPr/>
              <p:nvPr/>
            </p:nvSpPr>
            <p:spPr>
              <a:xfrm>
                <a:off x="0" y="0"/>
                <a:ext cx="647700" cy="136525"/>
              </a:xfrm>
              <a:prstGeom prst="ellipse">
                <a:avLst/>
              </a:prstGeom>
              <a:solidFill>
                <a:srgbClr val="D6D6D6"/>
              </a:solidFill>
              <a:ln w="12700" cap="flat">
                <a:noFill/>
                <a:round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92FE6FF1-4D57-AC23-22AB-FE5737B42D25}"/>
                  </a:ext>
                </a:extLst>
              </p:cNvPr>
              <p:cNvSpPr/>
              <p:nvPr/>
            </p:nvSpPr>
            <p:spPr>
              <a:xfrm>
                <a:off x="0" y="68262"/>
                <a:ext cx="647700" cy="68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0" y="11929"/>
                      <a:pt x="4835" y="21600"/>
                      <a:pt x="10800" y="21600"/>
                    </a:cubicBezTo>
                    <a:cubicBezTo>
                      <a:pt x="16765" y="21600"/>
                      <a:pt x="21600" y="11929"/>
                      <a:pt x="21600" y="0"/>
                    </a:cubicBezTo>
                  </a:path>
                </a:pathLst>
              </a:custGeom>
              <a:noFill/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9" name="Line">
              <a:extLst>
                <a:ext uri="{FF2B5EF4-FFF2-40B4-BE49-F238E27FC236}">
                  <a16:creationId xmlns:a16="http://schemas.microsoft.com/office/drawing/2014/main" id="{B85F5296-0293-50F5-F58E-CBBFE5FAF8B2}"/>
                </a:ext>
              </a:extLst>
            </p:cNvPr>
            <p:cNvSpPr/>
            <p:nvPr/>
          </p:nvSpPr>
          <p:spPr>
            <a:xfrm rot="16200000" flipH="1">
              <a:off x="10897592" y="8520707"/>
              <a:ext cx="519176" cy="114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491" y="0"/>
                    <a:pt x="8982" y="5378"/>
                    <a:pt x="8982" y="10757"/>
                  </a:cubicBezTo>
                  <a:cubicBezTo>
                    <a:pt x="8982" y="16135"/>
                    <a:pt x="13474" y="21513"/>
                    <a:pt x="17965" y="21513"/>
                  </a:cubicBezTo>
                  <a:lnTo>
                    <a:pt x="21600" y="21600"/>
                  </a:lnTo>
                </a:path>
              </a:pathLst>
            </a:custGeom>
            <a:ln w="25400">
              <a:solidFill>
                <a:srgbClr val="000000"/>
              </a:solidFill>
              <a:miter lim="400000"/>
              <a:tailEnd type="stealth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  <p:pic>
          <p:nvPicPr>
            <p:cNvPr id="20" name="image.pdf" descr="image.pdf">
              <a:extLst>
                <a:ext uri="{FF2B5EF4-FFF2-40B4-BE49-F238E27FC236}">
                  <a16:creationId xmlns:a16="http://schemas.microsoft.com/office/drawing/2014/main" id="{573813F5-199D-997F-4DB7-44B41ADCE8C8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0900" y="8864600"/>
              <a:ext cx="2483556" cy="442525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1" name="Line">
              <a:extLst>
                <a:ext uri="{FF2B5EF4-FFF2-40B4-BE49-F238E27FC236}">
                  <a16:creationId xmlns:a16="http://schemas.microsoft.com/office/drawing/2014/main" id="{1F3BD64F-84D2-5284-FB6A-A8A0C4FBF308}"/>
                </a:ext>
              </a:extLst>
            </p:cNvPr>
            <p:cNvSpPr/>
            <p:nvPr/>
          </p:nvSpPr>
          <p:spPr>
            <a:xfrm rot="5400000">
              <a:off x="8261535" y="8497072"/>
              <a:ext cx="633472" cy="276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655" y="0"/>
                    <a:pt x="9310" y="5383"/>
                    <a:pt x="9310" y="10766"/>
                  </a:cubicBezTo>
                  <a:cubicBezTo>
                    <a:pt x="9310" y="16149"/>
                    <a:pt x="13966" y="21531"/>
                    <a:pt x="18621" y="21531"/>
                  </a:cubicBezTo>
                  <a:lnTo>
                    <a:pt x="21600" y="21600"/>
                  </a:lnTo>
                </a:path>
              </a:pathLst>
            </a:custGeom>
            <a:ln w="25400">
              <a:solidFill>
                <a:srgbClr val="000000"/>
              </a:solidFill>
              <a:miter lim="400000"/>
              <a:headEnd type="stealth"/>
              <a:tailEnd type="triangle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22" name="Disk drive driver">
              <a:extLst>
                <a:ext uri="{FF2B5EF4-FFF2-40B4-BE49-F238E27FC236}">
                  <a16:creationId xmlns:a16="http://schemas.microsoft.com/office/drawing/2014/main" id="{4C3CCC89-158E-7F1B-2AC3-08FB4C3052C0}"/>
                </a:ext>
              </a:extLst>
            </p:cNvPr>
            <p:cNvSpPr/>
            <p:nvPr/>
          </p:nvSpPr>
          <p:spPr>
            <a:xfrm>
              <a:off x="10223500" y="5842000"/>
              <a:ext cx="1752600" cy="838200"/>
            </a:xfrm>
            <a:prstGeom prst="roundRect">
              <a:avLst>
                <a:gd name="adj" fmla="val 11169"/>
              </a:avLst>
            </a:prstGeom>
            <a:solidFill>
              <a:srgbClr val="89CCFF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2000" dirty="0"/>
                <a:t>Disk drive driver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roup 369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3004800" cy="9753600"/>
            <a:chOff x="0" y="0"/>
            <a:chExt cx="12192000" cy="6858000"/>
          </a:xfrm>
        </p:grpSpPr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7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78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79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81" name="Rectangle 380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83" name="Rectangle 382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7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2763289" y="2675475"/>
            <a:ext cx="4692490" cy="470319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89" name="Freeform: Shape 388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440554" y="1068943"/>
            <a:ext cx="8609664" cy="7615714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91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2257"/>
            <a:ext cx="13004800" cy="975134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64" name="Device-independent I/O software"/>
          <p:cNvSpPr txBox="1">
            <a:spLocks noGrp="1"/>
          </p:cNvSpPr>
          <p:nvPr>
            <p:ph type="title"/>
          </p:nvPr>
        </p:nvSpPr>
        <p:spPr>
          <a:xfrm>
            <a:off x="1060359" y="1607968"/>
            <a:ext cx="3565271" cy="6537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4000">
                <a:solidFill>
                  <a:srgbClr val="EBEBEB"/>
                </a:solidFill>
              </a:rPr>
              <a:t>Device-independent I/O software</a:t>
            </a:r>
          </a:p>
        </p:txBody>
      </p:sp>
      <p:sp>
        <p:nvSpPr>
          <p:cNvPr id="363" name="Device-independent I/O software provides common “library” routines for I/O software…"/>
          <p:cNvSpPr txBox="1">
            <a:spLocks noGrp="1"/>
          </p:cNvSpPr>
          <p:nvPr>
            <p:ph type="body" idx="1"/>
          </p:nvPr>
        </p:nvSpPr>
        <p:spPr>
          <a:xfrm>
            <a:off x="5642748" y="622240"/>
            <a:ext cx="5869455" cy="8468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1000"/>
              </a:spcBef>
            </a:pPr>
            <a:r>
              <a:rPr lang="en-US" sz="2500"/>
              <a:t>Device-independent I/O software provides common “library” routines for I/O software</a:t>
            </a:r>
          </a:p>
          <a:p>
            <a:pPr defTabSz="457200">
              <a:spcBef>
                <a:spcPts val="1000"/>
              </a:spcBef>
            </a:pPr>
            <a:r>
              <a:rPr lang="en-US" sz="2500"/>
              <a:t>Helps drivers maintain a standard appearance to the rest of the OS</a:t>
            </a:r>
          </a:p>
          <a:p>
            <a:pPr defTabSz="457200">
              <a:spcBef>
                <a:spcPts val="1000"/>
              </a:spcBef>
            </a:pPr>
            <a:r>
              <a:rPr lang="en-US" sz="2500"/>
              <a:t>Uniform interface for many device drivers for</a:t>
            </a:r>
          </a:p>
          <a:p>
            <a:pPr lvl="1" defTabSz="457200">
              <a:spcBef>
                <a:spcPts val="1000"/>
              </a:spcBef>
            </a:pPr>
            <a:r>
              <a:rPr lang="en-US" sz="2500"/>
              <a:t>Buffering</a:t>
            </a:r>
          </a:p>
          <a:p>
            <a:pPr lvl="1" defTabSz="457200">
              <a:spcBef>
                <a:spcPts val="1000"/>
              </a:spcBef>
            </a:pPr>
            <a:r>
              <a:rPr lang="en-US" sz="2500"/>
              <a:t>Error reporting</a:t>
            </a:r>
          </a:p>
          <a:p>
            <a:pPr lvl="1" defTabSz="457200">
              <a:spcBef>
                <a:spcPts val="1000"/>
              </a:spcBef>
            </a:pPr>
            <a:r>
              <a:rPr lang="en-US" sz="2500"/>
              <a:t>Allocating and releasing dedicated devices</a:t>
            </a:r>
          </a:p>
          <a:p>
            <a:pPr lvl="1" defTabSz="457200">
              <a:spcBef>
                <a:spcPts val="1000"/>
              </a:spcBef>
            </a:pPr>
            <a:r>
              <a:rPr lang="en-US" sz="2500"/>
              <a:t>Suspending and resuming processes</a:t>
            </a:r>
          </a:p>
          <a:p>
            <a:pPr defTabSz="457200">
              <a:spcBef>
                <a:spcPts val="1000"/>
              </a:spcBef>
            </a:pPr>
            <a:r>
              <a:rPr lang="en-US" sz="2500"/>
              <a:t>Common resource pool</a:t>
            </a:r>
          </a:p>
          <a:p>
            <a:pPr lvl="1" defTabSz="457200">
              <a:spcBef>
                <a:spcPts val="1000"/>
              </a:spcBef>
            </a:pPr>
            <a:r>
              <a:rPr lang="en-US" sz="2500"/>
              <a:t>Device-independent block size (keep track of blocks)</a:t>
            </a:r>
          </a:p>
          <a:p>
            <a:pPr lvl="1" defTabSz="457200">
              <a:spcBef>
                <a:spcPts val="1000"/>
              </a:spcBef>
            </a:pPr>
            <a:r>
              <a:rPr lang="en-US" sz="2500"/>
              <a:t>Other device driver resources</a:t>
            </a:r>
          </a:p>
        </p:txBody>
      </p:sp>
      <p:sp>
        <p:nvSpPr>
          <p:cNvPr id="3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12203" y="9090614"/>
            <a:ext cx="894079" cy="4334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86CB4B4D-7CA3-9044-876B-883B54F8677D}" type="slidenum">
              <a:rPr lang="en-US" sz="1200">
                <a:solidFill>
                  <a:schemeClr val="accent1"/>
                </a:solidFill>
              </a:rPr>
              <a:pPr algn="r">
                <a:spcAft>
                  <a:spcPts val="600"/>
                </a:spcAft>
              </a:pPr>
              <a:t>16</a:t>
            </a:fld>
            <a:endParaRPr lang="en-US"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Why a standard driver interface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a standard driver interface?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58DBA7-CA93-F950-9030-69A2DE76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Ethan Miller &amp; Darrell Long</a:t>
            </a:r>
            <a:endParaRPr lang="en-US" dirty="0"/>
          </a:p>
        </p:txBody>
      </p:sp>
      <p:sp>
        <p:nvSpPr>
          <p:cNvPr id="368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17</a:t>
            </a:fld>
            <a:endParaRPr/>
          </a:p>
        </p:txBody>
      </p:sp>
      <p:sp>
        <p:nvSpPr>
          <p:cNvPr id="369" name="Non-standard device driver interface…"/>
          <p:cNvSpPr txBox="1"/>
          <p:nvPr/>
        </p:nvSpPr>
        <p:spPr>
          <a:xfrm>
            <a:off x="1408899" y="6340450"/>
            <a:ext cx="5207706" cy="3047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lnSpc>
                <a:spcPct val="80000"/>
              </a:lnSpc>
              <a:spcBef>
                <a:spcPts val="1000"/>
              </a:spcBef>
              <a:buClr>
                <a:srgbClr val="9437FF"/>
              </a:buClr>
              <a:buFont typeface="Zapf Dingbats"/>
              <a:defRPr sz="3800">
                <a:latin typeface="+mn-lt"/>
                <a:ea typeface="+mn-ea"/>
                <a:cs typeface="+mn-cs"/>
                <a:sym typeface="Helvetica"/>
              </a:defRPr>
            </a:pPr>
            <a:r>
              <a:rPr sz="3600" dirty="0"/>
              <a:t>Non-standard device driver interface</a:t>
            </a:r>
          </a:p>
          <a:p>
            <a:pPr marL="457200" lvl="1" indent="-457200" algn="l">
              <a:lnSpc>
                <a:spcPct val="70000"/>
              </a:lnSpc>
              <a:spcBef>
                <a:spcPts val="1000"/>
              </a:spcBef>
              <a:buClr>
                <a:srgbClr val="FF2600"/>
              </a:buClr>
              <a:buSzPct val="171000"/>
              <a:buChar char="-"/>
              <a:defRPr sz="3200">
                <a:latin typeface="+mn-lt"/>
                <a:ea typeface="+mn-ea"/>
                <a:cs typeface="+mn-cs"/>
                <a:sym typeface="Helvetica"/>
              </a:defRPr>
            </a:pPr>
            <a:r>
              <a:rPr sz="2800" dirty="0"/>
              <a:t>Different interface for each driver</a:t>
            </a:r>
          </a:p>
          <a:p>
            <a:pPr marL="457200" lvl="1" indent="-457200" algn="l">
              <a:lnSpc>
                <a:spcPct val="70000"/>
              </a:lnSpc>
              <a:spcBef>
                <a:spcPts val="1000"/>
              </a:spcBef>
              <a:buClr>
                <a:srgbClr val="FF2600"/>
              </a:buClr>
              <a:buSzPct val="171000"/>
              <a:buChar char="-"/>
              <a:defRPr sz="3200">
                <a:latin typeface="+mn-lt"/>
                <a:ea typeface="+mn-ea"/>
                <a:cs typeface="+mn-cs"/>
                <a:sym typeface="Helvetica"/>
              </a:defRPr>
            </a:pPr>
            <a:r>
              <a:rPr sz="2800" dirty="0"/>
              <a:t>High OS complexity</a:t>
            </a:r>
          </a:p>
          <a:p>
            <a:pPr marL="457200" lvl="1" indent="-457200" algn="l">
              <a:lnSpc>
                <a:spcPct val="70000"/>
              </a:lnSpc>
              <a:spcBef>
                <a:spcPts val="1000"/>
              </a:spcBef>
              <a:buClr>
                <a:srgbClr val="FF2600"/>
              </a:buClr>
              <a:buSzPct val="171000"/>
              <a:buChar char="-"/>
              <a:defRPr sz="3200">
                <a:latin typeface="+mn-lt"/>
                <a:ea typeface="+mn-ea"/>
                <a:cs typeface="+mn-cs"/>
                <a:sym typeface="Helvetica"/>
              </a:defRPr>
            </a:pPr>
            <a:r>
              <a:rPr sz="2800" dirty="0"/>
              <a:t>Less code reuse</a:t>
            </a:r>
          </a:p>
        </p:txBody>
      </p:sp>
      <p:sp>
        <p:nvSpPr>
          <p:cNvPr id="410" name="Standard device driver interface…"/>
          <p:cNvSpPr txBox="1"/>
          <p:nvPr/>
        </p:nvSpPr>
        <p:spPr>
          <a:xfrm>
            <a:off x="6765636" y="6395484"/>
            <a:ext cx="5099214" cy="2937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lnSpc>
                <a:spcPct val="70000"/>
              </a:lnSpc>
              <a:spcBef>
                <a:spcPts val="1000"/>
              </a:spcBef>
              <a:buClr>
                <a:srgbClr val="005493"/>
              </a:buClr>
              <a:defRPr sz="3800">
                <a:latin typeface="+mn-lt"/>
                <a:ea typeface="+mn-ea"/>
                <a:cs typeface="+mn-cs"/>
                <a:sym typeface="Helvetica"/>
              </a:defRPr>
            </a:pPr>
            <a:r>
              <a:rPr sz="3600" dirty="0"/>
              <a:t>Standard device driver interface</a:t>
            </a:r>
          </a:p>
          <a:p>
            <a:pPr marL="457200" indent="-457200" algn="l">
              <a:lnSpc>
                <a:spcPct val="70000"/>
              </a:lnSpc>
              <a:spcBef>
                <a:spcPts val="1000"/>
              </a:spcBef>
              <a:buClr>
                <a:srgbClr val="009051"/>
              </a:buClr>
              <a:buSzPct val="100000"/>
              <a:buChar char="+"/>
              <a:defRPr sz="3200">
                <a:latin typeface="+mn-lt"/>
                <a:ea typeface="+mn-ea"/>
                <a:cs typeface="+mn-cs"/>
                <a:sym typeface="Helvetica"/>
              </a:defRPr>
            </a:pPr>
            <a:r>
              <a:rPr sz="2800" dirty="0"/>
              <a:t>Less OS/driver interface code</a:t>
            </a:r>
          </a:p>
          <a:p>
            <a:pPr marL="457200" indent="-457200" algn="l">
              <a:lnSpc>
                <a:spcPct val="70000"/>
              </a:lnSpc>
              <a:spcBef>
                <a:spcPts val="1000"/>
              </a:spcBef>
              <a:buClr>
                <a:srgbClr val="009051"/>
              </a:buClr>
              <a:buSzPct val="100000"/>
              <a:buChar char="+"/>
              <a:defRPr sz="3200">
                <a:latin typeface="+mn-lt"/>
                <a:ea typeface="+mn-ea"/>
                <a:cs typeface="+mn-cs"/>
                <a:sym typeface="Helvetica"/>
              </a:defRPr>
            </a:pPr>
            <a:r>
              <a:rPr sz="2800" dirty="0"/>
              <a:t>Lower OS complexity</a:t>
            </a:r>
          </a:p>
          <a:p>
            <a:pPr marL="457200" indent="-457200" algn="l">
              <a:lnSpc>
                <a:spcPct val="70000"/>
              </a:lnSpc>
              <a:spcBef>
                <a:spcPts val="1000"/>
              </a:spcBef>
              <a:buClr>
                <a:srgbClr val="009051"/>
              </a:buClr>
              <a:buSzPct val="100000"/>
              <a:buChar char="+"/>
              <a:defRPr sz="3200">
                <a:latin typeface="+mn-lt"/>
                <a:ea typeface="+mn-ea"/>
                <a:cs typeface="+mn-cs"/>
                <a:sym typeface="Helvetica"/>
              </a:defRPr>
            </a:pPr>
            <a:r>
              <a:rPr sz="2800" dirty="0"/>
              <a:t>Easy to add new drivers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8F7317-D49A-7AE1-20CC-691998C2BE23}"/>
              </a:ext>
            </a:extLst>
          </p:cNvPr>
          <p:cNvGrpSpPr/>
          <p:nvPr/>
        </p:nvGrpSpPr>
        <p:grpSpPr>
          <a:xfrm>
            <a:off x="1730022" y="3176849"/>
            <a:ext cx="9671756" cy="2913062"/>
            <a:chOff x="1358194" y="2092325"/>
            <a:chExt cx="10573456" cy="3749675"/>
          </a:xfrm>
        </p:grpSpPr>
        <p:grpSp>
          <p:nvGrpSpPr>
            <p:cNvPr id="382" name="Group"/>
            <p:cNvGrpSpPr/>
            <p:nvPr/>
          </p:nvGrpSpPr>
          <p:grpSpPr>
            <a:xfrm>
              <a:off x="1524000" y="4127500"/>
              <a:ext cx="4660900" cy="1714500"/>
              <a:chOff x="0" y="0"/>
              <a:chExt cx="4660900" cy="1714500"/>
            </a:xfrm>
          </p:grpSpPr>
          <p:sp>
            <p:nvSpPr>
              <p:cNvPr id="370" name="Rectangle"/>
              <p:cNvSpPr/>
              <p:nvPr/>
            </p:nvSpPr>
            <p:spPr>
              <a:xfrm>
                <a:off x="3251200" y="952500"/>
                <a:ext cx="1409700" cy="762000"/>
              </a:xfrm>
              <a:prstGeom prst="rect">
                <a:avLst/>
              </a:prstGeom>
              <a:solidFill>
                <a:srgbClr val="73FA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71" name="Triangle"/>
              <p:cNvSpPr/>
              <p:nvPr/>
            </p:nvSpPr>
            <p:spPr>
              <a:xfrm>
                <a:off x="3358584" y="0"/>
                <a:ext cx="326535" cy="971550"/>
              </a:xfrm>
              <a:prstGeom prst="triangle">
                <a:avLst/>
              </a:prstGeom>
              <a:solidFill>
                <a:srgbClr val="73FA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72" name="Triangle"/>
              <p:cNvSpPr/>
              <p:nvPr/>
            </p:nvSpPr>
            <p:spPr>
              <a:xfrm>
                <a:off x="3792077" y="431800"/>
                <a:ext cx="326535" cy="542925"/>
              </a:xfrm>
              <a:prstGeom prst="triangle">
                <a:avLst/>
              </a:prstGeom>
              <a:solidFill>
                <a:srgbClr val="73FA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73" name="Rectangle"/>
              <p:cNvSpPr/>
              <p:nvPr/>
            </p:nvSpPr>
            <p:spPr>
              <a:xfrm>
                <a:off x="1625600" y="952500"/>
                <a:ext cx="1409700" cy="762000"/>
              </a:xfrm>
              <a:prstGeom prst="rect">
                <a:avLst/>
              </a:prstGeom>
              <a:solidFill>
                <a:srgbClr val="73FA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74" name="Rectangle"/>
              <p:cNvSpPr/>
              <p:nvPr/>
            </p:nvSpPr>
            <p:spPr>
              <a:xfrm>
                <a:off x="0" y="952500"/>
                <a:ext cx="1409700" cy="762000"/>
              </a:xfrm>
              <a:prstGeom prst="rect">
                <a:avLst/>
              </a:prstGeom>
              <a:solidFill>
                <a:srgbClr val="73FA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75" name="Rectangle"/>
              <p:cNvSpPr/>
              <p:nvPr/>
            </p:nvSpPr>
            <p:spPr>
              <a:xfrm>
                <a:off x="1739900" y="215900"/>
                <a:ext cx="330200" cy="762000"/>
              </a:xfrm>
              <a:prstGeom prst="rect">
                <a:avLst/>
              </a:prstGeom>
              <a:solidFill>
                <a:srgbClr val="73FA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76" name="Rectangle"/>
              <p:cNvSpPr/>
              <p:nvPr/>
            </p:nvSpPr>
            <p:spPr>
              <a:xfrm>
                <a:off x="2603500" y="431800"/>
                <a:ext cx="330200" cy="546100"/>
              </a:xfrm>
              <a:prstGeom prst="rect">
                <a:avLst/>
              </a:prstGeom>
              <a:solidFill>
                <a:srgbClr val="73FA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77" name="Triangle"/>
              <p:cNvSpPr/>
              <p:nvPr/>
            </p:nvSpPr>
            <p:spPr>
              <a:xfrm rot="10800000" flipH="1">
                <a:off x="2166477" y="930275"/>
                <a:ext cx="326535" cy="542925"/>
              </a:xfrm>
              <a:prstGeom prst="triangl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78" name="Triangle"/>
              <p:cNvSpPr/>
              <p:nvPr/>
            </p:nvSpPr>
            <p:spPr>
              <a:xfrm>
                <a:off x="974370" y="647700"/>
                <a:ext cx="326535" cy="323850"/>
              </a:xfrm>
              <a:prstGeom prst="triangle">
                <a:avLst/>
              </a:prstGeom>
              <a:solidFill>
                <a:srgbClr val="73FA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79" name="Rectangle"/>
              <p:cNvSpPr/>
              <p:nvPr/>
            </p:nvSpPr>
            <p:spPr>
              <a:xfrm>
                <a:off x="546100" y="215900"/>
                <a:ext cx="330200" cy="762000"/>
              </a:xfrm>
              <a:prstGeom prst="rect">
                <a:avLst/>
              </a:prstGeom>
              <a:solidFill>
                <a:srgbClr val="73FA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80" name="Rectangle"/>
              <p:cNvSpPr/>
              <p:nvPr/>
            </p:nvSpPr>
            <p:spPr>
              <a:xfrm>
                <a:off x="114300" y="927100"/>
                <a:ext cx="330200" cy="4318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81" name="Triangle"/>
              <p:cNvSpPr/>
              <p:nvPr/>
            </p:nvSpPr>
            <p:spPr>
              <a:xfrm rot="10800000" flipH="1">
                <a:off x="4225570" y="930274"/>
                <a:ext cx="326535" cy="542926"/>
              </a:xfrm>
              <a:prstGeom prst="triangl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87" name="Group"/>
            <p:cNvGrpSpPr/>
            <p:nvPr/>
          </p:nvGrpSpPr>
          <p:grpSpPr>
            <a:xfrm>
              <a:off x="6946900" y="4343400"/>
              <a:ext cx="1409700" cy="1498600"/>
              <a:chOff x="0" y="0"/>
              <a:chExt cx="1409700" cy="1498600"/>
            </a:xfrm>
          </p:grpSpPr>
          <p:sp>
            <p:nvSpPr>
              <p:cNvPr id="383" name="Rectangle"/>
              <p:cNvSpPr/>
              <p:nvPr/>
            </p:nvSpPr>
            <p:spPr>
              <a:xfrm>
                <a:off x="0" y="736600"/>
                <a:ext cx="1409700" cy="762000"/>
              </a:xfrm>
              <a:prstGeom prst="rect">
                <a:avLst/>
              </a:prstGeom>
              <a:solidFill>
                <a:srgbClr val="73FA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84" name="Triangle"/>
              <p:cNvSpPr/>
              <p:nvPr/>
            </p:nvSpPr>
            <p:spPr>
              <a:xfrm>
                <a:off x="970137" y="431800"/>
                <a:ext cx="326535" cy="323850"/>
              </a:xfrm>
              <a:prstGeom prst="triangle">
                <a:avLst/>
              </a:prstGeom>
              <a:solidFill>
                <a:srgbClr val="73FA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85" name="Rectangle"/>
              <p:cNvSpPr/>
              <p:nvPr/>
            </p:nvSpPr>
            <p:spPr>
              <a:xfrm>
                <a:off x="533400" y="0"/>
                <a:ext cx="330200" cy="762000"/>
              </a:xfrm>
              <a:prstGeom prst="rect">
                <a:avLst/>
              </a:prstGeom>
              <a:solidFill>
                <a:srgbClr val="73FA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86" name="Rectangle"/>
              <p:cNvSpPr/>
              <p:nvPr/>
            </p:nvSpPr>
            <p:spPr>
              <a:xfrm>
                <a:off x="101600" y="736600"/>
                <a:ext cx="330200" cy="4318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98" name="Group"/>
            <p:cNvGrpSpPr/>
            <p:nvPr/>
          </p:nvGrpSpPr>
          <p:grpSpPr>
            <a:xfrm>
              <a:off x="1358194" y="2092325"/>
              <a:ext cx="4991101" cy="2489201"/>
              <a:chOff x="0" y="0"/>
              <a:chExt cx="4991100" cy="2489200"/>
            </a:xfrm>
          </p:grpSpPr>
          <p:sp>
            <p:nvSpPr>
              <p:cNvPr id="388" name="Triangle"/>
              <p:cNvSpPr/>
              <p:nvPr/>
            </p:nvSpPr>
            <p:spPr>
              <a:xfrm rot="10800000" flipH="1">
                <a:off x="4441470" y="1946275"/>
                <a:ext cx="326535" cy="542925"/>
              </a:xfrm>
              <a:prstGeom prst="triangle">
                <a:avLst/>
              </a:prstGeom>
              <a:solidFill>
                <a:srgbClr val="7A81FF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89" name="Triangle"/>
              <p:cNvSpPr/>
              <p:nvPr/>
            </p:nvSpPr>
            <p:spPr>
              <a:xfrm rot="10800000" flipH="1">
                <a:off x="2382377" y="1946275"/>
                <a:ext cx="326535" cy="542926"/>
              </a:xfrm>
              <a:prstGeom prst="triangle">
                <a:avLst/>
              </a:prstGeom>
              <a:solidFill>
                <a:srgbClr val="7A81FF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90" name="Rectangle"/>
              <p:cNvSpPr/>
              <p:nvPr/>
            </p:nvSpPr>
            <p:spPr>
              <a:xfrm>
                <a:off x="330200" y="1943100"/>
                <a:ext cx="330200" cy="431800"/>
              </a:xfrm>
              <a:prstGeom prst="rect">
                <a:avLst/>
              </a:prstGeom>
              <a:solidFill>
                <a:srgbClr val="7A81FF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91" name="Operating system"/>
              <p:cNvSpPr/>
              <p:nvPr/>
            </p:nvSpPr>
            <p:spPr>
              <a:xfrm>
                <a:off x="0" y="0"/>
                <a:ext cx="4991100" cy="1955800"/>
              </a:xfrm>
              <a:prstGeom prst="rect">
                <a:avLst/>
              </a:prstGeom>
              <a:solidFill>
                <a:srgbClr val="7A81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36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r>
                  <a:t>Operating system</a:t>
                </a:r>
              </a:p>
            </p:txBody>
          </p:sp>
          <p:sp>
            <p:nvSpPr>
              <p:cNvPr id="392" name="Triangle"/>
              <p:cNvSpPr/>
              <p:nvPr/>
            </p:nvSpPr>
            <p:spPr>
              <a:xfrm>
                <a:off x="3574484" y="1028700"/>
                <a:ext cx="326535" cy="971550"/>
              </a:xfrm>
              <a:prstGeom prst="triangl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93" name="Triangle"/>
              <p:cNvSpPr/>
              <p:nvPr/>
            </p:nvSpPr>
            <p:spPr>
              <a:xfrm>
                <a:off x="4007977" y="1460500"/>
                <a:ext cx="326535" cy="542925"/>
              </a:xfrm>
              <a:prstGeom prst="triangl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94" name="Rectangle"/>
              <p:cNvSpPr/>
              <p:nvPr/>
            </p:nvSpPr>
            <p:spPr>
              <a:xfrm>
                <a:off x="1955800" y="1244600"/>
                <a:ext cx="330200" cy="7620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95" name="Rectangle"/>
              <p:cNvSpPr/>
              <p:nvPr/>
            </p:nvSpPr>
            <p:spPr>
              <a:xfrm>
                <a:off x="2819400" y="1460500"/>
                <a:ext cx="330200" cy="5461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96" name="Rectangle"/>
              <p:cNvSpPr/>
              <p:nvPr/>
            </p:nvSpPr>
            <p:spPr>
              <a:xfrm>
                <a:off x="762000" y="1244600"/>
                <a:ext cx="330200" cy="7620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97" name="Triangle"/>
              <p:cNvSpPr/>
              <p:nvPr/>
            </p:nvSpPr>
            <p:spPr>
              <a:xfrm>
                <a:off x="1190270" y="1676400"/>
                <a:ext cx="326535" cy="323850"/>
              </a:xfrm>
              <a:prstGeom prst="triangl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09" name="Group"/>
            <p:cNvGrpSpPr/>
            <p:nvPr/>
          </p:nvGrpSpPr>
          <p:grpSpPr>
            <a:xfrm>
              <a:off x="6838950" y="2092325"/>
              <a:ext cx="5092700" cy="2374900"/>
              <a:chOff x="0" y="0"/>
              <a:chExt cx="5092700" cy="2374900"/>
            </a:xfrm>
          </p:grpSpPr>
          <p:sp>
            <p:nvSpPr>
              <p:cNvPr id="399" name="Rectangle"/>
              <p:cNvSpPr/>
              <p:nvPr/>
            </p:nvSpPr>
            <p:spPr>
              <a:xfrm>
                <a:off x="215900" y="1943100"/>
                <a:ext cx="330200" cy="431800"/>
              </a:xfrm>
              <a:prstGeom prst="rect">
                <a:avLst/>
              </a:prstGeom>
              <a:solidFill>
                <a:srgbClr val="7A81FF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00" name="Rectangle"/>
              <p:cNvSpPr/>
              <p:nvPr/>
            </p:nvSpPr>
            <p:spPr>
              <a:xfrm>
                <a:off x="1955800" y="1943100"/>
                <a:ext cx="330200" cy="431800"/>
              </a:xfrm>
              <a:prstGeom prst="rect">
                <a:avLst/>
              </a:prstGeom>
              <a:solidFill>
                <a:srgbClr val="7A81FF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01" name="Rectangle"/>
              <p:cNvSpPr/>
              <p:nvPr/>
            </p:nvSpPr>
            <p:spPr>
              <a:xfrm>
                <a:off x="3683000" y="1943100"/>
                <a:ext cx="330200" cy="431800"/>
              </a:xfrm>
              <a:prstGeom prst="rect">
                <a:avLst/>
              </a:prstGeom>
              <a:solidFill>
                <a:srgbClr val="7A81FF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02" name="Operating system"/>
              <p:cNvSpPr/>
              <p:nvPr/>
            </p:nvSpPr>
            <p:spPr>
              <a:xfrm>
                <a:off x="0" y="0"/>
                <a:ext cx="5092700" cy="1955800"/>
              </a:xfrm>
              <a:prstGeom prst="rect">
                <a:avLst/>
              </a:prstGeom>
              <a:solidFill>
                <a:srgbClr val="7A81FF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defRPr sz="36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r>
                  <a:t>Operating system</a:t>
                </a:r>
              </a:p>
            </p:txBody>
          </p:sp>
          <p:sp>
            <p:nvSpPr>
              <p:cNvPr id="403" name="Rectangle"/>
              <p:cNvSpPr/>
              <p:nvPr/>
            </p:nvSpPr>
            <p:spPr>
              <a:xfrm>
                <a:off x="647700" y="1206500"/>
                <a:ext cx="330200" cy="7620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04" name="Triangle"/>
              <p:cNvSpPr/>
              <p:nvPr/>
            </p:nvSpPr>
            <p:spPr>
              <a:xfrm>
                <a:off x="1084437" y="1651000"/>
                <a:ext cx="326535" cy="323850"/>
              </a:xfrm>
              <a:prstGeom prst="triangl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05" name="Rectangle"/>
              <p:cNvSpPr/>
              <p:nvPr/>
            </p:nvSpPr>
            <p:spPr>
              <a:xfrm>
                <a:off x="2387600" y="1206500"/>
                <a:ext cx="330200" cy="7620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06" name="Triangle"/>
              <p:cNvSpPr/>
              <p:nvPr/>
            </p:nvSpPr>
            <p:spPr>
              <a:xfrm>
                <a:off x="2818411" y="1651000"/>
                <a:ext cx="326535" cy="323850"/>
              </a:xfrm>
              <a:prstGeom prst="triangl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07" name="Rectangle"/>
              <p:cNvSpPr/>
              <p:nvPr/>
            </p:nvSpPr>
            <p:spPr>
              <a:xfrm>
                <a:off x="4114800" y="1206500"/>
                <a:ext cx="330200" cy="7620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08" name="Triangle"/>
              <p:cNvSpPr/>
              <p:nvPr/>
            </p:nvSpPr>
            <p:spPr>
              <a:xfrm>
                <a:off x="4552384" y="1651000"/>
                <a:ext cx="326535" cy="323850"/>
              </a:xfrm>
              <a:prstGeom prst="triangl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15" name="Group"/>
            <p:cNvGrpSpPr/>
            <p:nvPr/>
          </p:nvGrpSpPr>
          <p:grpSpPr>
            <a:xfrm>
              <a:off x="8680450" y="4343400"/>
              <a:ext cx="1409700" cy="1498600"/>
              <a:chOff x="0" y="0"/>
              <a:chExt cx="1409700" cy="1498600"/>
            </a:xfrm>
          </p:grpSpPr>
          <p:sp>
            <p:nvSpPr>
              <p:cNvPr id="411" name="Rectangle"/>
              <p:cNvSpPr/>
              <p:nvPr/>
            </p:nvSpPr>
            <p:spPr>
              <a:xfrm>
                <a:off x="0" y="736600"/>
                <a:ext cx="1409700" cy="762000"/>
              </a:xfrm>
              <a:prstGeom prst="rect">
                <a:avLst/>
              </a:prstGeom>
              <a:solidFill>
                <a:srgbClr val="73FA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2" name="Triangle"/>
              <p:cNvSpPr/>
              <p:nvPr/>
            </p:nvSpPr>
            <p:spPr>
              <a:xfrm>
                <a:off x="970137" y="431800"/>
                <a:ext cx="326535" cy="323850"/>
              </a:xfrm>
              <a:prstGeom prst="triangle">
                <a:avLst/>
              </a:prstGeom>
              <a:solidFill>
                <a:srgbClr val="73FA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3" name="Rectangle"/>
              <p:cNvSpPr/>
              <p:nvPr/>
            </p:nvSpPr>
            <p:spPr>
              <a:xfrm>
                <a:off x="533400" y="0"/>
                <a:ext cx="330200" cy="762000"/>
              </a:xfrm>
              <a:prstGeom prst="rect">
                <a:avLst/>
              </a:prstGeom>
              <a:solidFill>
                <a:srgbClr val="73FA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4" name="Rectangle"/>
              <p:cNvSpPr/>
              <p:nvPr/>
            </p:nvSpPr>
            <p:spPr>
              <a:xfrm>
                <a:off x="101600" y="736600"/>
                <a:ext cx="330200" cy="4318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20" name="Group"/>
            <p:cNvGrpSpPr/>
            <p:nvPr/>
          </p:nvGrpSpPr>
          <p:grpSpPr>
            <a:xfrm>
              <a:off x="10414000" y="4343400"/>
              <a:ext cx="1409700" cy="1498600"/>
              <a:chOff x="0" y="0"/>
              <a:chExt cx="1409700" cy="1498600"/>
            </a:xfrm>
          </p:grpSpPr>
          <p:sp>
            <p:nvSpPr>
              <p:cNvPr id="416" name="Rectangle"/>
              <p:cNvSpPr/>
              <p:nvPr/>
            </p:nvSpPr>
            <p:spPr>
              <a:xfrm>
                <a:off x="0" y="736600"/>
                <a:ext cx="1409700" cy="762000"/>
              </a:xfrm>
              <a:prstGeom prst="rect">
                <a:avLst/>
              </a:prstGeom>
              <a:solidFill>
                <a:srgbClr val="73FA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7" name="Triangle"/>
              <p:cNvSpPr/>
              <p:nvPr/>
            </p:nvSpPr>
            <p:spPr>
              <a:xfrm>
                <a:off x="970137" y="431800"/>
                <a:ext cx="326535" cy="323850"/>
              </a:xfrm>
              <a:prstGeom prst="triangle">
                <a:avLst/>
              </a:prstGeom>
              <a:solidFill>
                <a:srgbClr val="73FA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8" name="Rectangle"/>
              <p:cNvSpPr/>
              <p:nvPr/>
            </p:nvSpPr>
            <p:spPr>
              <a:xfrm>
                <a:off x="533400" y="0"/>
                <a:ext cx="330200" cy="762000"/>
              </a:xfrm>
              <a:prstGeom prst="rect">
                <a:avLst/>
              </a:prstGeom>
              <a:solidFill>
                <a:srgbClr val="73FA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19" name="Rectangle"/>
              <p:cNvSpPr/>
              <p:nvPr/>
            </p:nvSpPr>
            <p:spPr>
              <a:xfrm>
                <a:off x="101600" y="736600"/>
                <a:ext cx="330200" cy="4318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Buffering device in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Buffering device input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D1B377-4212-741D-C34E-D08E39C6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Ethan Miller &amp; Darrell Long</a:t>
            </a:r>
            <a:endParaRPr lang="en-US" dirty="0"/>
          </a:p>
        </p:txBody>
      </p:sp>
      <p:sp>
        <p:nvSpPr>
          <p:cNvPr id="453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18</a:t>
            </a:fld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C2E4E6E-6425-1CA3-79CB-0B74973DFB15}"/>
              </a:ext>
            </a:extLst>
          </p:cNvPr>
          <p:cNvGrpSpPr/>
          <p:nvPr/>
        </p:nvGrpSpPr>
        <p:grpSpPr>
          <a:xfrm>
            <a:off x="1304142" y="3257550"/>
            <a:ext cx="10044398" cy="5581650"/>
            <a:chOff x="876300" y="2489200"/>
            <a:chExt cx="11123789" cy="6350000"/>
          </a:xfrm>
        </p:grpSpPr>
        <p:sp>
          <p:nvSpPr>
            <p:cNvPr id="422" name="User space"/>
            <p:cNvSpPr/>
            <p:nvPr/>
          </p:nvSpPr>
          <p:spPr>
            <a:xfrm>
              <a:off x="3721100" y="2514600"/>
              <a:ext cx="2387600" cy="1511300"/>
            </a:xfrm>
            <a:prstGeom prst="rect">
              <a:avLst/>
            </a:prstGeom>
            <a:solidFill>
              <a:srgbClr val="D7AEFF"/>
            </a:solidFill>
            <a:ln w="12700">
              <a:solidFill>
                <a:srgbClr val="00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 algn="l">
                <a:defRPr sz="24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sz="2000" dirty="0"/>
                <a:t>User</a:t>
              </a:r>
              <a:br>
                <a:rPr sz="2000" dirty="0"/>
              </a:br>
              <a:r>
                <a:rPr sz="2000" dirty="0"/>
                <a:t>space</a:t>
              </a:r>
            </a:p>
          </p:txBody>
        </p:sp>
        <p:sp>
          <p:nvSpPr>
            <p:cNvPr id="423" name="Kernel space"/>
            <p:cNvSpPr/>
            <p:nvPr/>
          </p:nvSpPr>
          <p:spPr>
            <a:xfrm>
              <a:off x="3721100" y="4038600"/>
              <a:ext cx="2387600" cy="2489200"/>
            </a:xfrm>
            <a:prstGeom prst="rect">
              <a:avLst/>
            </a:prstGeom>
            <a:solidFill>
              <a:srgbClr val="FFFDA9"/>
            </a:solidFill>
            <a:ln w="12700">
              <a:solidFill>
                <a:srgbClr val="00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 algn="l">
                <a:defRPr sz="24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sz="2000" dirty="0"/>
                <a:t>Kernel</a:t>
              </a:r>
              <a:br>
                <a:rPr sz="2000" dirty="0"/>
              </a:br>
              <a:r>
                <a:rPr sz="2000" dirty="0"/>
                <a:t>space</a:t>
              </a:r>
            </a:p>
          </p:txBody>
        </p:sp>
        <p:sp>
          <p:nvSpPr>
            <p:cNvPr id="424" name="User space"/>
            <p:cNvSpPr/>
            <p:nvPr/>
          </p:nvSpPr>
          <p:spPr>
            <a:xfrm>
              <a:off x="6578600" y="2514600"/>
              <a:ext cx="2387600" cy="1511300"/>
            </a:xfrm>
            <a:prstGeom prst="rect">
              <a:avLst/>
            </a:prstGeom>
            <a:solidFill>
              <a:srgbClr val="D7AEFF"/>
            </a:solidFill>
            <a:ln w="12700">
              <a:solidFill>
                <a:srgbClr val="00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 algn="l">
                <a:defRPr sz="24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sz="2000" dirty="0"/>
                <a:t>User</a:t>
              </a:r>
              <a:br>
                <a:rPr sz="2000" dirty="0"/>
              </a:br>
              <a:r>
                <a:rPr sz="2000" dirty="0"/>
                <a:t>space</a:t>
              </a:r>
            </a:p>
          </p:txBody>
        </p:sp>
        <p:sp>
          <p:nvSpPr>
            <p:cNvPr id="425" name="Kernel space"/>
            <p:cNvSpPr/>
            <p:nvPr/>
          </p:nvSpPr>
          <p:spPr>
            <a:xfrm>
              <a:off x="6578600" y="4038600"/>
              <a:ext cx="2387600" cy="2489200"/>
            </a:xfrm>
            <a:prstGeom prst="rect">
              <a:avLst/>
            </a:prstGeom>
            <a:solidFill>
              <a:srgbClr val="FFFDA9"/>
            </a:solidFill>
            <a:ln w="12700">
              <a:solidFill>
                <a:srgbClr val="00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 algn="l">
                <a:defRPr sz="24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sz="2000" dirty="0"/>
                <a:t>Kernel</a:t>
              </a:r>
              <a:br>
                <a:rPr sz="2000" dirty="0"/>
              </a:br>
              <a:r>
                <a:rPr sz="2000" dirty="0"/>
                <a:t>space</a:t>
              </a:r>
            </a:p>
          </p:txBody>
        </p:sp>
        <p:sp>
          <p:nvSpPr>
            <p:cNvPr id="426" name="User space"/>
            <p:cNvSpPr/>
            <p:nvPr/>
          </p:nvSpPr>
          <p:spPr>
            <a:xfrm>
              <a:off x="9436100" y="2489200"/>
              <a:ext cx="2387600" cy="1511300"/>
            </a:xfrm>
            <a:prstGeom prst="rect">
              <a:avLst/>
            </a:prstGeom>
            <a:solidFill>
              <a:srgbClr val="D7AEFF"/>
            </a:solidFill>
            <a:ln w="12700">
              <a:solidFill>
                <a:srgbClr val="00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 algn="l">
                <a:defRPr sz="24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sz="2000" dirty="0"/>
                <a:t>User</a:t>
              </a:r>
              <a:br>
                <a:rPr sz="2000" dirty="0"/>
              </a:br>
              <a:r>
                <a:rPr sz="2000" dirty="0"/>
                <a:t>space</a:t>
              </a:r>
            </a:p>
          </p:txBody>
        </p:sp>
        <p:sp>
          <p:nvSpPr>
            <p:cNvPr id="427" name="Kernel space"/>
            <p:cNvSpPr/>
            <p:nvPr/>
          </p:nvSpPr>
          <p:spPr>
            <a:xfrm>
              <a:off x="9436100" y="4013200"/>
              <a:ext cx="2387600" cy="2489200"/>
            </a:xfrm>
            <a:prstGeom prst="rect">
              <a:avLst/>
            </a:prstGeom>
            <a:solidFill>
              <a:srgbClr val="FFFDA9"/>
            </a:solidFill>
            <a:ln w="12700">
              <a:solidFill>
                <a:srgbClr val="00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 algn="l">
                <a:defRPr sz="24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sz="2000" dirty="0"/>
                <a:t>Kernel</a:t>
              </a:r>
              <a:br>
                <a:rPr sz="2000" dirty="0"/>
              </a:br>
              <a:r>
                <a:rPr sz="2000" dirty="0"/>
                <a:t>space</a:t>
              </a:r>
            </a:p>
          </p:txBody>
        </p:sp>
        <p:pic>
          <p:nvPicPr>
            <p:cNvPr id="429" name="5-14.png" descr="5-14.png"/>
            <p:cNvPicPr>
              <a:picLocks/>
            </p:cNvPicPr>
            <p:nvPr/>
          </p:nvPicPr>
          <p:blipFill>
            <a:blip r:embed="rId2"/>
            <a:srcRect l="8561" t="69525" r="74037" b="13951"/>
            <a:stretch>
              <a:fillRect/>
            </a:stretch>
          </p:blipFill>
          <p:spPr>
            <a:xfrm>
              <a:off x="1625600" y="7150100"/>
              <a:ext cx="1840089" cy="72023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30" name="User space"/>
            <p:cNvSpPr/>
            <p:nvPr/>
          </p:nvSpPr>
          <p:spPr>
            <a:xfrm>
              <a:off x="876300" y="2489200"/>
              <a:ext cx="2387600" cy="1511300"/>
            </a:xfrm>
            <a:prstGeom prst="rect">
              <a:avLst/>
            </a:prstGeom>
            <a:solidFill>
              <a:srgbClr val="D7AEFF"/>
            </a:solidFill>
            <a:ln w="12700">
              <a:solidFill>
                <a:srgbClr val="00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 algn="l">
                <a:defRPr sz="24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sz="2000" dirty="0"/>
                <a:t>User</a:t>
              </a:r>
              <a:br>
                <a:rPr sz="2000" dirty="0"/>
              </a:br>
              <a:r>
                <a:rPr sz="2000" dirty="0"/>
                <a:t>space</a:t>
              </a:r>
            </a:p>
          </p:txBody>
        </p:sp>
        <p:sp>
          <p:nvSpPr>
            <p:cNvPr id="431" name="Kernel space"/>
            <p:cNvSpPr/>
            <p:nvPr/>
          </p:nvSpPr>
          <p:spPr>
            <a:xfrm>
              <a:off x="876300" y="4013200"/>
              <a:ext cx="2387600" cy="2489200"/>
            </a:xfrm>
            <a:prstGeom prst="rect">
              <a:avLst/>
            </a:prstGeom>
            <a:solidFill>
              <a:srgbClr val="FFFDA9"/>
            </a:solidFill>
            <a:ln w="12700">
              <a:solidFill>
                <a:srgbClr val="00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 algn="l">
                <a:defRPr sz="24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sz="2000" dirty="0"/>
                <a:t>Kernel</a:t>
              </a:r>
              <a:br>
                <a:rPr sz="2000" dirty="0"/>
              </a:br>
              <a:r>
                <a:rPr sz="2000" dirty="0"/>
                <a:t>space</a:t>
              </a:r>
            </a:p>
          </p:txBody>
        </p:sp>
        <p:sp>
          <p:nvSpPr>
            <p:cNvPr id="432" name="Circle"/>
            <p:cNvSpPr/>
            <p:nvPr/>
          </p:nvSpPr>
          <p:spPr>
            <a:xfrm>
              <a:off x="1955800" y="2705100"/>
              <a:ext cx="1193800" cy="1193800"/>
            </a:xfrm>
            <a:prstGeom prst="ellipse">
              <a:avLst/>
            </a:prstGeom>
            <a:solidFill>
              <a:srgbClr val="A8D6FF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433" name="Line"/>
            <p:cNvSpPr/>
            <p:nvPr/>
          </p:nvSpPr>
          <p:spPr>
            <a:xfrm flipV="1">
              <a:off x="2552700" y="3898900"/>
              <a:ext cx="2259" cy="3251200"/>
            </a:xfrm>
            <a:prstGeom prst="line">
              <a:avLst/>
            </a:prstGeom>
            <a:ln w="38100">
              <a:solidFill>
                <a:srgbClr val="000000"/>
              </a:solidFill>
              <a:miter lim="400000"/>
              <a:tailEnd type="triangle"/>
            </a:ln>
          </p:spPr>
          <p:txBody>
            <a:bodyPr lIns="0" tIns="0" rIns="0" bIns="0"/>
            <a:lstStyle/>
            <a:p>
              <a:endParaRPr/>
            </a:p>
          </p:txBody>
        </p:sp>
        <p:pic>
          <p:nvPicPr>
            <p:cNvPr id="434" name="5-14.png" descr="5-14.png"/>
            <p:cNvPicPr>
              <a:picLocks/>
            </p:cNvPicPr>
            <p:nvPr/>
          </p:nvPicPr>
          <p:blipFill>
            <a:blip r:embed="rId2"/>
            <a:srcRect l="8641" t="69525" r="73957" b="13951"/>
            <a:stretch>
              <a:fillRect/>
            </a:stretch>
          </p:blipFill>
          <p:spPr>
            <a:xfrm>
              <a:off x="4343400" y="7150100"/>
              <a:ext cx="1840089" cy="72023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35" name="Circle"/>
            <p:cNvSpPr/>
            <p:nvPr/>
          </p:nvSpPr>
          <p:spPr>
            <a:xfrm>
              <a:off x="4660900" y="2705100"/>
              <a:ext cx="1193800" cy="1193800"/>
            </a:xfrm>
            <a:prstGeom prst="ellipse">
              <a:avLst/>
            </a:prstGeom>
            <a:solidFill>
              <a:srgbClr val="A8D6FF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436" name="Line"/>
            <p:cNvSpPr/>
            <p:nvPr/>
          </p:nvSpPr>
          <p:spPr>
            <a:xfrm flipV="1">
              <a:off x="5257800" y="3467100"/>
              <a:ext cx="2257" cy="3683000"/>
            </a:xfrm>
            <a:prstGeom prst="line">
              <a:avLst/>
            </a:prstGeom>
            <a:ln w="38100">
              <a:solidFill>
                <a:srgbClr val="000000"/>
              </a:solidFill>
              <a:miter lim="400000"/>
              <a:tailEnd type="triangle"/>
            </a:ln>
          </p:spPr>
          <p:txBody>
            <a:bodyPr lIns="0" tIns="0" rIns="0" bIns="0"/>
            <a:lstStyle/>
            <a:p>
              <a:endParaRPr/>
            </a:p>
          </p:txBody>
        </p:sp>
        <p:pic>
          <p:nvPicPr>
            <p:cNvPr id="437" name="5-14.png" descr="5-14.png"/>
            <p:cNvPicPr>
              <a:picLocks/>
            </p:cNvPicPr>
            <p:nvPr/>
          </p:nvPicPr>
          <p:blipFill>
            <a:blip r:embed="rId2"/>
            <a:srcRect l="8601" t="69525" r="73997" b="13951"/>
            <a:stretch>
              <a:fillRect/>
            </a:stretch>
          </p:blipFill>
          <p:spPr>
            <a:xfrm>
              <a:off x="7048500" y="7150100"/>
              <a:ext cx="1840089" cy="72023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38" name="Circle"/>
            <p:cNvSpPr/>
            <p:nvPr/>
          </p:nvSpPr>
          <p:spPr>
            <a:xfrm>
              <a:off x="7575550" y="2717800"/>
              <a:ext cx="1193800" cy="1193800"/>
            </a:xfrm>
            <a:prstGeom prst="ellipse">
              <a:avLst/>
            </a:prstGeom>
            <a:solidFill>
              <a:srgbClr val="A8D6FF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4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39" name="Line"/>
            <p:cNvSpPr/>
            <p:nvPr/>
          </p:nvSpPr>
          <p:spPr>
            <a:xfrm flipV="1">
              <a:off x="8183025" y="3474567"/>
              <a:ext cx="2264" cy="1955800"/>
            </a:xfrm>
            <a:prstGeom prst="line">
              <a:avLst/>
            </a:prstGeom>
            <a:ln w="38100">
              <a:solidFill>
                <a:srgbClr val="000000"/>
              </a:solidFill>
              <a:miter lim="400000"/>
              <a:tailEnd type="triangle"/>
            </a:ln>
          </p:spPr>
          <p:txBody>
            <a:bodyPr lIns="0" tIns="0" rIns="0" bIns="0"/>
            <a:lstStyle/>
            <a:p>
              <a:endParaRPr/>
            </a:p>
          </p:txBody>
        </p:sp>
        <p:pic>
          <p:nvPicPr>
            <p:cNvPr id="440" name="5-14.png" descr="5-14.png"/>
            <p:cNvPicPr>
              <a:picLocks/>
            </p:cNvPicPr>
            <p:nvPr/>
          </p:nvPicPr>
          <p:blipFill>
            <a:blip r:embed="rId2"/>
            <a:srcRect l="8561" t="69525" r="74037" b="13951"/>
            <a:stretch>
              <a:fillRect/>
            </a:stretch>
          </p:blipFill>
          <p:spPr>
            <a:xfrm>
              <a:off x="10160000" y="7150100"/>
              <a:ext cx="1840089" cy="72023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41" name="Circle"/>
            <p:cNvSpPr/>
            <p:nvPr/>
          </p:nvSpPr>
          <p:spPr>
            <a:xfrm>
              <a:off x="10490200" y="2705100"/>
              <a:ext cx="1193800" cy="1193800"/>
            </a:xfrm>
            <a:prstGeom prst="ellipse">
              <a:avLst/>
            </a:prstGeom>
            <a:solidFill>
              <a:srgbClr val="A8D6FF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4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42" name="Unbuffered input"/>
            <p:cNvSpPr txBox="1"/>
            <p:nvPr/>
          </p:nvSpPr>
          <p:spPr>
            <a:xfrm>
              <a:off x="1413850" y="8001000"/>
              <a:ext cx="1705918" cy="8382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sz="2000" dirty="0"/>
                <a:t>Unbuffered</a:t>
              </a:r>
              <a:br>
                <a:rPr sz="2000" dirty="0"/>
              </a:br>
              <a:r>
                <a:rPr sz="2000" dirty="0"/>
                <a:t>input</a:t>
              </a:r>
            </a:p>
          </p:txBody>
        </p:sp>
        <p:sp>
          <p:nvSpPr>
            <p:cNvPr id="443" name="Buffering in user space"/>
            <p:cNvSpPr txBox="1"/>
            <p:nvPr/>
          </p:nvSpPr>
          <p:spPr>
            <a:xfrm>
              <a:off x="4218051" y="8011598"/>
              <a:ext cx="1627918" cy="8170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sz="2000" dirty="0"/>
                <a:t>Buffering in</a:t>
              </a:r>
              <a:br>
                <a:rPr sz="2000" dirty="0"/>
              </a:br>
              <a:r>
                <a:rPr sz="2000" dirty="0"/>
                <a:t>user space</a:t>
              </a:r>
            </a:p>
          </p:txBody>
        </p:sp>
        <p:sp>
          <p:nvSpPr>
            <p:cNvPr id="444" name="Buffer in kernel Copy to user space"/>
            <p:cNvSpPr txBox="1"/>
            <p:nvPr/>
          </p:nvSpPr>
          <p:spPr>
            <a:xfrm>
              <a:off x="6324320" y="8011598"/>
              <a:ext cx="2812020" cy="8170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sz="2000" dirty="0"/>
                <a:t>Buffer in kernel</a:t>
              </a:r>
              <a:br>
                <a:rPr sz="2000" dirty="0"/>
              </a:br>
              <a:r>
                <a:rPr sz="2000" dirty="0"/>
                <a:t>Copy to user space</a:t>
              </a:r>
            </a:p>
          </p:txBody>
        </p:sp>
        <p:sp>
          <p:nvSpPr>
            <p:cNvPr id="445" name="Double buffer in kernel"/>
            <p:cNvSpPr txBox="1"/>
            <p:nvPr/>
          </p:nvSpPr>
          <p:spPr>
            <a:xfrm>
              <a:off x="9901311" y="8001000"/>
              <a:ext cx="2027833" cy="8382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sz="2000" dirty="0"/>
                <a:t>Double buffer</a:t>
              </a:r>
              <a:br>
                <a:rPr sz="2000" dirty="0"/>
              </a:br>
              <a:r>
                <a:rPr sz="2000" dirty="0"/>
                <a:t>in kernel</a:t>
              </a:r>
            </a:p>
          </p:txBody>
        </p:sp>
        <p:sp>
          <p:nvSpPr>
            <p:cNvPr id="446" name="Rectangle"/>
            <p:cNvSpPr/>
            <p:nvPr/>
          </p:nvSpPr>
          <p:spPr>
            <a:xfrm>
              <a:off x="4876800" y="3251200"/>
              <a:ext cx="762000" cy="215900"/>
            </a:xfrm>
            <a:prstGeom prst="rect">
              <a:avLst/>
            </a:prstGeom>
            <a:solidFill>
              <a:srgbClr val="941100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447" name="Rectangle"/>
            <p:cNvSpPr/>
            <p:nvPr/>
          </p:nvSpPr>
          <p:spPr>
            <a:xfrm>
              <a:off x="7804150" y="3251220"/>
              <a:ext cx="762000" cy="215901"/>
            </a:xfrm>
            <a:prstGeom prst="rect">
              <a:avLst/>
            </a:prstGeom>
            <a:solidFill>
              <a:srgbClr val="941100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4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48" name="Rectangle"/>
            <p:cNvSpPr/>
            <p:nvPr/>
          </p:nvSpPr>
          <p:spPr>
            <a:xfrm>
              <a:off x="10706100" y="3251200"/>
              <a:ext cx="762000" cy="215900"/>
            </a:xfrm>
            <a:prstGeom prst="rect">
              <a:avLst/>
            </a:prstGeom>
            <a:solidFill>
              <a:srgbClr val="941100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4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49" name="Rectangle"/>
            <p:cNvSpPr/>
            <p:nvPr/>
          </p:nvSpPr>
          <p:spPr>
            <a:xfrm>
              <a:off x="7594600" y="5422900"/>
              <a:ext cx="762000" cy="215900"/>
            </a:xfrm>
            <a:prstGeom prst="rect">
              <a:avLst/>
            </a:prstGeom>
            <a:solidFill>
              <a:srgbClr val="941100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4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50" name="Rectangle"/>
            <p:cNvSpPr/>
            <p:nvPr/>
          </p:nvSpPr>
          <p:spPr>
            <a:xfrm>
              <a:off x="9626600" y="5422900"/>
              <a:ext cx="762000" cy="215900"/>
            </a:xfrm>
            <a:prstGeom prst="rect">
              <a:avLst/>
            </a:prstGeom>
            <a:solidFill>
              <a:srgbClr val="941100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4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51" name="Rectangle"/>
            <p:cNvSpPr/>
            <p:nvPr/>
          </p:nvSpPr>
          <p:spPr>
            <a:xfrm>
              <a:off x="10922000" y="5422900"/>
              <a:ext cx="762000" cy="215900"/>
            </a:xfrm>
            <a:prstGeom prst="rect">
              <a:avLst/>
            </a:prstGeom>
            <a:solidFill>
              <a:srgbClr val="941100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4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52" name="Line"/>
            <p:cNvSpPr/>
            <p:nvPr/>
          </p:nvSpPr>
          <p:spPr>
            <a:xfrm flipV="1">
              <a:off x="7962900" y="5638800"/>
              <a:ext cx="2249" cy="1511299"/>
            </a:xfrm>
            <a:prstGeom prst="line">
              <a:avLst/>
            </a:prstGeom>
            <a:ln w="38100">
              <a:solidFill>
                <a:srgbClr val="000000"/>
              </a:solidFill>
              <a:miter lim="400000"/>
              <a:tailEnd type="triangle"/>
            </a:ln>
          </p:spPr>
          <p:txBody>
            <a:bodyPr lIns="0" tIns="0" rIns="0" bIns="0"/>
            <a:lstStyle/>
            <a:p>
              <a:endParaRPr/>
            </a:p>
          </p:txBody>
        </p:sp>
        <p:sp>
          <p:nvSpPr>
            <p:cNvPr id="454" name="Line"/>
            <p:cNvSpPr/>
            <p:nvPr/>
          </p:nvSpPr>
          <p:spPr>
            <a:xfrm flipH="1" flipV="1">
              <a:off x="10035913" y="5638799"/>
              <a:ext cx="593164" cy="1692146"/>
            </a:xfrm>
            <a:prstGeom prst="line">
              <a:avLst/>
            </a:prstGeom>
            <a:ln w="38100">
              <a:solidFill>
                <a:srgbClr val="000000"/>
              </a:solidFill>
              <a:miter lim="400000"/>
              <a:tailEnd type="triangle"/>
            </a:ln>
          </p:spPr>
          <p:txBody>
            <a:bodyPr lIns="0" tIns="0" rIns="0" bIns="0"/>
            <a:lstStyle/>
            <a:p>
              <a:endParaRPr/>
            </a:p>
          </p:txBody>
        </p:sp>
        <p:sp>
          <p:nvSpPr>
            <p:cNvPr id="455" name="Line"/>
            <p:cNvSpPr/>
            <p:nvPr/>
          </p:nvSpPr>
          <p:spPr>
            <a:xfrm flipV="1">
              <a:off x="10027440" y="3923660"/>
              <a:ext cx="840945" cy="1514985"/>
            </a:xfrm>
            <a:prstGeom prst="line">
              <a:avLst/>
            </a:prstGeom>
            <a:ln w="38100">
              <a:solidFill>
                <a:srgbClr val="000000"/>
              </a:solidFill>
              <a:miter lim="400000"/>
              <a:tailEnd type="triangle"/>
            </a:ln>
          </p:spPr>
          <p:txBody>
            <a:bodyPr lIns="0" tIns="0" rIns="0" bIns="0"/>
            <a:lstStyle/>
            <a:p>
              <a:endParaRPr/>
            </a:p>
          </p:txBody>
        </p:sp>
        <p:sp>
          <p:nvSpPr>
            <p:cNvPr id="456" name="Line"/>
            <p:cNvSpPr/>
            <p:nvPr/>
          </p:nvSpPr>
          <p:spPr>
            <a:xfrm flipV="1">
              <a:off x="10629076" y="5637925"/>
              <a:ext cx="733963" cy="1693020"/>
            </a:xfrm>
            <a:prstGeom prst="line">
              <a:avLst/>
            </a:prstGeom>
            <a:ln w="38100">
              <a:solidFill>
                <a:srgbClr val="000000"/>
              </a:solidFill>
              <a:miter lim="400000"/>
              <a:tailEnd type="triangle"/>
            </a:ln>
          </p:spPr>
          <p:txBody>
            <a:bodyPr lIns="0" tIns="0" rIns="0" bIns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What happens where on an I/O request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happens where on an I/O request?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4E9A83-3580-6C91-BC55-C5FE8C01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Ethan Miller &amp; Darrell Long</a:t>
            </a:r>
            <a:endParaRPr lang="en-US" dirty="0"/>
          </a:p>
        </p:txBody>
      </p:sp>
      <p:sp>
        <p:nvSpPr>
          <p:cNvPr id="492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19</a:t>
            </a:fld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E5F543-43AD-665D-EABC-10C58C1DEAB4}"/>
              </a:ext>
            </a:extLst>
          </p:cNvPr>
          <p:cNvGrpSpPr/>
          <p:nvPr/>
        </p:nvGrpSpPr>
        <p:grpSpPr>
          <a:xfrm>
            <a:off x="1479676" y="3200094"/>
            <a:ext cx="3466328" cy="5862789"/>
            <a:chOff x="1479676" y="2055802"/>
            <a:chExt cx="4267783" cy="7013595"/>
          </a:xfrm>
        </p:grpSpPr>
        <p:grpSp>
          <p:nvGrpSpPr>
            <p:cNvPr id="461" name="Group"/>
            <p:cNvGrpSpPr/>
            <p:nvPr/>
          </p:nvGrpSpPr>
          <p:grpSpPr>
            <a:xfrm>
              <a:off x="1524000" y="3149600"/>
              <a:ext cx="4114800" cy="977900"/>
              <a:chOff x="0" y="0"/>
              <a:chExt cx="4114800" cy="977900"/>
            </a:xfrm>
          </p:grpSpPr>
          <p:sp>
            <p:nvSpPr>
              <p:cNvPr id="459" name="Rectangle"/>
              <p:cNvSpPr/>
              <p:nvPr/>
            </p:nvSpPr>
            <p:spPr>
              <a:xfrm>
                <a:off x="0" y="0"/>
                <a:ext cx="4114800" cy="977900"/>
              </a:xfrm>
              <a:prstGeom prst="rect">
                <a:avLst/>
              </a:prstGeom>
              <a:solidFill>
                <a:srgbClr val="FFD5A9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60" name="User processes"/>
              <p:cNvSpPr txBox="1"/>
              <p:nvPr/>
            </p:nvSpPr>
            <p:spPr>
              <a:xfrm>
                <a:off x="693600" y="199201"/>
                <a:ext cx="2727600" cy="5794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8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r>
                  <a:rPr sz="2400" dirty="0"/>
                  <a:t>User processes</a:t>
                </a:r>
              </a:p>
            </p:txBody>
          </p:sp>
        </p:grpSp>
        <p:grpSp>
          <p:nvGrpSpPr>
            <p:cNvPr id="464" name="Group"/>
            <p:cNvGrpSpPr/>
            <p:nvPr/>
          </p:nvGrpSpPr>
          <p:grpSpPr>
            <a:xfrm>
              <a:off x="1524000" y="4102100"/>
              <a:ext cx="4114800" cy="1016000"/>
              <a:chOff x="0" y="0"/>
              <a:chExt cx="4114800" cy="1016000"/>
            </a:xfrm>
          </p:grpSpPr>
          <p:sp>
            <p:nvSpPr>
              <p:cNvPr id="462" name="Rectangle"/>
              <p:cNvSpPr/>
              <p:nvPr/>
            </p:nvSpPr>
            <p:spPr>
              <a:xfrm>
                <a:off x="0" y="18142"/>
                <a:ext cx="4114800" cy="979716"/>
              </a:xfrm>
              <a:prstGeom prst="rect">
                <a:avLst/>
              </a:prstGeom>
              <a:solidFill>
                <a:srgbClr val="A8D6FF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63" name="Device-independent code"/>
              <p:cNvSpPr txBox="1"/>
              <p:nvPr/>
            </p:nvSpPr>
            <p:spPr>
              <a:xfrm>
                <a:off x="278828" y="0"/>
                <a:ext cx="3557144" cy="1016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800">
                    <a:latin typeface="+mn-lt"/>
                    <a:ea typeface="+mn-ea"/>
                    <a:cs typeface="+mn-cs"/>
                    <a:sym typeface="Helvetica"/>
                  </a:defRPr>
                </a:pPr>
                <a:r>
                  <a:rPr sz="2000" dirty="0"/>
                  <a:t>Device-independent</a:t>
                </a:r>
                <a:br>
                  <a:rPr sz="2000" dirty="0"/>
                </a:br>
                <a:r>
                  <a:rPr sz="2000" dirty="0"/>
                  <a:t>code</a:t>
                </a:r>
              </a:p>
            </p:txBody>
          </p:sp>
        </p:grpSp>
        <p:grpSp>
          <p:nvGrpSpPr>
            <p:cNvPr id="467" name="Group"/>
            <p:cNvGrpSpPr/>
            <p:nvPr/>
          </p:nvGrpSpPr>
          <p:grpSpPr>
            <a:xfrm>
              <a:off x="1524000" y="5105400"/>
              <a:ext cx="4114800" cy="977900"/>
              <a:chOff x="0" y="0"/>
              <a:chExt cx="4114800" cy="977900"/>
            </a:xfrm>
          </p:grpSpPr>
          <p:sp>
            <p:nvSpPr>
              <p:cNvPr id="465" name="Rectangle"/>
              <p:cNvSpPr/>
              <p:nvPr/>
            </p:nvSpPr>
            <p:spPr>
              <a:xfrm>
                <a:off x="0" y="0"/>
                <a:ext cx="4114800" cy="977900"/>
              </a:xfrm>
              <a:prstGeom prst="rect">
                <a:avLst/>
              </a:prstGeom>
              <a:solidFill>
                <a:srgbClr val="A8D6FF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66" name="Device drivers"/>
              <p:cNvSpPr txBox="1"/>
              <p:nvPr/>
            </p:nvSpPr>
            <p:spPr>
              <a:xfrm>
                <a:off x="804017" y="199201"/>
                <a:ext cx="2506766" cy="5794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8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r>
                  <a:rPr sz="2000" dirty="0"/>
                  <a:t>Device drivers</a:t>
                </a:r>
              </a:p>
            </p:txBody>
          </p:sp>
        </p:grpSp>
        <p:grpSp>
          <p:nvGrpSpPr>
            <p:cNvPr id="470" name="Group"/>
            <p:cNvGrpSpPr/>
            <p:nvPr/>
          </p:nvGrpSpPr>
          <p:grpSpPr>
            <a:xfrm>
              <a:off x="1524000" y="6070600"/>
              <a:ext cx="4114800" cy="977900"/>
              <a:chOff x="0" y="0"/>
              <a:chExt cx="4114800" cy="977900"/>
            </a:xfrm>
          </p:grpSpPr>
          <p:sp>
            <p:nvSpPr>
              <p:cNvPr id="468" name="Rectangle"/>
              <p:cNvSpPr/>
              <p:nvPr/>
            </p:nvSpPr>
            <p:spPr>
              <a:xfrm>
                <a:off x="0" y="0"/>
                <a:ext cx="4114800" cy="977900"/>
              </a:xfrm>
              <a:prstGeom prst="rect">
                <a:avLst/>
              </a:prstGeom>
              <a:solidFill>
                <a:srgbClr val="A8D6FF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69" name="Interrupt handlers"/>
              <p:cNvSpPr txBox="1"/>
              <p:nvPr/>
            </p:nvSpPr>
            <p:spPr>
              <a:xfrm>
                <a:off x="532778" y="199201"/>
                <a:ext cx="3049244" cy="5794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8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r>
                  <a:rPr sz="2000" dirty="0"/>
                  <a:t>Interrupt handlers</a:t>
                </a:r>
              </a:p>
            </p:txBody>
          </p:sp>
        </p:grpSp>
        <p:grpSp>
          <p:nvGrpSpPr>
            <p:cNvPr id="473" name="Group"/>
            <p:cNvGrpSpPr/>
            <p:nvPr/>
          </p:nvGrpSpPr>
          <p:grpSpPr>
            <a:xfrm>
              <a:off x="1524000" y="7048500"/>
              <a:ext cx="4114800" cy="977900"/>
              <a:chOff x="0" y="0"/>
              <a:chExt cx="4114800" cy="977900"/>
            </a:xfrm>
          </p:grpSpPr>
          <p:sp>
            <p:nvSpPr>
              <p:cNvPr id="471" name="Rectangle"/>
              <p:cNvSpPr/>
              <p:nvPr/>
            </p:nvSpPr>
            <p:spPr>
              <a:xfrm>
                <a:off x="0" y="0"/>
                <a:ext cx="4114800" cy="977900"/>
              </a:xfrm>
              <a:prstGeom prst="rect">
                <a:avLst/>
              </a:prstGeom>
              <a:solidFill>
                <a:srgbClr val="D7AEFF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72" name="Hardware"/>
              <p:cNvSpPr txBox="1"/>
              <p:nvPr/>
            </p:nvSpPr>
            <p:spPr>
              <a:xfrm>
                <a:off x="1164964" y="199201"/>
                <a:ext cx="1784872" cy="5794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8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r>
                  <a:rPr sz="2000" dirty="0"/>
                  <a:t>Hardware</a:t>
                </a:r>
              </a:p>
            </p:txBody>
          </p:sp>
        </p:grpSp>
        <p:sp>
          <p:nvSpPr>
            <p:cNvPr id="474" name="Line"/>
            <p:cNvSpPr/>
            <p:nvPr/>
          </p:nvSpPr>
          <p:spPr>
            <a:xfrm>
              <a:off x="1739900" y="3695700"/>
              <a:ext cx="2249" cy="863597"/>
            </a:xfrm>
            <a:prstGeom prst="line">
              <a:avLst/>
            </a:prstGeom>
            <a:ln w="38100">
              <a:solidFill>
                <a:srgbClr val="000000"/>
              </a:solidFill>
              <a:tailEnd type="triangle"/>
            </a:ln>
          </p:spPr>
          <p:txBody>
            <a:bodyPr lIns="0" tIns="0" rIns="0" bIns="0"/>
            <a:lstStyle/>
            <a:p>
              <a:endParaRPr/>
            </a:p>
          </p:txBody>
        </p:sp>
        <p:sp>
          <p:nvSpPr>
            <p:cNvPr id="475" name="Line"/>
            <p:cNvSpPr/>
            <p:nvPr/>
          </p:nvSpPr>
          <p:spPr>
            <a:xfrm>
              <a:off x="1739900" y="4775200"/>
              <a:ext cx="2249" cy="863597"/>
            </a:xfrm>
            <a:prstGeom prst="line">
              <a:avLst/>
            </a:prstGeom>
            <a:ln w="38100">
              <a:solidFill>
                <a:srgbClr val="000000"/>
              </a:solidFill>
              <a:tailEnd type="triangle"/>
            </a:ln>
          </p:spPr>
          <p:txBody>
            <a:bodyPr lIns="0" tIns="0" rIns="0" bIns="0"/>
            <a:lstStyle/>
            <a:p>
              <a:endParaRPr/>
            </a:p>
          </p:txBody>
        </p:sp>
        <p:sp>
          <p:nvSpPr>
            <p:cNvPr id="476" name="Line"/>
            <p:cNvSpPr/>
            <p:nvPr/>
          </p:nvSpPr>
          <p:spPr>
            <a:xfrm>
              <a:off x="1739900" y="5854700"/>
              <a:ext cx="2258" cy="1625599"/>
            </a:xfrm>
            <a:prstGeom prst="line">
              <a:avLst/>
            </a:prstGeom>
            <a:ln w="38100">
              <a:solidFill>
                <a:srgbClr val="000000"/>
              </a:solidFill>
              <a:tailEnd type="triangle"/>
            </a:ln>
          </p:spPr>
          <p:txBody>
            <a:bodyPr lIns="0" tIns="0" rIns="0" bIns="0"/>
            <a:lstStyle/>
            <a:p>
              <a:endParaRPr/>
            </a:p>
          </p:txBody>
        </p:sp>
        <p:sp>
          <p:nvSpPr>
            <p:cNvPr id="477" name="Line"/>
            <p:cNvSpPr/>
            <p:nvPr/>
          </p:nvSpPr>
          <p:spPr>
            <a:xfrm flipV="1">
              <a:off x="5422900" y="3581400"/>
              <a:ext cx="2250" cy="863597"/>
            </a:xfrm>
            <a:prstGeom prst="line">
              <a:avLst/>
            </a:prstGeom>
            <a:ln w="38100">
              <a:solidFill>
                <a:srgbClr val="000000"/>
              </a:solidFill>
              <a:tailEnd type="triangle"/>
            </a:ln>
          </p:spPr>
          <p:txBody>
            <a:bodyPr lIns="0" tIns="0" rIns="0" bIns="0"/>
            <a:lstStyle/>
            <a:p>
              <a:endParaRPr/>
            </a:p>
          </p:txBody>
        </p:sp>
        <p:sp>
          <p:nvSpPr>
            <p:cNvPr id="478" name="Line"/>
            <p:cNvSpPr/>
            <p:nvPr/>
          </p:nvSpPr>
          <p:spPr>
            <a:xfrm flipV="1">
              <a:off x="5422900" y="4559300"/>
              <a:ext cx="2250" cy="863597"/>
            </a:xfrm>
            <a:prstGeom prst="line">
              <a:avLst/>
            </a:prstGeom>
            <a:ln w="38100">
              <a:solidFill>
                <a:srgbClr val="000000"/>
              </a:solidFill>
              <a:tailEnd type="triangle"/>
            </a:ln>
          </p:spPr>
          <p:txBody>
            <a:bodyPr lIns="0" tIns="0" rIns="0" bIns="0"/>
            <a:lstStyle/>
            <a:p>
              <a:endParaRPr/>
            </a:p>
          </p:txBody>
        </p:sp>
        <p:sp>
          <p:nvSpPr>
            <p:cNvPr id="479" name="Line"/>
            <p:cNvSpPr/>
            <p:nvPr/>
          </p:nvSpPr>
          <p:spPr>
            <a:xfrm flipV="1">
              <a:off x="5422900" y="5537200"/>
              <a:ext cx="2250" cy="863597"/>
            </a:xfrm>
            <a:prstGeom prst="line">
              <a:avLst/>
            </a:prstGeom>
            <a:ln w="38100">
              <a:solidFill>
                <a:srgbClr val="000000"/>
              </a:solidFill>
              <a:tailEnd type="triangle"/>
            </a:ln>
          </p:spPr>
          <p:txBody>
            <a:bodyPr lIns="0" tIns="0" rIns="0" bIns="0"/>
            <a:lstStyle/>
            <a:p>
              <a:endParaRPr/>
            </a:p>
          </p:txBody>
        </p:sp>
        <p:sp>
          <p:nvSpPr>
            <p:cNvPr id="480" name="Line"/>
            <p:cNvSpPr/>
            <p:nvPr/>
          </p:nvSpPr>
          <p:spPr>
            <a:xfrm flipV="1">
              <a:off x="5422900" y="6616700"/>
              <a:ext cx="2250" cy="863597"/>
            </a:xfrm>
            <a:prstGeom prst="line">
              <a:avLst/>
            </a:prstGeom>
            <a:ln w="38100">
              <a:solidFill>
                <a:srgbClr val="000000"/>
              </a:solidFill>
              <a:tailEnd type="triangle"/>
            </a:ln>
          </p:spPr>
          <p:txBody>
            <a:bodyPr lIns="0" tIns="0" rIns="0" bIns="0"/>
            <a:lstStyle/>
            <a:p>
              <a:endParaRPr/>
            </a:p>
          </p:txBody>
        </p:sp>
        <p:sp>
          <p:nvSpPr>
            <p:cNvPr id="481" name="Rounded Rectangle"/>
            <p:cNvSpPr/>
            <p:nvPr/>
          </p:nvSpPr>
          <p:spPr>
            <a:xfrm>
              <a:off x="5207000" y="3479800"/>
              <a:ext cx="431800" cy="4229100"/>
            </a:xfrm>
            <a:prstGeom prst="roundRect">
              <a:avLst>
                <a:gd name="adj" fmla="val 11765"/>
              </a:avLst>
            </a:prstGeom>
            <a:ln w="25400">
              <a:solidFill>
                <a:srgbClr val="FF2600"/>
              </a:solidFill>
              <a:prstDash val="dash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482" name="Rounded Rectangle"/>
            <p:cNvSpPr/>
            <p:nvPr/>
          </p:nvSpPr>
          <p:spPr>
            <a:xfrm>
              <a:off x="1524000" y="3479800"/>
              <a:ext cx="431800" cy="4229100"/>
            </a:xfrm>
            <a:prstGeom prst="roundRect">
              <a:avLst>
                <a:gd name="adj" fmla="val 11765"/>
              </a:avLst>
            </a:prstGeom>
            <a:ln w="25400">
              <a:solidFill>
                <a:srgbClr val="FF2600"/>
              </a:solidFill>
              <a:prstDash val="dash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483" name="Request"/>
            <p:cNvSpPr txBox="1"/>
            <p:nvPr/>
          </p:nvSpPr>
          <p:spPr>
            <a:xfrm>
              <a:off x="1479676" y="2055802"/>
              <a:ext cx="1863113" cy="6381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000">
                  <a:solidFill>
                    <a:srgbClr val="FF2600"/>
                  </a:solidFill>
                  <a:uFill>
                    <a:solidFill>
                      <a:srgbClr val="FF2600"/>
                    </a:solidFill>
                  </a:u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2800" dirty="0"/>
                <a:t>Request</a:t>
              </a:r>
            </a:p>
          </p:txBody>
        </p:sp>
        <p:sp>
          <p:nvSpPr>
            <p:cNvPr id="484" name="Reply"/>
            <p:cNvSpPr txBox="1"/>
            <p:nvPr/>
          </p:nvSpPr>
          <p:spPr>
            <a:xfrm>
              <a:off x="4436965" y="8431202"/>
              <a:ext cx="1310494" cy="6381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000">
                  <a:solidFill>
                    <a:srgbClr val="FF2600"/>
                  </a:solidFill>
                  <a:uFill>
                    <a:solidFill>
                      <a:srgbClr val="FF2600"/>
                    </a:solidFill>
                  </a:u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2800" dirty="0"/>
                <a:t>Reply</a:t>
              </a:r>
            </a:p>
          </p:txBody>
        </p:sp>
        <p:sp>
          <p:nvSpPr>
            <p:cNvPr id="485" name="Line"/>
            <p:cNvSpPr/>
            <p:nvPr/>
          </p:nvSpPr>
          <p:spPr>
            <a:xfrm rot="16200000">
              <a:off x="4819324" y="7852317"/>
              <a:ext cx="799674" cy="41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123" y="0"/>
                    <a:pt x="10245" y="5392"/>
                    <a:pt x="10245" y="10784"/>
                  </a:cubicBezTo>
                  <a:cubicBezTo>
                    <a:pt x="10245" y="16176"/>
                    <a:pt x="15185" y="21568"/>
                    <a:pt x="20125" y="21568"/>
                  </a:cubicBezTo>
                  <a:lnTo>
                    <a:pt x="21600" y="21600"/>
                  </a:lnTo>
                </a:path>
              </a:pathLst>
            </a:custGeom>
            <a:ln w="25400">
              <a:solidFill>
                <a:srgbClr val="FF2600"/>
              </a:solidFill>
              <a:tailEnd type="triangle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486" name="Line"/>
            <p:cNvSpPr/>
            <p:nvPr/>
          </p:nvSpPr>
          <p:spPr>
            <a:xfrm rot="5400000">
              <a:off x="1547870" y="2820829"/>
              <a:ext cx="880107" cy="497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147" y="0"/>
                    <a:pt x="10295" y="5393"/>
                    <a:pt x="10295" y="10786"/>
                  </a:cubicBezTo>
                  <a:cubicBezTo>
                    <a:pt x="10295" y="16178"/>
                    <a:pt x="15277" y="21571"/>
                    <a:pt x="20260" y="21571"/>
                  </a:cubicBezTo>
                  <a:lnTo>
                    <a:pt x="21600" y="21600"/>
                  </a:lnTo>
                </a:path>
              </a:pathLst>
            </a:custGeom>
            <a:ln w="25400">
              <a:solidFill>
                <a:srgbClr val="FF2600"/>
              </a:solidFill>
              <a:tailEnd type="triangle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endParaRPr/>
            </a:p>
          </p:txBody>
        </p:sp>
      </p:grpSp>
      <p:sp>
        <p:nvSpPr>
          <p:cNvPr id="487" name="Make I/O call; format I/O; spooling"/>
          <p:cNvSpPr txBox="1"/>
          <p:nvPr/>
        </p:nvSpPr>
        <p:spPr>
          <a:xfrm>
            <a:off x="5992282" y="3245939"/>
            <a:ext cx="613308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2800" dirty="0"/>
              <a:t>Make I/O call; format I/O; spooling</a:t>
            </a:r>
          </a:p>
        </p:txBody>
      </p:sp>
      <p:sp>
        <p:nvSpPr>
          <p:cNvPr id="488" name="Naming, protection blocking / buffering / allocation"/>
          <p:cNvSpPr txBox="1"/>
          <p:nvPr/>
        </p:nvSpPr>
        <p:spPr>
          <a:xfrm>
            <a:off x="5992282" y="4073871"/>
            <a:ext cx="5628144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000">
                <a:latin typeface="+mn-lt"/>
                <a:ea typeface="+mn-ea"/>
                <a:cs typeface="+mn-cs"/>
                <a:sym typeface="Helvetica"/>
              </a:defRPr>
            </a:pPr>
            <a:r>
              <a:rPr sz="2800" dirty="0"/>
              <a:t>Naming, protection</a:t>
            </a:r>
            <a:br>
              <a:rPr sz="2800" dirty="0"/>
            </a:br>
            <a:r>
              <a:rPr sz="2800" dirty="0"/>
              <a:t>blocking / buffering / allocation</a:t>
            </a:r>
          </a:p>
        </p:txBody>
      </p:sp>
      <p:sp>
        <p:nvSpPr>
          <p:cNvPr id="489" name="Manage device registers &amp; status"/>
          <p:cNvSpPr txBox="1"/>
          <p:nvPr/>
        </p:nvSpPr>
        <p:spPr>
          <a:xfrm>
            <a:off x="5992282" y="5327610"/>
            <a:ext cx="5889433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2800" dirty="0"/>
              <a:t>Manage device registers &amp; status</a:t>
            </a:r>
          </a:p>
        </p:txBody>
      </p:sp>
      <p:sp>
        <p:nvSpPr>
          <p:cNvPr id="490" name="Signal device driver on completed I/O"/>
          <p:cNvSpPr txBox="1"/>
          <p:nvPr/>
        </p:nvSpPr>
        <p:spPr>
          <a:xfrm>
            <a:off x="5992282" y="6368446"/>
            <a:ext cx="6775894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2800" dirty="0"/>
              <a:t>Signal device driver on completed I/O</a:t>
            </a:r>
          </a:p>
        </p:txBody>
      </p:sp>
      <p:sp>
        <p:nvSpPr>
          <p:cNvPr id="491" name="Actually do the I/O (in hardware)"/>
          <p:cNvSpPr txBox="1"/>
          <p:nvPr/>
        </p:nvSpPr>
        <p:spPr>
          <a:xfrm>
            <a:off x="5992282" y="7409282"/>
            <a:ext cx="588783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2800" dirty="0"/>
              <a:t>Actually do the I/O (in hardware)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3004800" cy="9753600"/>
            <a:chOff x="0" y="0"/>
            <a:chExt cx="12192000" cy="685800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2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9D8F6506-D9E0-32F8-EB7C-C9F4D440BC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25000" b="-1"/>
          <a:stretch/>
        </p:blipFill>
        <p:spPr>
          <a:xfrm>
            <a:off x="20" y="10"/>
            <a:ext cx="13004780" cy="9753590"/>
          </a:xfrm>
          <a:prstGeom prst="rect">
            <a:avLst/>
          </a:prstGeom>
        </p:spPr>
      </p:pic>
      <p:sp>
        <p:nvSpPr>
          <p:cNvPr id="126" name="Input/Output"/>
          <p:cNvSpPr txBox="1">
            <a:spLocks noGrp="1"/>
          </p:cNvSpPr>
          <p:nvPr>
            <p:ph type="title"/>
          </p:nvPr>
        </p:nvSpPr>
        <p:spPr>
          <a:xfrm>
            <a:off x="1231950" y="1384772"/>
            <a:ext cx="9345508" cy="1005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3600">
                <a:solidFill>
                  <a:schemeClr val="tx1"/>
                </a:solidFill>
              </a:rPr>
              <a:t>Input/Output</a:t>
            </a:r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42709" y="420592"/>
            <a:ext cx="894079" cy="10918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86CB4B4D-7CA3-9044-876B-883B54F8677D}" type="slidenum">
              <a:rPr lang="en-US" sz="2800">
                <a:solidFill>
                  <a:schemeClr val="tx1"/>
                </a:solidFill>
              </a:rPr>
              <a:pPr defTabSz="914400">
                <a:spcAft>
                  <a:spcPts val="600"/>
                </a:spcAft>
              </a:pPr>
              <a:t>2</a:t>
            </a:fld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25" name="Principles of I/O hardware…"/>
          <p:cNvSpPr txBox="1">
            <a:spLocks noGrp="1"/>
          </p:cNvSpPr>
          <p:nvPr>
            <p:ph type="body" idx="1"/>
          </p:nvPr>
        </p:nvSpPr>
        <p:spPr>
          <a:xfrm>
            <a:off x="1231950" y="3702755"/>
            <a:ext cx="9414037" cy="4858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Principles of I/O hardware</a:t>
            </a:r>
          </a:p>
          <a:p>
            <a:pPr defTabSz="457200"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Principles of I/O software</a:t>
            </a:r>
          </a:p>
          <a:p>
            <a:pPr defTabSz="457200"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I/O software layers</a:t>
            </a:r>
          </a:p>
          <a:p>
            <a:pPr defTabSz="457200"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Disks</a:t>
            </a:r>
          </a:p>
          <a:p>
            <a:pPr defTabSz="457200"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Clocks</a:t>
            </a:r>
          </a:p>
          <a:p>
            <a:pPr defTabSz="457200"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Character-oriented terminals</a:t>
            </a:r>
          </a:p>
          <a:p>
            <a:pPr defTabSz="457200"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Graphical user interfaces</a:t>
            </a:r>
          </a:p>
          <a:p>
            <a:pPr defTabSz="457200"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Network terminals</a:t>
            </a:r>
          </a:p>
          <a:p>
            <a:pPr defTabSz="457200"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Power management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Data stored on surfac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342900" indent="-342900">
              <a:defRPr sz="3600"/>
            </a:pPr>
            <a:r>
              <a:rPr dirty="0"/>
              <a:t>Data stored on surfaces</a:t>
            </a:r>
          </a:p>
          <a:p>
            <a:pPr marL="595085" lvl="1" indent="-290285">
              <a:defRPr sz="3200"/>
            </a:pPr>
            <a:r>
              <a:rPr dirty="0"/>
              <a:t>Up to two surfaces per platter</a:t>
            </a:r>
          </a:p>
          <a:p>
            <a:pPr marL="595085" lvl="1" indent="-290285">
              <a:defRPr sz="3200"/>
            </a:pPr>
            <a:r>
              <a:rPr dirty="0"/>
              <a:t>One or more platters per disk</a:t>
            </a:r>
          </a:p>
          <a:p>
            <a:pPr marL="342900" indent="-342900">
              <a:defRPr sz="3600"/>
            </a:pPr>
            <a:r>
              <a:rPr dirty="0"/>
              <a:t>Data in concentric tracks</a:t>
            </a:r>
          </a:p>
          <a:p>
            <a:pPr marL="595085" lvl="1" indent="-290285">
              <a:defRPr sz="3200"/>
            </a:pPr>
            <a:r>
              <a:rPr dirty="0"/>
              <a:t>Tracks broken into sectors</a:t>
            </a:r>
          </a:p>
          <a:p>
            <a:pPr marL="922215" lvl="2" indent="-312615">
              <a:defRPr sz="3200"/>
            </a:pPr>
            <a:r>
              <a:rPr dirty="0"/>
              <a:t>256B–4KB per sector</a:t>
            </a:r>
          </a:p>
          <a:p>
            <a:pPr marL="595085" lvl="1" indent="-290285">
              <a:defRPr sz="3200"/>
            </a:pPr>
            <a:r>
              <a:rPr dirty="0"/>
              <a:t>Cylinder: corresponding tracks on all surfaces</a:t>
            </a:r>
          </a:p>
          <a:p>
            <a:pPr marL="342900" indent="-342900">
              <a:defRPr sz="3600"/>
            </a:pPr>
            <a:r>
              <a:rPr dirty="0"/>
              <a:t>Data read and written by heads</a:t>
            </a:r>
          </a:p>
          <a:p>
            <a:pPr marL="595085" lvl="1" indent="-290285">
              <a:defRPr sz="3200"/>
            </a:pPr>
            <a:r>
              <a:rPr dirty="0"/>
              <a:t>Actuator moves heads</a:t>
            </a:r>
          </a:p>
          <a:p>
            <a:pPr marL="595085" lvl="1" indent="-290285">
              <a:defRPr sz="3200"/>
            </a:pPr>
            <a:r>
              <a:rPr dirty="0"/>
              <a:t>Heads move in unison</a:t>
            </a:r>
          </a:p>
        </p:txBody>
      </p:sp>
      <p:sp>
        <p:nvSpPr>
          <p:cNvPr id="495" name="Disk drive stru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Disk drive structure</a:t>
            </a:r>
          </a:p>
        </p:txBody>
      </p:sp>
      <p:sp>
        <p:nvSpPr>
          <p:cNvPr id="4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568" name="actuator"/>
          <p:cNvSpPr txBox="1"/>
          <p:nvPr/>
        </p:nvSpPr>
        <p:spPr>
          <a:xfrm>
            <a:off x="10197592" y="8783985"/>
            <a:ext cx="154940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8825" marR="68825" defTabSz="1230488">
              <a:defRPr sz="2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2400" dirty="0"/>
              <a:t>actuator</a:t>
            </a:r>
          </a:p>
        </p:txBody>
      </p:sp>
      <p:sp>
        <p:nvSpPr>
          <p:cNvPr id="581" name="surfaces"/>
          <p:cNvSpPr txBox="1"/>
          <p:nvPr/>
        </p:nvSpPr>
        <p:spPr>
          <a:xfrm>
            <a:off x="7774084" y="7260823"/>
            <a:ext cx="14673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68825" marR="68825" defTabSz="1230488">
              <a:defRPr sz="2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2400" dirty="0"/>
              <a:t>surfaces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922A630-A26F-179A-C9CC-AF9CE566152A}"/>
              </a:ext>
            </a:extLst>
          </p:cNvPr>
          <p:cNvGrpSpPr/>
          <p:nvPr/>
        </p:nvGrpSpPr>
        <p:grpSpPr>
          <a:xfrm>
            <a:off x="7677005" y="2857488"/>
            <a:ext cx="4712012" cy="6064588"/>
            <a:chOff x="6567755" y="2084646"/>
            <a:chExt cx="5656420" cy="6767254"/>
          </a:xfrm>
        </p:grpSpPr>
        <p:sp>
          <p:nvSpPr>
            <p:cNvPr id="497" name="Line"/>
            <p:cNvSpPr/>
            <p:nvPr/>
          </p:nvSpPr>
          <p:spPr>
            <a:xfrm rot="16200000">
              <a:off x="7682575" y="6721052"/>
              <a:ext cx="717275" cy="1426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791" y="0"/>
                  </a:moveTo>
                  <a:cubicBezTo>
                    <a:pt x="4895" y="0"/>
                    <a:pt x="0" y="5393"/>
                    <a:pt x="0" y="10785"/>
                  </a:cubicBezTo>
                  <a:cubicBezTo>
                    <a:pt x="0" y="16178"/>
                    <a:pt x="9485" y="21570"/>
                    <a:pt x="18969" y="21570"/>
                  </a:cubicBezTo>
                  <a:lnTo>
                    <a:pt x="21600" y="21600"/>
                  </a:lnTo>
                </a:path>
              </a:pathLst>
            </a:custGeom>
            <a:ln w="25400">
              <a:solidFill>
                <a:srgbClr val="000000"/>
              </a:solidFill>
              <a:tailEnd type="triangle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endParaRPr/>
            </a:p>
          </p:txBody>
        </p:sp>
        <p:grpSp>
          <p:nvGrpSpPr>
            <p:cNvPr id="501" name="Group"/>
            <p:cNvGrpSpPr/>
            <p:nvPr/>
          </p:nvGrpSpPr>
          <p:grpSpPr>
            <a:xfrm>
              <a:off x="9753600" y="7063740"/>
              <a:ext cx="155787" cy="1320801"/>
              <a:chOff x="0" y="0"/>
              <a:chExt cx="155786" cy="1320800"/>
            </a:xfrm>
          </p:grpSpPr>
          <p:sp>
            <p:nvSpPr>
              <p:cNvPr id="498" name="Shape"/>
              <p:cNvSpPr/>
              <p:nvPr/>
            </p:nvSpPr>
            <p:spPr>
              <a:xfrm>
                <a:off x="0" y="0"/>
                <a:ext cx="155787" cy="1320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35" y="0"/>
                      <a:pt x="0" y="158"/>
                      <a:pt x="0" y="353"/>
                    </a:cubicBezTo>
                    <a:lnTo>
                      <a:pt x="0" y="21247"/>
                    </a:lnTo>
                    <a:cubicBezTo>
                      <a:pt x="0" y="21442"/>
                      <a:pt x="4835" y="21600"/>
                      <a:pt x="10800" y="21600"/>
                    </a:cubicBezTo>
                    <a:cubicBezTo>
                      <a:pt x="16765" y="21600"/>
                      <a:pt x="21600" y="21442"/>
                      <a:pt x="21600" y="21247"/>
                    </a:cubicBezTo>
                    <a:lnTo>
                      <a:pt x="21600" y="353"/>
                    </a:lnTo>
                    <a:cubicBezTo>
                      <a:pt x="21600" y="158"/>
                      <a:pt x="16765" y="0"/>
                      <a:pt x="1080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A8A8A"/>
                  </a:gs>
                  <a:gs pos="100000">
                    <a:srgbClr val="474747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99" name="Oval"/>
              <p:cNvSpPr/>
              <p:nvPr/>
            </p:nvSpPr>
            <p:spPr>
              <a:xfrm>
                <a:off x="0" y="0"/>
                <a:ext cx="155787" cy="43171"/>
              </a:xfrm>
              <a:prstGeom prst="ellipse">
                <a:avLst/>
              </a:prstGeom>
              <a:solidFill>
                <a:srgbClr val="A3A3A3"/>
              </a:solidFill>
              <a:ln w="12700" cap="flat">
                <a:noFill/>
                <a:round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00" name="Line"/>
              <p:cNvSpPr/>
              <p:nvPr/>
            </p:nvSpPr>
            <p:spPr>
              <a:xfrm>
                <a:off x="0" y="21585"/>
                <a:ext cx="155787" cy="21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0" y="11929"/>
                      <a:pt x="4835" y="21600"/>
                      <a:pt x="10800" y="21600"/>
                    </a:cubicBezTo>
                    <a:cubicBezTo>
                      <a:pt x="16765" y="21600"/>
                      <a:pt x="21600" y="11929"/>
                      <a:pt x="21600" y="0"/>
                    </a:cubicBezTo>
                  </a:path>
                </a:pathLst>
              </a:custGeom>
              <a:noFill/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10" name="Group"/>
            <p:cNvGrpSpPr/>
            <p:nvPr/>
          </p:nvGrpSpPr>
          <p:grpSpPr>
            <a:xfrm>
              <a:off x="8317653" y="6121400"/>
              <a:ext cx="2993814" cy="1219200"/>
              <a:chOff x="0" y="0"/>
              <a:chExt cx="2993813" cy="1219200"/>
            </a:xfrm>
          </p:grpSpPr>
          <p:sp>
            <p:nvSpPr>
              <p:cNvPr id="502" name="Oval"/>
              <p:cNvSpPr/>
              <p:nvPr/>
            </p:nvSpPr>
            <p:spPr>
              <a:xfrm>
                <a:off x="0" y="0"/>
                <a:ext cx="2993814" cy="1219200"/>
              </a:xfrm>
              <a:prstGeom prst="ellipse">
                <a:avLst/>
              </a:prstGeom>
              <a:gradFill flip="none" rotWithShape="1">
                <a:gsLst>
                  <a:gs pos="0">
                    <a:srgbClr val="929292"/>
                  </a:gs>
                  <a:gs pos="100000">
                    <a:srgbClr val="4C4C4C"/>
                  </a:gs>
                </a:gsLst>
                <a:lin ang="16200000" scaled="0"/>
              </a:gradFill>
              <a:ln w="1270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03" name="Oval"/>
              <p:cNvSpPr/>
              <p:nvPr/>
            </p:nvSpPr>
            <p:spPr>
              <a:xfrm>
                <a:off x="517031" y="209973"/>
                <a:ext cx="1959752" cy="799254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04" name="Line"/>
              <p:cNvSpPr/>
              <p:nvPr/>
            </p:nvSpPr>
            <p:spPr>
              <a:xfrm>
                <a:off x="803768" y="327377"/>
                <a:ext cx="1386277" cy="56444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05" name="Line"/>
              <p:cNvSpPr/>
              <p:nvPr/>
            </p:nvSpPr>
            <p:spPr>
              <a:xfrm>
                <a:off x="517031" y="609600"/>
                <a:ext cx="1959752" cy="225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06" name="Line"/>
              <p:cNvSpPr/>
              <p:nvPr/>
            </p:nvSpPr>
            <p:spPr>
              <a:xfrm>
                <a:off x="1496906" y="209973"/>
                <a:ext cx="2259" cy="79925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07" name="Line"/>
              <p:cNvSpPr/>
              <p:nvPr/>
            </p:nvSpPr>
            <p:spPr>
              <a:xfrm flipV="1">
                <a:off x="803768" y="327377"/>
                <a:ext cx="1386277" cy="56444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08" name="Oval"/>
              <p:cNvSpPr/>
              <p:nvPr/>
            </p:nvSpPr>
            <p:spPr>
              <a:xfrm>
                <a:off x="826346" y="336408"/>
                <a:ext cx="1341121" cy="546384"/>
              </a:xfrm>
              <a:prstGeom prst="ellipse">
                <a:avLst/>
              </a:prstGeom>
              <a:gradFill flip="none" rotWithShape="1">
                <a:gsLst>
                  <a:gs pos="0">
                    <a:srgbClr val="8A8A8A"/>
                  </a:gs>
                  <a:gs pos="100000">
                    <a:srgbClr val="474747"/>
                  </a:gs>
                </a:gsLst>
                <a:lin ang="16200000" scaled="0"/>
              </a:gradFill>
              <a:ln w="1270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09" name="Oval"/>
              <p:cNvSpPr/>
              <p:nvPr/>
            </p:nvSpPr>
            <p:spPr>
              <a:xfrm>
                <a:off x="1239520" y="503484"/>
                <a:ext cx="514774" cy="2122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14" name="Group"/>
            <p:cNvGrpSpPr/>
            <p:nvPr/>
          </p:nvGrpSpPr>
          <p:grpSpPr>
            <a:xfrm>
              <a:off x="9753600" y="5336540"/>
              <a:ext cx="155787" cy="1320801"/>
              <a:chOff x="0" y="0"/>
              <a:chExt cx="155786" cy="1320800"/>
            </a:xfrm>
          </p:grpSpPr>
          <p:sp>
            <p:nvSpPr>
              <p:cNvPr id="511" name="Shape"/>
              <p:cNvSpPr/>
              <p:nvPr/>
            </p:nvSpPr>
            <p:spPr>
              <a:xfrm>
                <a:off x="0" y="0"/>
                <a:ext cx="155787" cy="1320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35" y="0"/>
                      <a:pt x="0" y="158"/>
                      <a:pt x="0" y="353"/>
                    </a:cubicBezTo>
                    <a:lnTo>
                      <a:pt x="0" y="21247"/>
                    </a:lnTo>
                    <a:cubicBezTo>
                      <a:pt x="0" y="21442"/>
                      <a:pt x="4835" y="21600"/>
                      <a:pt x="10800" y="21600"/>
                    </a:cubicBezTo>
                    <a:cubicBezTo>
                      <a:pt x="16765" y="21600"/>
                      <a:pt x="21600" y="21442"/>
                      <a:pt x="21600" y="21247"/>
                    </a:cubicBezTo>
                    <a:lnTo>
                      <a:pt x="21600" y="353"/>
                    </a:lnTo>
                    <a:cubicBezTo>
                      <a:pt x="21600" y="158"/>
                      <a:pt x="16765" y="0"/>
                      <a:pt x="1080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A8A8A"/>
                  </a:gs>
                  <a:gs pos="100000">
                    <a:srgbClr val="474747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12" name="Oval"/>
              <p:cNvSpPr/>
              <p:nvPr/>
            </p:nvSpPr>
            <p:spPr>
              <a:xfrm>
                <a:off x="0" y="0"/>
                <a:ext cx="155787" cy="43171"/>
              </a:xfrm>
              <a:prstGeom prst="ellipse">
                <a:avLst/>
              </a:prstGeom>
              <a:solidFill>
                <a:srgbClr val="A3A3A3"/>
              </a:solidFill>
              <a:ln w="12700" cap="flat">
                <a:noFill/>
                <a:round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13" name="Line"/>
              <p:cNvSpPr/>
              <p:nvPr/>
            </p:nvSpPr>
            <p:spPr>
              <a:xfrm>
                <a:off x="0" y="21585"/>
                <a:ext cx="155787" cy="21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0" y="11929"/>
                      <a:pt x="4835" y="21600"/>
                      <a:pt x="10800" y="21600"/>
                    </a:cubicBezTo>
                    <a:cubicBezTo>
                      <a:pt x="16765" y="21600"/>
                      <a:pt x="21600" y="11929"/>
                      <a:pt x="21600" y="0"/>
                    </a:cubicBezTo>
                  </a:path>
                </a:pathLst>
              </a:custGeom>
              <a:noFill/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23" name="Group"/>
            <p:cNvGrpSpPr/>
            <p:nvPr/>
          </p:nvGrpSpPr>
          <p:grpSpPr>
            <a:xfrm>
              <a:off x="8317653" y="4495800"/>
              <a:ext cx="2993814" cy="1219200"/>
              <a:chOff x="0" y="0"/>
              <a:chExt cx="2993813" cy="1219200"/>
            </a:xfrm>
          </p:grpSpPr>
          <p:sp>
            <p:nvSpPr>
              <p:cNvPr id="515" name="Oval"/>
              <p:cNvSpPr/>
              <p:nvPr/>
            </p:nvSpPr>
            <p:spPr>
              <a:xfrm>
                <a:off x="0" y="0"/>
                <a:ext cx="2993814" cy="1219200"/>
              </a:xfrm>
              <a:prstGeom prst="ellipse">
                <a:avLst/>
              </a:prstGeom>
              <a:gradFill flip="none" rotWithShape="1">
                <a:gsLst>
                  <a:gs pos="0">
                    <a:srgbClr val="929292"/>
                  </a:gs>
                  <a:gs pos="100000">
                    <a:srgbClr val="4C4C4C"/>
                  </a:gs>
                </a:gsLst>
                <a:lin ang="16200000" scaled="0"/>
              </a:gradFill>
              <a:ln w="1270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16" name="Oval"/>
              <p:cNvSpPr/>
              <p:nvPr/>
            </p:nvSpPr>
            <p:spPr>
              <a:xfrm>
                <a:off x="517031" y="209973"/>
                <a:ext cx="1959752" cy="799254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17" name="Line"/>
              <p:cNvSpPr/>
              <p:nvPr/>
            </p:nvSpPr>
            <p:spPr>
              <a:xfrm>
                <a:off x="803768" y="327377"/>
                <a:ext cx="1386277" cy="56444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18" name="Line"/>
              <p:cNvSpPr/>
              <p:nvPr/>
            </p:nvSpPr>
            <p:spPr>
              <a:xfrm>
                <a:off x="517031" y="609600"/>
                <a:ext cx="1959752" cy="225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19" name="Line"/>
              <p:cNvSpPr/>
              <p:nvPr/>
            </p:nvSpPr>
            <p:spPr>
              <a:xfrm>
                <a:off x="1496906" y="209973"/>
                <a:ext cx="2259" cy="79925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20" name="Line"/>
              <p:cNvSpPr/>
              <p:nvPr/>
            </p:nvSpPr>
            <p:spPr>
              <a:xfrm flipV="1">
                <a:off x="803768" y="327377"/>
                <a:ext cx="1386277" cy="56444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21" name="Oval"/>
              <p:cNvSpPr/>
              <p:nvPr/>
            </p:nvSpPr>
            <p:spPr>
              <a:xfrm>
                <a:off x="826346" y="336408"/>
                <a:ext cx="1341121" cy="546384"/>
              </a:xfrm>
              <a:prstGeom prst="ellipse">
                <a:avLst/>
              </a:prstGeom>
              <a:gradFill flip="none" rotWithShape="1">
                <a:gsLst>
                  <a:gs pos="0">
                    <a:srgbClr val="8A8A8A"/>
                  </a:gs>
                  <a:gs pos="100000">
                    <a:srgbClr val="474747"/>
                  </a:gs>
                </a:gsLst>
                <a:lin ang="16200000" scaled="0"/>
              </a:gradFill>
              <a:ln w="1270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22" name="Oval"/>
              <p:cNvSpPr/>
              <p:nvPr/>
            </p:nvSpPr>
            <p:spPr>
              <a:xfrm>
                <a:off x="1239520" y="503484"/>
                <a:ext cx="514774" cy="2122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26" name="Group"/>
            <p:cNvGrpSpPr/>
            <p:nvPr/>
          </p:nvGrpSpPr>
          <p:grpSpPr>
            <a:xfrm>
              <a:off x="9370746" y="8215202"/>
              <a:ext cx="826896" cy="274320"/>
              <a:chOff x="0" y="0"/>
              <a:chExt cx="826894" cy="274318"/>
            </a:xfrm>
          </p:grpSpPr>
          <p:sp>
            <p:nvSpPr>
              <p:cNvPr id="524" name="Line"/>
              <p:cNvSpPr/>
              <p:nvPr/>
            </p:nvSpPr>
            <p:spPr>
              <a:xfrm>
                <a:off x="0" y="0"/>
                <a:ext cx="826895" cy="2743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88" h="20160" extrusionOk="0">
                    <a:moveTo>
                      <a:pt x="16754" y="0"/>
                    </a:moveTo>
                    <a:cubicBezTo>
                      <a:pt x="20879" y="3845"/>
                      <a:pt x="21600" y="10937"/>
                      <a:pt x="18365" y="15840"/>
                    </a:cubicBezTo>
                    <a:cubicBezTo>
                      <a:pt x="15131" y="20742"/>
                      <a:pt x="9165" y="21600"/>
                      <a:pt x="5041" y="17755"/>
                    </a:cubicBezTo>
                    <a:cubicBezTo>
                      <a:pt x="3806" y="16604"/>
                      <a:pt x="2831" y="15108"/>
                      <a:pt x="2202" y="13399"/>
                    </a:cubicBezTo>
                    <a:lnTo>
                      <a:pt x="0" y="7495"/>
                    </a:lnTo>
                  </a:path>
                </a:pathLst>
              </a:cu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25" name="Shape"/>
              <p:cNvSpPr/>
              <p:nvPr/>
            </p:nvSpPr>
            <p:spPr>
              <a:xfrm>
                <a:off x="89324" y="0"/>
                <a:ext cx="736601" cy="2732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51" h="20160" extrusionOk="0">
                    <a:moveTo>
                      <a:pt x="16204" y="0"/>
                    </a:moveTo>
                    <a:cubicBezTo>
                      <a:pt x="20797" y="3845"/>
                      <a:pt x="21600" y="10937"/>
                      <a:pt x="17998" y="15840"/>
                    </a:cubicBezTo>
                    <a:cubicBezTo>
                      <a:pt x="14396" y="20742"/>
                      <a:pt x="7753" y="21600"/>
                      <a:pt x="3160" y="17755"/>
                    </a:cubicBezTo>
                    <a:cubicBezTo>
                      <a:pt x="1786" y="16604"/>
                      <a:pt x="700" y="15108"/>
                      <a:pt x="0" y="13399"/>
                    </a:cubicBezTo>
                    <a:lnTo>
                      <a:pt x="9682" y="8877"/>
                    </a:lnTo>
                    <a:close/>
                  </a:path>
                </a:pathLst>
              </a:custGeom>
              <a:noFill/>
              <a:ln w="38100" cap="flat">
                <a:noFill/>
                <a:round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30" name="Group"/>
            <p:cNvGrpSpPr/>
            <p:nvPr/>
          </p:nvGrpSpPr>
          <p:grpSpPr>
            <a:xfrm>
              <a:off x="9753600" y="3710940"/>
              <a:ext cx="155787" cy="1320801"/>
              <a:chOff x="0" y="0"/>
              <a:chExt cx="155786" cy="1320800"/>
            </a:xfrm>
          </p:grpSpPr>
          <p:sp>
            <p:nvSpPr>
              <p:cNvPr id="527" name="Shape"/>
              <p:cNvSpPr/>
              <p:nvPr/>
            </p:nvSpPr>
            <p:spPr>
              <a:xfrm>
                <a:off x="0" y="0"/>
                <a:ext cx="155787" cy="1320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35" y="0"/>
                      <a:pt x="0" y="158"/>
                      <a:pt x="0" y="353"/>
                    </a:cubicBezTo>
                    <a:lnTo>
                      <a:pt x="0" y="21247"/>
                    </a:lnTo>
                    <a:cubicBezTo>
                      <a:pt x="0" y="21442"/>
                      <a:pt x="4835" y="21600"/>
                      <a:pt x="10800" y="21600"/>
                    </a:cubicBezTo>
                    <a:cubicBezTo>
                      <a:pt x="16765" y="21600"/>
                      <a:pt x="21600" y="21442"/>
                      <a:pt x="21600" y="21247"/>
                    </a:cubicBezTo>
                    <a:lnTo>
                      <a:pt x="21600" y="353"/>
                    </a:lnTo>
                    <a:cubicBezTo>
                      <a:pt x="21600" y="158"/>
                      <a:pt x="16765" y="0"/>
                      <a:pt x="1080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A8A8A"/>
                  </a:gs>
                  <a:gs pos="100000">
                    <a:srgbClr val="474747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28" name="Oval"/>
              <p:cNvSpPr/>
              <p:nvPr/>
            </p:nvSpPr>
            <p:spPr>
              <a:xfrm>
                <a:off x="0" y="0"/>
                <a:ext cx="155787" cy="43171"/>
              </a:xfrm>
              <a:prstGeom prst="ellipse">
                <a:avLst/>
              </a:prstGeom>
              <a:solidFill>
                <a:srgbClr val="A3A3A3"/>
              </a:solidFill>
              <a:ln w="12700" cap="flat">
                <a:noFill/>
                <a:round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29" name="Line"/>
              <p:cNvSpPr/>
              <p:nvPr/>
            </p:nvSpPr>
            <p:spPr>
              <a:xfrm>
                <a:off x="0" y="21585"/>
                <a:ext cx="155787" cy="21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0" y="11929"/>
                      <a:pt x="4835" y="21600"/>
                      <a:pt x="10800" y="21600"/>
                    </a:cubicBezTo>
                    <a:cubicBezTo>
                      <a:pt x="16765" y="21600"/>
                      <a:pt x="21600" y="11929"/>
                      <a:pt x="21600" y="0"/>
                    </a:cubicBezTo>
                  </a:path>
                </a:pathLst>
              </a:custGeom>
              <a:noFill/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39" name="Group"/>
            <p:cNvGrpSpPr/>
            <p:nvPr/>
          </p:nvGrpSpPr>
          <p:grpSpPr>
            <a:xfrm>
              <a:off x="8333458" y="3302000"/>
              <a:ext cx="2993814" cy="1219200"/>
              <a:chOff x="0" y="0"/>
              <a:chExt cx="2993813" cy="1219200"/>
            </a:xfrm>
          </p:grpSpPr>
          <p:sp>
            <p:nvSpPr>
              <p:cNvPr id="531" name="Oval"/>
              <p:cNvSpPr/>
              <p:nvPr/>
            </p:nvSpPr>
            <p:spPr>
              <a:xfrm>
                <a:off x="0" y="0"/>
                <a:ext cx="2993814" cy="1219200"/>
              </a:xfrm>
              <a:prstGeom prst="ellipse">
                <a:avLst/>
              </a:prstGeom>
              <a:gradFill flip="none" rotWithShape="1">
                <a:gsLst>
                  <a:gs pos="0">
                    <a:srgbClr val="929292"/>
                  </a:gs>
                  <a:gs pos="100000">
                    <a:srgbClr val="4C4C4C"/>
                  </a:gs>
                </a:gsLst>
                <a:lin ang="16200000" scaled="0"/>
              </a:gradFill>
              <a:ln w="1270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32" name="Oval"/>
              <p:cNvSpPr/>
              <p:nvPr/>
            </p:nvSpPr>
            <p:spPr>
              <a:xfrm>
                <a:off x="517031" y="209973"/>
                <a:ext cx="1959752" cy="799254"/>
              </a:xfrm>
              <a:prstGeom prst="ellipse">
                <a:avLst/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1270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33" name="Line"/>
              <p:cNvSpPr/>
              <p:nvPr/>
            </p:nvSpPr>
            <p:spPr>
              <a:xfrm>
                <a:off x="803768" y="327377"/>
                <a:ext cx="1386277" cy="56444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34" name="Line"/>
              <p:cNvSpPr/>
              <p:nvPr/>
            </p:nvSpPr>
            <p:spPr>
              <a:xfrm>
                <a:off x="517031" y="609600"/>
                <a:ext cx="1959752" cy="225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35" name="Line"/>
              <p:cNvSpPr/>
              <p:nvPr/>
            </p:nvSpPr>
            <p:spPr>
              <a:xfrm>
                <a:off x="1496906" y="209973"/>
                <a:ext cx="2259" cy="79925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36" name="Line"/>
              <p:cNvSpPr/>
              <p:nvPr/>
            </p:nvSpPr>
            <p:spPr>
              <a:xfrm flipV="1">
                <a:off x="803768" y="327377"/>
                <a:ext cx="1386277" cy="56444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37" name="Oval"/>
              <p:cNvSpPr/>
              <p:nvPr/>
            </p:nvSpPr>
            <p:spPr>
              <a:xfrm>
                <a:off x="826346" y="336408"/>
                <a:ext cx="1341121" cy="546384"/>
              </a:xfrm>
              <a:prstGeom prst="ellipse">
                <a:avLst/>
              </a:prstGeom>
              <a:gradFill flip="none" rotWithShape="1">
                <a:gsLst>
                  <a:gs pos="0">
                    <a:srgbClr val="8A8A8A"/>
                  </a:gs>
                  <a:gs pos="100000">
                    <a:srgbClr val="474747"/>
                  </a:gs>
                </a:gsLst>
                <a:lin ang="16200000" scaled="0"/>
              </a:gradFill>
              <a:ln w="1270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38" name="Oval"/>
              <p:cNvSpPr/>
              <p:nvPr/>
            </p:nvSpPr>
            <p:spPr>
              <a:xfrm>
                <a:off x="1239520" y="503484"/>
                <a:ext cx="514774" cy="21223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43" name="Group"/>
            <p:cNvGrpSpPr/>
            <p:nvPr/>
          </p:nvGrpSpPr>
          <p:grpSpPr>
            <a:xfrm>
              <a:off x="9753600" y="2593339"/>
              <a:ext cx="155787" cy="1320801"/>
              <a:chOff x="0" y="0"/>
              <a:chExt cx="155786" cy="1320800"/>
            </a:xfrm>
          </p:grpSpPr>
          <p:sp>
            <p:nvSpPr>
              <p:cNvPr id="540" name="Shape"/>
              <p:cNvSpPr/>
              <p:nvPr/>
            </p:nvSpPr>
            <p:spPr>
              <a:xfrm>
                <a:off x="0" y="0"/>
                <a:ext cx="155787" cy="1320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35" y="0"/>
                      <a:pt x="0" y="158"/>
                      <a:pt x="0" y="353"/>
                    </a:cubicBezTo>
                    <a:lnTo>
                      <a:pt x="0" y="21247"/>
                    </a:lnTo>
                    <a:cubicBezTo>
                      <a:pt x="0" y="21442"/>
                      <a:pt x="4835" y="21600"/>
                      <a:pt x="10800" y="21600"/>
                    </a:cubicBezTo>
                    <a:cubicBezTo>
                      <a:pt x="16765" y="21600"/>
                      <a:pt x="21600" y="21442"/>
                      <a:pt x="21600" y="21247"/>
                    </a:cubicBezTo>
                    <a:lnTo>
                      <a:pt x="21600" y="353"/>
                    </a:lnTo>
                    <a:cubicBezTo>
                      <a:pt x="21600" y="158"/>
                      <a:pt x="16765" y="0"/>
                      <a:pt x="1080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A8A8A"/>
                  </a:gs>
                  <a:gs pos="100000">
                    <a:srgbClr val="474747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41" name="Oval"/>
              <p:cNvSpPr/>
              <p:nvPr/>
            </p:nvSpPr>
            <p:spPr>
              <a:xfrm>
                <a:off x="0" y="0"/>
                <a:ext cx="155787" cy="43171"/>
              </a:xfrm>
              <a:prstGeom prst="ellipse">
                <a:avLst/>
              </a:prstGeom>
              <a:solidFill>
                <a:srgbClr val="A3A3A3"/>
              </a:solidFill>
              <a:ln w="12700" cap="flat">
                <a:noFill/>
                <a:round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42" name="Line"/>
              <p:cNvSpPr/>
              <p:nvPr/>
            </p:nvSpPr>
            <p:spPr>
              <a:xfrm>
                <a:off x="0" y="21585"/>
                <a:ext cx="155787" cy="21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0" y="11929"/>
                      <a:pt x="4835" y="21600"/>
                      <a:pt x="10800" y="21600"/>
                    </a:cubicBezTo>
                    <a:cubicBezTo>
                      <a:pt x="16765" y="21600"/>
                      <a:pt x="21600" y="11929"/>
                      <a:pt x="21600" y="0"/>
                    </a:cubicBezTo>
                  </a:path>
                </a:pathLst>
              </a:custGeom>
              <a:noFill/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544" name="sector"/>
            <p:cNvSpPr txBox="1"/>
            <p:nvPr/>
          </p:nvSpPr>
          <p:spPr>
            <a:xfrm>
              <a:off x="6869024" y="2678583"/>
              <a:ext cx="1392029" cy="5266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marL="68825" marR="68825" defTabSz="1230488">
                <a:defRPr sz="26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2400" dirty="0"/>
                <a:t>sector</a:t>
              </a:r>
            </a:p>
          </p:txBody>
        </p:sp>
        <p:sp>
          <p:nvSpPr>
            <p:cNvPr id="545" name="Line"/>
            <p:cNvSpPr/>
            <p:nvPr/>
          </p:nvSpPr>
          <p:spPr>
            <a:xfrm>
              <a:off x="8128000" y="2999740"/>
              <a:ext cx="1004711" cy="783450"/>
            </a:xfrm>
            <a:prstGeom prst="line">
              <a:avLst/>
            </a:prstGeom>
            <a:ln w="25400">
              <a:solidFill>
                <a:srgbClr val="000000"/>
              </a:solidFill>
              <a:tailEnd type="triangle"/>
            </a:ln>
          </p:spPr>
          <p:txBody>
            <a:bodyPr lIns="0" tIns="0" rIns="0" bIns="0"/>
            <a:lstStyle/>
            <a:p>
              <a:endParaRPr/>
            </a:p>
          </p:txBody>
        </p:sp>
        <p:sp>
          <p:nvSpPr>
            <p:cNvPr id="546" name="Line"/>
            <p:cNvSpPr/>
            <p:nvPr/>
          </p:nvSpPr>
          <p:spPr>
            <a:xfrm>
              <a:off x="8850489" y="3914140"/>
              <a:ext cx="2259" cy="2743201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</p:spPr>
          <p:txBody>
            <a:bodyPr lIns="0" tIns="0" rIns="0" bIns="0"/>
            <a:lstStyle/>
            <a:p>
              <a:endParaRPr/>
            </a:p>
          </p:txBody>
        </p:sp>
        <p:sp>
          <p:nvSpPr>
            <p:cNvPr id="547" name="Line"/>
            <p:cNvSpPr/>
            <p:nvPr/>
          </p:nvSpPr>
          <p:spPr>
            <a:xfrm>
              <a:off x="10810240" y="3914140"/>
              <a:ext cx="2259" cy="2743201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</p:spPr>
          <p:txBody>
            <a:bodyPr lIns="0" tIns="0" rIns="0" bIns="0"/>
            <a:lstStyle/>
            <a:p>
              <a:endParaRPr/>
            </a:p>
          </p:txBody>
        </p:sp>
        <p:sp>
          <p:nvSpPr>
            <p:cNvPr id="548" name="Line"/>
            <p:cNvSpPr/>
            <p:nvPr/>
          </p:nvSpPr>
          <p:spPr>
            <a:xfrm>
              <a:off x="9131300" y="4196362"/>
              <a:ext cx="2259" cy="2743201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</p:spPr>
          <p:txBody>
            <a:bodyPr lIns="0" tIns="0" rIns="0" bIns="0"/>
            <a:lstStyle/>
            <a:p>
              <a:endParaRPr/>
            </a:p>
          </p:txBody>
        </p:sp>
        <p:sp>
          <p:nvSpPr>
            <p:cNvPr id="549" name="Line"/>
            <p:cNvSpPr/>
            <p:nvPr/>
          </p:nvSpPr>
          <p:spPr>
            <a:xfrm>
              <a:off x="10523502" y="4196362"/>
              <a:ext cx="2259" cy="2743201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</p:spPr>
          <p:txBody>
            <a:bodyPr lIns="0" tIns="0" rIns="0" bIns="0"/>
            <a:lstStyle/>
            <a:p>
              <a:endParaRPr/>
            </a:p>
          </p:txBody>
        </p:sp>
        <p:sp>
          <p:nvSpPr>
            <p:cNvPr id="550" name="Line"/>
            <p:cNvSpPr/>
            <p:nvPr/>
          </p:nvSpPr>
          <p:spPr>
            <a:xfrm>
              <a:off x="9830365" y="4313766"/>
              <a:ext cx="2259" cy="2743201"/>
            </a:xfrm>
            <a:prstGeom prst="line">
              <a:avLst/>
            </a:prstGeom>
            <a:ln w="12700">
              <a:solidFill>
                <a:srgbClr val="000000"/>
              </a:solidFill>
              <a:prstDash val="sysDot"/>
            </a:ln>
          </p:spPr>
          <p:txBody>
            <a:bodyPr lIns="0" tIns="0" rIns="0" bIns="0"/>
            <a:lstStyle/>
            <a:p>
              <a:endParaRPr/>
            </a:p>
          </p:txBody>
        </p:sp>
        <p:sp>
          <p:nvSpPr>
            <p:cNvPr id="551" name="cylinder"/>
            <p:cNvSpPr txBox="1"/>
            <p:nvPr/>
          </p:nvSpPr>
          <p:spPr>
            <a:xfrm>
              <a:off x="6567755" y="5572208"/>
              <a:ext cx="1703763" cy="5266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marL="68825" marR="68825" defTabSz="1230488">
                <a:defRPr sz="26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2400" dirty="0"/>
                <a:t>cylinder</a:t>
              </a:r>
            </a:p>
          </p:txBody>
        </p:sp>
        <p:sp>
          <p:nvSpPr>
            <p:cNvPr id="552" name="Line"/>
            <p:cNvSpPr/>
            <p:nvPr/>
          </p:nvSpPr>
          <p:spPr>
            <a:xfrm flipV="1">
              <a:off x="8216900" y="5791200"/>
              <a:ext cx="641209" cy="6774"/>
            </a:xfrm>
            <a:prstGeom prst="line">
              <a:avLst/>
            </a:prstGeom>
            <a:ln w="25400">
              <a:solidFill>
                <a:srgbClr val="000000"/>
              </a:solidFill>
              <a:tailEnd type="triangle"/>
            </a:ln>
          </p:spPr>
          <p:txBody>
            <a:bodyPr lIns="0" tIns="0" rIns="0" bIns="0"/>
            <a:lstStyle/>
            <a:p>
              <a:endParaRPr/>
            </a:p>
          </p:txBody>
        </p:sp>
        <p:sp>
          <p:nvSpPr>
            <p:cNvPr id="553" name="platter"/>
            <p:cNvSpPr txBox="1"/>
            <p:nvPr/>
          </p:nvSpPr>
          <p:spPr>
            <a:xfrm>
              <a:off x="6958944" y="4173091"/>
              <a:ext cx="1469000" cy="5266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marL="68825" marR="68825" defTabSz="1230488">
                <a:defRPr sz="26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2400" dirty="0"/>
                <a:t>platter</a:t>
              </a:r>
            </a:p>
          </p:txBody>
        </p:sp>
        <p:sp>
          <p:nvSpPr>
            <p:cNvPr id="554" name="Line"/>
            <p:cNvSpPr/>
            <p:nvPr/>
          </p:nvSpPr>
          <p:spPr>
            <a:xfrm flipV="1">
              <a:off x="8102600" y="4333307"/>
              <a:ext cx="750326" cy="104638"/>
            </a:xfrm>
            <a:prstGeom prst="line">
              <a:avLst/>
            </a:prstGeom>
            <a:ln w="25400">
              <a:solidFill>
                <a:srgbClr val="000000"/>
              </a:solidFill>
              <a:tailEnd type="triangle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555" name="spindle"/>
            <p:cNvSpPr txBox="1"/>
            <p:nvPr/>
          </p:nvSpPr>
          <p:spPr>
            <a:xfrm>
              <a:off x="7287466" y="8291278"/>
              <a:ext cx="1551744" cy="5266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marL="68825" marR="68825" defTabSz="1230488">
                <a:defRPr sz="26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2400" dirty="0"/>
                <a:t>spindle</a:t>
              </a:r>
              <a:endParaRPr dirty="0"/>
            </a:p>
          </p:txBody>
        </p:sp>
        <p:sp>
          <p:nvSpPr>
            <p:cNvPr id="556" name="Line"/>
            <p:cNvSpPr/>
            <p:nvPr/>
          </p:nvSpPr>
          <p:spPr>
            <a:xfrm flipV="1">
              <a:off x="8568266" y="7675269"/>
              <a:ext cx="1254734" cy="875500"/>
            </a:xfrm>
            <a:prstGeom prst="line">
              <a:avLst/>
            </a:prstGeom>
            <a:ln w="25400">
              <a:solidFill>
                <a:srgbClr val="000000"/>
              </a:solidFill>
              <a:tailEnd type="triangle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557" name="track"/>
            <p:cNvSpPr txBox="1"/>
            <p:nvPr/>
          </p:nvSpPr>
          <p:spPr>
            <a:xfrm>
              <a:off x="6643327" y="4810631"/>
              <a:ext cx="1331816" cy="5266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marL="68825" marR="68825" defTabSz="1230488">
                <a:defRPr sz="26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2400" dirty="0"/>
                <a:t>tra</a:t>
              </a:r>
              <a:r>
                <a:rPr lang="en-US" sz="2400" dirty="0"/>
                <a:t>c</a:t>
              </a:r>
              <a:r>
                <a:rPr sz="2400" dirty="0"/>
                <a:t>k</a:t>
              </a:r>
            </a:p>
          </p:txBody>
        </p:sp>
        <p:sp>
          <p:nvSpPr>
            <p:cNvPr id="558" name="Line"/>
            <p:cNvSpPr/>
            <p:nvPr/>
          </p:nvSpPr>
          <p:spPr>
            <a:xfrm>
              <a:off x="7895449" y="5088184"/>
              <a:ext cx="1027169" cy="13882"/>
            </a:xfrm>
            <a:prstGeom prst="line">
              <a:avLst/>
            </a:prstGeom>
            <a:ln w="25400">
              <a:solidFill>
                <a:srgbClr val="000000"/>
              </a:solidFill>
              <a:tailEnd type="triangle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endParaRPr/>
            </a:p>
          </p:txBody>
        </p:sp>
        <p:grpSp>
          <p:nvGrpSpPr>
            <p:cNvPr id="562" name="Group"/>
            <p:cNvGrpSpPr/>
            <p:nvPr/>
          </p:nvGrpSpPr>
          <p:grpSpPr>
            <a:xfrm>
              <a:off x="11734800" y="2489200"/>
              <a:ext cx="311574" cy="5892800"/>
              <a:chOff x="0" y="0"/>
              <a:chExt cx="311573" cy="5892800"/>
            </a:xfrm>
          </p:grpSpPr>
          <p:sp>
            <p:nvSpPr>
              <p:cNvPr id="559" name="Shape"/>
              <p:cNvSpPr/>
              <p:nvPr/>
            </p:nvSpPr>
            <p:spPr>
              <a:xfrm>
                <a:off x="0" y="0"/>
                <a:ext cx="311574" cy="5892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35" y="0"/>
                      <a:pt x="0" y="158"/>
                      <a:pt x="0" y="353"/>
                    </a:cubicBezTo>
                    <a:lnTo>
                      <a:pt x="0" y="21247"/>
                    </a:lnTo>
                    <a:cubicBezTo>
                      <a:pt x="0" y="21442"/>
                      <a:pt x="4835" y="21600"/>
                      <a:pt x="10800" y="21600"/>
                    </a:cubicBezTo>
                    <a:cubicBezTo>
                      <a:pt x="16765" y="21600"/>
                      <a:pt x="21600" y="21442"/>
                      <a:pt x="21600" y="21247"/>
                    </a:cubicBezTo>
                    <a:lnTo>
                      <a:pt x="21600" y="353"/>
                    </a:lnTo>
                    <a:cubicBezTo>
                      <a:pt x="21600" y="158"/>
                      <a:pt x="16765" y="0"/>
                      <a:pt x="1080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29292"/>
                  </a:gs>
                  <a:gs pos="100000">
                    <a:srgbClr val="4C4C4C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60" name="Oval"/>
              <p:cNvSpPr/>
              <p:nvPr/>
            </p:nvSpPr>
            <p:spPr>
              <a:xfrm>
                <a:off x="0" y="0"/>
                <a:ext cx="311574" cy="192608"/>
              </a:xfrm>
              <a:prstGeom prst="ellipse">
                <a:avLst/>
              </a:prstGeom>
              <a:solidFill>
                <a:srgbClr val="AAAAAA"/>
              </a:solidFill>
              <a:ln w="12700" cap="flat">
                <a:noFill/>
                <a:round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61" name="Line"/>
              <p:cNvSpPr/>
              <p:nvPr/>
            </p:nvSpPr>
            <p:spPr>
              <a:xfrm>
                <a:off x="0" y="96303"/>
                <a:ext cx="311574" cy="963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0" y="11929"/>
                      <a:pt x="4835" y="21600"/>
                      <a:pt x="10800" y="21600"/>
                    </a:cubicBezTo>
                    <a:cubicBezTo>
                      <a:pt x="16765" y="21600"/>
                      <a:pt x="21600" y="11929"/>
                      <a:pt x="21600" y="0"/>
                    </a:cubicBezTo>
                  </a:path>
                </a:pathLst>
              </a:custGeom>
              <a:noFill/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65" name="Group"/>
            <p:cNvGrpSpPr/>
            <p:nvPr/>
          </p:nvGrpSpPr>
          <p:grpSpPr>
            <a:xfrm>
              <a:off x="10397066" y="3996776"/>
              <a:ext cx="1344437" cy="242712"/>
              <a:chOff x="0" y="0"/>
              <a:chExt cx="1344435" cy="242710"/>
            </a:xfrm>
          </p:grpSpPr>
          <p:sp>
            <p:nvSpPr>
              <p:cNvPr id="563" name="Shape"/>
              <p:cNvSpPr/>
              <p:nvPr/>
            </p:nvSpPr>
            <p:spPr>
              <a:xfrm rot="5520000">
                <a:off x="671804" y="-446476"/>
                <a:ext cx="203201" cy="11356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6525" y="21600"/>
                    </a:lnTo>
                    <a:lnTo>
                      <a:pt x="1507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AB4979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64" name="Square"/>
              <p:cNvSpPr/>
              <p:nvPr/>
            </p:nvSpPr>
            <p:spPr>
              <a:xfrm>
                <a:off x="0" y="23478"/>
                <a:ext cx="205458" cy="203201"/>
              </a:xfrm>
              <a:prstGeom prst="rect">
                <a:avLst/>
              </a:prstGeom>
              <a:solidFill>
                <a:srgbClr val="FF26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566" name="head"/>
            <p:cNvSpPr txBox="1"/>
            <p:nvPr/>
          </p:nvSpPr>
          <p:spPr>
            <a:xfrm>
              <a:off x="10121101" y="2084646"/>
              <a:ext cx="1261178" cy="5266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marL="68825" marR="68825" defTabSz="1230488">
                <a:defRPr sz="26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2400" dirty="0"/>
                <a:t>head</a:t>
              </a:r>
            </a:p>
          </p:txBody>
        </p:sp>
        <p:sp>
          <p:nvSpPr>
            <p:cNvPr id="567" name="Line"/>
            <p:cNvSpPr/>
            <p:nvPr/>
          </p:nvSpPr>
          <p:spPr>
            <a:xfrm flipH="1">
              <a:off x="10496015" y="2615917"/>
              <a:ext cx="83933" cy="1491577"/>
            </a:xfrm>
            <a:prstGeom prst="line">
              <a:avLst/>
            </a:prstGeom>
            <a:ln w="25400">
              <a:solidFill>
                <a:srgbClr val="000000"/>
              </a:solidFill>
              <a:tailEnd type="triangle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569" name="Line"/>
            <p:cNvSpPr/>
            <p:nvPr/>
          </p:nvSpPr>
          <p:spPr>
            <a:xfrm flipV="1">
              <a:off x="11327271" y="8328947"/>
              <a:ext cx="634113" cy="522953"/>
            </a:xfrm>
            <a:prstGeom prst="line">
              <a:avLst/>
            </a:prstGeom>
            <a:ln w="25400">
              <a:solidFill>
                <a:srgbClr val="000000"/>
              </a:solidFill>
              <a:tailEnd type="triangle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endParaRPr/>
            </a:p>
          </p:txBody>
        </p:sp>
        <p:grpSp>
          <p:nvGrpSpPr>
            <p:cNvPr id="572" name="Group"/>
            <p:cNvGrpSpPr/>
            <p:nvPr/>
          </p:nvGrpSpPr>
          <p:grpSpPr>
            <a:xfrm>
              <a:off x="10376747" y="5127923"/>
              <a:ext cx="1344436" cy="242711"/>
              <a:chOff x="0" y="0"/>
              <a:chExt cx="1344435" cy="242710"/>
            </a:xfrm>
          </p:grpSpPr>
          <p:sp>
            <p:nvSpPr>
              <p:cNvPr id="570" name="Shape"/>
              <p:cNvSpPr/>
              <p:nvPr/>
            </p:nvSpPr>
            <p:spPr>
              <a:xfrm rot="5520000">
                <a:off x="671804" y="-446476"/>
                <a:ext cx="203201" cy="11356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6525" y="21600"/>
                    </a:lnTo>
                    <a:lnTo>
                      <a:pt x="1507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AB4979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71" name="Square"/>
              <p:cNvSpPr/>
              <p:nvPr/>
            </p:nvSpPr>
            <p:spPr>
              <a:xfrm>
                <a:off x="0" y="23478"/>
                <a:ext cx="205458" cy="203201"/>
              </a:xfrm>
              <a:prstGeom prst="rect">
                <a:avLst/>
              </a:prstGeom>
              <a:solidFill>
                <a:srgbClr val="FF26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75" name="Group"/>
            <p:cNvGrpSpPr/>
            <p:nvPr/>
          </p:nvGrpSpPr>
          <p:grpSpPr>
            <a:xfrm>
              <a:off x="10376747" y="6753523"/>
              <a:ext cx="1344436" cy="242711"/>
              <a:chOff x="0" y="0"/>
              <a:chExt cx="1344435" cy="242710"/>
            </a:xfrm>
          </p:grpSpPr>
          <p:sp>
            <p:nvSpPr>
              <p:cNvPr id="573" name="Shape"/>
              <p:cNvSpPr/>
              <p:nvPr/>
            </p:nvSpPr>
            <p:spPr>
              <a:xfrm rot="5520000">
                <a:off x="671804" y="-446476"/>
                <a:ext cx="203201" cy="11356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6525" y="21600"/>
                    </a:lnTo>
                    <a:lnTo>
                      <a:pt x="1507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AB4979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74" name="Square"/>
              <p:cNvSpPr/>
              <p:nvPr/>
            </p:nvSpPr>
            <p:spPr>
              <a:xfrm>
                <a:off x="0" y="23478"/>
                <a:ext cx="205458" cy="203201"/>
              </a:xfrm>
              <a:prstGeom prst="rect">
                <a:avLst/>
              </a:prstGeom>
              <a:solidFill>
                <a:srgbClr val="FF2600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79" name="Group"/>
            <p:cNvGrpSpPr/>
            <p:nvPr/>
          </p:nvGrpSpPr>
          <p:grpSpPr>
            <a:xfrm>
              <a:off x="11893974" y="2222500"/>
              <a:ext cx="330201" cy="637206"/>
              <a:chOff x="0" y="0"/>
              <a:chExt cx="330200" cy="637205"/>
            </a:xfrm>
          </p:grpSpPr>
          <p:sp>
            <p:nvSpPr>
              <p:cNvPr id="576" name="Shape"/>
              <p:cNvSpPr/>
              <p:nvPr/>
            </p:nvSpPr>
            <p:spPr>
              <a:xfrm>
                <a:off x="0" y="0"/>
                <a:ext cx="330200" cy="6372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11929" y="0"/>
                      <a:pt x="21600" y="3454"/>
                      <a:pt x="21600" y="7715"/>
                    </a:cubicBezTo>
                    <a:lnTo>
                      <a:pt x="21600" y="12123"/>
                    </a:lnTo>
                    <a:cubicBezTo>
                      <a:pt x="21600" y="15392"/>
                      <a:pt x="15830" y="18307"/>
                      <a:pt x="7201" y="19396"/>
                    </a:cubicBezTo>
                    <a:lnTo>
                      <a:pt x="7200" y="21600"/>
                    </a:lnTo>
                    <a:lnTo>
                      <a:pt x="0" y="17633"/>
                    </a:lnTo>
                    <a:lnTo>
                      <a:pt x="7200" y="12783"/>
                    </a:lnTo>
                    <a:lnTo>
                      <a:pt x="7201" y="14988"/>
                    </a:lnTo>
                    <a:cubicBezTo>
                      <a:pt x="13710" y="14166"/>
                      <a:pt x="18727" y="12282"/>
                      <a:pt x="20700" y="9919"/>
                    </a:cubicBezTo>
                    <a:lnTo>
                      <a:pt x="20700" y="9919"/>
                    </a:lnTo>
                    <a:cubicBezTo>
                      <a:pt x="17970" y="6649"/>
                      <a:pt x="9552" y="4408"/>
                      <a:pt x="0" y="4408"/>
                    </a:cubicBezTo>
                    <a:close/>
                  </a:path>
                </a:pathLst>
              </a:custGeom>
              <a:solidFill>
                <a:srgbClr val="CBCBCB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77" name="Shape"/>
              <p:cNvSpPr/>
              <p:nvPr/>
            </p:nvSpPr>
            <p:spPr>
              <a:xfrm>
                <a:off x="0" y="0"/>
                <a:ext cx="330200" cy="3576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11929" y="0"/>
                      <a:pt x="21600" y="6154"/>
                      <a:pt x="21600" y="13745"/>
                    </a:cubicBezTo>
                    <a:lnTo>
                      <a:pt x="21600" y="21600"/>
                    </a:lnTo>
                    <a:cubicBezTo>
                      <a:pt x="21600" y="14009"/>
                      <a:pt x="11929" y="7855"/>
                      <a:pt x="0" y="7855"/>
                    </a:cubicBezTo>
                    <a:close/>
                  </a:path>
                </a:pathLst>
              </a:custGeom>
              <a:solidFill>
                <a:srgbClr val="AAAAAA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78" name="Line"/>
              <p:cNvSpPr/>
              <p:nvPr/>
            </p:nvSpPr>
            <p:spPr>
              <a:xfrm>
                <a:off x="316434" y="292606"/>
                <a:ext cx="13766" cy="65027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580" name="Shape"/>
            <p:cNvSpPr/>
            <p:nvPr/>
          </p:nvSpPr>
          <p:spPr>
            <a:xfrm rot="2220000">
              <a:off x="10916804" y="3414917"/>
              <a:ext cx="330201" cy="647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4320"/>
                  </a:lnTo>
                  <a:lnTo>
                    <a:pt x="16200" y="4320"/>
                  </a:lnTo>
                  <a:lnTo>
                    <a:pt x="16200" y="17280"/>
                  </a:lnTo>
                  <a:lnTo>
                    <a:pt x="21600" y="17280"/>
                  </a:lnTo>
                  <a:lnTo>
                    <a:pt x="10800" y="21600"/>
                  </a:lnTo>
                  <a:lnTo>
                    <a:pt x="0" y="17280"/>
                  </a:lnTo>
                  <a:lnTo>
                    <a:pt x="5400" y="17280"/>
                  </a:lnTo>
                  <a:lnTo>
                    <a:pt x="5400" y="4320"/>
                  </a:lnTo>
                  <a:lnTo>
                    <a:pt x="0" y="4320"/>
                  </a:lnTo>
                  <a:close/>
                </a:path>
              </a:pathLst>
            </a:custGeom>
            <a:solidFill>
              <a:srgbClr val="CBCBCB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582" name="Line"/>
            <p:cNvSpPr/>
            <p:nvPr/>
          </p:nvSpPr>
          <p:spPr>
            <a:xfrm>
              <a:off x="7172815" y="6270133"/>
              <a:ext cx="1454778" cy="778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13" extrusionOk="0">
                  <a:moveTo>
                    <a:pt x="0" y="18613"/>
                  </a:moveTo>
                  <a:cubicBezTo>
                    <a:pt x="0" y="18613"/>
                    <a:pt x="171" y="12736"/>
                    <a:pt x="4943" y="5302"/>
                  </a:cubicBezTo>
                  <a:cubicBezTo>
                    <a:pt x="10262" y="-2987"/>
                    <a:pt x="18518" y="438"/>
                    <a:pt x="20057" y="2365"/>
                  </a:cubicBezTo>
                  <a:cubicBezTo>
                    <a:pt x="21596" y="4293"/>
                    <a:pt x="21596" y="8423"/>
                    <a:pt x="21596" y="8423"/>
                  </a:cubicBezTo>
                  <a:lnTo>
                    <a:pt x="21600" y="10610"/>
                  </a:lnTo>
                </a:path>
              </a:pathLst>
            </a:custGeom>
            <a:ln w="12700">
              <a:miter lim="400000"/>
              <a:tailEnd type="triangle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roup 59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3004800" cy="9753600"/>
            <a:chOff x="0" y="0"/>
            <a:chExt cx="12192000" cy="6858000"/>
          </a:xfrm>
        </p:grpSpPr>
        <p:sp>
          <p:nvSpPr>
            <p:cNvPr id="592" name="Rectangle 59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95" name="Rectangle 59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4" name="Disk drive specifics"/>
          <p:cNvSpPr txBox="1">
            <a:spLocks noGrp="1"/>
          </p:cNvSpPr>
          <p:nvPr>
            <p:ph type="title"/>
          </p:nvPr>
        </p:nvSpPr>
        <p:spPr>
          <a:xfrm>
            <a:off x="8940858" y="1765356"/>
            <a:ext cx="3371751" cy="44853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Disk drive specifics</a:t>
            </a:r>
          </a:p>
        </p:txBody>
      </p: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1554" y="564390"/>
            <a:ext cx="8433776" cy="8617243"/>
            <a:chOff x="423332" y="396837"/>
            <a:chExt cx="7906665" cy="6058999"/>
          </a:xfrm>
        </p:grpSpPr>
        <p:sp>
          <p:nvSpPr>
            <p:cNvPr id="598" name="Rectangle 597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9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00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586" name="Slide Number"/>
          <p:cNvSpPr txBox="1">
            <a:spLocks noGrp="1"/>
          </p:cNvSpPr>
          <p:nvPr>
            <p:ph type="sldNum" sz="quarter" idx="12"/>
          </p:nvPr>
        </p:nvSpPr>
        <p:spPr>
          <a:xfrm>
            <a:off x="11032221" y="420592"/>
            <a:ext cx="894079" cy="10918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86CB4B4D-7CA3-9044-876B-883B54F8677D}" type="slidenum">
              <a:rPr lang="en-US" sz="28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21</a:t>
            </a:fld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D78724-20C5-C70A-FFB1-834D3519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8517" y="9090614"/>
            <a:ext cx="4117115" cy="4334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1000" b="0" i="0" kern="1200">
                <a:latin typeface="+mn-lt"/>
                <a:ea typeface="+mn-ea"/>
                <a:cs typeface="+mn-cs"/>
              </a:rPr>
              <a:t>© 2023 Ethan Miller &amp; Darrell Long</a:t>
            </a:r>
          </a:p>
        </p:txBody>
      </p:sp>
      <p:graphicFrame>
        <p:nvGraphicFramePr>
          <p:cNvPr id="585" name="Table"/>
          <p:cNvGraphicFramePr/>
          <p:nvPr>
            <p:extLst>
              <p:ext uri="{D42A27DB-BD31-4B8C-83A1-F6EECF244321}">
                <p14:modId xmlns:p14="http://schemas.microsoft.com/office/powerpoint/2010/main" val="3270137425"/>
              </p:ext>
            </p:extLst>
          </p:nvPr>
        </p:nvGraphicFramePr>
        <p:xfrm>
          <a:off x="1183747" y="2029704"/>
          <a:ext cx="6872726" cy="5932371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{8F44A2F1-9E1F-4B54-A3A2-5F16C0AD49E2}</a:tableStyleId>
              </a:tblPr>
              <a:tblGrid>
                <a:gridCol w="2442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7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697">
                <a:tc>
                  <a:txBody>
                    <a:bodyPr/>
                    <a:lstStyle/>
                    <a:p>
                      <a:pPr marL="57799" algn="l">
                        <a:defRPr sz="2800" b="1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defRPr>
                      </a:pPr>
                      <a:endParaRPr sz="13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151860" marR="151860" marT="151860" marB="15186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300" b="1" cap="all" spc="6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IBM 360KB floppy</a:t>
                      </a:r>
                    </a:p>
                  </a:txBody>
                  <a:tcPr marL="151860" marR="151860" marT="151860" marB="15186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300" b="1" cap="all" spc="6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Seagate 3 TB HD</a:t>
                      </a:r>
                    </a:p>
                  </a:txBody>
                  <a:tcPr marL="151860" marR="151860" marT="151860" marB="15186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55"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8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Cylinders</a:t>
                      </a:r>
                    </a:p>
                  </a:txBody>
                  <a:tcPr marL="56244" marR="56244" marT="56244" marB="1012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8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56244" marR="56244" marT="56244" marB="1012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8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240,000 (estimate)</a:t>
                      </a:r>
                    </a:p>
                  </a:txBody>
                  <a:tcPr marL="56244" marR="56244" marT="56244" marB="1012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55"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8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Tracks per cylinder</a:t>
                      </a:r>
                    </a:p>
                  </a:txBody>
                  <a:tcPr marL="56244" marR="56244" marT="56244" marB="1012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8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6244" marR="56244" marT="56244" marB="1012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8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6244" marR="56244" marT="56244" marB="1012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955"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8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Sectors per track</a:t>
                      </a:r>
                    </a:p>
                  </a:txBody>
                  <a:tcPr marL="56244" marR="56244" marT="56244" marB="1012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8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6244" marR="56244" marT="56244" marB="1012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8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2500 (average)</a:t>
                      </a:r>
                    </a:p>
                  </a:txBody>
                  <a:tcPr marL="56244" marR="56244" marT="56244" marB="1012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955"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8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Sectors per disk</a:t>
                      </a:r>
                    </a:p>
                  </a:txBody>
                  <a:tcPr marL="56244" marR="56244" marT="56244" marB="1012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8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720</a:t>
                      </a:r>
                    </a:p>
                  </a:txBody>
                  <a:tcPr marL="56244" marR="56244" marT="56244" marB="1012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799" algn="l">
                        <a:defRPr sz="24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800" cap="none" spc="0">
                          <a:solidFill>
                            <a:schemeClr val="tx1"/>
                          </a:solidFill>
                        </a:rPr>
                        <a:t>6 × 10</a:t>
                      </a:r>
                      <a:r>
                        <a:rPr sz="1800" cap="none" spc="0" baseline="31999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56244" marR="56244" marT="56244" marB="1012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955"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8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Bytes per sector</a:t>
                      </a:r>
                    </a:p>
                  </a:txBody>
                  <a:tcPr marL="56244" marR="56244" marT="56244" marB="1012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8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512</a:t>
                      </a:r>
                    </a:p>
                  </a:txBody>
                  <a:tcPr marL="56244" marR="56244" marT="56244" marB="1012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8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512</a:t>
                      </a:r>
                    </a:p>
                  </a:txBody>
                  <a:tcPr marL="56244" marR="56244" marT="56244" marB="1012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5"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8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Capacity</a:t>
                      </a:r>
                    </a:p>
                  </a:txBody>
                  <a:tcPr marL="56244" marR="56244" marT="56244" marB="1012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8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360 KB</a:t>
                      </a:r>
                    </a:p>
                  </a:txBody>
                  <a:tcPr marL="56244" marR="56244" marT="56244" marB="1012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8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 TB</a:t>
                      </a:r>
                    </a:p>
                  </a:txBody>
                  <a:tcPr marL="56244" marR="56244" marT="56244" marB="1012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7955"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8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Seek time (minimum)</a:t>
                      </a:r>
                    </a:p>
                  </a:txBody>
                  <a:tcPr marL="56244" marR="56244" marT="56244" marB="1012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8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6 ms</a:t>
                      </a:r>
                    </a:p>
                  </a:txBody>
                  <a:tcPr marL="56244" marR="56244" marT="56244" marB="1012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8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1.5 ms (?)</a:t>
                      </a:r>
                    </a:p>
                  </a:txBody>
                  <a:tcPr marL="56244" marR="56244" marT="56244" marB="1012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7955"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8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Seek time (average)</a:t>
                      </a:r>
                    </a:p>
                  </a:txBody>
                  <a:tcPr marL="56244" marR="56244" marT="56244" marB="1012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8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77 ms</a:t>
                      </a:r>
                    </a:p>
                  </a:txBody>
                  <a:tcPr marL="56244" marR="56244" marT="56244" marB="1012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8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4.16 ms</a:t>
                      </a:r>
                    </a:p>
                  </a:txBody>
                  <a:tcPr marL="56244" marR="56244" marT="56244" marB="1012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7955"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8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Rotation time</a:t>
                      </a:r>
                    </a:p>
                  </a:txBody>
                  <a:tcPr marL="56244" marR="56244" marT="56244" marB="1012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8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200 ms</a:t>
                      </a:r>
                    </a:p>
                  </a:txBody>
                  <a:tcPr marL="56244" marR="56244" marT="56244" marB="1012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8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8.3 ms</a:t>
                      </a:r>
                    </a:p>
                  </a:txBody>
                  <a:tcPr marL="56244" marR="56244" marT="56244" marB="1012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7955"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8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Spinup time</a:t>
                      </a:r>
                    </a:p>
                  </a:txBody>
                  <a:tcPr marL="56244" marR="56244" marT="56244" marB="1012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8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250 ms</a:t>
                      </a:r>
                    </a:p>
                  </a:txBody>
                  <a:tcPr marL="56244" marR="56244" marT="56244" marB="1012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8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~5 sec (?)</a:t>
                      </a:r>
                    </a:p>
                  </a:txBody>
                  <a:tcPr marL="56244" marR="56244" marT="56244" marB="1012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7955"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8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Sector transfer time</a:t>
                      </a:r>
                    </a:p>
                  </a:txBody>
                  <a:tcPr marL="56244" marR="56244" marT="56244" marB="1012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8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22 ms</a:t>
                      </a:r>
                    </a:p>
                  </a:txBody>
                  <a:tcPr marL="56244" marR="56244" marT="56244" marB="1012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7799" algn="l">
                        <a:defRPr sz="18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800" cap="none" spc="0">
                          <a:solidFill>
                            <a:schemeClr val="tx1"/>
                          </a:solidFill>
                        </a:rPr>
                        <a:t>3.4 μsec</a:t>
                      </a:r>
                    </a:p>
                  </a:txBody>
                  <a:tcPr marL="56244" marR="56244" marT="56244" marB="10124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reamble contains information about the sector…"/>
          <p:cNvSpPr txBox="1">
            <a:spLocks noGrp="1"/>
          </p:cNvSpPr>
          <p:nvPr>
            <p:ph type="body" idx="1"/>
          </p:nvPr>
        </p:nvSpPr>
        <p:spPr>
          <a:xfrm>
            <a:off x="1229343" y="4729163"/>
            <a:ext cx="9024370" cy="3832330"/>
          </a:xfrm>
          <a:prstGeom prst="rect">
            <a:avLst/>
          </a:prstGeom>
        </p:spPr>
        <p:txBody>
          <a:bodyPr/>
          <a:lstStyle/>
          <a:p>
            <a:r>
              <a:rPr dirty="0"/>
              <a:t>Preamble contains information about the sector</a:t>
            </a:r>
          </a:p>
          <a:p>
            <a:pPr lvl="1"/>
            <a:r>
              <a:rPr dirty="0"/>
              <a:t>Sector number &amp; location information</a:t>
            </a:r>
          </a:p>
          <a:p>
            <a:r>
              <a:rPr dirty="0"/>
              <a:t>Data is usually 512 or 1024 bytes</a:t>
            </a:r>
          </a:p>
          <a:p>
            <a:pPr lvl="1"/>
            <a:r>
              <a:rPr dirty="0"/>
              <a:t>Newer disks moving to 4KB sectors</a:t>
            </a:r>
          </a:p>
          <a:p>
            <a:r>
              <a:rPr dirty="0"/>
              <a:t>ECC (Error Correcting Code) is used to detect &amp; correct minor errors in the data</a:t>
            </a:r>
          </a:p>
        </p:txBody>
      </p:sp>
      <p:sp>
        <p:nvSpPr>
          <p:cNvPr id="589" name="Structure of a disk sect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Structure of a disk sector</a:t>
            </a:r>
          </a:p>
        </p:txBody>
      </p:sp>
      <p:sp>
        <p:nvSpPr>
          <p:cNvPr id="5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591" name="Preamble"/>
          <p:cNvSpPr/>
          <p:nvPr/>
        </p:nvSpPr>
        <p:spPr>
          <a:xfrm>
            <a:off x="1435100" y="3340100"/>
            <a:ext cx="1841500" cy="762000"/>
          </a:xfrm>
          <a:prstGeom prst="rect">
            <a:avLst/>
          </a:prstGeom>
          <a:solidFill>
            <a:srgbClr val="FFADD6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2800" dirty="0"/>
              <a:t>Preamble</a:t>
            </a:r>
          </a:p>
        </p:txBody>
      </p:sp>
      <p:sp>
        <p:nvSpPr>
          <p:cNvPr id="592" name="Data"/>
          <p:cNvSpPr/>
          <p:nvPr/>
        </p:nvSpPr>
        <p:spPr>
          <a:xfrm>
            <a:off x="3276600" y="3340100"/>
            <a:ext cx="7264400" cy="762000"/>
          </a:xfrm>
          <a:prstGeom prst="rect">
            <a:avLst/>
          </a:prstGeom>
          <a:solidFill>
            <a:srgbClr val="FFFD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algn="ctr"/>
            <a:r>
              <a:rPr sz="2800" dirty="0"/>
              <a:t>Data</a:t>
            </a:r>
          </a:p>
        </p:txBody>
      </p:sp>
      <p:sp>
        <p:nvSpPr>
          <p:cNvPr id="593" name="ECC"/>
          <p:cNvSpPr/>
          <p:nvPr/>
        </p:nvSpPr>
        <p:spPr>
          <a:xfrm>
            <a:off x="10528300" y="3340100"/>
            <a:ext cx="1841500" cy="762000"/>
          </a:xfrm>
          <a:prstGeom prst="rect">
            <a:avLst/>
          </a:prstGeom>
          <a:solidFill>
            <a:srgbClr val="A8D6F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sz="2800" dirty="0"/>
              <a:t>ECC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" name="Group 601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3004800" cy="9753600"/>
            <a:chOff x="0" y="0"/>
            <a:chExt cx="12192000" cy="6858000"/>
          </a:xfrm>
        </p:grpSpPr>
        <p:sp>
          <p:nvSpPr>
            <p:cNvPr id="614" name="Rectangle 602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6" name="Oval 603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8" name="Oval 607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9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610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11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13" name="Rectangle 612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15" name="Rectangle 614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2763289" y="2675475"/>
            <a:ext cx="4692490" cy="470319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621" name="Freeform: Shape 620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440554" y="1068943"/>
            <a:ext cx="8609664" cy="7615714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23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2257"/>
            <a:ext cx="13004800" cy="975134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596" name="Sector layout on disk"/>
          <p:cNvSpPr txBox="1">
            <a:spLocks noGrp="1"/>
          </p:cNvSpPr>
          <p:nvPr>
            <p:ph type="title"/>
          </p:nvPr>
        </p:nvSpPr>
        <p:spPr>
          <a:xfrm>
            <a:off x="1060359" y="1607968"/>
            <a:ext cx="3565271" cy="6537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4000">
                <a:solidFill>
                  <a:srgbClr val="EBEBEB"/>
                </a:solidFill>
              </a:rPr>
              <a:t>Sector layout on disk</a:t>
            </a:r>
          </a:p>
        </p:txBody>
      </p:sp>
      <p:sp>
        <p:nvSpPr>
          <p:cNvPr id="595" name="Sectors numbered sequentially on each track…"/>
          <p:cNvSpPr txBox="1">
            <a:spLocks noGrp="1"/>
          </p:cNvSpPr>
          <p:nvPr>
            <p:ph type="body" idx="1"/>
          </p:nvPr>
        </p:nvSpPr>
        <p:spPr>
          <a:xfrm>
            <a:off x="5642748" y="622240"/>
            <a:ext cx="5869455" cy="8468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98704" indent="-298704" defTabSz="457200">
              <a:spcBef>
                <a:spcPts val="1000"/>
              </a:spcBef>
              <a:defRPr sz="3136"/>
            </a:pPr>
            <a:r>
              <a:rPr lang="en-US" sz="2500"/>
              <a:t>Sectors numbered sequentially on each track</a:t>
            </a:r>
          </a:p>
          <a:p>
            <a:pPr marL="298704" indent="-298704" defTabSz="457200">
              <a:spcBef>
                <a:spcPts val="1000"/>
              </a:spcBef>
              <a:defRPr sz="3136"/>
            </a:pPr>
            <a:r>
              <a:rPr lang="en-US" sz="2500"/>
              <a:t>Numbering starts in different place on each track: sector skew</a:t>
            </a:r>
          </a:p>
          <a:p>
            <a:pPr marL="547624" lvl="1" indent="-248920" defTabSz="457200">
              <a:spcBef>
                <a:spcPts val="1000"/>
              </a:spcBef>
              <a:defRPr sz="2744"/>
            </a:pPr>
            <a:r>
              <a:rPr lang="en-US" sz="2500"/>
              <a:t>Allows time for switching head from track to track</a:t>
            </a:r>
          </a:p>
          <a:p>
            <a:pPr marL="547624" lvl="1" indent="-248920" defTabSz="457200">
              <a:spcBef>
                <a:spcPts val="1000"/>
              </a:spcBef>
              <a:defRPr sz="2744"/>
            </a:pPr>
            <a:r>
              <a:rPr lang="en-US" sz="2500"/>
              <a:t>Done to minimize delay in sequential transfers</a:t>
            </a:r>
          </a:p>
          <a:p>
            <a:pPr marL="298704" indent="-298704" defTabSz="457200">
              <a:spcBef>
                <a:spcPts val="1000"/>
              </a:spcBef>
              <a:defRPr sz="3136"/>
            </a:pPr>
            <a:r>
              <a:rPr lang="en-US" sz="2500"/>
              <a:t>Zoning</a:t>
            </a:r>
          </a:p>
          <a:p>
            <a:pPr marL="547624" lvl="1" indent="-248920" defTabSz="457200">
              <a:spcBef>
                <a:spcPts val="1000"/>
              </a:spcBef>
              <a:defRPr sz="2744"/>
            </a:pPr>
            <a:r>
              <a:rPr lang="en-US" sz="2500"/>
              <a:t>Different zones have different number of sectors per track</a:t>
            </a:r>
          </a:p>
          <a:p>
            <a:pPr marL="547624" lvl="1" indent="-248920" defTabSz="457200">
              <a:spcBef>
                <a:spcPts val="1000"/>
              </a:spcBef>
              <a:defRPr sz="2744"/>
            </a:pPr>
            <a:r>
              <a:rPr lang="en-US" sz="2500"/>
              <a:t>Outer zones have higher transfer rate</a:t>
            </a:r>
          </a:p>
          <a:p>
            <a:pPr marL="547624" lvl="1" indent="-248920" defTabSz="457200">
              <a:spcBef>
                <a:spcPts val="1000"/>
              </a:spcBef>
              <a:defRPr sz="2744"/>
            </a:pPr>
            <a:r>
              <a:rPr lang="en-US" sz="2500"/>
              <a:t>Typically 8–30 zones (or more)</a:t>
            </a:r>
          </a:p>
          <a:p>
            <a:pPr marL="547624" lvl="1" indent="-248920" defTabSz="457200">
              <a:spcBef>
                <a:spcPts val="1000"/>
              </a:spcBef>
              <a:defRPr sz="2744"/>
            </a:pPr>
            <a:r>
              <a:rPr lang="en-US" sz="2500"/>
              <a:t>Zones set at time of manufacture</a:t>
            </a:r>
          </a:p>
        </p:txBody>
      </p:sp>
      <p:sp>
        <p:nvSpPr>
          <p:cNvPr id="59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12203" y="9090614"/>
            <a:ext cx="894079" cy="4334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86CB4B4D-7CA3-9044-876B-883B54F8677D}" type="slidenum">
              <a:rPr lang="en-US" sz="1200">
                <a:solidFill>
                  <a:schemeClr val="accent1"/>
                </a:solidFill>
              </a:rPr>
              <a:pPr algn="r">
                <a:spcAft>
                  <a:spcPts val="600"/>
                </a:spcAft>
              </a:pPr>
              <a:t>23</a:t>
            </a:fld>
            <a:endParaRPr lang="en-US"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roup 612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3004800" cy="9753600"/>
            <a:chOff x="0" y="0"/>
            <a:chExt cx="12192000" cy="6858000"/>
          </a:xfrm>
        </p:grpSpPr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6" name="Oval 615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9" name="Oval 618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0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621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22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24" name="Rectangle 623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626" name="Rectangle 625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2763289" y="2675475"/>
            <a:ext cx="4692490" cy="470319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632" name="Freeform: Shape 631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440554" y="1068943"/>
            <a:ext cx="8609664" cy="7615714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34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2257"/>
            <a:ext cx="13004800" cy="975134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07" name="Disk “addressing”"/>
          <p:cNvSpPr txBox="1">
            <a:spLocks noGrp="1"/>
          </p:cNvSpPr>
          <p:nvPr>
            <p:ph type="title"/>
          </p:nvPr>
        </p:nvSpPr>
        <p:spPr>
          <a:xfrm>
            <a:off x="1060359" y="1607968"/>
            <a:ext cx="3565271" cy="6537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4000" dirty="0">
                <a:solidFill>
                  <a:srgbClr val="EBEBEB"/>
                </a:solidFill>
              </a:rPr>
              <a:t>Disk Addressing</a:t>
            </a:r>
          </a:p>
        </p:txBody>
      </p:sp>
      <p:sp>
        <p:nvSpPr>
          <p:cNvPr id="606" name="Millions of sectors on the disk must be labeled…"/>
          <p:cNvSpPr txBox="1">
            <a:spLocks noGrp="1"/>
          </p:cNvSpPr>
          <p:nvPr>
            <p:ph type="body" idx="1"/>
          </p:nvPr>
        </p:nvSpPr>
        <p:spPr>
          <a:xfrm>
            <a:off x="5642748" y="622240"/>
            <a:ext cx="5869455" cy="8468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1000"/>
              </a:spcBef>
            </a:pPr>
            <a:r>
              <a:rPr lang="en-US" sz="2500"/>
              <a:t>Millions of sectors on the disk must be labeled</a:t>
            </a:r>
          </a:p>
          <a:p>
            <a:pPr defTabSz="457200">
              <a:spcBef>
                <a:spcPts val="1000"/>
              </a:spcBef>
            </a:pPr>
            <a:r>
              <a:rPr lang="en-US" sz="2500"/>
              <a:t>Two possibilities</a:t>
            </a:r>
          </a:p>
          <a:p>
            <a:pPr lvl="1" defTabSz="457200">
              <a:spcBef>
                <a:spcPts val="1000"/>
              </a:spcBef>
            </a:pPr>
            <a:r>
              <a:rPr lang="en-US" sz="2500"/>
              <a:t>Cylinder/track/sector</a:t>
            </a:r>
          </a:p>
          <a:p>
            <a:pPr lvl="1" defTabSz="457200">
              <a:spcBef>
                <a:spcPts val="1000"/>
              </a:spcBef>
            </a:pPr>
            <a:r>
              <a:rPr lang="en-US" sz="2500"/>
              <a:t>Sequential numbering</a:t>
            </a:r>
          </a:p>
          <a:p>
            <a:pPr defTabSz="457200">
              <a:spcBef>
                <a:spcPts val="1000"/>
              </a:spcBef>
            </a:pPr>
            <a:r>
              <a:rPr lang="en-US" sz="2500"/>
              <a:t>Modern drives use sequential numbers</a:t>
            </a:r>
          </a:p>
          <a:p>
            <a:pPr lvl="1" defTabSz="457200">
              <a:spcBef>
                <a:spcPts val="1000"/>
              </a:spcBef>
            </a:pPr>
            <a:r>
              <a:rPr lang="en-US" sz="2500"/>
              <a:t>Disks map sequential numbers into specific location</a:t>
            </a:r>
          </a:p>
          <a:p>
            <a:pPr lvl="1" defTabSz="457200">
              <a:spcBef>
                <a:spcPts val="1000"/>
              </a:spcBef>
            </a:pPr>
            <a:r>
              <a:rPr lang="en-US" sz="2500"/>
              <a:t>Mapping may be modified by the disk</a:t>
            </a:r>
          </a:p>
          <a:p>
            <a:pPr lvl="2" defTabSz="457200">
              <a:spcBef>
                <a:spcPts val="1000"/>
              </a:spcBef>
            </a:pPr>
            <a:r>
              <a:rPr lang="en-US" sz="2500"/>
              <a:t>Remap bad sectors</a:t>
            </a:r>
          </a:p>
          <a:p>
            <a:pPr lvl="2" defTabSz="457200">
              <a:spcBef>
                <a:spcPts val="1000"/>
              </a:spcBef>
            </a:pPr>
            <a:r>
              <a:rPr lang="en-US" sz="2500"/>
              <a:t>Optimize performance</a:t>
            </a:r>
          </a:p>
          <a:p>
            <a:pPr lvl="1" defTabSz="457200">
              <a:spcBef>
                <a:spcPts val="1000"/>
              </a:spcBef>
            </a:pPr>
            <a:r>
              <a:rPr lang="en-US" sz="2500"/>
              <a:t>Hide the exact geometry, making life simpler for the OS</a:t>
            </a:r>
          </a:p>
        </p:txBody>
      </p:sp>
      <p:sp>
        <p:nvSpPr>
          <p:cNvPr id="6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12203" y="9090614"/>
            <a:ext cx="894079" cy="4334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86CB4B4D-7CA3-9044-876B-883B54F8677D}" type="slidenum">
              <a:rPr lang="en-US" sz="1200">
                <a:solidFill>
                  <a:schemeClr val="accent1"/>
                </a:solidFill>
              </a:rPr>
              <a:pPr algn="r">
                <a:spcAft>
                  <a:spcPts val="600"/>
                </a:spcAft>
              </a:pPr>
              <a:t>24</a:t>
            </a:fld>
            <a:endParaRPr lang="en-US"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roup 617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3004800" cy="9753600"/>
            <a:chOff x="0" y="0"/>
            <a:chExt cx="12192000" cy="6858000"/>
          </a:xfrm>
        </p:grpSpPr>
        <p:sp>
          <p:nvSpPr>
            <p:cNvPr id="619" name="Rectangle 618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0" name="Oval 619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1" name="Oval 620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2" name="Oval 621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5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626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27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38" name="Rectangle 628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9" name="Rectangle 630">
            <a:extLst>
              <a:ext uri="{FF2B5EF4-FFF2-40B4-BE49-F238E27FC236}">
                <a16:creationId xmlns:a16="http://schemas.microsoft.com/office/drawing/2014/main" id="{6DFBE54E-A701-4039-AC57-CF06B37CC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Freeform 5">
            <a:extLst>
              <a:ext uri="{FF2B5EF4-FFF2-40B4-BE49-F238E27FC236}">
                <a16:creationId xmlns:a16="http://schemas.microsoft.com/office/drawing/2014/main" id="{D33A9890-FE1F-4F08-8EF4-FD2B43954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2257"/>
            <a:ext cx="13004800" cy="975134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613" name="droppedImage.pdf" descr="droppedImage.pdf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21487" r="37975" b="9091"/>
          <a:stretch/>
        </p:blipFill>
        <p:spPr>
          <a:xfrm>
            <a:off x="505741" y="674323"/>
            <a:ext cx="11993317" cy="8404954"/>
          </a:xfrm>
          <a:prstGeom prst="rect">
            <a:avLst/>
          </a:prstGeom>
        </p:spPr>
      </p:pic>
      <p:sp>
        <p:nvSpPr>
          <p:cNvPr id="611" name="When good disks go bad…"/>
          <p:cNvSpPr txBox="1">
            <a:spLocks noGrp="1"/>
          </p:cNvSpPr>
          <p:nvPr>
            <p:ph type="title"/>
          </p:nvPr>
        </p:nvSpPr>
        <p:spPr>
          <a:xfrm>
            <a:off x="1231950" y="1384772"/>
            <a:ext cx="9345508" cy="1005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3600">
                <a:solidFill>
                  <a:srgbClr val="FFFFFF"/>
                </a:solidFill>
              </a:rPr>
              <a:t>When good disks go bad…</a:t>
            </a:r>
          </a:p>
        </p:txBody>
      </p:sp>
      <p:sp>
        <p:nvSpPr>
          <p:cNvPr id="641" name="Rectangle 634">
            <a:extLst>
              <a:ext uri="{FF2B5EF4-FFF2-40B4-BE49-F238E27FC236}">
                <a16:creationId xmlns:a16="http://schemas.microsoft.com/office/drawing/2014/main" id="{92515798-C8A3-40E7-A830-82681C81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42709" y="420592"/>
            <a:ext cx="894079" cy="10918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86CB4B4D-7CA3-9044-876B-883B54F8677D}" type="slidenum">
              <a:rPr lang="en-US" sz="28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25</a:t>
            </a:fld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610" name="Disks have defects…"/>
          <p:cNvSpPr txBox="1">
            <a:spLocks noGrp="1"/>
          </p:cNvSpPr>
          <p:nvPr>
            <p:ph type="body" idx="1"/>
          </p:nvPr>
        </p:nvSpPr>
        <p:spPr>
          <a:xfrm>
            <a:off x="1231950" y="2588918"/>
            <a:ext cx="9414037" cy="5972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8226" indent="-288226" defTabSz="457200">
              <a:spcBef>
                <a:spcPts val="1000"/>
              </a:spcBef>
              <a:defRPr sz="3026"/>
            </a:pPr>
            <a:r>
              <a:rPr lang="en-US">
                <a:solidFill>
                  <a:srgbClr val="FFFFFF"/>
                </a:solidFill>
              </a:rPr>
              <a:t>Disks have defects</a:t>
            </a:r>
          </a:p>
          <a:p>
            <a:pPr marL="513479" lvl="1" indent="-242207" defTabSz="457200">
              <a:spcBef>
                <a:spcPts val="1000"/>
              </a:spcBef>
              <a:defRPr sz="2670"/>
            </a:pPr>
            <a:r>
              <a:rPr lang="en-US">
                <a:solidFill>
                  <a:srgbClr val="FFFFFF"/>
                </a:solidFill>
              </a:rPr>
              <a:t>With billions of sectors, this isn’t surprising!</a:t>
            </a:r>
          </a:p>
          <a:p>
            <a:pPr marL="288226" indent="-288226" defTabSz="457200">
              <a:spcBef>
                <a:spcPts val="1000"/>
              </a:spcBef>
              <a:defRPr sz="3026"/>
            </a:pPr>
            <a:r>
              <a:rPr lang="en-US">
                <a:solidFill>
                  <a:srgbClr val="FFFFFF"/>
                </a:solidFill>
              </a:rPr>
              <a:t>ECC helps with errors, but sometimes this isn’t enough</a:t>
            </a:r>
          </a:p>
          <a:p>
            <a:pPr marL="288226" indent="-288226" defTabSz="457200">
              <a:spcBef>
                <a:spcPts val="1000"/>
              </a:spcBef>
              <a:defRPr sz="3026"/>
            </a:pPr>
            <a:r>
              <a:rPr lang="en-US">
                <a:solidFill>
                  <a:srgbClr val="FFFFFF"/>
                </a:solidFill>
              </a:rPr>
              <a:t>Disks keep spare sectors (normally unused) and remap bad sectors into these spares</a:t>
            </a:r>
          </a:p>
          <a:p>
            <a:pPr marL="513479" lvl="1" indent="-242207" defTabSz="457200">
              <a:spcBef>
                <a:spcPts val="1000"/>
              </a:spcBef>
              <a:defRPr sz="2670"/>
            </a:pPr>
            <a:r>
              <a:rPr lang="en-US">
                <a:solidFill>
                  <a:srgbClr val="FFFFFF"/>
                </a:solidFill>
              </a:rPr>
              <a:t>If there’s time, the whole track could be reordered…</a:t>
            </a:r>
          </a:p>
          <a:p>
            <a:pPr marL="288226" indent="-288226" defTabSz="457200">
              <a:spcBef>
                <a:spcPts val="1000"/>
              </a:spcBef>
              <a:defRPr sz="3026"/>
            </a:pPr>
            <a:r>
              <a:rPr lang="en-US">
                <a:solidFill>
                  <a:srgbClr val="FFFFFF"/>
                </a:solidFill>
              </a:rPr>
              <a:t>All of this is transparent to the user (and, typically, OS)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1" name="Group 640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3004800" cy="9753600"/>
            <a:chOff x="0" y="0"/>
            <a:chExt cx="12192000" cy="6858000"/>
          </a:xfrm>
        </p:grpSpPr>
        <p:sp>
          <p:nvSpPr>
            <p:cNvPr id="642" name="Rectangle 641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3" name="Oval 642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4" name="Oval 643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5" name="Oval 644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6" name="Oval 645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7" name="Oval 646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8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649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50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52" name="Rectangle 651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4" name="Rectangle 653">
            <a:extLst>
              <a:ext uri="{FF2B5EF4-FFF2-40B4-BE49-F238E27FC236}">
                <a16:creationId xmlns:a16="http://schemas.microsoft.com/office/drawing/2014/main" id="{6DFBE54E-A701-4039-AC57-CF06B37CC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Freeform 5">
            <a:extLst>
              <a:ext uri="{FF2B5EF4-FFF2-40B4-BE49-F238E27FC236}">
                <a16:creationId xmlns:a16="http://schemas.microsoft.com/office/drawing/2014/main" id="{D33A9890-FE1F-4F08-8EF4-FD2B43954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2257"/>
            <a:ext cx="13004800" cy="975134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619" name="Picture 618" descr="Illuminated server room panel">
            <a:extLst>
              <a:ext uri="{FF2B5EF4-FFF2-40B4-BE49-F238E27FC236}">
                <a16:creationId xmlns:a16="http://schemas.microsoft.com/office/drawing/2014/main" id="{EBB3A1B4-6E55-250B-AB39-923ACBFD64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r="13411" b="9091"/>
          <a:stretch/>
        </p:blipFill>
        <p:spPr>
          <a:xfrm>
            <a:off x="505741" y="674323"/>
            <a:ext cx="11993317" cy="8404954"/>
          </a:xfrm>
          <a:prstGeom prst="rect">
            <a:avLst/>
          </a:prstGeom>
        </p:spPr>
      </p:pic>
      <p:sp>
        <p:nvSpPr>
          <p:cNvPr id="616" name="Building a better “disk”"/>
          <p:cNvSpPr txBox="1">
            <a:spLocks noGrp="1"/>
          </p:cNvSpPr>
          <p:nvPr>
            <p:ph type="title"/>
          </p:nvPr>
        </p:nvSpPr>
        <p:spPr>
          <a:xfrm>
            <a:off x="1231950" y="1384772"/>
            <a:ext cx="9345508" cy="1005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3600">
                <a:solidFill>
                  <a:srgbClr val="FFFFFF"/>
                </a:solidFill>
              </a:rPr>
              <a:t>Building a better disk</a:t>
            </a:r>
          </a:p>
        </p:txBody>
      </p:sp>
      <p:sp>
        <p:nvSpPr>
          <p:cNvPr id="658" name="Rectangle 657">
            <a:extLst>
              <a:ext uri="{FF2B5EF4-FFF2-40B4-BE49-F238E27FC236}">
                <a16:creationId xmlns:a16="http://schemas.microsoft.com/office/drawing/2014/main" id="{92515798-C8A3-40E7-A830-82681C81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42709" y="420592"/>
            <a:ext cx="894079" cy="109182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86CB4B4D-7CA3-9044-876B-883B54F8677D}" type="slidenum">
              <a:rPr lang="en-US" sz="28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26</a:t>
            </a:fld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615" name="Problem: CPU performance has been increasing exponentially, but disk performance hasn’t…"/>
          <p:cNvSpPr txBox="1">
            <a:spLocks noGrp="1"/>
          </p:cNvSpPr>
          <p:nvPr>
            <p:ph type="body" idx="1"/>
          </p:nvPr>
        </p:nvSpPr>
        <p:spPr>
          <a:xfrm>
            <a:off x="1231950" y="2588918"/>
            <a:ext cx="9414037" cy="5972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1000"/>
              </a:spcBef>
            </a:pPr>
            <a:r>
              <a:rPr lang="en-US">
                <a:solidFill>
                  <a:srgbClr val="FFFFFF"/>
                </a:solidFill>
              </a:rPr>
              <a:t>Problem: CPU performance has been increasing exponentially, but disk performance hasn’t</a:t>
            </a:r>
          </a:p>
          <a:p>
            <a:pPr lvl="1" defTabSz="457200">
              <a:spcBef>
                <a:spcPts val="1000"/>
              </a:spcBef>
            </a:pPr>
            <a:r>
              <a:rPr lang="en-US">
                <a:solidFill>
                  <a:srgbClr val="FFFFFF"/>
                </a:solidFill>
              </a:rPr>
              <a:t>Disks are limited by mechanics</a:t>
            </a:r>
          </a:p>
          <a:p>
            <a:pPr defTabSz="457200">
              <a:spcBef>
                <a:spcPts val="1000"/>
              </a:spcBef>
            </a:pPr>
            <a:r>
              <a:rPr lang="en-US">
                <a:solidFill>
                  <a:srgbClr val="FFFFFF"/>
                </a:solidFill>
              </a:rPr>
              <a:t>Problem: disks aren’t all that reliable</a:t>
            </a:r>
          </a:p>
          <a:p>
            <a:pPr defTabSz="457200">
              <a:spcBef>
                <a:spcPts val="1000"/>
              </a:spcBef>
            </a:pPr>
            <a:r>
              <a:rPr lang="en-US">
                <a:solidFill>
                  <a:srgbClr val="FFFFFF"/>
                </a:solidFill>
              </a:rPr>
              <a:t>Solution: distribute data across disks, and use some of the space to improve reliability</a:t>
            </a:r>
          </a:p>
          <a:p>
            <a:pPr lvl="1" defTabSz="457200">
              <a:spcBef>
                <a:spcPts val="1000"/>
              </a:spcBef>
            </a:pPr>
            <a:r>
              <a:rPr lang="en-US">
                <a:solidFill>
                  <a:srgbClr val="FFFFFF"/>
                </a:solidFill>
              </a:rPr>
              <a:t>Data transferred in parallel</a:t>
            </a:r>
          </a:p>
          <a:p>
            <a:pPr lvl="1" defTabSz="457200">
              <a:spcBef>
                <a:spcPts val="1000"/>
              </a:spcBef>
            </a:pPr>
            <a:r>
              <a:rPr lang="en-US">
                <a:solidFill>
                  <a:srgbClr val="FFFFFF"/>
                </a:solidFill>
              </a:rPr>
              <a:t>Data stored across drives (striping)</a:t>
            </a:r>
          </a:p>
          <a:p>
            <a:pPr defTabSz="457200">
              <a:spcBef>
                <a:spcPts val="1000"/>
              </a:spcBef>
            </a:pPr>
            <a:r>
              <a:rPr lang="en-US">
                <a:solidFill>
                  <a:srgbClr val="FFFFFF"/>
                </a:solidFill>
              </a:rPr>
              <a:t>Problem: more disks means less reliability</a:t>
            </a:r>
          </a:p>
          <a:p>
            <a:pPr lvl="1" defTabSz="457200">
              <a:spcBef>
                <a:spcPts val="1000"/>
              </a:spcBef>
            </a:pPr>
            <a:r>
              <a:rPr lang="en-US">
                <a:solidFill>
                  <a:srgbClr val="FFFFFF"/>
                </a:solidFill>
              </a:rPr>
              <a:t>Generate &amp; store additional information to allow data from a failed disk to be recovered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al: keep extra information to recover from device failur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Goal: keep extra information to recover from device failure</a:t>
            </a:r>
          </a:p>
          <a:p>
            <a:r>
              <a:rPr dirty="0"/>
              <a:t>Use the extra information to rebuild the data on the missing device</a:t>
            </a:r>
          </a:p>
          <a:p>
            <a:pPr marL="609600" indent="-609600">
              <a:buClr>
                <a:srgbClr val="008F00"/>
              </a:buClr>
              <a:buSzPct val="120000"/>
              <a:buChar char="➡"/>
            </a:pPr>
            <a:r>
              <a:rPr dirty="0"/>
              <a:t>There are formulas to recover from more than one failure with additional “parity” devices</a:t>
            </a:r>
          </a:p>
        </p:txBody>
      </p:sp>
      <p:sp>
        <p:nvSpPr>
          <p:cNvPr id="620" name="Calculating par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Calculating parity</a:t>
            </a:r>
          </a:p>
        </p:txBody>
      </p:sp>
      <p:sp>
        <p:nvSpPr>
          <p:cNvPr id="6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594619-7DD0-3162-07C2-05505BE83BC2}"/>
              </a:ext>
            </a:extLst>
          </p:cNvPr>
          <p:cNvGrpSpPr/>
          <p:nvPr/>
        </p:nvGrpSpPr>
        <p:grpSpPr>
          <a:xfrm>
            <a:off x="1403337" y="6437757"/>
            <a:ext cx="8561735" cy="2502061"/>
            <a:chOff x="722572" y="2050999"/>
            <a:chExt cx="10032438" cy="3174466"/>
          </a:xfrm>
        </p:grpSpPr>
        <p:sp>
          <p:nvSpPr>
            <p:cNvPr id="622" name="D0 ⊕ D1 ⊕ D2 ⊕ D3 = P"/>
            <p:cNvSpPr txBox="1"/>
            <p:nvPr/>
          </p:nvSpPr>
          <p:spPr>
            <a:xfrm>
              <a:off x="722572" y="2050999"/>
              <a:ext cx="6357939" cy="6768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 algn="l">
                <a:defRPr sz="3600">
                  <a:latin typeface="Source Code Pro"/>
                  <a:ea typeface="Source Code Pro"/>
                  <a:cs typeface="Source Code Pro"/>
                  <a:sym typeface="Source Code Pro"/>
                </a:defRPr>
              </a:lvl1pPr>
            </a:lstStyle>
            <a:p>
              <a:r>
                <a:rPr sz="2800" dirty="0"/>
                <a:t>D0 ⊕ D1 ⊕ D2 ⊕ D3 = P</a:t>
              </a:r>
            </a:p>
          </p:txBody>
        </p:sp>
        <p:grpSp>
          <p:nvGrpSpPr>
            <p:cNvPr id="625" name="Group"/>
            <p:cNvGrpSpPr/>
            <p:nvPr/>
          </p:nvGrpSpPr>
          <p:grpSpPr>
            <a:xfrm>
              <a:off x="3676715" y="2164596"/>
              <a:ext cx="449653" cy="449653"/>
              <a:chOff x="0" y="0"/>
              <a:chExt cx="449652" cy="449652"/>
            </a:xfrm>
          </p:grpSpPr>
          <p:sp>
            <p:nvSpPr>
              <p:cNvPr id="623" name="Line"/>
              <p:cNvSpPr/>
              <p:nvPr/>
            </p:nvSpPr>
            <p:spPr>
              <a:xfrm>
                <a:off x="5152" y="12700"/>
                <a:ext cx="436838" cy="436838"/>
              </a:xfrm>
              <a:prstGeom prst="line">
                <a:avLst/>
              </a:prstGeom>
              <a:noFill/>
              <a:ln w="762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24" name="Line"/>
              <p:cNvSpPr/>
              <p:nvPr/>
            </p:nvSpPr>
            <p:spPr>
              <a:xfrm flipH="1">
                <a:off x="0" y="0"/>
                <a:ext cx="449653" cy="449653"/>
              </a:xfrm>
              <a:prstGeom prst="line">
                <a:avLst/>
              </a:prstGeom>
              <a:noFill/>
              <a:ln w="76200" cap="flat">
                <a:solidFill>
                  <a:srgbClr val="FF2600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626" name="D0 ⊕ D1 ⊕ D2 ⊕ D3            = P"/>
            <p:cNvSpPr txBox="1"/>
            <p:nvPr/>
          </p:nvSpPr>
          <p:spPr>
            <a:xfrm>
              <a:off x="722572" y="3338857"/>
              <a:ext cx="9240839" cy="5987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 algn="l">
                <a:defRPr sz="3600">
                  <a:latin typeface="Source Code Pro"/>
                  <a:ea typeface="Source Code Pro"/>
                  <a:cs typeface="Source Code Pro"/>
                  <a:sym typeface="Source Code Pro"/>
                </a:defRPr>
              </a:lvl1pPr>
            </a:lstStyle>
            <a:p>
              <a:r>
                <a:rPr sz="2400" dirty="0"/>
                <a:t>D0 ⊕ D1 ⊕ D2 ⊕ D3            = P</a:t>
              </a:r>
            </a:p>
          </p:txBody>
        </p:sp>
        <p:sp>
          <p:nvSpPr>
            <p:cNvPr id="627" name="⊕ (D2 ⊕ P)"/>
            <p:cNvSpPr txBox="1"/>
            <p:nvPr/>
          </p:nvSpPr>
          <p:spPr>
            <a:xfrm>
              <a:off x="8189169" y="3350322"/>
              <a:ext cx="2565841" cy="5987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defRPr sz="3600">
                  <a:solidFill>
                    <a:srgbClr val="9437FF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lvl1pPr>
            </a:lstStyle>
            <a:p>
              <a:r>
                <a:rPr sz="2400" dirty="0"/>
                <a:t>⊕ (D2 ⊕ P)</a:t>
              </a:r>
            </a:p>
          </p:txBody>
        </p:sp>
        <p:sp>
          <p:nvSpPr>
            <p:cNvPr id="628" name="⊕ (D2 ⊕ P)"/>
            <p:cNvSpPr txBox="1"/>
            <p:nvPr/>
          </p:nvSpPr>
          <p:spPr>
            <a:xfrm>
              <a:off x="4886306" y="3338857"/>
              <a:ext cx="2565841" cy="5987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 algn="l">
                <a:defRPr sz="3600">
                  <a:solidFill>
                    <a:srgbClr val="9437FF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lvl1pPr>
            </a:lstStyle>
            <a:p>
              <a:r>
                <a:rPr sz="2400" dirty="0"/>
                <a:t>⊕ (D2 ⊕ P)</a:t>
              </a:r>
            </a:p>
          </p:txBody>
        </p:sp>
        <p:sp>
          <p:nvSpPr>
            <p:cNvPr id="629" name="Arrow"/>
            <p:cNvSpPr/>
            <p:nvPr/>
          </p:nvSpPr>
          <p:spPr>
            <a:xfrm rot="5400000">
              <a:off x="5057241" y="4081287"/>
              <a:ext cx="571501" cy="533401"/>
            </a:xfrm>
            <a:prstGeom prst="rightArrow">
              <a:avLst>
                <a:gd name="adj1" fmla="val 63863"/>
                <a:gd name="adj2" fmla="val 60847"/>
              </a:avLst>
            </a:prstGeom>
            <a:gradFill>
              <a:gsLst>
                <a:gs pos="0">
                  <a:srgbClr val="FFFFFF"/>
                </a:gs>
                <a:gs pos="100000">
                  <a:srgbClr val="58596B"/>
                </a:gs>
              </a:gsLst>
            </a:gradFill>
            <a:ln w="12700">
              <a:solidFill>
                <a:srgbClr val="00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630" name="D0 ⊕ D1 ⊕ D3 ⊕ P = D2"/>
            <p:cNvSpPr txBox="1"/>
            <p:nvPr/>
          </p:nvSpPr>
          <p:spPr>
            <a:xfrm>
              <a:off x="722572" y="4548619"/>
              <a:ext cx="6038851" cy="67684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 algn="l">
                <a:defRPr sz="3600">
                  <a:latin typeface="Source Code Pro"/>
                  <a:ea typeface="Source Code Pro"/>
                  <a:cs typeface="Source Code Pro"/>
                  <a:sym typeface="Source Code Pro"/>
                </a:defRPr>
              </a:lvl1pPr>
            </a:lstStyle>
            <a:p>
              <a:r>
                <a:rPr sz="2800" dirty="0"/>
                <a:t>D0 ⊕ D1 ⊕ D3 ⊕ P = D2</a:t>
              </a:r>
            </a:p>
          </p:txBody>
        </p:sp>
      </p:grp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7" name="Group 916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3004800" cy="9753600"/>
            <a:chOff x="0" y="0"/>
            <a:chExt cx="12192000" cy="6858000"/>
          </a:xfrm>
        </p:grpSpPr>
        <p:sp>
          <p:nvSpPr>
            <p:cNvPr id="918" name="Rectangle 917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19" name="Oval 918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0" name="Oval 919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1" name="Oval 920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2" name="Oval 921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3" name="Oval 922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4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25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26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928" name="Rectangle 927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30" name="Rectangle 929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2" name="Group 931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3004800" cy="9753600"/>
            <a:chOff x="0" y="0"/>
            <a:chExt cx="12192000" cy="6858000"/>
          </a:xfrm>
        </p:grpSpPr>
        <p:sp>
          <p:nvSpPr>
            <p:cNvPr id="933" name="Rectangle 932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34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911" name="What’s in a disk request?"/>
          <p:cNvSpPr txBox="1">
            <a:spLocks noGrp="1"/>
          </p:cNvSpPr>
          <p:nvPr>
            <p:ph type="title"/>
          </p:nvPr>
        </p:nvSpPr>
        <p:spPr>
          <a:xfrm>
            <a:off x="891996" y="1543891"/>
            <a:ext cx="3659677" cy="666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/>
            <a:r>
              <a:rPr lang="en-US" sz="3600">
                <a:solidFill>
                  <a:schemeClr val="tx1"/>
                </a:solidFill>
              </a:rPr>
              <a:t>What’s in a disk request?</a:t>
            </a:r>
          </a:p>
        </p:txBody>
      </p:sp>
      <p:cxnSp>
        <p:nvCxnSpPr>
          <p:cNvPr id="936" name="Straight Connector 935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4582" y="2746291"/>
            <a:ext cx="0" cy="455168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0" name="Time required to read or write a disk block determined by 3 factors…"/>
          <p:cNvSpPr txBox="1">
            <a:spLocks noGrp="1"/>
          </p:cNvSpPr>
          <p:nvPr>
            <p:ph type="body" idx="1"/>
          </p:nvPr>
        </p:nvSpPr>
        <p:spPr>
          <a:xfrm>
            <a:off x="5377492" y="1543891"/>
            <a:ext cx="5951687" cy="666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Bef>
                <a:spcPts val="1000"/>
              </a:spcBef>
            </a:pPr>
            <a:r>
              <a:rPr lang="en-US" sz="1500">
                <a:solidFill>
                  <a:schemeClr val="tx1"/>
                </a:solidFill>
              </a:rPr>
              <a:t>Time required to read or write a disk block determined by 3 factors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</a:pPr>
            <a:r>
              <a:rPr lang="en-US" sz="1500">
                <a:solidFill>
                  <a:schemeClr val="tx1"/>
                </a:solidFill>
              </a:rPr>
              <a:t>Seek time</a:t>
            </a:r>
          </a:p>
          <a:p>
            <a:pPr lvl="2" defTabSz="457200">
              <a:lnSpc>
                <a:spcPct val="90000"/>
              </a:lnSpc>
              <a:spcBef>
                <a:spcPts val="1000"/>
              </a:spcBef>
            </a:pPr>
            <a:r>
              <a:rPr lang="en-US" sz="1500">
                <a:solidFill>
                  <a:schemeClr val="tx1"/>
                </a:solidFill>
              </a:rPr>
              <a:t>Typically around 2–8 ms, depending on distance</a:t>
            </a:r>
          </a:p>
          <a:p>
            <a:pPr lvl="2" defTabSz="457200">
              <a:lnSpc>
                <a:spcPct val="90000"/>
              </a:lnSpc>
              <a:spcBef>
                <a:spcPts val="1000"/>
              </a:spcBef>
            </a:pPr>
            <a:r>
              <a:rPr lang="en-US" sz="1500">
                <a:solidFill>
                  <a:schemeClr val="tx1"/>
                </a:solidFill>
              </a:rPr>
              <a:t>Longer seeks take longer, but not linear with distance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</a:pPr>
            <a:r>
              <a:rPr lang="en-US" sz="1500">
                <a:solidFill>
                  <a:schemeClr val="tx1"/>
                </a:solidFill>
              </a:rPr>
              <a:t>Rotational delay</a:t>
            </a:r>
          </a:p>
          <a:p>
            <a:pPr lvl="2" defTabSz="457200">
              <a:lnSpc>
                <a:spcPct val="90000"/>
              </a:lnSpc>
              <a:spcBef>
                <a:spcPts val="1000"/>
              </a:spcBef>
            </a:pPr>
            <a:r>
              <a:rPr lang="en-US" sz="1500">
                <a:solidFill>
                  <a:schemeClr val="tx1"/>
                </a:solidFill>
              </a:rPr>
              <a:t>Average delay = 1/2 rotation time</a:t>
            </a:r>
          </a:p>
          <a:p>
            <a:pPr lvl="2" defTabSz="457200">
              <a:lnSpc>
                <a:spcPct val="90000"/>
              </a:lnSpc>
              <a:spcBef>
                <a:spcPts val="1000"/>
              </a:spcBef>
            </a:pPr>
            <a:r>
              <a:rPr lang="en-US" sz="1500">
                <a:solidFill>
                  <a:schemeClr val="tx1"/>
                </a:solidFill>
              </a:rPr>
              <a:t>Example: rotate in 10 ms, average rotation delay = 5 ms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</a:pPr>
            <a:r>
              <a:rPr lang="en-US" sz="1500">
                <a:solidFill>
                  <a:schemeClr val="tx1"/>
                </a:solidFill>
              </a:rPr>
              <a:t>Actual transfer time</a:t>
            </a:r>
          </a:p>
          <a:p>
            <a:pPr lvl="2" defTabSz="457200">
              <a:lnSpc>
                <a:spcPct val="90000"/>
              </a:lnSpc>
              <a:spcBef>
                <a:spcPts val="1000"/>
              </a:spcBef>
            </a:pPr>
            <a:r>
              <a:rPr lang="en-US" sz="1500">
                <a:solidFill>
                  <a:schemeClr val="tx1"/>
                </a:solidFill>
              </a:rPr>
              <a:t>Transfer time = time to rotate over sector</a:t>
            </a:r>
          </a:p>
          <a:p>
            <a:pPr lvl="2" defTabSz="457200">
              <a:lnSpc>
                <a:spcPct val="90000"/>
              </a:lnSpc>
              <a:spcBef>
                <a:spcPts val="1000"/>
              </a:spcBef>
            </a:pPr>
            <a:r>
              <a:rPr lang="en-US" sz="1500">
                <a:solidFill>
                  <a:schemeClr val="tx1"/>
                </a:solidFill>
              </a:rPr>
              <a:t>Example: rotate in 10 ms, 1000 sectors/track ⇒ 10/1000 ms = 0.01 ms (10 μs) transfer time per sector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</a:pPr>
            <a:r>
              <a:rPr lang="en-US" sz="1500">
                <a:solidFill>
                  <a:schemeClr val="tx1"/>
                </a:solidFill>
              </a:rPr>
              <a:t>Seek time and rotation time comparable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</a:pPr>
            <a:r>
              <a:rPr lang="en-US" sz="1500">
                <a:solidFill>
                  <a:schemeClr val="tx1"/>
                </a:solidFill>
              </a:rPr>
              <a:t>Error checking is done by on-disk controller</a:t>
            </a:r>
          </a:p>
        </p:txBody>
      </p:sp>
      <p:sp>
        <p:nvSpPr>
          <p:cNvPr id="9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25870" y="452070"/>
            <a:ext cx="894079" cy="10918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spcAft>
                <a:spcPts val="600"/>
              </a:spcAft>
            </a:pPr>
            <a:fld id="{86CB4B4D-7CA3-9044-876B-883B54F8677D}" type="slidenum">
              <a:rPr lang="en-US" sz="2800">
                <a:solidFill>
                  <a:schemeClr val="tx1"/>
                </a:solidFill>
              </a:rPr>
              <a:pPr algn="l">
                <a:spcAft>
                  <a:spcPts val="600"/>
                </a:spcAft>
              </a:pPr>
              <a:t>28</a:t>
            </a:fld>
            <a:endParaRPr lang="en-US" sz="280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" name="Group 922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3004800" cy="9753600"/>
            <a:chOff x="0" y="0"/>
            <a:chExt cx="12192000" cy="6858000"/>
          </a:xfrm>
        </p:grpSpPr>
        <p:sp>
          <p:nvSpPr>
            <p:cNvPr id="924" name="Rectangle 923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25" name="Oval 924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6" name="Oval 925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7" name="Oval 926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8" name="Oval 927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29" name="Oval 928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30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31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32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947" name="Rectangle 933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8" name="Rectangle 935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49" name="Rectangle 937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000" y="673770"/>
            <a:ext cx="11975562" cy="839513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7" name="Disk request scheduling"/>
          <p:cNvSpPr txBox="1">
            <a:spLocks noGrp="1"/>
          </p:cNvSpPr>
          <p:nvPr>
            <p:ph type="title"/>
          </p:nvPr>
        </p:nvSpPr>
        <p:spPr>
          <a:xfrm>
            <a:off x="1231950" y="1216685"/>
            <a:ext cx="9345508" cy="1278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3600" dirty="0">
                <a:solidFill>
                  <a:schemeClr val="tx2"/>
                </a:solidFill>
              </a:rPr>
              <a:t>Disk request scheduling</a:t>
            </a:r>
          </a:p>
        </p:txBody>
      </p:sp>
      <p:sp>
        <p:nvSpPr>
          <p:cNvPr id="950" name="Rectangle 939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42709" y="420592"/>
            <a:ext cx="894079" cy="10918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z="28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916" name="Goal: use disk hardware efficiently…"/>
          <p:cNvSpPr txBox="1">
            <a:spLocks noGrp="1"/>
          </p:cNvSpPr>
          <p:nvPr>
            <p:ph type="body" idx="1"/>
          </p:nvPr>
        </p:nvSpPr>
        <p:spPr>
          <a:xfrm>
            <a:off x="1231950" y="2384213"/>
            <a:ext cx="9345508" cy="5878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07657" indent="-307657" defTabSz="457200">
              <a:lnSpc>
                <a:spcPct val="90000"/>
              </a:lnSpc>
              <a:spcBef>
                <a:spcPts val="1000"/>
              </a:spcBef>
              <a:defRPr sz="3230"/>
            </a:pPr>
            <a:r>
              <a:rPr lang="en-US" sz="2000" dirty="0">
                <a:solidFill>
                  <a:schemeClr val="tx1"/>
                </a:solidFill>
              </a:rPr>
              <a:t>Goal: use disk hardware efficiently</a:t>
            </a:r>
          </a:p>
          <a:p>
            <a:pPr marL="548095" lvl="1" indent="-258535" defTabSz="457200">
              <a:lnSpc>
                <a:spcPct val="90000"/>
              </a:lnSpc>
              <a:spcBef>
                <a:spcPts val="1000"/>
              </a:spcBef>
              <a:defRPr sz="2850"/>
            </a:pPr>
            <a:r>
              <a:rPr lang="en-US" sz="2000" dirty="0">
                <a:solidFill>
                  <a:schemeClr val="tx1"/>
                </a:solidFill>
              </a:rPr>
              <a:t>Bandwidth as high as possible</a:t>
            </a:r>
          </a:p>
          <a:p>
            <a:pPr marL="548095" lvl="1" indent="-258535" defTabSz="457200">
              <a:lnSpc>
                <a:spcPct val="90000"/>
              </a:lnSpc>
              <a:spcBef>
                <a:spcPts val="1000"/>
              </a:spcBef>
              <a:defRPr sz="2850"/>
            </a:pPr>
            <a:r>
              <a:rPr lang="en-US" sz="2000" dirty="0">
                <a:solidFill>
                  <a:schemeClr val="tx1"/>
                </a:solidFill>
              </a:rPr>
              <a:t>Disk transferring as often as possible (and not seeking)</a:t>
            </a:r>
          </a:p>
          <a:p>
            <a:pPr marL="307657" indent="-307657" defTabSz="457200">
              <a:lnSpc>
                <a:spcPct val="90000"/>
              </a:lnSpc>
              <a:spcBef>
                <a:spcPts val="1000"/>
              </a:spcBef>
              <a:defRPr sz="3230"/>
            </a:pPr>
            <a:r>
              <a:rPr lang="en-US" sz="2000" dirty="0">
                <a:solidFill>
                  <a:schemeClr val="tx1"/>
                </a:solidFill>
              </a:rPr>
              <a:t>We want to</a:t>
            </a:r>
          </a:p>
          <a:p>
            <a:pPr marL="548095" lvl="1" indent="-258535" defTabSz="457200">
              <a:lnSpc>
                <a:spcPct val="90000"/>
              </a:lnSpc>
              <a:spcBef>
                <a:spcPts val="1000"/>
              </a:spcBef>
              <a:defRPr sz="2850"/>
            </a:pPr>
            <a:r>
              <a:rPr lang="en-US" sz="2000" dirty="0">
                <a:solidFill>
                  <a:schemeClr val="tx1"/>
                </a:solidFill>
              </a:rPr>
              <a:t>Minimize disk seek time (moving from track to track)</a:t>
            </a:r>
          </a:p>
          <a:p>
            <a:pPr marL="548095" lvl="1" indent="-258535" defTabSz="457200">
              <a:lnSpc>
                <a:spcPct val="90000"/>
              </a:lnSpc>
              <a:spcBef>
                <a:spcPts val="1000"/>
              </a:spcBef>
              <a:defRPr sz="2850"/>
            </a:pPr>
            <a:r>
              <a:rPr lang="en-US" sz="2000" dirty="0">
                <a:solidFill>
                  <a:schemeClr val="tx1"/>
                </a:solidFill>
              </a:rPr>
              <a:t>Minimize rotational latency (waiting for disk to rotate the desired sector under the read/write head)</a:t>
            </a:r>
          </a:p>
          <a:p>
            <a:pPr marL="307657" indent="-307657" defTabSz="457200">
              <a:lnSpc>
                <a:spcPct val="90000"/>
              </a:lnSpc>
              <a:spcBef>
                <a:spcPts val="1000"/>
              </a:spcBef>
              <a:defRPr sz="3230"/>
            </a:pPr>
            <a:r>
              <a:rPr lang="en-US" sz="2000" dirty="0">
                <a:solidFill>
                  <a:schemeClr val="tx1"/>
                </a:solidFill>
              </a:rPr>
              <a:t>Calculate disk bandwidth by</a:t>
            </a:r>
          </a:p>
          <a:p>
            <a:pPr marL="548095" lvl="1" indent="-258535" defTabSz="457200">
              <a:lnSpc>
                <a:spcPct val="90000"/>
              </a:lnSpc>
              <a:spcBef>
                <a:spcPts val="1000"/>
              </a:spcBef>
              <a:defRPr sz="2850"/>
            </a:pPr>
            <a:r>
              <a:rPr lang="en-US" sz="2000" dirty="0">
                <a:solidFill>
                  <a:schemeClr val="tx1"/>
                </a:solidFill>
              </a:rPr>
              <a:t>Total bytes transferred / time to service request</a:t>
            </a:r>
          </a:p>
          <a:p>
            <a:pPr marL="548095" lvl="1" indent="-258535" defTabSz="457200">
              <a:lnSpc>
                <a:spcPct val="90000"/>
              </a:lnSpc>
              <a:spcBef>
                <a:spcPts val="1000"/>
              </a:spcBef>
              <a:defRPr sz="2850"/>
            </a:pPr>
            <a:r>
              <a:rPr lang="en-US" sz="2000" dirty="0">
                <a:solidFill>
                  <a:schemeClr val="tx1"/>
                </a:solidFill>
              </a:rPr>
              <a:t>Seek time &amp; rotational latency are overhead (no data is transferred), and reduce disk bandwidth</a:t>
            </a:r>
          </a:p>
          <a:p>
            <a:pPr marL="307657" indent="-307657" defTabSz="457200">
              <a:lnSpc>
                <a:spcPct val="90000"/>
              </a:lnSpc>
              <a:spcBef>
                <a:spcPts val="1000"/>
              </a:spcBef>
              <a:defRPr sz="3230"/>
            </a:pPr>
            <a:r>
              <a:rPr lang="en-US" sz="2000" dirty="0">
                <a:solidFill>
                  <a:schemeClr val="tx1"/>
                </a:solidFill>
              </a:rPr>
              <a:t>Minimize seek time &amp; rotational latency by</a:t>
            </a:r>
          </a:p>
          <a:p>
            <a:pPr marL="548095" lvl="1" indent="-258535" defTabSz="457200">
              <a:lnSpc>
                <a:spcPct val="90000"/>
              </a:lnSpc>
              <a:spcBef>
                <a:spcPts val="1000"/>
              </a:spcBef>
              <a:defRPr sz="2850"/>
            </a:pPr>
            <a:r>
              <a:rPr lang="en-US" sz="2000" dirty="0">
                <a:solidFill>
                  <a:schemeClr val="tx1"/>
                </a:solidFill>
              </a:rPr>
              <a:t>Using algorithms to find a good sequence for servicing requests</a:t>
            </a:r>
          </a:p>
          <a:p>
            <a:pPr marL="548095" lvl="1" indent="-258535" defTabSz="457200">
              <a:lnSpc>
                <a:spcPct val="90000"/>
              </a:lnSpc>
              <a:spcBef>
                <a:spcPts val="1000"/>
              </a:spcBef>
              <a:defRPr sz="2850"/>
            </a:pPr>
            <a:r>
              <a:rPr lang="en-US" sz="2000" dirty="0">
                <a:solidFill>
                  <a:schemeClr val="tx1"/>
                </a:solidFill>
              </a:rPr>
              <a:t>Placing blocks of a given file “near” each other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3004800" cy="9753600"/>
            <a:chOff x="0" y="0"/>
            <a:chExt cx="12192000" cy="685800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8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9" name="How fast is I/O hardware?"/>
          <p:cNvSpPr txBox="1">
            <a:spLocks noGrp="1"/>
          </p:cNvSpPr>
          <p:nvPr>
            <p:ph type="title"/>
          </p:nvPr>
        </p:nvSpPr>
        <p:spPr>
          <a:xfrm>
            <a:off x="8940858" y="1765356"/>
            <a:ext cx="3371751" cy="44853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How fast is I/O hardware?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1554" y="564390"/>
            <a:ext cx="8433776" cy="8617243"/>
            <a:chOff x="423332" y="396837"/>
            <a:chExt cx="7906665" cy="6058999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5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31" name="Slide Number"/>
          <p:cNvSpPr txBox="1">
            <a:spLocks noGrp="1"/>
          </p:cNvSpPr>
          <p:nvPr>
            <p:ph type="sldNum" sz="quarter" idx="12"/>
          </p:nvPr>
        </p:nvSpPr>
        <p:spPr>
          <a:xfrm>
            <a:off x="11032221" y="420592"/>
            <a:ext cx="894079" cy="10918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86CB4B4D-7CA3-9044-876B-883B54F8677D}" type="slidenum">
              <a:rPr lang="en-US" sz="280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B07A2C-2B22-1161-FDDA-58B2F960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8517" y="9090614"/>
            <a:ext cx="4117115" cy="4334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1000" b="0" i="0" kern="1200">
                <a:latin typeface="+mn-lt"/>
                <a:ea typeface="+mn-ea"/>
                <a:cs typeface="+mn-cs"/>
              </a:rPr>
              <a:t>© 2023 Ethan Miller &amp; Darrell Long</a:t>
            </a:r>
          </a:p>
        </p:txBody>
      </p:sp>
      <p:graphicFrame>
        <p:nvGraphicFramePr>
          <p:cNvPr id="130" name="Table"/>
          <p:cNvGraphicFramePr/>
          <p:nvPr>
            <p:extLst>
              <p:ext uri="{D42A27DB-BD31-4B8C-83A1-F6EECF244321}">
                <p14:modId xmlns:p14="http://schemas.microsoft.com/office/powerpoint/2010/main" val="1726180018"/>
              </p:ext>
            </p:extLst>
          </p:nvPr>
        </p:nvGraphicFramePr>
        <p:xfrm>
          <a:off x="1183747" y="2018524"/>
          <a:ext cx="6872725" cy="5909515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{8F44A2F1-9E1F-4B54-A3A2-5F16C0AD49E2}</a:tableStyleId>
              </a:tblPr>
              <a:tblGrid>
                <a:gridCol w="1845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7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582"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500" b="0" cap="none" spc="0">
                          <a:solidFill>
                            <a:schemeClr val="bg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Device</a:t>
                      </a:r>
                    </a:p>
                  </a:txBody>
                  <a:tcPr marL="125674" marR="53707" marT="96672" marB="96672" anchor="ctr" horzOverflow="overflow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500" b="0" cap="none" spc="0">
                          <a:solidFill>
                            <a:schemeClr val="bg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Data rate (typical)</a:t>
                      </a:r>
                    </a:p>
                  </a:txBody>
                  <a:tcPr marL="125674" marR="53707" marT="96672" marB="96672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82"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5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Keyboard</a:t>
                      </a:r>
                    </a:p>
                  </a:txBody>
                  <a:tcPr marL="125674" marR="53707" marT="96672" marB="96672" anchor="ctr" horzOverflow="overflow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5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10 bytes/sec</a:t>
                      </a:r>
                    </a:p>
                  </a:txBody>
                  <a:tcPr marL="125674" marR="53707" marT="96672" marB="96672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582"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5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Mouse</a:t>
                      </a:r>
                    </a:p>
                  </a:txBody>
                  <a:tcPr marL="125674" marR="53707" marT="96672" marB="96672" anchor="ctr" horzOverflow="overflow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5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100 bytes/sec</a:t>
                      </a:r>
                    </a:p>
                  </a:txBody>
                  <a:tcPr marL="125674" marR="53707" marT="96672" marB="96672" anchor="ctr" horzOverflow="overflow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582"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5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56K modem</a:t>
                      </a:r>
                    </a:p>
                  </a:txBody>
                  <a:tcPr marL="125674" marR="53707" marT="96672" marB="96672" anchor="ctr" horzOverflow="overflow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5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7 KB/sec</a:t>
                      </a:r>
                    </a:p>
                  </a:txBody>
                  <a:tcPr marL="125674" marR="53707" marT="96672" marB="96672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582"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5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Printer / scanner</a:t>
                      </a:r>
                    </a:p>
                  </a:txBody>
                  <a:tcPr marL="125674" marR="53707" marT="96672" marB="96672" anchor="ctr" horzOverflow="overflow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5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 MB/sec</a:t>
                      </a:r>
                    </a:p>
                  </a:txBody>
                  <a:tcPr marL="125674" marR="53707" marT="96672" marB="96672" anchor="ctr" horzOverflow="overflow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582"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5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USB</a:t>
                      </a:r>
                    </a:p>
                  </a:txBody>
                  <a:tcPr marL="125674" marR="53707" marT="96672" marB="96672" anchor="ctr" horzOverflow="overflow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799" algn="l">
                        <a:defRPr sz="300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sz="1500" cap="none" spc="0">
                          <a:solidFill>
                            <a:schemeClr val="tx1"/>
                          </a:solidFill>
                        </a:rPr>
                        <a:t>1.5 / 60 / 625 MB/sec</a:t>
                      </a:r>
                    </a:p>
                  </a:txBody>
                  <a:tcPr marL="125674" marR="53707" marT="96672" marB="96672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582"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5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Digital camcorder</a:t>
                      </a:r>
                    </a:p>
                  </a:txBody>
                  <a:tcPr marL="125674" marR="53707" marT="96672" marB="96672" anchor="ctr" horzOverflow="overflow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5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4 MB/sec</a:t>
                      </a:r>
                    </a:p>
                  </a:txBody>
                  <a:tcPr marL="125674" marR="53707" marT="96672" marB="96672" anchor="ctr" horzOverflow="overflow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582"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5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Gigabit Ethernet</a:t>
                      </a:r>
                    </a:p>
                  </a:txBody>
                  <a:tcPr marL="125674" marR="53707" marT="96672" marB="96672" anchor="ctr" horzOverflow="overflow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5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125 MB/sec</a:t>
                      </a:r>
                    </a:p>
                  </a:txBody>
                  <a:tcPr marL="125674" marR="53707" marT="96672" marB="96672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582"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5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Hard drive</a:t>
                      </a:r>
                    </a:p>
                  </a:txBody>
                  <a:tcPr marL="125674" marR="53707" marT="96672" marB="96672" anchor="ctr" horzOverflow="overflow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5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125 MB/sec</a:t>
                      </a:r>
                    </a:p>
                  </a:txBody>
                  <a:tcPr marL="125674" marR="53707" marT="96672" marB="96672" anchor="ctr" horzOverflow="overflow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582"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5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Flash drive (SSD)</a:t>
                      </a:r>
                    </a:p>
                  </a:txBody>
                  <a:tcPr marL="125674" marR="53707" marT="96672" marB="96672" anchor="ctr" horzOverflow="overflow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5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200 MB/sec</a:t>
                      </a:r>
                    </a:p>
                  </a:txBody>
                  <a:tcPr marL="125674" marR="53707" marT="96672" marB="96672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83151"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5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DisplayPort</a:t>
                      </a:r>
                    </a:p>
                  </a:txBody>
                  <a:tcPr marL="125674" marR="53707" marT="96672" marB="96672" anchor="ctr" horzOverflow="overflow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5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1.62 / 2.7 / 5.4 / 8.1 Gbit/s per lane data rate per lane; 1, 2, or 4 lane</a:t>
                      </a:r>
                    </a:p>
                  </a:txBody>
                  <a:tcPr marL="125674" marR="53707" marT="96672" marB="96672" anchor="ctr" horzOverflow="overflow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582"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5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PCIe bus</a:t>
                      </a:r>
                    </a:p>
                  </a:txBody>
                  <a:tcPr marL="125674" marR="53707" marT="96672" marB="96672" anchor="ctr" horzOverflow="overflow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799" algn="l">
                        <a:defRPr sz="1800">
                          <a:uFillTx/>
                        </a:defRPr>
                      </a:pPr>
                      <a:r>
                        <a:rPr sz="1500" cap="none" spc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985 MB/sec per lane</a:t>
                      </a:r>
                    </a:p>
                  </a:txBody>
                  <a:tcPr marL="125674" marR="53707" marT="96672" marB="96672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3" name="Group 926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3004800" cy="9753600"/>
            <a:chOff x="0" y="0"/>
            <a:chExt cx="12192000" cy="6858000"/>
          </a:xfrm>
        </p:grpSpPr>
        <p:sp>
          <p:nvSpPr>
            <p:cNvPr id="954" name="Rectangle 927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5" name="Oval 928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6" name="Oval 929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7" name="Oval 930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8" name="Oval 931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59" name="Oval 932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60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61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62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963" name="Rectangle 937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4" name="Rectangle 939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65" name="Rectangle 941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000" y="673770"/>
            <a:ext cx="11975562" cy="839513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1" name="Disk scheduling algorithms"/>
          <p:cNvSpPr txBox="1">
            <a:spLocks noGrp="1"/>
          </p:cNvSpPr>
          <p:nvPr>
            <p:ph type="title"/>
          </p:nvPr>
        </p:nvSpPr>
        <p:spPr>
          <a:xfrm>
            <a:off x="1231950" y="1216685"/>
            <a:ext cx="9345508" cy="1278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3600">
                <a:solidFill>
                  <a:schemeClr val="tx2"/>
                </a:solidFill>
              </a:rPr>
              <a:t>Disk scheduling algorithms</a:t>
            </a:r>
          </a:p>
        </p:txBody>
      </p:sp>
      <p:sp>
        <p:nvSpPr>
          <p:cNvPr id="966" name="Rectangle 943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42709" y="420592"/>
            <a:ext cx="894079" cy="10918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z="28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920" name="Schedule disk requests to minimize disk seek time…"/>
          <p:cNvSpPr txBox="1">
            <a:spLocks noGrp="1"/>
          </p:cNvSpPr>
          <p:nvPr>
            <p:ph type="body" idx="1"/>
          </p:nvPr>
        </p:nvSpPr>
        <p:spPr>
          <a:xfrm>
            <a:off x="1231950" y="2957046"/>
            <a:ext cx="8727671" cy="5305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04418" indent="-304418" defTabSz="457200">
              <a:lnSpc>
                <a:spcPct val="90000"/>
              </a:lnSpc>
              <a:spcBef>
                <a:spcPts val="1000"/>
              </a:spcBef>
              <a:defRPr sz="3196"/>
            </a:pPr>
            <a:r>
              <a:rPr lang="en-US">
                <a:solidFill>
                  <a:schemeClr val="tx1"/>
                </a:solidFill>
              </a:rPr>
              <a:t>Schedule disk requests to minimize disk seek time</a:t>
            </a:r>
          </a:p>
          <a:p>
            <a:pPr marL="542326" lvl="1" indent="-255814" defTabSz="457200">
              <a:lnSpc>
                <a:spcPct val="90000"/>
              </a:lnSpc>
              <a:spcBef>
                <a:spcPts val="1000"/>
              </a:spcBef>
              <a:defRPr sz="2820"/>
            </a:pPr>
            <a:r>
              <a:rPr lang="en-US">
                <a:solidFill>
                  <a:schemeClr val="tx1"/>
                </a:solidFill>
              </a:rPr>
              <a:t>Seek time increases as distance increases (though not linearly)</a:t>
            </a:r>
          </a:p>
          <a:p>
            <a:pPr marL="542326" lvl="1" indent="-255814" defTabSz="457200">
              <a:lnSpc>
                <a:spcPct val="90000"/>
              </a:lnSpc>
              <a:spcBef>
                <a:spcPts val="1000"/>
              </a:spcBef>
              <a:defRPr sz="2820"/>
            </a:pPr>
            <a:r>
              <a:rPr lang="en-US">
                <a:solidFill>
                  <a:schemeClr val="tx1"/>
                </a:solidFill>
              </a:rPr>
              <a:t>Minimize seek distance ➔ minimize seek time</a:t>
            </a:r>
          </a:p>
          <a:p>
            <a:pPr marL="304418" indent="-304418" defTabSz="457200">
              <a:lnSpc>
                <a:spcPct val="90000"/>
              </a:lnSpc>
              <a:spcBef>
                <a:spcPts val="1000"/>
              </a:spcBef>
              <a:defRPr sz="3196"/>
            </a:pPr>
            <a:r>
              <a:rPr lang="en-US">
                <a:solidFill>
                  <a:schemeClr val="tx1"/>
                </a:solidFill>
              </a:rPr>
              <a:t>Disk seek algorithm examples assume a request queue &amp; head position (disk has 200 cylinders)</a:t>
            </a:r>
          </a:p>
          <a:p>
            <a:pPr marL="542326" lvl="1" indent="-255814" defTabSz="457200">
              <a:lnSpc>
                <a:spcPct val="90000"/>
              </a:lnSpc>
              <a:spcBef>
                <a:spcPts val="1000"/>
              </a:spcBef>
              <a:defRPr sz="2820"/>
            </a:pPr>
            <a:r>
              <a:rPr lang="en-US">
                <a:solidFill>
                  <a:schemeClr val="tx1"/>
                </a:solidFill>
              </a:rPr>
              <a:t>Queue = 100, 175, 51, 133, 8, 140, 73, 77</a:t>
            </a:r>
          </a:p>
          <a:p>
            <a:pPr marL="542326" lvl="1" indent="-255814" defTabSz="457200">
              <a:lnSpc>
                <a:spcPct val="90000"/>
              </a:lnSpc>
              <a:spcBef>
                <a:spcPts val="1000"/>
              </a:spcBef>
              <a:defRPr sz="2820"/>
            </a:pPr>
            <a:r>
              <a:rPr lang="en-US">
                <a:solidFill>
                  <a:schemeClr val="tx1"/>
                </a:solidFill>
              </a:rPr>
              <a:t>Head position = 63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0" name="Group 960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3004800" cy="9753600"/>
            <a:chOff x="0" y="0"/>
            <a:chExt cx="12192000" cy="6858000"/>
          </a:xfrm>
        </p:grpSpPr>
        <p:sp>
          <p:nvSpPr>
            <p:cNvPr id="991" name="Rectangle 961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92" name="Oval 962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3" name="Oval 963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4" name="Oval 964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5" name="Oval 965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6" name="Oval 966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7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98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99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00" name="Rectangle 971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01" name="Rectangle 973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02" name="Rectangle 975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000" y="673770"/>
            <a:ext cx="11975562" cy="839513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5" name="First-Come-First Served (FCFS)"/>
          <p:cNvSpPr txBox="1">
            <a:spLocks noGrp="1"/>
          </p:cNvSpPr>
          <p:nvPr>
            <p:ph type="title"/>
          </p:nvPr>
        </p:nvSpPr>
        <p:spPr>
          <a:xfrm>
            <a:off x="1231950" y="1216685"/>
            <a:ext cx="9345508" cy="1278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3600">
                <a:solidFill>
                  <a:schemeClr val="tx2"/>
                </a:solidFill>
              </a:rPr>
              <a:t>First-Come-First Served (FCFS)</a:t>
            </a:r>
          </a:p>
        </p:txBody>
      </p:sp>
      <p:sp>
        <p:nvSpPr>
          <p:cNvPr id="1003" name="Rectangle 977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42709" y="420592"/>
            <a:ext cx="894079" cy="10918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z="28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954" name="Requests serviced in the order in which they arrived…"/>
          <p:cNvSpPr txBox="1">
            <a:spLocks noGrp="1"/>
          </p:cNvSpPr>
          <p:nvPr>
            <p:ph type="body" idx="1"/>
          </p:nvPr>
        </p:nvSpPr>
        <p:spPr>
          <a:xfrm>
            <a:off x="1231950" y="2957046"/>
            <a:ext cx="8727671" cy="5305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01180" indent="-301180" defTabSz="457200">
              <a:spcBef>
                <a:spcPts val="1000"/>
              </a:spcBef>
              <a:defRPr sz="3162"/>
            </a:pPr>
            <a:r>
              <a:rPr lang="en-US">
                <a:solidFill>
                  <a:schemeClr val="tx1"/>
                </a:solidFill>
              </a:rPr>
              <a:t>Requests serviced in the order in which they arrived</a:t>
            </a:r>
          </a:p>
          <a:p>
            <a:pPr marL="536556" lvl="1" indent="-253092" defTabSz="457200">
              <a:spcBef>
                <a:spcPts val="1000"/>
              </a:spcBef>
              <a:defRPr sz="2790"/>
            </a:pPr>
            <a:r>
              <a:rPr lang="en-US">
                <a:solidFill>
                  <a:schemeClr val="tx1"/>
                </a:solidFill>
              </a:rPr>
              <a:t>Easy to implement!</a:t>
            </a:r>
          </a:p>
          <a:p>
            <a:pPr marL="536556" lvl="1" indent="-253092" defTabSz="457200">
              <a:spcBef>
                <a:spcPts val="1000"/>
              </a:spcBef>
              <a:defRPr sz="2790"/>
            </a:pPr>
            <a:r>
              <a:rPr lang="en-US">
                <a:solidFill>
                  <a:schemeClr val="tx1"/>
                </a:solidFill>
              </a:rPr>
              <a:t>May involve lots of unnecessary seek distance</a:t>
            </a:r>
          </a:p>
          <a:p>
            <a:pPr marL="301180" indent="-301180" defTabSz="457200">
              <a:spcBef>
                <a:spcPts val="1000"/>
              </a:spcBef>
              <a:defRPr sz="3162"/>
            </a:pPr>
            <a:r>
              <a:rPr lang="en-US">
                <a:solidFill>
                  <a:schemeClr val="tx1"/>
                </a:solidFill>
              </a:rPr>
              <a:t>Seek order = 100, 175, 51, 133, 8, 140, 73, 77</a:t>
            </a:r>
          </a:p>
          <a:p>
            <a:pPr marL="301180" indent="-301180" defTabSz="457200">
              <a:spcBef>
                <a:spcPts val="1000"/>
              </a:spcBef>
              <a:defRPr sz="3162"/>
            </a:pPr>
            <a:r>
              <a:rPr lang="en-US">
                <a:solidFill>
                  <a:schemeClr val="tx1"/>
                </a:solidFill>
              </a:rPr>
              <a:t>Seek distance =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(100-63) + (175-100) + (175-51) + (133-51) + (133-8) + (140-8) + (140-73) + (77-73) = 646 cylinders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roup 997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3004800" cy="9753600"/>
            <a:chOff x="0" y="0"/>
            <a:chExt cx="12192000" cy="6858000"/>
          </a:xfrm>
        </p:grpSpPr>
        <p:sp>
          <p:nvSpPr>
            <p:cNvPr id="1028" name="Rectangle 998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29" name="Oval 999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0" name="Oval 1000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1" name="Oval 1001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2" name="Oval 1002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3" name="Oval 1003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4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35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36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37" name="Rectangle 1008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8" name="Rectangle 1010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9" name="Rectangle 1012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000" y="673770"/>
            <a:ext cx="11975562" cy="839513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2" name="Shortest Seek Time First (SSTF)"/>
          <p:cNvSpPr txBox="1">
            <a:spLocks noGrp="1"/>
          </p:cNvSpPr>
          <p:nvPr>
            <p:ph type="title"/>
          </p:nvPr>
        </p:nvSpPr>
        <p:spPr>
          <a:xfrm>
            <a:off x="1231950" y="1216685"/>
            <a:ext cx="9345508" cy="1278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3600">
                <a:solidFill>
                  <a:schemeClr val="tx2"/>
                </a:solidFill>
              </a:rPr>
              <a:t>Shortest Seek Time First (SSTF)</a:t>
            </a:r>
          </a:p>
        </p:txBody>
      </p:sp>
      <p:sp>
        <p:nvSpPr>
          <p:cNvPr id="1040" name="Rectangle 1014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42709" y="420592"/>
            <a:ext cx="894079" cy="10918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z="28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991" name="Service the request with the shortest seek time from the current head position…"/>
          <p:cNvSpPr txBox="1">
            <a:spLocks noGrp="1"/>
          </p:cNvSpPr>
          <p:nvPr>
            <p:ph type="body" idx="1"/>
          </p:nvPr>
        </p:nvSpPr>
        <p:spPr>
          <a:xfrm>
            <a:off x="1231950" y="2957046"/>
            <a:ext cx="8727671" cy="5305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01180" indent="-301180" defTabSz="457200">
              <a:spcBef>
                <a:spcPts val="1000"/>
              </a:spcBef>
              <a:defRPr sz="3162"/>
            </a:pPr>
            <a:r>
              <a:rPr lang="en-US">
                <a:solidFill>
                  <a:schemeClr val="tx1"/>
                </a:solidFill>
              </a:rPr>
              <a:t>Service the request with the shortest seek time from the current head position</a:t>
            </a:r>
          </a:p>
          <a:p>
            <a:pPr marL="536556" lvl="1" indent="-253092" defTabSz="457200">
              <a:spcBef>
                <a:spcPts val="1000"/>
              </a:spcBef>
              <a:defRPr sz="2790"/>
            </a:pPr>
            <a:r>
              <a:rPr lang="en-US">
                <a:solidFill>
                  <a:schemeClr val="tx1"/>
                </a:solidFill>
              </a:rPr>
              <a:t>Form of SJF scheduling</a:t>
            </a:r>
          </a:p>
          <a:p>
            <a:pPr marL="536556" lvl="1" indent="-253092" defTabSz="457200">
              <a:spcBef>
                <a:spcPts val="1000"/>
              </a:spcBef>
              <a:defRPr sz="2790"/>
            </a:pPr>
            <a:r>
              <a:rPr lang="en-US">
                <a:solidFill>
                  <a:schemeClr val="tx1"/>
                </a:solidFill>
              </a:rPr>
              <a:t>May starve some requests</a:t>
            </a:r>
          </a:p>
          <a:p>
            <a:pPr marL="301180" indent="-301180" defTabSz="457200">
              <a:spcBef>
                <a:spcPts val="1000"/>
              </a:spcBef>
              <a:defRPr sz="3162"/>
            </a:pPr>
            <a:r>
              <a:rPr lang="en-US">
                <a:solidFill>
                  <a:schemeClr val="tx1"/>
                </a:solidFill>
              </a:rPr>
              <a:t>Seek order = 73, 77, 51, 8, 100, 133, 140, 175</a:t>
            </a:r>
          </a:p>
          <a:p>
            <a:pPr marL="301180" indent="-301180" defTabSz="457200">
              <a:spcBef>
                <a:spcPts val="1000"/>
              </a:spcBef>
              <a:defRPr sz="3162"/>
            </a:pPr>
            <a:r>
              <a:rPr lang="en-US">
                <a:solidFill>
                  <a:schemeClr val="tx1"/>
                </a:solidFill>
              </a:rPr>
              <a:t>Seek distance = 10 + 4 + 26 + 43 + 92 + 33 + 7 + 35 = 250 cylinders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5" name="Group 1034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3004800" cy="9753600"/>
            <a:chOff x="0" y="0"/>
            <a:chExt cx="12192000" cy="6858000"/>
          </a:xfrm>
        </p:grpSpPr>
        <p:sp>
          <p:nvSpPr>
            <p:cNvPr id="1066" name="Rectangle 1035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67" name="Oval 1036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8" name="Oval 1037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9" name="Oval 1038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0" name="Oval 1039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1" name="Oval 1040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72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73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74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75" name="Rectangle 1045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76" name="Rectangle 104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77" name="Rectangle 104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000" y="673770"/>
            <a:ext cx="11975562" cy="839513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SCAN (elevator algorithm)"/>
          <p:cNvSpPr txBox="1">
            <a:spLocks noGrp="1"/>
          </p:cNvSpPr>
          <p:nvPr>
            <p:ph type="title"/>
          </p:nvPr>
        </p:nvSpPr>
        <p:spPr>
          <a:xfrm>
            <a:off x="1231950" y="1216685"/>
            <a:ext cx="9345508" cy="1278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3600">
                <a:solidFill>
                  <a:schemeClr val="tx2"/>
                </a:solidFill>
              </a:rPr>
              <a:t>SCAN (elevator algorithm)</a:t>
            </a:r>
          </a:p>
        </p:txBody>
      </p:sp>
      <p:sp>
        <p:nvSpPr>
          <p:cNvPr id="1078" name="Rectangle 105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42709" y="420592"/>
            <a:ext cx="894079" cy="10918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z="28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33</a:t>
            </a:fld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1028" name="Disk arm starts at one end of the disk and moves towards the other end, servicing requests as it goes…"/>
          <p:cNvSpPr txBox="1">
            <a:spLocks noGrp="1"/>
          </p:cNvSpPr>
          <p:nvPr>
            <p:ph type="body" idx="1"/>
          </p:nvPr>
        </p:nvSpPr>
        <p:spPr>
          <a:xfrm>
            <a:off x="1231950" y="2957046"/>
            <a:ext cx="8727671" cy="5305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01180" indent="-301180" defTabSz="457200">
              <a:spcBef>
                <a:spcPts val="1000"/>
              </a:spcBef>
              <a:defRPr sz="3162"/>
            </a:pPr>
            <a:r>
              <a:rPr lang="en-US">
                <a:solidFill>
                  <a:schemeClr val="tx1"/>
                </a:solidFill>
              </a:rPr>
              <a:t>Disk arm starts at one end of the disk and moves towards the other end, servicing requests as it goes</a:t>
            </a:r>
          </a:p>
          <a:p>
            <a:pPr marL="536556" lvl="1" indent="-253092" defTabSz="457200">
              <a:spcBef>
                <a:spcPts val="1000"/>
              </a:spcBef>
              <a:defRPr sz="2790"/>
            </a:pPr>
            <a:r>
              <a:rPr lang="en-US">
                <a:solidFill>
                  <a:schemeClr val="tx1"/>
                </a:solidFill>
              </a:rPr>
              <a:t>Reverses direction when it gets to end of the disk</a:t>
            </a:r>
          </a:p>
          <a:p>
            <a:pPr marL="536556" lvl="1" indent="-253092" defTabSz="457200">
              <a:spcBef>
                <a:spcPts val="1000"/>
              </a:spcBef>
              <a:defRPr sz="2790"/>
            </a:pPr>
            <a:r>
              <a:rPr lang="en-US">
                <a:solidFill>
                  <a:schemeClr val="tx1"/>
                </a:solidFill>
              </a:rPr>
              <a:t>Also known as elevator algorithm</a:t>
            </a:r>
          </a:p>
          <a:p>
            <a:pPr marL="301180" indent="-301180" defTabSz="457200">
              <a:spcBef>
                <a:spcPts val="1000"/>
              </a:spcBef>
              <a:defRPr sz="3162"/>
            </a:pPr>
            <a:r>
              <a:rPr lang="en-US">
                <a:solidFill>
                  <a:schemeClr val="tx1"/>
                </a:solidFill>
              </a:rPr>
              <a:t>Seek order = 51, 8, 0 , 73, 77, 100, 133, 140, 175</a:t>
            </a:r>
          </a:p>
          <a:p>
            <a:pPr marL="301180" indent="-301180" defTabSz="457200">
              <a:spcBef>
                <a:spcPts val="1000"/>
              </a:spcBef>
              <a:defRPr sz="3162"/>
            </a:pPr>
            <a:r>
              <a:rPr lang="en-US">
                <a:solidFill>
                  <a:schemeClr val="tx1"/>
                </a:solidFill>
              </a:rPr>
              <a:t>Seek distance = 12 + 43 + 8 + 73 + 4 + 23 + 33 + 7 + 35 = 238 cylinders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4" name="Group 1072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3004800" cy="9753600"/>
            <a:chOff x="0" y="0"/>
            <a:chExt cx="12192000" cy="6858000"/>
          </a:xfrm>
        </p:grpSpPr>
        <p:sp>
          <p:nvSpPr>
            <p:cNvPr id="1105" name="Rectangle 1073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06" name="Oval 1074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7" name="Oval 1075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8" name="Oval 1076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9" name="Oval 1077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0" name="Oval 1078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1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12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13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14" name="Rectangle 1083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15" name="Rectangle 1085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16" name="Rectangle 1087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000" y="673770"/>
            <a:ext cx="11975562" cy="839513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7" name="C-SCAN"/>
          <p:cNvSpPr txBox="1">
            <a:spLocks noGrp="1"/>
          </p:cNvSpPr>
          <p:nvPr>
            <p:ph type="title"/>
          </p:nvPr>
        </p:nvSpPr>
        <p:spPr>
          <a:xfrm>
            <a:off x="1231950" y="1216685"/>
            <a:ext cx="9345508" cy="1278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3600">
                <a:solidFill>
                  <a:schemeClr val="tx2"/>
                </a:solidFill>
              </a:rPr>
              <a:t>C-SCAN</a:t>
            </a:r>
          </a:p>
        </p:txBody>
      </p:sp>
      <p:sp>
        <p:nvSpPr>
          <p:cNvPr id="1117" name="Rectangle 1089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42709" y="420592"/>
            <a:ext cx="894079" cy="10918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z="28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34</a:t>
            </a:fld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1066" name="Identical to SCAN, except head returns to cylinder 0 when it reaches the end of the disk…"/>
          <p:cNvSpPr txBox="1">
            <a:spLocks noGrp="1"/>
          </p:cNvSpPr>
          <p:nvPr>
            <p:ph type="body" idx="1"/>
          </p:nvPr>
        </p:nvSpPr>
        <p:spPr>
          <a:xfrm>
            <a:off x="1231950" y="2957046"/>
            <a:ext cx="8727671" cy="5305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01752" indent="-301752" defTabSz="457200">
              <a:lnSpc>
                <a:spcPct val="90000"/>
              </a:lnSpc>
              <a:spcBef>
                <a:spcPts val="1000"/>
              </a:spcBef>
              <a:defRPr sz="3168"/>
            </a:pPr>
            <a:r>
              <a:rPr lang="en-US">
                <a:solidFill>
                  <a:schemeClr val="tx1"/>
                </a:solidFill>
              </a:rPr>
              <a:t>Identical to SCAN, except head returns to cylinder 0 when it reaches the end of the disk</a:t>
            </a:r>
          </a:p>
          <a:p>
            <a:pPr marL="553212" lvl="1" indent="-251459" defTabSz="457200">
              <a:lnSpc>
                <a:spcPct val="90000"/>
              </a:lnSpc>
              <a:spcBef>
                <a:spcPts val="1000"/>
              </a:spcBef>
              <a:defRPr sz="2772"/>
            </a:pPr>
            <a:r>
              <a:rPr lang="en-US">
                <a:solidFill>
                  <a:schemeClr val="tx1"/>
                </a:solidFill>
              </a:rPr>
              <a:t>Treats cylinder list as a circular list that wraps around the disk</a:t>
            </a:r>
          </a:p>
          <a:p>
            <a:pPr marL="553212" lvl="1" indent="-251459" defTabSz="457200">
              <a:lnSpc>
                <a:spcPct val="90000"/>
              </a:lnSpc>
              <a:spcBef>
                <a:spcPts val="1000"/>
              </a:spcBef>
              <a:defRPr sz="2772"/>
            </a:pPr>
            <a:r>
              <a:rPr lang="en-US">
                <a:solidFill>
                  <a:schemeClr val="tx1"/>
                </a:solidFill>
              </a:rPr>
              <a:t>Waiting time is more uniform for cylinders near the edge of the disk</a:t>
            </a:r>
          </a:p>
          <a:p>
            <a:pPr marL="301752" indent="-301752" defTabSz="457200">
              <a:lnSpc>
                <a:spcPct val="90000"/>
              </a:lnSpc>
              <a:spcBef>
                <a:spcPts val="1000"/>
              </a:spcBef>
              <a:defRPr sz="3168"/>
            </a:pPr>
            <a:r>
              <a:rPr lang="en-US">
                <a:solidFill>
                  <a:schemeClr val="tx1"/>
                </a:solidFill>
              </a:rPr>
              <a:t>Seek order = 73, 77, 100, 133, 140, 175, 199, 0, 8, 51</a:t>
            </a:r>
          </a:p>
          <a:p>
            <a:pPr marL="301752" indent="-301752" defTabSz="457200">
              <a:lnSpc>
                <a:spcPct val="90000"/>
              </a:lnSpc>
              <a:spcBef>
                <a:spcPts val="1000"/>
              </a:spcBef>
              <a:defRPr sz="3168"/>
            </a:pPr>
            <a:r>
              <a:rPr lang="en-US">
                <a:solidFill>
                  <a:schemeClr val="tx1"/>
                </a:solidFill>
              </a:rPr>
              <a:t>Distance = 10 + 4 + 23 + 33 + 7 + 35 + 24 + 199 + 8 + 43 = 386 cyls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1" name="Group 1111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3004800" cy="9753600"/>
            <a:chOff x="0" y="0"/>
            <a:chExt cx="12192000" cy="6858000"/>
          </a:xfrm>
        </p:grpSpPr>
        <p:sp>
          <p:nvSpPr>
            <p:cNvPr id="1142" name="Rectangle 1112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43" name="Oval 1113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4" name="Oval 1114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5" name="Oval 1115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6" name="Oval 1116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7" name="Oval 1117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8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49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50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51" name="Rectangle 1122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52" name="Rectangle 1124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53" name="Rectangle 1126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000" y="673770"/>
            <a:ext cx="11975562" cy="839513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06" name="C-LOOK"/>
          <p:cNvSpPr txBox="1">
            <a:spLocks noGrp="1"/>
          </p:cNvSpPr>
          <p:nvPr>
            <p:ph type="title"/>
          </p:nvPr>
        </p:nvSpPr>
        <p:spPr>
          <a:xfrm>
            <a:off x="1231950" y="1216685"/>
            <a:ext cx="9345508" cy="1278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3600">
                <a:solidFill>
                  <a:schemeClr val="tx2"/>
                </a:solidFill>
              </a:rPr>
              <a:t>C-LOOK</a:t>
            </a:r>
          </a:p>
        </p:txBody>
      </p:sp>
      <p:sp>
        <p:nvSpPr>
          <p:cNvPr id="1154" name="Rectangle 1128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42709" y="420592"/>
            <a:ext cx="894079" cy="10918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z="28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35</a:t>
            </a:fld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1105" name="Identical to C-SCAN, except head only travels as far as the last request in each direction…"/>
          <p:cNvSpPr txBox="1">
            <a:spLocks noGrp="1"/>
          </p:cNvSpPr>
          <p:nvPr>
            <p:ph type="body" idx="1"/>
          </p:nvPr>
        </p:nvSpPr>
        <p:spPr>
          <a:xfrm>
            <a:off x="1231950" y="2957046"/>
            <a:ext cx="8727671" cy="5305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Identical to C-SCAN, except head only travels as far as the last request in each direction</a:t>
            </a:r>
          </a:p>
          <a:p>
            <a:pPr lvl="1" defTabSz="457200"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Saves seek time from last sector to end of disk</a:t>
            </a:r>
          </a:p>
          <a:p>
            <a:pPr defTabSz="457200"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Seek order = 73, 77, 100, 133, 140, 175, 8, 51</a:t>
            </a:r>
          </a:p>
          <a:p>
            <a:pPr defTabSz="457200"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Distance = 10 + 4 + 23 + 33 + 7 + 35 + 167 + 43 = 322 cylinders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roup 1148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3004800" cy="9753600"/>
            <a:chOff x="0" y="0"/>
            <a:chExt cx="12192000" cy="6858000"/>
          </a:xfrm>
        </p:grpSpPr>
        <p:sp>
          <p:nvSpPr>
            <p:cNvPr id="1175" name="Rectangle 1149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51" name="Oval 1150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2" name="Oval 1151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3" name="Oval 1152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4" name="Oval 1153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5" name="Oval 1154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6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57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58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60" name="Rectangle 1159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62" name="Rectangle 1161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64" name="Group 1163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3004800" cy="9753600"/>
            <a:chOff x="0" y="0"/>
            <a:chExt cx="12192000" cy="6858000"/>
          </a:xfrm>
        </p:grpSpPr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66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1143" name="Picking a disk scheduling algorithm"/>
          <p:cNvSpPr txBox="1">
            <a:spLocks noGrp="1"/>
          </p:cNvSpPr>
          <p:nvPr>
            <p:ph type="title"/>
          </p:nvPr>
        </p:nvSpPr>
        <p:spPr>
          <a:xfrm>
            <a:off x="891996" y="1543891"/>
            <a:ext cx="3659677" cy="666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/>
            <a:r>
              <a:rPr lang="en-US" sz="3600" dirty="0">
                <a:solidFill>
                  <a:schemeClr val="tx1"/>
                </a:solidFill>
              </a:rPr>
              <a:t>Picking a disk scheduling algorithm</a:t>
            </a:r>
          </a:p>
        </p:txBody>
      </p:sp>
      <p:cxnSp>
        <p:nvCxnSpPr>
          <p:cNvPr id="1168" name="Straight Connector 1167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4582" y="2746291"/>
            <a:ext cx="0" cy="455168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2" name="SSTF is easy to implement and works OK if there aren’t too many disk requests in the queue…"/>
          <p:cNvSpPr txBox="1">
            <a:spLocks noGrp="1"/>
          </p:cNvSpPr>
          <p:nvPr>
            <p:ph type="body" idx="1"/>
          </p:nvPr>
        </p:nvSpPr>
        <p:spPr>
          <a:xfrm>
            <a:off x="5377492" y="1543891"/>
            <a:ext cx="6812810" cy="666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01752" indent="-301752" defTabSz="457200">
              <a:lnSpc>
                <a:spcPct val="90000"/>
              </a:lnSpc>
              <a:spcBef>
                <a:spcPts val="1000"/>
              </a:spcBef>
              <a:defRPr sz="3168"/>
            </a:pPr>
            <a:r>
              <a:rPr lang="en-US" sz="2000" dirty="0">
                <a:solidFill>
                  <a:schemeClr val="tx1"/>
                </a:solidFill>
              </a:rPr>
              <a:t>SSTF is easy to implement and works OK if there aren’t too many disk requests in the queue</a:t>
            </a:r>
          </a:p>
          <a:p>
            <a:pPr marL="301752" indent="-301752" defTabSz="457200">
              <a:lnSpc>
                <a:spcPct val="90000"/>
              </a:lnSpc>
              <a:spcBef>
                <a:spcPts val="1000"/>
              </a:spcBef>
              <a:defRPr sz="3168"/>
            </a:pPr>
            <a:r>
              <a:rPr lang="en-US" sz="2000" dirty="0">
                <a:solidFill>
                  <a:schemeClr val="tx1"/>
                </a:solidFill>
              </a:rPr>
              <a:t>SCAN-type algorithms perform better for systems under heavy load</a:t>
            </a:r>
          </a:p>
          <a:p>
            <a:pPr marL="553212" lvl="1" indent="-251459" defTabSz="457200">
              <a:lnSpc>
                <a:spcPct val="90000"/>
              </a:lnSpc>
              <a:spcBef>
                <a:spcPts val="1000"/>
              </a:spcBef>
              <a:defRPr sz="2772"/>
            </a:pPr>
            <a:r>
              <a:rPr lang="en-US" sz="2000" dirty="0">
                <a:solidFill>
                  <a:schemeClr val="tx1"/>
                </a:solidFill>
              </a:rPr>
              <a:t>More fair than SSTF</a:t>
            </a:r>
          </a:p>
          <a:p>
            <a:pPr marL="553212" lvl="1" indent="-251459" defTabSz="457200">
              <a:lnSpc>
                <a:spcPct val="90000"/>
              </a:lnSpc>
              <a:spcBef>
                <a:spcPts val="1000"/>
              </a:spcBef>
              <a:defRPr sz="2772"/>
            </a:pPr>
            <a:r>
              <a:rPr lang="en-US" sz="2000" dirty="0">
                <a:solidFill>
                  <a:schemeClr val="tx1"/>
                </a:solidFill>
              </a:rPr>
              <a:t>Use LOOK rather than SCAN algorithms to save time</a:t>
            </a:r>
          </a:p>
          <a:p>
            <a:pPr marL="301752" indent="-301752" defTabSz="457200">
              <a:lnSpc>
                <a:spcPct val="90000"/>
              </a:lnSpc>
              <a:spcBef>
                <a:spcPts val="1000"/>
              </a:spcBef>
              <a:defRPr sz="3168"/>
            </a:pPr>
            <a:r>
              <a:rPr lang="en-US" sz="2000" dirty="0">
                <a:solidFill>
                  <a:schemeClr val="tx1"/>
                </a:solidFill>
              </a:rPr>
              <a:t>Long seeks aren’t too expensive, so choose C-LOOK over LOOK to make response time more even</a:t>
            </a:r>
          </a:p>
          <a:p>
            <a:pPr marL="301752" indent="-301752" defTabSz="457200">
              <a:lnSpc>
                <a:spcPct val="90000"/>
              </a:lnSpc>
              <a:spcBef>
                <a:spcPts val="1000"/>
              </a:spcBef>
              <a:defRPr sz="3168"/>
            </a:pPr>
            <a:r>
              <a:rPr lang="en-US" sz="2000" dirty="0">
                <a:solidFill>
                  <a:schemeClr val="tx1"/>
                </a:solidFill>
              </a:rPr>
              <a:t>Disk request scheduling interacts with algorithms for allocating blocks to files</a:t>
            </a:r>
          </a:p>
          <a:p>
            <a:pPr marL="553212" lvl="1" indent="-251459" defTabSz="457200">
              <a:lnSpc>
                <a:spcPct val="90000"/>
              </a:lnSpc>
              <a:spcBef>
                <a:spcPts val="1000"/>
              </a:spcBef>
              <a:defRPr sz="2772"/>
            </a:pPr>
            <a:r>
              <a:rPr lang="en-US" sz="2000" dirty="0">
                <a:solidFill>
                  <a:schemeClr val="tx1"/>
                </a:solidFill>
              </a:rPr>
              <a:t>Make scheduling algorithm modular: allow it to be changed without changing the file system</a:t>
            </a:r>
          </a:p>
          <a:p>
            <a:pPr marL="301752" indent="-301752" defTabSz="457200">
              <a:lnSpc>
                <a:spcPct val="90000"/>
              </a:lnSpc>
              <a:spcBef>
                <a:spcPts val="1000"/>
              </a:spcBef>
              <a:defRPr sz="3168"/>
            </a:pPr>
            <a:r>
              <a:rPr lang="en-US" sz="2000" dirty="0">
                <a:solidFill>
                  <a:schemeClr val="tx1"/>
                </a:solidFill>
              </a:rPr>
              <a:t>Use SSTF or FCFS for lightly loaded systems</a:t>
            </a:r>
          </a:p>
          <a:p>
            <a:pPr marL="301752" indent="-301752" defTabSz="457200">
              <a:lnSpc>
                <a:spcPct val="90000"/>
              </a:lnSpc>
              <a:spcBef>
                <a:spcPts val="1000"/>
              </a:spcBef>
              <a:defRPr sz="3168"/>
            </a:pPr>
            <a:r>
              <a:rPr lang="en-US" sz="2000" dirty="0">
                <a:solidFill>
                  <a:schemeClr val="tx1"/>
                </a:solidFill>
              </a:rPr>
              <a:t>Use C-LOOK for heavily loaded systems</a:t>
            </a:r>
          </a:p>
        </p:txBody>
      </p:sp>
      <p:sp>
        <p:nvSpPr>
          <p:cNvPr id="11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25870" y="452070"/>
            <a:ext cx="894079" cy="10918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spcAft>
                <a:spcPts val="600"/>
              </a:spcAft>
            </a:pPr>
            <a:fld id="{86CB4B4D-7CA3-9044-876B-883B54F8677D}" type="slidenum">
              <a:rPr lang="en-US" sz="2800">
                <a:solidFill>
                  <a:schemeClr val="tx1"/>
                </a:solidFill>
              </a:rPr>
              <a:pPr algn="l">
                <a:spcAft>
                  <a:spcPts val="600"/>
                </a:spcAft>
              </a:pPr>
              <a:t>36</a:t>
            </a:fld>
            <a:endParaRPr lang="en-US" sz="280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3004800" cy="9753600"/>
            <a:chOff x="0" y="0"/>
            <a:chExt cx="12192000" cy="6858000"/>
          </a:xfrm>
        </p:grpSpPr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56" name="Oval 1155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7" name="Oval 1156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8" name="Oval 1157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9" name="Oval 1158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0" name="Oval 1159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1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62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63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65" name="Rectangle 1164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167" name="Rectangle 1166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0" name="Picture 1149">
            <a:extLst>
              <a:ext uri="{FF2B5EF4-FFF2-40B4-BE49-F238E27FC236}">
                <a16:creationId xmlns:a16="http://schemas.microsoft.com/office/drawing/2014/main" id="{3DF458CD-521B-2CE4-EE7C-D8D3BCCB99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25000" b="-1"/>
          <a:stretch/>
        </p:blipFill>
        <p:spPr>
          <a:xfrm>
            <a:off x="20" y="10"/>
            <a:ext cx="13004780" cy="9753590"/>
          </a:xfrm>
          <a:prstGeom prst="rect">
            <a:avLst/>
          </a:prstGeom>
        </p:spPr>
      </p:pic>
      <p:sp>
        <p:nvSpPr>
          <p:cNvPr id="1147" name="Flash memory (and SSDs)"/>
          <p:cNvSpPr txBox="1">
            <a:spLocks noGrp="1"/>
          </p:cNvSpPr>
          <p:nvPr>
            <p:ph type="title"/>
          </p:nvPr>
        </p:nvSpPr>
        <p:spPr>
          <a:xfrm>
            <a:off x="1231950" y="1384772"/>
            <a:ext cx="9345508" cy="1005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3600">
                <a:solidFill>
                  <a:schemeClr val="tx1"/>
                </a:solidFill>
              </a:rPr>
              <a:t>Flash memory (and SSDs)</a:t>
            </a:r>
          </a:p>
        </p:txBody>
      </p:sp>
      <p:sp>
        <p:nvSpPr>
          <p:cNvPr id="11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42709" y="420592"/>
            <a:ext cx="894079" cy="10918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86CB4B4D-7CA3-9044-876B-883B54F8677D}" type="slidenum">
              <a:rPr lang="en-US" sz="2800">
                <a:solidFill>
                  <a:schemeClr val="tx1"/>
                </a:solidFill>
              </a:rPr>
              <a:pPr defTabSz="914400">
                <a:spcAft>
                  <a:spcPts val="600"/>
                </a:spcAft>
              </a:pPr>
              <a:t>37</a:t>
            </a:fld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46" name="Compared to disk, flash is…"/>
          <p:cNvSpPr txBox="1">
            <a:spLocks noGrp="1"/>
          </p:cNvSpPr>
          <p:nvPr>
            <p:ph type="body" idx="1"/>
          </p:nvPr>
        </p:nvSpPr>
        <p:spPr>
          <a:xfrm>
            <a:off x="1231950" y="2784090"/>
            <a:ext cx="9655125" cy="577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20039" indent="-320039" defTabSz="457200">
              <a:lnSpc>
                <a:spcPct val="90000"/>
              </a:lnSpc>
              <a:spcBef>
                <a:spcPts val="1000"/>
              </a:spcBef>
              <a:defRPr sz="3359"/>
            </a:pPr>
            <a:r>
              <a:rPr lang="en-US" sz="2000" dirty="0">
                <a:solidFill>
                  <a:schemeClr val="tx1"/>
                </a:solidFill>
              </a:rPr>
              <a:t>Compared to disk, flash is</a:t>
            </a:r>
          </a:p>
          <a:p>
            <a:pPr marL="562573" lvl="1" indent="-269965" defTabSz="457200">
              <a:lnSpc>
                <a:spcPct val="90000"/>
              </a:lnSpc>
              <a:spcBef>
                <a:spcPts val="1000"/>
              </a:spcBef>
              <a:defRPr sz="2976"/>
            </a:pPr>
            <a:r>
              <a:rPr lang="en-US" sz="2000" dirty="0">
                <a:solidFill>
                  <a:schemeClr val="tx1"/>
                </a:solidFill>
              </a:rPr>
              <a:t>Faster (shorter access time, but lower bandwidth)</a:t>
            </a:r>
          </a:p>
          <a:p>
            <a:pPr marL="562573" lvl="1" indent="-269965" defTabSz="457200">
              <a:lnSpc>
                <a:spcPct val="90000"/>
              </a:lnSpc>
              <a:spcBef>
                <a:spcPts val="1000"/>
              </a:spcBef>
              <a:defRPr sz="2976"/>
            </a:pPr>
            <a:r>
              <a:rPr lang="en-US" sz="2000" dirty="0">
                <a:solidFill>
                  <a:schemeClr val="tx1"/>
                </a:solidFill>
              </a:rPr>
              <a:t>More expensive</a:t>
            </a:r>
          </a:p>
          <a:p>
            <a:pPr marL="562573" lvl="1" indent="-269965" defTabSz="457200">
              <a:lnSpc>
                <a:spcPct val="90000"/>
              </a:lnSpc>
              <a:spcBef>
                <a:spcPts val="1000"/>
              </a:spcBef>
              <a:defRPr sz="2976"/>
            </a:pPr>
            <a:r>
              <a:rPr lang="en-US" sz="2000" dirty="0">
                <a:solidFill>
                  <a:schemeClr val="tx1"/>
                </a:solidFill>
              </a:rPr>
              <a:t>More reliable (devices)</a:t>
            </a:r>
          </a:p>
          <a:p>
            <a:pPr marL="562573" lvl="1" indent="-269965" defTabSz="457200">
              <a:lnSpc>
                <a:spcPct val="90000"/>
              </a:lnSpc>
              <a:spcBef>
                <a:spcPts val="1000"/>
              </a:spcBef>
              <a:defRPr sz="2976"/>
            </a:pPr>
            <a:r>
              <a:rPr lang="en-US" sz="2000" dirty="0">
                <a:solidFill>
                  <a:schemeClr val="tx1"/>
                </a:solidFill>
              </a:rPr>
              <a:t>Less reliable (sectors)</a:t>
            </a:r>
          </a:p>
          <a:p>
            <a:pPr marL="320039" indent="-320039" defTabSz="457200">
              <a:lnSpc>
                <a:spcPct val="90000"/>
              </a:lnSpc>
              <a:spcBef>
                <a:spcPts val="1000"/>
              </a:spcBef>
              <a:defRPr sz="3359"/>
            </a:pPr>
            <a:r>
              <a:rPr lang="en-US" sz="2000" dirty="0">
                <a:solidFill>
                  <a:schemeClr val="tx1"/>
                </a:solidFill>
              </a:rPr>
              <a:t>Compared to DRAM, flash is</a:t>
            </a:r>
          </a:p>
          <a:p>
            <a:pPr marL="562573" lvl="1" indent="-269965" defTabSz="457200">
              <a:lnSpc>
                <a:spcPct val="90000"/>
              </a:lnSpc>
              <a:spcBef>
                <a:spcPts val="1000"/>
              </a:spcBef>
              <a:defRPr sz="2976"/>
            </a:pPr>
            <a:r>
              <a:rPr lang="en-US" sz="2000" dirty="0">
                <a:solidFill>
                  <a:schemeClr val="tx1"/>
                </a:solidFill>
              </a:rPr>
              <a:t>Cheaper (a bit)</a:t>
            </a:r>
          </a:p>
          <a:p>
            <a:pPr marL="562573" lvl="1" indent="-269965" defTabSz="457200">
              <a:lnSpc>
                <a:spcPct val="90000"/>
              </a:lnSpc>
              <a:spcBef>
                <a:spcPts val="1000"/>
              </a:spcBef>
              <a:defRPr sz="2976"/>
            </a:pPr>
            <a:r>
              <a:rPr lang="en-US" sz="2000" dirty="0">
                <a:solidFill>
                  <a:schemeClr val="tx1"/>
                </a:solidFill>
              </a:rPr>
              <a:t>Non-volatile (data survives power loss)</a:t>
            </a:r>
          </a:p>
          <a:p>
            <a:pPr marL="562573" lvl="1" indent="-269965" defTabSz="457200">
              <a:lnSpc>
                <a:spcPct val="90000"/>
              </a:lnSpc>
              <a:spcBef>
                <a:spcPts val="1000"/>
              </a:spcBef>
              <a:defRPr sz="2976"/>
            </a:pPr>
            <a:r>
              <a:rPr lang="en-US" sz="2000" dirty="0">
                <a:solidFill>
                  <a:schemeClr val="tx1"/>
                </a:solidFill>
              </a:rPr>
              <a:t>Slower</a:t>
            </a:r>
          </a:p>
          <a:p>
            <a:pPr marL="320039" indent="-320039" defTabSz="457200">
              <a:lnSpc>
                <a:spcPct val="90000"/>
              </a:lnSpc>
              <a:spcBef>
                <a:spcPts val="1000"/>
              </a:spcBef>
              <a:defRPr sz="3359"/>
            </a:pPr>
            <a:r>
              <a:rPr lang="en-US" sz="2000" dirty="0">
                <a:solidFill>
                  <a:schemeClr val="tx1"/>
                </a:solidFill>
              </a:rPr>
              <a:t>Use flash as a level between disk and memory?</a:t>
            </a:r>
          </a:p>
          <a:p>
            <a:pPr marL="320039" indent="-320039" defTabSz="457200">
              <a:lnSpc>
                <a:spcPct val="90000"/>
              </a:lnSpc>
              <a:spcBef>
                <a:spcPts val="1000"/>
              </a:spcBef>
              <a:defRPr sz="3359"/>
            </a:pPr>
            <a:r>
              <a:rPr lang="en-US" sz="2000" dirty="0">
                <a:solidFill>
                  <a:schemeClr val="tx1"/>
                </a:solidFill>
              </a:rPr>
              <a:t>Issues</a:t>
            </a:r>
          </a:p>
          <a:p>
            <a:pPr marL="562573" lvl="1" indent="-269965" defTabSz="457200">
              <a:lnSpc>
                <a:spcPct val="90000"/>
              </a:lnSpc>
              <a:spcBef>
                <a:spcPts val="1000"/>
              </a:spcBef>
              <a:defRPr sz="2976"/>
            </a:pPr>
            <a:r>
              <a:rPr lang="en-US" sz="2000" dirty="0">
                <a:solidFill>
                  <a:schemeClr val="tx1"/>
                </a:solidFill>
              </a:rPr>
              <a:t>Can’t overwrite sectors “in place”</a:t>
            </a:r>
          </a:p>
          <a:p>
            <a:pPr marL="562573" lvl="1" indent="-269965" defTabSz="457200">
              <a:lnSpc>
                <a:spcPct val="90000"/>
              </a:lnSpc>
              <a:spcBef>
                <a:spcPts val="1000"/>
              </a:spcBef>
              <a:defRPr sz="2976"/>
            </a:pPr>
            <a:r>
              <a:rPr lang="en-US" sz="2000" dirty="0">
                <a:solidFill>
                  <a:schemeClr val="tx1"/>
                </a:solidFill>
              </a:rPr>
              <a:t>Flash wears out: can only write 3,000–100,000 times per memory cell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9" name="Group 1172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3004800" cy="9753600"/>
            <a:chOff x="0" y="0"/>
            <a:chExt cx="12192000" cy="6858000"/>
          </a:xfrm>
        </p:grpSpPr>
        <p:sp>
          <p:nvSpPr>
            <p:cNvPr id="1260" name="Rectangle 1173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61" name="Oval 1174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62" name="Oval 1175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63" name="Oval 1176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64" name="Oval 1177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65" name="Oval 1178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66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67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68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69" name="Rectangle 1183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70" name="Rectangle 1185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71" name="Rectangle 1187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000" y="673770"/>
            <a:ext cx="11975562" cy="839513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7" name="Writing to flash memory"/>
          <p:cNvSpPr txBox="1">
            <a:spLocks noGrp="1"/>
          </p:cNvSpPr>
          <p:nvPr>
            <p:ph type="title"/>
          </p:nvPr>
        </p:nvSpPr>
        <p:spPr>
          <a:xfrm>
            <a:off x="1231950" y="1216685"/>
            <a:ext cx="9345508" cy="1278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3600">
                <a:solidFill>
                  <a:schemeClr val="tx2"/>
                </a:solidFill>
              </a:rPr>
              <a:t>Writing to flash memory</a:t>
            </a:r>
          </a:p>
        </p:txBody>
      </p:sp>
      <p:sp>
        <p:nvSpPr>
          <p:cNvPr id="1272" name="Rectangle 1189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42709" y="420592"/>
            <a:ext cx="894079" cy="10918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z="28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38</a:t>
            </a:fld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1166" name="Can’t overwrite page in place…"/>
          <p:cNvSpPr txBox="1">
            <a:spLocks noGrp="1"/>
          </p:cNvSpPr>
          <p:nvPr>
            <p:ph type="body" idx="1"/>
          </p:nvPr>
        </p:nvSpPr>
        <p:spPr>
          <a:xfrm>
            <a:off x="1231950" y="2957046"/>
            <a:ext cx="8727671" cy="5305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Can’t overwrite page in place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Need to write to “clean” region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Unit of erase is “erase block”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One solution: copy entire erase block to new location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Modify the page being written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This isn’t efficient!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Flash vendors spend a lot of time on Flash Translation Layers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FTLs map logical page numbers to physical pages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Also manage wear leveling: distribute erases among blocks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6" name="Group 1305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3004800" cy="9753600"/>
            <a:chOff x="0" y="0"/>
            <a:chExt cx="12192000" cy="6858000"/>
          </a:xfrm>
        </p:grpSpPr>
        <p:sp>
          <p:nvSpPr>
            <p:cNvPr id="1307" name="Rectangle 1306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08" name="Oval 1307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09" name="Oval 1308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10" name="Oval 1309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11" name="Oval 1310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12" name="Oval 1311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13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14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15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17" name="Rectangle 1316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19" name="Rectangle 1318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000" y="673770"/>
            <a:ext cx="11975562" cy="839513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00" name="Handling flash in the OS"/>
          <p:cNvSpPr txBox="1">
            <a:spLocks noGrp="1"/>
          </p:cNvSpPr>
          <p:nvPr>
            <p:ph type="title"/>
          </p:nvPr>
        </p:nvSpPr>
        <p:spPr>
          <a:xfrm>
            <a:off x="1231950" y="1216685"/>
            <a:ext cx="9345508" cy="1278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3600">
                <a:solidFill>
                  <a:schemeClr val="tx2"/>
                </a:solidFill>
              </a:rPr>
              <a:t>Handling flash in the OS</a:t>
            </a:r>
          </a:p>
        </p:txBody>
      </p:sp>
      <p:sp>
        <p:nvSpPr>
          <p:cNvPr id="1323" name="Rectangle 1322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42709" y="420592"/>
            <a:ext cx="894079" cy="10918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z="28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39</a:t>
            </a:fld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1299" name="Treat it like a disk?…"/>
          <p:cNvSpPr txBox="1">
            <a:spLocks noGrp="1"/>
          </p:cNvSpPr>
          <p:nvPr>
            <p:ph type="body" idx="1"/>
          </p:nvPr>
        </p:nvSpPr>
        <p:spPr>
          <a:xfrm>
            <a:off x="1231950" y="2957046"/>
            <a:ext cx="8727671" cy="5305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Treat it like a disk?</a:t>
            </a:r>
          </a:p>
          <a:p>
            <a:pPr lvl="1" defTabSz="457200"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Flash is written in blocks, just like a disk</a:t>
            </a:r>
          </a:p>
          <a:p>
            <a:pPr lvl="2" defTabSz="457200"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Blocks have to be erased first: somewhat slow</a:t>
            </a:r>
          </a:p>
          <a:p>
            <a:pPr lvl="2" defTabSz="457200"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Erase blocks are much larger than pages</a:t>
            </a:r>
          </a:p>
          <a:p>
            <a:pPr lvl="1" defTabSz="457200"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Flash is random access, just like a disk</a:t>
            </a:r>
          </a:p>
          <a:p>
            <a:pPr marL="553720" lvl="1" indent="-248920" defTabSz="457200"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This approach is often used!</a:t>
            </a:r>
          </a:p>
          <a:p>
            <a:pPr defTabSz="457200"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Need to be careful about wearing out flash</a:t>
            </a:r>
          </a:p>
          <a:p>
            <a:pPr lvl="1" defTabSz="457200"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Most flash devices do “wear leveling”: remap blocks internally when they’re erased</a:t>
            </a:r>
          </a:p>
          <a:p>
            <a:pPr lvl="1" defTabSz="457200"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File systems for flash should take wear into account</a:t>
            </a:r>
          </a:p>
          <a:p>
            <a:pPr lvl="2" defTabSz="457200"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Many don’t, including the standard VFAT file system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3004800" cy="9753600"/>
            <a:chOff x="0" y="0"/>
            <a:chExt cx="12192000" cy="685800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5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6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7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3" name="Rectangle 182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000" y="673770"/>
            <a:ext cx="11975562" cy="839513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6" name="Device controllers"/>
          <p:cNvSpPr txBox="1">
            <a:spLocks noGrp="1"/>
          </p:cNvSpPr>
          <p:nvPr>
            <p:ph type="title"/>
          </p:nvPr>
        </p:nvSpPr>
        <p:spPr>
          <a:xfrm>
            <a:off x="1231950" y="1216685"/>
            <a:ext cx="9345508" cy="1278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3600">
                <a:solidFill>
                  <a:schemeClr val="tx2"/>
                </a:solidFill>
              </a:rPr>
              <a:t>Device controllers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42709" y="420592"/>
            <a:ext cx="894079" cy="109182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z="28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135" name="I/O devices have components…"/>
          <p:cNvSpPr txBox="1">
            <a:spLocks noGrp="1"/>
          </p:cNvSpPr>
          <p:nvPr>
            <p:ph type="body" idx="1"/>
          </p:nvPr>
        </p:nvSpPr>
        <p:spPr>
          <a:xfrm>
            <a:off x="1231950" y="2957046"/>
            <a:ext cx="8727671" cy="5305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I/O devices have components</a:t>
            </a:r>
          </a:p>
          <a:p>
            <a:pPr lvl="1" defTabSz="457200"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Mechanical component </a:t>
            </a:r>
          </a:p>
          <a:p>
            <a:pPr lvl="1" defTabSz="457200"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Electronic component</a:t>
            </a:r>
          </a:p>
          <a:p>
            <a:pPr defTabSz="457200"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Electronic component controls the device</a:t>
            </a:r>
          </a:p>
          <a:p>
            <a:pPr lvl="1" defTabSz="457200"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May be able to handle multiple devices</a:t>
            </a:r>
          </a:p>
          <a:p>
            <a:pPr lvl="1" defTabSz="457200"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May be more than one controller per mechanical component (example: hard drive)</a:t>
            </a:r>
          </a:p>
          <a:p>
            <a:pPr defTabSz="457200"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Controller's tasks</a:t>
            </a:r>
          </a:p>
          <a:p>
            <a:pPr lvl="1" defTabSz="457200"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Convert serial bit stream to block of bytes</a:t>
            </a:r>
          </a:p>
          <a:p>
            <a:pPr lvl="1" defTabSz="457200"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Perform error correction as necessary</a:t>
            </a:r>
          </a:p>
          <a:p>
            <a:pPr lvl="1" defTabSz="457200"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Make available to main memory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4" name="Group 1313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3004800" cy="9753600"/>
            <a:chOff x="0" y="0"/>
            <a:chExt cx="12192000" cy="6858000"/>
          </a:xfrm>
        </p:grpSpPr>
        <p:sp>
          <p:nvSpPr>
            <p:cNvPr id="1315" name="Rectangle 1314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16" name="Oval 1315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17" name="Oval 1316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18" name="Oval 1317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19" name="Oval 1318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0" name="Oval 1319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1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22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23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29" name="Rectangle 1328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000" y="673770"/>
            <a:ext cx="11975562" cy="839513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08" name="Clock hardware"/>
          <p:cNvSpPr txBox="1">
            <a:spLocks noGrp="1"/>
          </p:cNvSpPr>
          <p:nvPr>
            <p:ph type="title"/>
          </p:nvPr>
        </p:nvSpPr>
        <p:spPr>
          <a:xfrm>
            <a:off x="1231950" y="1216685"/>
            <a:ext cx="9345508" cy="1278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3600">
                <a:solidFill>
                  <a:schemeClr val="tx2"/>
                </a:solidFill>
              </a:rPr>
              <a:t>Clock hardware</a:t>
            </a:r>
          </a:p>
        </p:txBody>
      </p:sp>
      <p:sp>
        <p:nvSpPr>
          <p:cNvPr id="1331" name="Rectangle 1330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0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42709" y="420592"/>
            <a:ext cx="894079" cy="10918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z="28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40</a:t>
            </a:fld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1307" name="Crystal oscillator with fixed frequency (only when computer is on)…"/>
          <p:cNvSpPr txBox="1">
            <a:spLocks noGrp="1"/>
          </p:cNvSpPr>
          <p:nvPr>
            <p:ph type="body" idx="1"/>
          </p:nvPr>
        </p:nvSpPr>
        <p:spPr>
          <a:xfrm>
            <a:off x="1231950" y="2957046"/>
            <a:ext cx="8727671" cy="5305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Bef>
                <a:spcPts val="1000"/>
              </a:spcBef>
            </a:pPr>
            <a:r>
              <a:rPr lang="en-US" sz="1400">
                <a:solidFill>
                  <a:schemeClr val="tx1"/>
                </a:solidFill>
              </a:rPr>
              <a:t>Crystal oscillator with fixed frequency (only when computer is on)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</a:pPr>
            <a:r>
              <a:rPr lang="en-US" sz="1400">
                <a:solidFill>
                  <a:schemeClr val="tx1"/>
                </a:solidFill>
              </a:rPr>
              <a:t>Typically used to time short intervals (~ 1 second)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</a:pPr>
            <a:r>
              <a:rPr lang="en-US" sz="1400">
                <a:solidFill>
                  <a:schemeClr val="tx1"/>
                </a:solidFill>
              </a:rPr>
              <a:t>May be used to correct time-of-day clock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</a:pPr>
            <a:r>
              <a:rPr lang="en-US" sz="1400">
                <a:solidFill>
                  <a:schemeClr val="tx1"/>
                </a:solidFill>
              </a:rPr>
              <a:t>Time-of-day clock (runs when system is off)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</a:pPr>
            <a:r>
              <a:rPr lang="en-US" sz="1400">
                <a:solidFill>
                  <a:schemeClr val="tx1"/>
                </a:solidFill>
              </a:rPr>
              <a:t>Keeps minutes, hours, days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</a:pPr>
            <a:r>
              <a:rPr lang="en-US" sz="1400">
                <a:solidFill>
                  <a:schemeClr val="tx1"/>
                </a:solidFill>
              </a:rPr>
              <a:t>May not be too accurate…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</a:pPr>
            <a:r>
              <a:rPr lang="en-US" sz="1400">
                <a:solidFill>
                  <a:schemeClr val="tx1"/>
                </a:solidFill>
              </a:rPr>
              <a:t>Used to load system clock at startup</a:t>
            </a:r>
          </a:p>
          <a:p>
            <a:pPr defTabSz="457200">
              <a:lnSpc>
                <a:spcPct val="90000"/>
              </a:lnSpc>
              <a:spcBef>
                <a:spcPts val="1000"/>
              </a:spcBef>
            </a:pPr>
            <a:r>
              <a:rPr lang="en-US" sz="1400">
                <a:solidFill>
                  <a:schemeClr val="tx1"/>
                </a:solidFill>
              </a:rPr>
              <a:t>Time kept in seconds and ticks (often 10</a:t>
            </a:r>
            <a:r>
              <a:rPr lang="en-US" sz="1400" baseline="31999">
                <a:solidFill>
                  <a:schemeClr val="tx1"/>
                </a:solidFill>
              </a:rPr>
              <a:t>2</a:t>
            </a:r>
            <a:r>
              <a:rPr lang="en-US" sz="1400">
                <a:solidFill>
                  <a:schemeClr val="tx1"/>
                </a:solidFill>
              </a:rPr>
              <a:t>–10</a:t>
            </a:r>
            <a:r>
              <a:rPr lang="en-US" sz="1400" baseline="31999">
                <a:solidFill>
                  <a:schemeClr val="tx1"/>
                </a:solidFill>
              </a:rPr>
              <a:t>6</a:t>
            </a:r>
            <a:r>
              <a:rPr lang="en-US" sz="1400">
                <a:solidFill>
                  <a:schemeClr val="tx1"/>
                </a:solidFill>
              </a:rPr>
              <a:t> per second)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</a:pPr>
            <a:r>
              <a:rPr lang="en-US" sz="1400">
                <a:solidFill>
                  <a:schemeClr val="tx1"/>
                </a:solidFill>
              </a:rPr>
              <a:t>Number of seconds since a particular time</a:t>
            </a:r>
          </a:p>
          <a:p>
            <a:pPr lvl="2" defTabSz="457200">
              <a:lnSpc>
                <a:spcPct val="90000"/>
              </a:lnSpc>
              <a:spcBef>
                <a:spcPts val="1000"/>
              </a:spcBef>
            </a:pPr>
            <a:r>
              <a:rPr lang="en-US" sz="1400">
                <a:solidFill>
                  <a:schemeClr val="tx1"/>
                </a:solidFill>
              </a:rPr>
              <a:t>For many versions of Unix, tick 0 was on January 1, 1970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</a:pPr>
            <a:r>
              <a:rPr lang="en-US" sz="1400">
                <a:solidFill>
                  <a:schemeClr val="tx1"/>
                </a:solidFill>
              </a:rPr>
              <a:t>Number of ticks this second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</a:pPr>
            <a:r>
              <a:rPr lang="en-US" sz="1400">
                <a:solidFill>
                  <a:schemeClr val="tx1"/>
                </a:solidFill>
              </a:rPr>
              <a:t>Advance ticks once per clock interrupt</a:t>
            </a:r>
          </a:p>
          <a:p>
            <a:pPr lvl="1" defTabSz="457200">
              <a:lnSpc>
                <a:spcPct val="90000"/>
              </a:lnSpc>
              <a:spcBef>
                <a:spcPts val="1000"/>
              </a:spcBef>
            </a:pPr>
            <a:r>
              <a:rPr lang="en-US" sz="1400">
                <a:solidFill>
                  <a:schemeClr val="tx1"/>
                </a:solidFill>
              </a:rPr>
              <a:t>Advance seconds when ticks “overflow”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" name="Group 1319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3004800" cy="9753600"/>
            <a:chOff x="0" y="0"/>
            <a:chExt cx="12192000" cy="6858000"/>
          </a:xfrm>
        </p:grpSpPr>
        <p:sp>
          <p:nvSpPr>
            <p:cNvPr id="1321" name="Rectangle 1320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22" name="Oval 1321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3" name="Oval 1322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4" name="Oval 1323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5" name="Oval 1324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6" name="Oval 1325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7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28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29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31" name="Rectangle 1330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35" name="Rectangle 1334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000" y="673770"/>
            <a:ext cx="11975562" cy="839513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14" name="Keeping time"/>
          <p:cNvSpPr txBox="1">
            <a:spLocks noGrp="1"/>
          </p:cNvSpPr>
          <p:nvPr>
            <p:ph type="title"/>
          </p:nvPr>
        </p:nvSpPr>
        <p:spPr>
          <a:xfrm>
            <a:off x="1231950" y="1216685"/>
            <a:ext cx="9345508" cy="1278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3600">
                <a:solidFill>
                  <a:schemeClr val="tx2"/>
                </a:solidFill>
              </a:rPr>
              <a:t>Keeping time</a:t>
            </a:r>
          </a:p>
        </p:txBody>
      </p:sp>
      <p:sp>
        <p:nvSpPr>
          <p:cNvPr id="1337" name="Rectangle 1336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42709" y="420592"/>
            <a:ext cx="894079" cy="10918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z="28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41</a:t>
            </a:fld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1313" name="Check time via the Web…"/>
          <p:cNvSpPr txBox="1">
            <a:spLocks noGrp="1"/>
          </p:cNvSpPr>
          <p:nvPr>
            <p:ph type="body" idx="1"/>
          </p:nvPr>
        </p:nvSpPr>
        <p:spPr>
          <a:xfrm>
            <a:off x="1231950" y="2957046"/>
            <a:ext cx="8727671" cy="5305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Check time via the Web</a:t>
            </a:r>
          </a:p>
          <a:p>
            <a:pPr lvl="1" defTabSz="457200"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Protocol to get time from accurate time servers (ntp)</a:t>
            </a:r>
          </a:p>
          <a:p>
            <a:pPr defTabSz="457200"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What happens when system clock is slow?</a:t>
            </a:r>
          </a:p>
          <a:p>
            <a:pPr lvl="1" defTabSz="457200"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Advance clock to the correct current time</a:t>
            </a:r>
          </a:p>
          <a:p>
            <a:pPr lvl="1" defTabSz="457200"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May be done all at once or over a minute or two</a:t>
            </a:r>
          </a:p>
          <a:p>
            <a:pPr defTabSz="457200"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What happens when system clock is fast?</a:t>
            </a:r>
          </a:p>
          <a:p>
            <a:pPr lvl="1" defTabSz="457200"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Can’t have time run backwards!</a:t>
            </a:r>
          </a:p>
          <a:p>
            <a:pPr lvl="1" defTabSz="457200"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Instead, advance time more slowly than normal until the clock is correct</a:t>
            </a:r>
          </a:p>
          <a:p>
            <a:pPr defTabSz="457200">
              <a:spcBef>
                <a:spcPts val="1000"/>
              </a:spcBef>
            </a:pPr>
            <a:r>
              <a:rPr lang="en-US">
                <a:solidFill>
                  <a:schemeClr val="tx1"/>
                </a:solidFill>
              </a:rPr>
              <a:t>Track clock drift, do periodic updates to keep clock accurate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3" name="Group 1332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3004800" cy="9753600"/>
            <a:chOff x="0" y="0"/>
            <a:chExt cx="12192000" cy="6858000"/>
          </a:xfrm>
        </p:grpSpPr>
        <p:sp>
          <p:nvSpPr>
            <p:cNvPr id="1345" name="Rectangle 1333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47" name="Oval 1334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36" name="Oval 1335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37" name="Oval 1336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38" name="Oval 1337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39" name="Oval 1338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40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41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42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44" name="Rectangle 1343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46" name="Rectangle 1345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48" name="Rectangle 1347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000" y="673770"/>
            <a:ext cx="11975562" cy="839513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27" name="Using timers in software"/>
          <p:cNvSpPr txBox="1">
            <a:spLocks noGrp="1"/>
          </p:cNvSpPr>
          <p:nvPr>
            <p:ph type="title"/>
          </p:nvPr>
        </p:nvSpPr>
        <p:spPr>
          <a:xfrm>
            <a:off x="1231950" y="1216685"/>
            <a:ext cx="9345508" cy="1278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3600">
                <a:solidFill>
                  <a:schemeClr val="tx2"/>
                </a:solidFill>
              </a:rPr>
              <a:t>Using timers in software</a:t>
            </a:r>
          </a:p>
        </p:txBody>
      </p:sp>
      <p:sp>
        <p:nvSpPr>
          <p:cNvPr id="1350" name="Rectangle 1349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42709" y="420592"/>
            <a:ext cx="894079" cy="10918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z="28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42</a:t>
            </a:fld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1317" name="Use short interval clock for timer interrupts…"/>
          <p:cNvSpPr txBox="1">
            <a:spLocks noGrp="1"/>
          </p:cNvSpPr>
          <p:nvPr>
            <p:ph type="body" idx="1"/>
          </p:nvPr>
        </p:nvSpPr>
        <p:spPr>
          <a:xfrm>
            <a:off x="1231950" y="2957046"/>
            <a:ext cx="8727671" cy="5305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92512" indent="-292512" defTabSz="457200">
              <a:lnSpc>
                <a:spcPct val="90000"/>
              </a:lnSpc>
              <a:spcBef>
                <a:spcPts val="1000"/>
              </a:spcBef>
              <a:defRPr sz="3071"/>
            </a:pPr>
            <a:r>
              <a:rPr lang="en-US">
                <a:solidFill>
                  <a:schemeClr val="tx1"/>
                </a:solidFill>
              </a:rPr>
              <a:t>Use short interval clock for timer interrupts</a:t>
            </a:r>
          </a:p>
          <a:p>
            <a:pPr marL="501450" lvl="1" indent="-248466" defTabSz="457200">
              <a:lnSpc>
                <a:spcPct val="90000"/>
              </a:lnSpc>
              <a:spcBef>
                <a:spcPts val="1000"/>
              </a:spcBef>
              <a:defRPr sz="2739"/>
            </a:pPr>
            <a:r>
              <a:rPr lang="en-US">
                <a:solidFill>
                  <a:schemeClr val="tx1"/>
                </a:solidFill>
              </a:rPr>
              <a:t>Specified by applications</a:t>
            </a:r>
          </a:p>
          <a:p>
            <a:pPr marL="501450" lvl="1" indent="-248466" defTabSz="457200">
              <a:lnSpc>
                <a:spcPct val="90000"/>
              </a:lnSpc>
              <a:spcBef>
                <a:spcPts val="1000"/>
              </a:spcBef>
              <a:defRPr sz="2739"/>
            </a:pPr>
            <a:r>
              <a:rPr lang="en-US">
                <a:solidFill>
                  <a:schemeClr val="tx1"/>
                </a:solidFill>
              </a:rPr>
              <a:t>No problems if interrupt frequency is low</a:t>
            </a:r>
          </a:p>
          <a:p>
            <a:pPr marL="501450" lvl="1" indent="-248466" defTabSz="457200">
              <a:lnSpc>
                <a:spcPct val="90000"/>
              </a:lnSpc>
              <a:spcBef>
                <a:spcPts val="1000"/>
              </a:spcBef>
              <a:defRPr sz="2739"/>
            </a:pPr>
            <a:r>
              <a:rPr lang="en-US">
                <a:solidFill>
                  <a:schemeClr val="tx1"/>
                </a:solidFill>
              </a:rPr>
              <a:t>May have multiple timers using a single clock chip</a:t>
            </a:r>
          </a:p>
          <a:p>
            <a:pPr marL="292512" indent="-292512" defTabSz="457200">
              <a:lnSpc>
                <a:spcPct val="90000"/>
              </a:lnSpc>
              <a:spcBef>
                <a:spcPts val="1000"/>
              </a:spcBef>
              <a:defRPr sz="3071"/>
            </a:pPr>
            <a:r>
              <a:rPr lang="en-US">
                <a:solidFill>
                  <a:schemeClr val="tx1"/>
                </a:solidFill>
              </a:rPr>
              <a:t>Use soft timers to avoid interrupts</a:t>
            </a:r>
          </a:p>
          <a:p>
            <a:pPr marL="501450" lvl="1" indent="-248466" defTabSz="457200">
              <a:lnSpc>
                <a:spcPct val="90000"/>
              </a:lnSpc>
              <a:spcBef>
                <a:spcPts val="1000"/>
              </a:spcBef>
              <a:defRPr sz="2739"/>
            </a:pPr>
            <a:r>
              <a:rPr lang="en-US">
                <a:solidFill>
                  <a:schemeClr val="tx1"/>
                </a:solidFill>
              </a:rPr>
              <a:t>Kernel checks for soft timer expiration before it exits to user mode</a:t>
            </a:r>
          </a:p>
          <a:p>
            <a:pPr marL="501450" lvl="1" indent="-248466" defTabSz="457200">
              <a:lnSpc>
                <a:spcPct val="90000"/>
              </a:lnSpc>
              <a:spcBef>
                <a:spcPts val="1000"/>
              </a:spcBef>
              <a:defRPr sz="2739"/>
            </a:pPr>
            <a:r>
              <a:rPr lang="en-US">
                <a:solidFill>
                  <a:schemeClr val="tx1"/>
                </a:solidFill>
              </a:rPr>
              <a:t>Less accurate than using a hardware timer</a:t>
            </a:r>
          </a:p>
          <a:p>
            <a:pPr marL="501450" lvl="1" indent="-248466" defTabSz="457200">
              <a:lnSpc>
                <a:spcPct val="90000"/>
              </a:lnSpc>
              <a:spcBef>
                <a:spcPts val="1000"/>
              </a:spcBef>
              <a:defRPr sz="2739"/>
            </a:pPr>
            <a:r>
              <a:rPr lang="en-US">
                <a:solidFill>
                  <a:schemeClr val="tx1"/>
                </a:solidFill>
              </a:rPr>
              <a:t>How well this works depends on rate of kernel entries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Where does the power go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Where does the power go?</a:t>
            </a:r>
          </a:p>
        </p:txBody>
      </p:sp>
      <p:sp>
        <p:nvSpPr>
          <p:cNvPr id="1340" name="How much power does each part of a laptop computer use?…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313372" indent="-313372" defTabSz="859536">
              <a:spcBef>
                <a:spcPts val="700"/>
              </a:spcBef>
              <a:defRPr sz="3290"/>
            </a:pPr>
            <a:r>
              <a:rPr dirty="0"/>
              <a:t>How much power does each part of a laptop computer use?</a:t>
            </a:r>
          </a:p>
          <a:p>
            <a:pPr marL="550853" lvl="1" indent="-264341" defTabSz="859536">
              <a:spcBef>
                <a:spcPts val="300"/>
              </a:spcBef>
              <a:defRPr sz="2914"/>
            </a:pPr>
            <a:r>
              <a:rPr dirty="0"/>
              <a:t>Display is the biggest energy hog, by far!</a:t>
            </a:r>
          </a:p>
          <a:p>
            <a:pPr marL="550853" lvl="1" indent="-264341" defTabSz="859536">
              <a:spcBef>
                <a:spcPts val="300"/>
              </a:spcBef>
              <a:defRPr sz="2914"/>
            </a:pPr>
            <a:r>
              <a:rPr dirty="0"/>
              <a:t>Chipset (including memory) is next</a:t>
            </a:r>
          </a:p>
          <a:p>
            <a:pPr marL="313372" indent="-313372" defTabSz="859536">
              <a:spcBef>
                <a:spcPts val="700"/>
              </a:spcBef>
              <a:defRPr sz="3290"/>
            </a:pPr>
            <a:r>
              <a:rPr dirty="0"/>
              <a:t>Save power by</a:t>
            </a:r>
          </a:p>
          <a:p>
            <a:pPr marL="550853" lvl="1" indent="-264341" defTabSz="859536">
              <a:spcBef>
                <a:spcPts val="300"/>
              </a:spcBef>
              <a:defRPr sz="2914"/>
            </a:pPr>
            <a:r>
              <a:rPr dirty="0"/>
              <a:t>Reducing display power</a:t>
            </a:r>
          </a:p>
          <a:p>
            <a:pPr marL="857699" lvl="2" indent="-284675" defTabSz="859536">
              <a:spcBef>
                <a:spcPts val="300"/>
              </a:spcBef>
              <a:defRPr sz="2914"/>
            </a:pPr>
            <a:r>
              <a:rPr dirty="0"/>
              <a:t>Turning down the backlight</a:t>
            </a:r>
          </a:p>
          <a:p>
            <a:pPr marL="550853" lvl="1" indent="-264341" defTabSz="859536">
              <a:spcBef>
                <a:spcPts val="300"/>
              </a:spcBef>
              <a:defRPr sz="2914"/>
            </a:pPr>
            <a:r>
              <a:rPr dirty="0"/>
              <a:t>Slowing down CPU</a:t>
            </a:r>
          </a:p>
          <a:p>
            <a:pPr marL="550853" lvl="1" indent="-264341" defTabSz="859536">
              <a:spcBef>
                <a:spcPts val="300"/>
              </a:spcBef>
              <a:defRPr sz="2914"/>
            </a:pPr>
            <a:r>
              <a:rPr dirty="0"/>
              <a:t>Using “less” of the CPU</a:t>
            </a:r>
          </a:p>
          <a:p>
            <a:pPr marL="550853" lvl="1" indent="-264341" defTabSz="859536">
              <a:spcBef>
                <a:spcPts val="300"/>
              </a:spcBef>
              <a:defRPr sz="2914"/>
            </a:pPr>
            <a:r>
              <a:rPr dirty="0"/>
              <a:t>Using an alternate GPU</a:t>
            </a:r>
          </a:p>
          <a:p>
            <a:pPr marL="550853" lvl="1" indent="-264341" defTabSz="859536">
              <a:spcBef>
                <a:spcPts val="300"/>
              </a:spcBef>
              <a:defRPr sz="2914"/>
            </a:pPr>
            <a:r>
              <a:rPr dirty="0"/>
              <a:t>Powering down hard drive</a:t>
            </a:r>
          </a:p>
          <a:p>
            <a:pPr marL="550853" lvl="1" indent="-264341" defTabSz="859536">
              <a:spcBef>
                <a:spcPts val="300"/>
              </a:spcBef>
              <a:defRPr sz="2914"/>
            </a:pPr>
            <a:r>
              <a:rPr dirty="0"/>
              <a:t>Using a flash-based drive</a:t>
            </a:r>
          </a:p>
        </p:txBody>
      </p:sp>
      <p:sp>
        <p:nvSpPr>
          <p:cNvPr id="1342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1343" name="Source: http://blogs.msdn.com/b/e7/archive/2009/01/06/windows-7-energy-efficiency.aspx"/>
          <p:cNvSpPr txBox="1"/>
          <p:nvPr/>
        </p:nvSpPr>
        <p:spPr>
          <a:xfrm>
            <a:off x="6404864" y="8132775"/>
            <a:ext cx="6350001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:r>
              <a:t>Source: </a:t>
            </a:r>
            <a:r>
              <a:rPr u="sng">
                <a:hlinkClick r:id="rId2"/>
              </a:rPr>
              <a:t>http://blogs.msdn.com/b/e7/archive/2009/01/06/windows-7-energy-efficiency.aspx</a:t>
            </a:r>
          </a:p>
        </p:txBody>
      </p:sp>
      <p:pic>
        <p:nvPicPr>
          <p:cNvPr id="3" name="droppedImage.png" descr="droppedImage.png">
            <a:extLst>
              <a:ext uri="{FF2B5EF4-FFF2-40B4-BE49-F238E27FC236}">
                <a16:creationId xmlns:a16="http://schemas.microsoft.com/office/drawing/2014/main" id="{CCCED4AE-5A6E-8601-4557-4AE18ED04B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01753" y="3579813"/>
            <a:ext cx="5655056" cy="36202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4" name="Group 1351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3004800" cy="9753600"/>
            <a:chOff x="0" y="0"/>
            <a:chExt cx="12192000" cy="6858000"/>
          </a:xfrm>
        </p:grpSpPr>
        <p:sp>
          <p:nvSpPr>
            <p:cNvPr id="1385" name="Rectangle 1352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86" name="Oval 1353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7" name="Oval 1354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8" name="Oval 1355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89" name="Oval 1356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0" name="Oval 1357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1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92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93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94" name="Rectangle 1362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95" name="Rectangle 1364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6" name="Rectangle 1366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000" y="673770"/>
            <a:ext cx="11975562" cy="839513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46" name="Reducing CPU power usage"/>
          <p:cNvSpPr txBox="1">
            <a:spLocks noGrp="1"/>
          </p:cNvSpPr>
          <p:nvPr>
            <p:ph type="title"/>
          </p:nvPr>
        </p:nvSpPr>
        <p:spPr>
          <a:xfrm>
            <a:off x="1231950" y="1216685"/>
            <a:ext cx="9345508" cy="12781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3600">
                <a:solidFill>
                  <a:schemeClr val="tx2"/>
                </a:solidFill>
              </a:rPr>
              <a:t>Reducing CPU power usage</a:t>
            </a:r>
          </a:p>
        </p:txBody>
      </p:sp>
      <p:sp>
        <p:nvSpPr>
          <p:cNvPr id="1397" name="Rectangle 1368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42709" y="420592"/>
            <a:ext cx="894079" cy="10918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86CB4B4D-7CA3-9044-876B-883B54F8677D}" type="slidenum">
              <a:rPr lang="en-US" sz="28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44</a:t>
            </a:fld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1345" name="Running at full clock speed…"/>
          <p:cNvSpPr txBox="1">
            <a:spLocks noGrp="1"/>
          </p:cNvSpPr>
          <p:nvPr>
            <p:ph type="body" idx="1"/>
          </p:nvPr>
        </p:nvSpPr>
        <p:spPr>
          <a:xfrm>
            <a:off x="1231950" y="2957046"/>
            <a:ext cx="8727671" cy="5305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67176" indent="-267176" defTabSz="457200">
              <a:spcBef>
                <a:spcPts val="1000"/>
              </a:spcBef>
              <a:defRPr sz="2805"/>
            </a:pPr>
            <a:r>
              <a:rPr lang="en-US">
                <a:solidFill>
                  <a:schemeClr val="tx1"/>
                </a:solidFill>
              </a:rPr>
              <a:t>Running at full clock speed</a:t>
            </a:r>
          </a:p>
          <a:p>
            <a:pPr marL="482690" lvl="1" indent="-223610" defTabSz="457200">
              <a:spcBef>
                <a:spcPts val="1000"/>
              </a:spcBef>
              <a:defRPr sz="2465"/>
            </a:pPr>
            <a:r>
              <a:rPr lang="en-US">
                <a:solidFill>
                  <a:schemeClr val="tx1"/>
                </a:solidFill>
              </a:rPr>
              <a:t>Jobs finish quickly</a:t>
            </a:r>
          </a:p>
          <a:p>
            <a:pPr marL="482690" lvl="1" indent="-223610" defTabSz="457200">
              <a:spcBef>
                <a:spcPts val="1000"/>
              </a:spcBef>
              <a:defRPr sz="2465"/>
            </a:pPr>
            <a:r>
              <a:rPr lang="en-US">
                <a:solidFill>
                  <a:schemeClr val="tx1"/>
                </a:solidFill>
              </a:rPr>
              <a:t>High energy consumption: proportional to shaded area</a:t>
            </a:r>
          </a:p>
          <a:p>
            <a:pPr marL="482690" lvl="1" indent="-223610" defTabSz="457200">
              <a:spcBef>
                <a:spcPts val="1000"/>
              </a:spcBef>
              <a:defRPr sz="2465"/>
            </a:pPr>
            <a:r>
              <a:rPr lang="en-US">
                <a:solidFill>
                  <a:schemeClr val="tx1"/>
                </a:solidFill>
              </a:rPr>
              <a:t>Intel processors may use 50–75 watts! </a:t>
            </a:r>
          </a:p>
          <a:p>
            <a:pPr marL="267176" indent="-267176" defTabSz="457200">
              <a:spcBef>
                <a:spcPts val="1000"/>
              </a:spcBef>
              <a:defRPr sz="2805"/>
            </a:pPr>
            <a:r>
              <a:rPr lang="en-US">
                <a:solidFill>
                  <a:schemeClr val="tx1"/>
                </a:solidFill>
              </a:rPr>
              <a:t>Cutting voltage by two </a:t>
            </a:r>
          </a:p>
          <a:p>
            <a:pPr marL="482690" lvl="1" indent="-223610" defTabSz="457200">
              <a:spcBef>
                <a:spcPts val="1000"/>
              </a:spcBef>
              <a:defRPr sz="2465"/>
            </a:pPr>
            <a:r>
              <a:rPr lang="en-US">
                <a:solidFill>
                  <a:schemeClr val="tx1"/>
                </a:solidFill>
              </a:rPr>
              <a:t>Cuts clock speed by two: processes take longer</a:t>
            </a:r>
          </a:p>
          <a:p>
            <a:pPr marL="482690" lvl="1" indent="-223610" defTabSz="457200">
              <a:spcBef>
                <a:spcPts val="1000"/>
              </a:spcBef>
              <a:defRPr sz="2465"/>
            </a:pPr>
            <a:r>
              <a:rPr lang="en-US">
                <a:solidFill>
                  <a:schemeClr val="tx1"/>
                </a:solidFill>
              </a:rPr>
              <a:t>Cuts power by four</a:t>
            </a:r>
          </a:p>
          <a:p>
            <a:pPr marL="482690" lvl="1" indent="-223610" defTabSz="457200">
              <a:spcBef>
                <a:spcPts val="1000"/>
              </a:spcBef>
              <a:defRPr sz="2465"/>
            </a:pPr>
            <a:r>
              <a:rPr lang="en-US">
                <a:solidFill>
                  <a:schemeClr val="tx1"/>
                </a:solidFill>
              </a:rPr>
              <a:t>Cuts energy consumption (= power × time) in half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" name="Group 1391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3004800" cy="9753600"/>
            <a:chOff x="0" y="0"/>
            <a:chExt cx="12192000" cy="6858000"/>
          </a:xfrm>
        </p:grpSpPr>
        <p:sp>
          <p:nvSpPr>
            <p:cNvPr id="1393" name="Rectangle 1392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94" name="Oval 1393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5" name="Oval 1394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6" name="Oval 1395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7" name="Oval 1396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8" name="Oval 1397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9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00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01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03" name="Rectangle 1402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05" name="Rectangle 1404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7" name="Group 1406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3004800" cy="9753600"/>
            <a:chOff x="0" y="0"/>
            <a:chExt cx="12192000" cy="6858000"/>
          </a:xfrm>
        </p:grpSpPr>
        <p:sp>
          <p:nvSpPr>
            <p:cNvPr id="1408" name="Rectangle 1407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09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1386" name="How can we reduce power usage?"/>
          <p:cNvSpPr txBox="1">
            <a:spLocks noGrp="1"/>
          </p:cNvSpPr>
          <p:nvPr>
            <p:ph type="title"/>
          </p:nvPr>
        </p:nvSpPr>
        <p:spPr>
          <a:xfrm>
            <a:off x="891996" y="1543891"/>
            <a:ext cx="3659677" cy="666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/>
            <a:r>
              <a:rPr lang="en-US" sz="3600" dirty="0">
                <a:solidFill>
                  <a:schemeClr val="tx1"/>
                </a:solidFill>
              </a:rPr>
              <a:t>How can we reduce power usage?</a:t>
            </a:r>
          </a:p>
        </p:txBody>
      </p:sp>
      <p:cxnSp>
        <p:nvCxnSpPr>
          <p:cNvPr id="1411" name="Straight Connector 1410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4582" y="2746291"/>
            <a:ext cx="0" cy="455168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5" name="Tell the programs to use less energy…"/>
          <p:cNvSpPr txBox="1">
            <a:spLocks noGrp="1"/>
          </p:cNvSpPr>
          <p:nvPr>
            <p:ph type="body" idx="1"/>
          </p:nvPr>
        </p:nvSpPr>
        <p:spPr>
          <a:xfrm>
            <a:off x="5377492" y="1543891"/>
            <a:ext cx="6487691" cy="666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1756" indent="-341756" defTabSz="457200">
              <a:lnSpc>
                <a:spcPct val="90000"/>
              </a:lnSpc>
              <a:spcBef>
                <a:spcPts val="1000"/>
              </a:spcBef>
              <a:defRPr sz="3588"/>
            </a:pPr>
            <a:r>
              <a:rPr lang="en-US" sz="1800" dirty="0">
                <a:solidFill>
                  <a:schemeClr val="tx1"/>
                </a:solidFill>
              </a:rPr>
              <a:t>Tell the programs to use less energy</a:t>
            </a:r>
          </a:p>
          <a:p>
            <a:pPr marL="572516" lvl="1" indent="-292100" defTabSz="457200">
              <a:lnSpc>
                <a:spcPct val="90000"/>
              </a:lnSpc>
              <a:spcBef>
                <a:spcPts val="1000"/>
              </a:spcBef>
              <a:defRPr sz="3220"/>
            </a:pPr>
            <a:r>
              <a:rPr lang="en-US" sz="1800" dirty="0">
                <a:solidFill>
                  <a:schemeClr val="tx1"/>
                </a:solidFill>
              </a:rPr>
              <a:t>May mean poorer user experience</a:t>
            </a:r>
          </a:p>
          <a:p>
            <a:pPr marL="572516" lvl="1" indent="-292100" defTabSz="457200">
              <a:lnSpc>
                <a:spcPct val="90000"/>
              </a:lnSpc>
              <a:spcBef>
                <a:spcPts val="1000"/>
              </a:spcBef>
              <a:defRPr sz="3220"/>
            </a:pPr>
            <a:r>
              <a:rPr lang="en-US" sz="1800" dirty="0">
                <a:solidFill>
                  <a:schemeClr val="tx1"/>
                </a:solidFill>
              </a:rPr>
              <a:t>Makes batteries last longer!</a:t>
            </a:r>
          </a:p>
          <a:p>
            <a:pPr marL="341756" indent="-341756" defTabSz="457200">
              <a:lnSpc>
                <a:spcPct val="90000"/>
              </a:lnSpc>
              <a:spcBef>
                <a:spcPts val="1000"/>
              </a:spcBef>
              <a:defRPr sz="3588"/>
            </a:pPr>
            <a:r>
              <a:rPr lang="en-US" sz="1800" dirty="0">
                <a:solidFill>
                  <a:schemeClr val="tx1"/>
                </a:solidFill>
              </a:rPr>
              <a:t>Examples</a:t>
            </a:r>
          </a:p>
          <a:p>
            <a:pPr marL="572516" lvl="1" indent="-292100" defTabSz="457200">
              <a:lnSpc>
                <a:spcPct val="90000"/>
              </a:lnSpc>
              <a:spcBef>
                <a:spcPts val="1000"/>
              </a:spcBef>
              <a:defRPr sz="3220"/>
            </a:pPr>
            <a:r>
              <a:rPr lang="en-US" sz="1800">
                <a:solidFill>
                  <a:schemeClr val="tx1"/>
                </a:solidFill>
              </a:rPr>
              <a:t>Dim </a:t>
            </a:r>
            <a:r>
              <a:rPr lang="en-US" sz="1800" dirty="0">
                <a:solidFill>
                  <a:schemeClr val="tx1"/>
                </a:solidFill>
              </a:rPr>
              <a:t>the screen</a:t>
            </a:r>
          </a:p>
          <a:p>
            <a:pPr marL="572516" lvl="1" indent="-292100" defTabSz="457200">
              <a:lnSpc>
                <a:spcPct val="90000"/>
              </a:lnSpc>
              <a:spcBef>
                <a:spcPts val="1000"/>
              </a:spcBef>
              <a:defRPr sz="3220"/>
            </a:pPr>
            <a:r>
              <a:rPr lang="en-US" sz="1800" dirty="0">
                <a:solidFill>
                  <a:schemeClr val="tx1"/>
                </a:solidFill>
              </a:rPr>
              <a:t>Switch to lower-power processor modes</a:t>
            </a:r>
          </a:p>
          <a:p>
            <a:pPr marL="875401" lvl="2" indent="-314569" defTabSz="457200">
              <a:lnSpc>
                <a:spcPct val="90000"/>
              </a:lnSpc>
              <a:spcBef>
                <a:spcPts val="1000"/>
              </a:spcBef>
              <a:defRPr sz="3220"/>
            </a:pPr>
            <a:r>
              <a:rPr lang="en-US" sz="1800" dirty="0">
                <a:solidFill>
                  <a:schemeClr val="tx1"/>
                </a:solidFill>
              </a:rPr>
              <a:t>Dynamic voltage scaling for the CPU</a:t>
            </a:r>
          </a:p>
          <a:p>
            <a:pPr marL="875401" lvl="2" indent="-314569" defTabSz="457200">
              <a:lnSpc>
                <a:spcPct val="90000"/>
              </a:lnSpc>
              <a:spcBef>
                <a:spcPts val="1000"/>
              </a:spcBef>
              <a:defRPr sz="3220"/>
            </a:pPr>
            <a:r>
              <a:rPr lang="en-US" sz="1800" dirty="0">
                <a:solidFill>
                  <a:schemeClr val="tx1"/>
                </a:solidFill>
              </a:rPr>
              <a:t>Shut down CPU cores</a:t>
            </a:r>
          </a:p>
          <a:p>
            <a:pPr marL="875401" lvl="2" indent="-314569" defTabSz="457200">
              <a:lnSpc>
                <a:spcPct val="90000"/>
              </a:lnSpc>
              <a:spcBef>
                <a:spcPts val="1000"/>
              </a:spcBef>
              <a:defRPr sz="3220"/>
            </a:pPr>
            <a:r>
              <a:rPr lang="en-US" sz="1800" dirty="0">
                <a:solidFill>
                  <a:schemeClr val="tx1"/>
                </a:solidFill>
              </a:rPr>
              <a:t>Use a lower-power GPU</a:t>
            </a:r>
          </a:p>
          <a:p>
            <a:pPr marL="572516" lvl="1" indent="-292100" defTabSz="457200">
              <a:lnSpc>
                <a:spcPct val="90000"/>
              </a:lnSpc>
              <a:spcBef>
                <a:spcPts val="1000"/>
              </a:spcBef>
              <a:defRPr sz="3220"/>
            </a:pPr>
            <a:r>
              <a:rPr lang="en-US" sz="1800" dirty="0">
                <a:solidFill>
                  <a:schemeClr val="tx1"/>
                </a:solidFill>
              </a:rPr>
              <a:t>Fewer image updates per second (one reason why Kindle is so power efficient)</a:t>
            </a:r>
          </a:p>
          <a:p>
            <a:pPr marL="572516" lvl="1" indent="-292100" defTabSz="457200">
              <a:lnSpc>
                <a:spcPct val="90000"/>
              </a:lnSpc>
              <a:spcBef>
                <a:spcPts val="1000"/>
              </a:spcBef>
              <a:defRPr sz="3220"/>
            </a:pPr>
            <a:r>
              <a:rPr lang="en-US" sz="1800" dirty="0">
                <a:solidFill>
                  <a:schemeClr val="tx1"/>
                </a:solidFill>
              </a:rPr>
              <a:t>Use application-specific chips (Apple M7/M8 for motion capture)</a:t>
            </a:r>
          </a:p>
        </p:txBody>
      </p:sp>
      <p:sp>
        <p:nvSpPr>
          <p:cNvPr id="13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25870" y="452070"/>
            <a:ext cx="894079" cy="10918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spcAft>
                <a:spcPts val="600"/>
              </a:spcAft>
            </a:pPr>
            <a:fld id="{86CB4B4D-7CA3-9044-876B-883B54F8677D}" type="slidenum">
              <a:rPr lang="en-US" sz="2800">
                <a:solidFill>
                  <a:schemeClr val="tx1"/>
                </a:solidFill>
              </a:rPr>
              <a:pPr algn="l">
                <a:spcAft>
                  <a:spcPts val="600"/>
                </a:spcAft>
              </a:pPr>
              <a:t>45</a:t>
            </a:fld>
            <a:endParaRPr lang="en-US" sz="280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ingle-bu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Single-bus</a:t>
            </a:r>
          </a:p>
          <a:p>
            <a:pPr lvl="1"/>
            <a:r>
              <a:t>All memory accesses go over a shared bus</a:t>
            </a:r>
          </a:p>
          <a:p>
            <a:pPr lvl="1"/>
            <a:r>
              <a:t>I/O and RAM accesses compete for bandwidth</a:t>
            </a:r>
          </a:p>
          <a:p>
            <a:r>
              <a:t>Dual-bus</a:t>
            </a:r>
          </a:p>
          <a:p>
            <a:pPr lvl="1"/>
            <a:r>
              <a:t>RAM access over high-speed bus</a:t>
            </a:r>
          </a:p>
          <a:p>
            <a:pPr lvl="1"/>
            <a:r>
              <a:t>I/O access over lower-speed bus</a:t>
            </a:r>
          </a:p>
          <a:p>
            <a:pPr lvl="1"/>
            <a:r>
              <a:t>Less competition for bus</a:t>
            </a:r>
          </a:p>
          <a:p>
            <a:pPr lvl="1"/>
            <a:r>
              <a:t>More hardware (more expensive…)</a:t>
            </a:r>
          </a:p>
        </p:txBody>
      </p:sp>
      <p:sp>
        <p:nvSpPr>
          <p:cNvPr id="161" name="How is memory-mapped I/O done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How is memory-mapped I/O done?</a:t>
            </a:r>
          </a:p>
        </p:txBody>
      </p:sp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407794" y="9380264"/>
            <a:ext cx="176512" cy="292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0B4E5B-F474-EFC0-CACB-0F3C5CA4DEA2}"/>
              </a:ext>
            </a:extLst>
          </p:cNvPr>
          <p:cNvGrpSpPr/>
          <p:nvPr/>
        </p:nvGrpSpPr>
        <p:grpSpPr>
          <a:xfrm>
            <a:off x="7668627" y="2165397"/>
            <a:ext cx="4522788" cy="1745599"/>
            <a:chOff x="7150100" y="2387600"/>
            <a:chExt cx="4876800" cy="1739900"/>
          </a:xfrm>
        </p:grpSpPr>
        <p:sp>
          <p:nvSpPr>
            <p:cNvPr id="163" name="Line"/>
            <p:cNvSpPr/>
            <p:nvPr/>
          </p:nvSpPr>
          <p:spPr>
            <a:xfrm rot="16200000" flipH="1">
              <a:off x="8451850" y="3041650"/>
              <a:ext cx="330200" cy="1841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50" y="21600"/>
                  </a:lnTo>
                </a:path>
              </a:pathLst>
            </a:custGeom>
            <a:ln w="101600">
              <a:solidFill>
                <a:srgbClr val="00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4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64" name="Line"/>
            <p:cNvSpPr/>
            <p:nvPr/>
          </p:nvSpPr>
          <p:spPr>
            <a:xfrm rot="16200000" flipH="1">
              <a:off x="10350500" y="2984500"/>
              <a:ext cx="330200" cy="1955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50" y="21600"/>
                  </a:lnTo>
                </a:path>
              </a:pathLst>
            </a:custGeom>
            <a:ln w="101600">
              <a:solidFill>
                <a:srgbClr val="00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4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65" name="CPU"/>
            <p:cNvSpPr/>
            <p:nvPr/>
          </p:nvSpPr>
          <p:spPr>
            <a:xfrm>
              <a:off x="7150100" y="2387600"/>
              <a:ext cx="1079500" cy="1409700"/>
            </a:xfrm>
            <a:prstGeom prst="rect">
              <a:avLst/>
            </a:prstGeom>
            <a:solidFill>
              <a:srgbClr val="73FA79"/>
            </a:solidFill>
            <a:ln w="12700">
              <a:solidFill>
                <a:srgbClr val="00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dirty="0"/>
                <a:t>CPU</a:t>
              </a:r>
            </a:p>
          </p:txBody>
        </p:sp>
        <p:sp>
          <p:nvSpPr>
            <p:cNvPr id="166" name="Memory"/>
            <p:cNvSpPr/>
            <p:nvPr/>
          </p:nvSpPr>
          <p:spPr>
            <a:xfrm>
              <a:off x="8886614" y="2387600"/>
              <a:ext cx="1367099" cy="1409700"/>
            </a:xfrm>
            <a:prstGeom prst="rect">
              <a:avLst/>
            </a:prstGeom>
            <a:solidFill>
              <a:srgbClr val="FFFDA9"/>
            </a:solidFill>
            <a:ln w="12700">
              <a:solidFill>
                <a:srgbClr val="00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2000" dirty="0"/>
                <a:t>Memory</a:t>
              </a:r>
            </a:p>
          </p:txBody>
        </p:sp>
        <p:sp>
          <p:nvSpPr>
            <p:cNvPr id="167" name="I/O"/>
            <p:cNvSpPr/>
            <p:nvPr/>
          </p:nvSpPr>
          <p:spPr>
            <a:xfrm>
              <a:off x="10947400" y="2387600"/>
              <a:ext cx="1079500" cy="1409700"/>
            </a:xfrm>
            <a:prstGeom prst="rect">
              <a:avLst/>
            </a:prstGeom>
            <a:solidFill>
              <a:srgbClr val="A8D6FF"/>
            </a:solidFill>
            <a:ln w="12700">
              <a:solidFill>
                <a:srgbClr val="00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dirty="0"/>
                <a:t>I/O</a:t>
              </a:r>
            </a:p>
          </p:txBody>
        </p:sp>
      </p:grpSp>
      <p:sp>
        <p:nvSpPr>
          <p:cNvPr id="172" name="This port allows I/O devices access into memory"/>
          <p:cNvSpPr txBox="1"/>
          <p:nvPr/>
        </p:nvSpPr>
        <p:spPr>
          <a:xfrm>
            <a:off x="7876651" y="7718485"/>
            <a:ext cx="409567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+mn-lt"/>
                <a:ea typeface="+mn-ea"/>
                <a:cs typeface="+mn-cs"/>
                <a:sym typeface="Helvetica"/>
              </a:defRPr>
            </a:pPr>
            <a:r>
              <a:rPr sz="2400" dirty="0"/>
              <a:t>This port allows I/O devices</a:t>
            </a:r>
            <a:br>
              <a:rPr sz="2400" dirty="0"/>
            </a:br>
            <a:r>
              <a:rPr sz="2400" dirty="0"/>
              <a:t>access into memory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78542B-B5F0-C46D-6AA5-047F0130570B}"/>
              </a:ext>
            </a:extLst>
          </p:cNvPr>
          <p:cNvGrpSpPr/>
          <p:nvPr/>
        </p:nvGrpSpPr>
        <p:grpSpPr>
          <a:xfrm>
            <a:off x="7576580" y="5342978"/>
            <a:ext cx="4612657" cy="2341909"/>
            <a:chOff x="7162800" y="5524500"/>
            <a:chExt cx="4864100" cy="2413000"/>
          </a:xfrm>
        </p:grpSpPr>
        <p:sp>
          <p:nvSpPr>
            <p:cNvPr id="168" name="Line"/>
            <p:cNvSpPr/>
            <p:nvPr/>
          </p:nvSpPr>
          <p:spPr>
            <a:xfrm rot="16200000" flipH="1">
              <a:off x="8451850" y="6178550"/>
              <a:ext cx="330200" cy="1841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50" y="21600"/>
                  </a:lnTo>
                </a:path>
              </a:pathLst>
            </a:custGeom>
            <a:ln w="101600">
              <a:solidFill>
                <a:srgbClr val="00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69" name="Line"/>
            <p:cNvSpPr/>
            <p:nvPr/>
          </p:nvSpPr>
          <p:spPr>
            <a:xfrm rot="16200000" flipH="1">
              <a:off x="10350500" y="6121400"/>
              <a:ext cx="330200" cy="1955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50" y="21600"/>
                  </a:lnTo>
                </a:path>
              </a:pathLst>
            </a:custGeom>
            <a:ln w="101600">
              <a:solidFill>
                <a:srgbClr val="00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70" name="Memory"/>
            <p:cNvSpPr/>
            <p:nvPr/>
          </p:nvSpPr>
          <p:spPr>
            <a:xfrm>
              <a:off x="8886614" y="5524500"/>
              <a:ext cx="1367099" cy="1409700"/>
            </a:xfrm>
            <a:prstGeom prst="rect">
              <a:avLst/>
            </a:prstGeom>
            <a:solidFill>
              <a:srgbClr val="FFFDA9"/>
            </a:solidFill>
            <a:ln w="12700">
              <a:solidFill>
                <a:srgbClr val="00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sz="2000" dirty="0"/>
                <a:t>Memory</a:t>
              </a:r>
              <a:endParaRPr dirty="0"/>
            </a:p>
          </p:txBody>
        </p:sp>
        <p:sp>
          <p:nvSpPr>
            <p:cNvPr id="171" name="Line"/>
            <p:cNvSpPr/>
            <p:nvPr/>
          </p:nvSpPr>
          <p:spPr>
            <a:xfrm>
              <a:off x="8242300" y="6235700"/>
              <a:ext cx="647697" cy="2250"/>
            </a:xfrm>
            <a:prstGeom prst="line">
              <a:avLst/>
            </a:prstGeom>
            <a:ln w="279400">
              <a:solidFill>
                <a:srgbClr val="000000"/>
              </a:solidFill>
            </a:ln>
          </p:spPr>
          <p:txBody>
            <a:bodyPr lIns="0" tIns="0" rIns="0" bIns="0"/>
            <a:lstStyle/>
            <a:p>
              <a:endParaRPr/>
            </a:p>
          </p:txBody>
        </p:sp>
        <p:sp>
          <p:nvSpPr>
            <p:cNvPr id="173" name="I/O"/>
            <p:cNvSpPr/>
            <p:nvPr/>
          </p:nvSpPr>
          <p:spPr>
            <a:xfrm>
              <a:off x="10947400" y="5524500"/>
              <a:ext cx="1079500" cy="1409700"/>
            </a:xfrm>
            <a:prstGeom prst="rect">
              <a:avLst/>
            </a:prstGeom>
            <a:solidFill>
              <a:srgbClr val="A8D6FF"/>
            </a:solidFill>
            <a:ln w="12700">
              <a:solidFill>
                <a:srgbClr val="00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dirty="0"/>
                <a:t>I/O</a:t>
              </a:r>
            </a:p>
          </p:txBody>
        </p:sp>
        <p:sp>
          <p:nvSpPr>
            <p:cNvPr id="174" name="CPU"/>
            <p:cNvSpPr/>
            <p:nvPr/>
          </p:nvSpPr>
          <p:spPr>
            <a:xfrm>
              <a:off x="7162800" y="5524500"/>
              <a:ext cx="1079500" cy="1409700"/>
            </a:xfrm>
            <a:prstGeom prst="rect">
              <a:avLst/>
            </a:prstGeom>
            <a:solidFill>
              <a:srgbClr val="73FA79"/>
            </a:solidFill>
            <a:ln w="12700">
              <a:solidFill>
                <a:srgbClr val="00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0800" tIns="50800" rIns="50800" bIns="50800" anchor="ctr"/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dirty="0"/>
                <a:t>CPU</a:t>
              </a:r>
            </a:p>
          </p:txBody>
        </p:sp>
        <p:sp>
          <p:nvSpPr>
            <p:cNvPr id="176" name="Connection Line"/>
            <p:cNvSpPr/>
            <p:nvPr/>
          </p:nvSpPr>
          <p:spPr>
            <a:xfrm>
              <a:off x="8912388" y="7318174"/>
              <a:ext cx="335146" cy="619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413" h="21600" extrusionOk="0">
                  <a:moveTo>
                    <a:pt x="9790" y="21600"/>
                  </a:moveTo>
                  <a:cubicBezTo>
                    <a:pt x="-5187" y="13681"/>
                    <a:pt x="-2979" y="6481"/>
                    <a:pt x="16413" y="0"/>
                  </a:cubicBezTo>
                </a:path>
              </a:pathLst>
            </a:custGeom>
            <a:ln w="38100">
              <a:solidFill>
                <a:srgbClr val="000000"/>
              </a:solidFill>
              <a:prstDash val="sysDot"/>
              <a:miter lim="400000"/>
              <a:tailEnd type="stealth"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Direct Memory Access (DMA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Direct Memory Access (DMA)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B6B98E-7405-1DE5-5A24-3A0834EC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Ethan Miller &amp; Darrell Long</a:t>
            </a:r>
            <a:endParaRPr lang="en-US" dirty="0"/>
          </a:p>
        </p:txBody>
      </p:sp>
      <p:sp>
        <p:nvSpPr>
          <p:cNvPr id="221" name="Slide Number"/>
          <p:cNvSpPr txBox="1">
            <a:spLocks noGrp="1"/>
          </p:cNvSpPr>
          <p:nvPr>
            <p:ph type="sldNum" sz="quarter" idx="12"/>
          </p:nvPr>
        </p:nvSpPr>
        <p:spPr>
          <a:xfrm>
            <a:off x="6407794" y="9380264"/>
            <a:ext cx="176512" cy="2921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780E8E-CCD0-5C72-0BDA-3D241464F0E7}"/>
              </a:ext>
            </a:extLst>
          </p:cNvPr>
          <p:cNvGrpSpPr/>
          <p:nvPr/>
        </p:nvGrpSpPr>
        <p:grpSpPr>
          <a:xfrm>
            <a:off x="1505594" y="3171824"/>
            <a:ext cx="9804400" cy="5632094"/>
            <a:chOff x="1282700" y="2336800"/>
            <a:chExt cx="11264900" cy="6538244"/>
          </a:xfrm>
        </p:grpSpPr>
        <p:sp>
          <p:nvSpPr>
            <p:cNvPr id="179" name="Line"/>
            <p:cNvSpPr/>
            <p:nvPr/>
          </p:nvSpPr>
          <p:spPr>
            <a:xfrm rot="16200000">
              <a:off x="6699250" y="2582757"/>
              <a:ext cx="431800" cy="9207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ln w="152400">
              <a:solidFill>
                <a:srgbClr val="797979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endParaRPr/>
            </a:p>
          </p:txBody>
        </p:sp>
        <p:grpSp>
          <p:nvGrpSpPr>
            <p:cNvPr id="182" name="Group"/>
            <p:cNvGrpSpPr/>
            <p:nvPr/>
          </p:nvGrpSpPr>
          <p:grpSpPr>
            <a:xfrm>
              <a:off x="1282700" y="3632200"/>
              <a:ext cx="2057400" cy="3440854"/>
              <a:chOff x="0" y="0"/>
              <a:chExt cx="2057400" cy="3440853"/>
            </a:xfrm>
          </p:grpSpPr>
          <p:sp>
            <p:nvSpPr>
              <p:cNvPr id="180" name="Rectangle"/>
              <p:cNvSpPr/>
              <p:nvPr/>
            </p:nvSpPr>
            <p:spPr>
              <a:xfrm>
                <a:off x="0" y="0"/>
                <a:ext cx="2057400" cy="3440854"/>
              </a:xfrm>
              <a:prstGeom prst="rect">
                <a:avLst/>
              </a:prstGeom>
              <a:solidFill>
                <a:srgbClr val="A8D6FF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81" name="CPU"/>
              <p:cNvSpPr txBox="1"/>
              <p:nvPr/>
            </p:nvSpPr>
            <p:spPr>
              <a:xfrm>
                <a:off x="461364" y="1386275"/>
                <a:ext cx="1134672" cy="6683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6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 algn="ctr"/>
                <a:r>
                  <a:rPr sz="3200" dirty="0"/>
                  <a:t>CPU</a:t>
                </a:r>
              </a:p>
            </p:txBody>
          </p:sp>
        </p:grpSp>
        <p:grpSp>
          <p:nvGrpSpPr>
            <p:cNvPr id="185" name="Group"/>
            <p:cNvGrpSpPr/>
            <p:nvPr/>
          </p:nvGrpSpPr>
          <p:grpSpPr>
            <a:xfrm>
              <a:off x="4163617" y="3632200"/>
              <a:ext cx="2003229" cy="3440854"/>
              <a:chOff x="0" y="0"/>
              <a:chExt cx="2003227" cy="3440853"/>
            </a:xfrm>
          </p:grpSpPr>
          <p:sp>
            <p:nvSpPr>
              <p:cNvPr id="183" name="Rectangle"/>
              <p:cNvSpPr/>
              <p:nvPr/>
            </p:nvSpPr>
            <p:spPr>
              <a:xfrm>
                <a:off x="8191" y="0"/>
                <a:ext cx="1986846" cy="3440854"/>
              </a:xfrm>
              <a:prstGeom prst="rect">
                <a:avLst/>
              </a:prstGeom>
              <a:solidFill>
                <a:srgbClr val="A8D6FF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84" name="DMA…"/>
              <p:cNvSpPr txBox="1"/>
              <p:nvPr/>
            </p:nvSpPr>
            <p:spPr>
              <a:xfrm>
                <a:off x="0" y="0"/>
                <a:ext cx="2003228" cy="11921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600">
                    <a:latin typeface="+mn-lt"/>
                    <a:ea typeface="+mn-ea"/>
                    <a:cs typeface="+mn-cs"/>
                    <a:sym typeface="Helvetica"/>
                  </a:defRPr>
                </a:pPr>
                <a:r>
                  <a:rPr sz="2800" dirty="0"/>
                  <a:t>DMA</a:t>
                </a:r>
              </a:p>
              <a:p>
                <a:pPr algn="ctr">
                  <a:defRPr sz="3600">
                    <a:latin typeface="+mn-lt"/>
                    <a:ea typeface="+mn-ea"/>
                    <a:cs typeface="+mn-cs"/>
                    <a:sym typeface="Helvetica"/>
                  </a:defRPr>
                </a:pPr>
                <a:r>
                  <a:rPr sz="2800" dirty="0"/>
                  <a:t>controller</a:t>
                </a:r>
              </a:p>
            </p:txBody>
          </p:sp>
        </p:grpSp>
        <p:grpSp>
          <p:nvGrpSpPr>
            <p:cNvPr id="188" name="Group"/>
            <p:cNvGrpSpPr/>
            <p:nvPr/>
          </p:nvGrpSpPr>
          <p:grpSpPr>
            <a:xfrm>
              <a:off x="7569200" y="3632200"/>
              <a:ext cx="2019300" cy="3440854"/>
              <a:chOff x="0" y="0"/>
              <a:chExt cx="2019300" cy="3440853"/>
            </a:xfrm>
          </p:grpSpPr>
          <p:sp>
            <p:nvSpPr>
              <p:cNvPr id="186" name="Rectangle"/>
              <p:cNvSpPr/>
              <p:nvPr/>
            </p:nvSpPr>
            <p:spPr>
              <a:xfrm>
                <a:off x="0" y="0"/>
                <a:ext cx="2019300" cy="3440854"/>
              </a:xfrm>
              <a:prstGeom prst="rect">
                <a:avLst/>
              </a:prstGeom>
              <a:solidFill>
                <a:srgbClr val="A8D6FF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87" name="Disk…"/>
              <p:cNvSpPr txBox="1"/>
              <p:nvPr/>
            </p:nvSpPr>
            <p:spPr>
              <a:xfrm>
                <a:off x="9852" y="0"/>
                <a:ext cx="1999595" cy="11921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600">
                    <a:latin typeface="+mn-lt"/>
                    <a:ea typeface="+mn-ea"/>
                    <a:cs typeface="+mn-cs"/>
                    <a:sym typeface="Helvetica"/>
                  </a:defRPr>
                </a:pPr>
                <a:r>
                  <a:rPr sz="2800" dirty="0"/>
                  <a:t>Disk</a:t>
                </a:r>
                <a:endParaRPr sz="3200" dirty="0"/>
              </a:p>
              <a:p>
                <a:pPr algn="ctr">
                  <a:defRPr sz="3600">
                    <a:latin typeface="+mn-lt"/>
                    <a:ea typeface="+mn-ea"/>
                    <a:cs typeface="+mn-cs"/>
                    <a:sym typeface="Helvetica"/>
                  </a:defRPr>
                </a:pPr>
                <a:r>
                  <a:rPr sz="2800" dirty="0"/>
                  <a:t>controller</a:t>
                </a:r>
              </a:p>
            </p:txBody>
          </p:sp>
        </p:grpSp>
        <p:grpSp>
          <p:nvGrpSpPr>
            <p:cNvPr id="191" name="Group"/>
            <p:cNvGrpSpPr/>
            <p:nvPr/>
          </p:nvGrpSpPr>
          <p:grpSpPr>
            <a:xfrm>
              <a:off x="10490200" y="3530600"/>
              <a:ext cx="2057400" cy="3440854"/>
              <a:chOff x="0" y="0"/>
              <a:chExt cx="2057400" cy="3440853"/>
            </a:xfrm>
          </p:grpSpPr>
          <p:sp>
            <p:nvSpPr>
              <p:cNvPr id="189" name="Rectangle"/>
              <p:cNvSpPr/>
              <p:nvPr/>
            </p:nvSpPr>
            <p:spPr>
              <a:xfrm>
                <a:off x="0" y="0"/>
                <a:ext cx="2057400" cy="3440854"/>
              </a:xfrm>
              <a:prstGeom prst="rect">
                <a:avLst/>
              </a:prstGeom>
              <a:solidFill>
                <a:srgbClr val="A8D6FF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0" name="Main…"/>
              <p:cNvSpPr txBox="1"/>
              <p:nvPr/>
            </p:nvSpPr>
            <p:spPr>
              <a:xfrm>
                <a:off x="136511" y="1124373"/>
                <a:ext cx="1784378" cy="1192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600">
                    <a:latin typeface="+mn-lt"/>
                    <a:ea typeface="+mn-ea"/>
                    <a:cs typeface="+mn-cs"/>
                    <a:sym typeface="Helvetica"/>
                  </a:defRPr>
                </a:pPr>
                <a:r>
                  <a:rPr sz="2800" dirty="0"/>
                  <a:t>Main</a:t>
                </a:r>
              </a:p>
              <a:p>
                <a:pPr algn="ctr">
                  <a:defRPr sz="3600">
                    <a:latin typeface="+mn-lt"/>
                    <a:ea typeface="+mn-ea"/>
                    <a:cs typeface="+mn-cs"/>
                    <a:sym typeface="Helvetica"/>
                  </a:defRPr>
                </a:pPr>
                <a:r>
                  <a:rPr sz="2800" dirty="0"/>
                  <a:t>memory</a:t>
                </a:r>
              </a:p>
            </p:txBody>
          </p:sp>
        </p:grpSp>
        <p:grpSp>
          <p:nvGrpSpPr>
            <p:cNvPr id="194" name="Group"/>
            <p:cNvGrpSpPr/>
            <p:nvPr/>
          </p:nvGrpSpPr>
          <p:grpSpPr>
            <a:xfrm>
              <a:off x="4318000" y="4775200"/>
              <a:ext cx="1739900" cy="546100"/>
              <a:chOff x="0" y="0"/>
              <a:chExt cx="1739900" cy="546100"/>
            </a:xfrm>
          </p:grpSpPr>
          <p:sp>
            <p:nvSpPr>
              <p:cNvPr id="192" name="Rectangle"/>
              <p:cNvSpPr/>
              <p:nvPr/>
            </p:nvSpPr>
            <p:spPr>
              <a:xfrm>
                <a:off x="0" y="54609"/>
                <a:ext cx="1739900" cy="436881"/>
              </a:xfrm>
              <a:prstGeom prst="rect">
                <a:avLst/>
              </a:prstGeom>
              <a:solidFill>
                <a:srgbClr val="FFFDA9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3" name="Address"/>
              <p:cNvSpPr txBox="1"/>
              <p:nvPr/>
            </p:nvSpPr>
            <p:spPr>
              <a:xfrm>
                <a:off x="161011" y="0"/>
                <a:ext cx="1417878" cy="546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r>
                  <a:rPr sz="2000" dirty="0"/>
                  <a:t>Address</a:t>
                </a:r>
              </a:p>
            </p:txBody>
          </p:sp>
        </p:grpSp>
        <p:grpSp>
          <p:nvGrpSpPr>
            <p:cNvPr id="197" name="Group"/>
            <p:cNvGrpSpPr/>
            <p:nvPr/>
          </p:nvGrpSpPr>
          <p:grpSpPr>
            <a:xfrm>
              <a:off x="4318000" y="5321300"/>
              <a:ext cx="1739900" cy="546100"/>
              <a:chOff x="0" y="0"/>
              <a:chExt cx="1739900" cy="546100"/>
            </a:xfrm>
          </p:grpSpPr>
          <p:sp>
            <p:nvSpPr>
              <p:cNvPr id="195" name="Rectangle"/>
              <p:cNvSpPr/>
              <p:nvPr/>
            </p:nvSpPr>
            <p:spPr>
              <a:xfrm>
                <a:off x="0" y="54609"/>
                <a:ext cx="1739900" cy="436881"/>
              </a:xfrm>
              <a:prstGeom prst="rect">
                <a:avLst/>
              </a:prstGeom>
              <a:solidFill>
                <a:srgbClr val="FFFDA9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6" name="Count"/>
              <p:cNvSpPr txBox="1"/>
              <p:nvPr/>
            </p:nvSpPr>
            <p:spPr>
              <a:xfrm>
                <a:off x="324126" y="0"/>
                <a:ext cx="1091648" cy="5461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r>
                  <a:rPr sz="2000" dirty="0"/>
                  <a:t>Count</a:t>
                </a:r>
              </a:p>
            </p:txBody>
          </p:sp>
        </p:grpSp>
        <p:grpSp>
          <p:nvGrpSpPr>
            <p:cNvPr id="200" name="Group"/>
            <p:cNvGrpSpPr/>
            <p:nvPr/>
          </p:nvGrpSpPr>
          <p:grpSpPr>
            <a:xfrm>
              <a:off x="4318000" y="5664200"/>
              <a:ext cx="1739900" cy="939800"/>
              <a:chOff x="0" y="0"/>
              <a:chExt cx="1739900" cy="939800"/>
            </a:xfrm>
          </p:grpSpPr>
          <p:sp>
            <p:nvSpPr>
              <p:cNvPr id="198" name="Rectangle"/>
              <p:cNvSpPr/>
              <p:nvPr/>
            </p:nvSpPr>
            <p:spPr>
              <a:xfrm>
                <a:off x="0" y="253023"/>
                <a:ext cx="1739900" cy="433754"/>
              </a:xfrm>
              <a:prstGeom prst="rect">
                <a:avLst/>
              </a:prstGeom>
              <a:solidFill>
                <a:srgbClr val="FFFDA9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9" name="Control"/>
              <p:cNvSpPr txBox="1"/>
              <p:nvPr/>
            </p:nvSpPr>
            <p:spPr>
              <a:xfrm>
                <a:off x="269807" y="0"/>
                <a:ext cx="1200285" cy="9398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r>
                  <a:rPr sz="2000" dirty="0"/>
                  <a:t>Control</a:t>
                </a:r>
              </a:p>
            </p:txBody>
          </p:sp>
        </p:grpSp>
        <p:sp>
          <p:nvSpPr>
            <p:cNvPr id="201" name="Line"/>
            <p:cNvSpPr/>
            <p:nvPr/>
          </p:nvSpPr>
          <p:spPr>
            <a:xfrm rot="16200000">
              <a:off x="8134350" y="4005157"/>
              <a:ext cx="431800" cy="636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ln w="152400">
              <a:solidFill>
                <a:srgbClr val="797979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202" name="Line"/>
            <p:cNvSpPr/>
            <p:nvPr/>
          </p:nvSpPr>
          <p:spPr>
            <a:xfrm rot="16200000">
              <a:off x="9842500" y="5713307"/>
              <a:ext cx="431800" cy="294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ln w="152400">
              <a:solidFill>
                <a:srgbClr val="797979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203" name="1: CPU programs the DMA controller"/>
            <p:cNvSpPr txBox="1"/>
            <p:nvPr/>
          </p:nvSpPr>
          <p:spPr>
            <a:xfrm>
              <a:off x="2364930" y="2364456"/>
              <a:ext cx="2803207" cy="8336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sz="2000" dirty="0"/>
                <a:t>1: CPU programs</a:t>
              </a:r>
              <a:br>
                <a:rPr sz="2000" dirty="0"/>
              </a:br>
              <a:r>
                <a:rPr sz="2000" dirty="0"/>
                <a:t>the DMA controller</a:t>
              </a:r>
            </a:p>
          </p:txBody>
        </p:sp>
        <p:sp>
          <p:nvSpPr>
            <p:cNvPr id="204" name="2: DMA controller requests transfer to memory"/>
            <p:cNvSpPr txBox="1"/>
            <p:nvPr/>
          </p:nvSpPr>
          <p:spPr>
            <a:xfrm>
              <a:off x="4934274" y="7888956"/>
              <a:ext cx="3836454" cy="8336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sz="2000" dirty="0"/>
                <a:t>2: DMA controller requests</a:t>
              </a:r>
              <a:br>
                <a:rPr sz="2000" dirty="0"/>
              </a:br>
              <a:r>
                <a:rPr sz="2000" dirty="0"/>
                <a:t>transfer to memory</a:t>
              </a:r>
            </a:p>
          </p:txBody>
        </p:sp>
        <p:grpSp>
          <p:nvGrpSpPr>
            <p:cNvPr id="207" name="Group"/>
            <p:cNvGrpSpPr/>
            <p:nvPr/>
          </p:nvGrpSpPr>
          <p:grpSpPr>
            <a:xfrm>
              <a:off x="7708900" y="5041900"/>
              <a:ext cx="1739900" cy="1295400"/>
              <a:chOff x="0" y="0"/>
              <a:chExt cx="1739900" cy="1295400"/>
            </a:xfrm>
          </p:grpSpPr>
          <p:sp>
            <p:nvSpPr>
              <p:cNvPr id="205" name="Rectangle"/>
              <p:cNvSpPr/>
              <p:nvPr/>
            </p:nvSpPr>
            <p:spPr>
              <a:xfrm>
                <a:off x="0" y="0"/>
                <a:ext cx="1739900" cy="1295400"/>
              </a:xfrm>
              <a:prstGeom prst="rect">
                <a:avLst/>
              </a:prstGeom>
              <a:solidFill>
                <a:srgbClr val="FFFDA9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6" name="Buffer"/>
              <p:cNvSpPr txBox="1"/>
              <p:nvPr/>
            </p:nvSpPr>
            <p:spPr>
              <a:xfrm>
                <a:off x="327073" y="377825"/>
                <a:ext cx="1085754" cy="5397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>
                    <a:latin typeface="+mn-lt"/>
                    <a:ea typeface="+mn-ea"/>
                    <a:cs typeface="+mn-cs"/>
                    <a:sym typeface="Helvetica"/>
                  </a:defRPr>
                </a:lvl1pPr>
              </a:lstStyle>
              <a:p>
                <a:pPr algn="ctr"/>
                <a:r>
                  <a:rPr dirty="0"/>
                  <a:t>Buffer</a:t>
                </a:r>
              </a:p>
            </p:txBody>
          </p:sp>
        </p:grpSp>
        <p:sp>
          <p:nvSpPr>
            <p:cNvPr id="208" name="3: Data is transferred"/>
            <p:cNvSpPr txBox="1"/>
            <p:nvPr/>
          </p:nvSpPr>
          <p:spPr>
            <a:xfrm>
              <a:off x="8993933" y="7985053"/>
              <a:ext cx="3037116" cy="4763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2000" dirty="0"/>
                <a:t>3: Data is transferred</a:t>
              </a:r>
            </a:p>
          </p:txBody>
        </p:sp>
        <p:sp>
          <p:nvSpPr>
            <p:cNvPr id="209" name="Line"/>
            <p:cNvSpPr/>
            <p:nvPr/>
          </p:nvSpPr>
          <p:spPr>
            <a:xfrm flipH="1" flipV="1">
              <a:off x="6159500" y="5358553"/>
              <a:ext cx="1409699" cy="2261"/>
            </a:xfrm>
            <a:prstGeom prst="line">
              <a:avLst/>
            </a:prstGeom>
            <a:ln w="38100">
              <a:solidFill>
                <a:srgbClr val="000000"/>
              </a:solidFill>
              <a:miter lim="400000"/>
              <a:tailEnd type="triangle"/>
            </a:ln>
          </p:spPr>
          <p:txBody>
            <a:bodyPr lIns="0" tIns="0" rIns="0" bIns="0"/>
            <a:lstStyle/>
            <a:p>
              <a:endParaRPr/>
            </a:p>
          </p:txBody>
        </p:sp>
        <p:sp>
          <p:nvSpPr>
            <p:cNvPr id="210" name="4: ACK"/>
            <p:cNvSpPr txBox="1"/>
            <p:nvPr/>
          </p:nvSpPr>
          <p:spPr>
            <a:xfrm>
              <a:off x="6209409" y="5394253"/>
              <a:ext cx="1075607" cy="47639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2000" dirty="0"/>
                <a:t>4: ACK</a:t>
              </a:r>
            </a:p>
          </p:txBody>
        </p:sp>
        <p:sp>
          <p:nvSpPr>
            <p:cNvPr id="211" name="5: Interrupt when done"/>
            <p:cNvSpPr txBox="1"/>
            <p:nvPr/>
          </p:nvSpPr>
          <p:spPr>
            <a:xfrm>
              <a:off x="2826521" y="8041356"/>
              <a:ext cx="1764437" cy="83368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Helvetica"/>
                </a:defRPr>
              </a:pPr>
              <a:r>
                <a:rPr sz="2000" dirty="0"/>
                <a:t>5: Interrupt</a:t>
              </a:r>
              <a:br>
                <a:rPr sz="2000" dirty="0"/>
              </a:br>
              <a:r>
                <a:rPr sz="2000" dirty="0"/>
                <a:t>when done</a:t>
              </a:r>
            </a:p>
          </p:txBody>
        </p:sp>
        <p:grpSp>
          <p:nvGrpSpPr>
            <p:cNvPr id="215" name="Group"/>
            <p:cNvGrpSpPr/>
            <p:nvPr/>
          </p:nvGrpSpPr>
          <p:grpSpPr>
            <a:xfrm>
              <a:off x="9194800" y="2336800"/>
              <a:ext cx="1079500" cy="1079500"/>
              <a:chOff x="0" y="0"/>
              <a:chExt cx="1079500" cy="1079500"/>
            </a:xfrm>
          </p:grpSpPr>
          <p:sp>
            <p:nvSpPr>
              <p:cNvPr id="212" name="Shape"/>
              <p:cNvSpPr/>
              <p:nvPr/>
            </p:nvSpPr>
            <p:spPr>
              <a:xfrm>
                <a:off x="0" y="0"/>
                <a:ext cx="1079500" cy="1079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35" y="0"/>
                      <a:pt x="0" y="1209"/>
                      <a:pt x="0" y="2700"/>
                    </a:cubicBezTo>
                    <a:lnTo>
                      <a:pt x="0" y="18900"/>
                    </a:lnTo>
                    <a:cubicBezTo>
                      <a:pt x="0" y="20391"/>
                      <a:pt x="4835" y="21600"/>
                      <a:pt x="10800" y="21600"/>
                    </a:cubicBezTo>
                    <a:cubicBezTo>
                      <a:pt x="16765" y="21600"/>
                      <a:pt x="21600" y="20391"/>
                      <a:pt x="21600" y="18900"/>
                    </a:cubicBezTo>
                    <a:lnTo>
                      <a:pt x="21600" y="2700"/>
                    </a:lnTo>
                    <a:cubicBezTo>
                      <a:pt x="21600" y="1209"/>
                      <a:pt x="16765" y="0"/>
                      <a:pt x="10800" y="0"/>
                    </a:cubicBezTo>
                    <a:close/>
                  </a:path>
                </a:pathLst>
              </a:custGeom>
              <a:solidFill>
                <a:srgbClr val="CBCBCB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3" name="Oval"/>
              <p:cNvSpPr/>
              <p:nvPr/>
            </p:nvSpPr>
            <p:spPr>
              <a:xfrm>
                <a:off x="0" y="0"/>
                <a:ext cx="1079500" cy="269875"/>
              </a:xfrm>
              <a:prstGeom prst="ellipse">
                <a:avLst/>
              </a:prstGeom>
              <a:solidFill>
                <a:srgbClr val="D6D6D6"/>
              </a:solidFill>
              <a:ln w="12700" cap="flat">
                <a:noFill/>
                <a:round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14" name="Line"/>
              <p:cNvSpPr/>
              <p:nvPr/>
            </p:nvSpPr>
            <p:spPr>
              <a:xfrm>
                <a:off x="0" y="134937"/>
                <a:ext cx="1079500" cy="134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0" y="11929"/>
                      <a:pt x="4835" y="21600"/>
                      <a:pt x="10800" y="21600"/>
                    </a:cubicBezTo>
                    <a:cubicBezTo>
                      <a:pt x="16765" y="21600"/>
                      <a:pt x="21600" y="11929"/>
                      <a:pt x="21600" y="0"/>
                    </a:cubicBezTo>
                  </a:path>
                </a:pathLst>
              </a:custGeom>
              <a:noFill/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216" name="Line"/>
            <p:cNvSpPr/>
            <p:nvPr/>
          </p:nvSpPr>
          <p:spPr>
            <a:xfrm flipH="1">
              <a:off x="8585200" y="2882900"/>
              <a:ext cx="609600" cy="76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ln w="165100">
              <a:solidFill>
                <a:srgbClr val="00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217" name="Line"/>
            <p:cNvSpPr/>
            <p:nvPr/>
          </p:nvSpPr>
          <p:spPr>
            <a:xfrm>
              <a:off x="8603430" y="6361224"/>
              <a:ext cx="3212381" cy="1614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0"/>
                    <a:pt x="3279" y="21600"/>
                    <a:pt x="11320" y="21600"/>
                  </a:cubicBezTo>
                  <a:cubicBezTo>
                    <a:pt x="19361" y="21600"/>
                    <a:pt x="21331" y="9705"/>
                    <a:pt x="21331" y="9705"/>
                  </a:cubicBezTo>
                  <a:lnTo>
                    <a:pt x="21600" y="8111"/>
                  </a:lnTo>
                </a:path>
              </a:pathLst>
            </a:custGeom>
            <a:ln w="38100">
              <a:solidFill>
                <a:srgbClr val="0000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218" name="Line"/>
            <p:cNvSpPr/>
            <p:nvPr/>
          </p:nvSpPr>
          <p:spPr>
            <a:xfrm>
              <a:off x="5215207" y="7092017"/>
              <a:ext cx="3051292" cy="807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0"/>
                    <a:pt x="6587" y="21600"/>
                    <a:pt x="10820" y="21600"/>
                  </a:cubicBezTo>
                  <a:cubicBezTo>
                    <a:pt x="15053" y="21600"/>
                    <a:pt x="20928" y="2233"/>
                    <a:pt x="20928" y="2233"/>
                  </a:cubicBezTo>
                  <a:lnTo>
                    <a:pt x="21600" y="27"/>
                  </a:lnTo>
                </a:path>
              </a:pathLst>
            </a:custGeom>
            <a:ln w="38100">
              <a:solidFill>
                <a:srgbClr val="0000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219" name="Line"/>
            <p:cNvSpPr/>
            <p:nvPr/>
          </p:nvSpPr>
          <p:spPr>
            <a:xfrm>
              <a:off x="2653722" y="7083854"/>
              <a:ext cx="2262525" cy="1054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848"/>
                  </a:moveTo>
                  <a:cubicBezTo>
                    <a:pt x="21600" y="848"/>
                    <a:pt x="14359" y="21600"/>
                    <a:pt x="10554" y="21600"/>
                  </a:cubicBezTo>
                  <a:cubicBezTo>
                    <a:pt x="6748" y="21600"/>
                    <a:pt x="670" y="2137"/>
                    <a:pt x="670" y="2137"/>
                  </a:cubicBez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220" name="Line"/>
            <p:cNvSpPr/>
            <p:nvPr/>
          </p:nvSpPr>
          <p:spPr>
            <a:xfrm>
              <a:off x="2325251" y="3155698"/>
              <a:ext cx="2670488" cy="484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001"/>
                  </a:moveTo>
                  <a:cubicBezTo>
                    <a:pt x="0" y="20001"/>
                    <a:pt x="0" y="0"/>
                    <a:pt x="10344" y="0"/>
                  </a:cubicBezTo>
                  <a:cubicBezTo>
                    <a:pt x="20688" y="0"/>
                    <a:pt x="21357" y="16155"/>
                    <a:pt x="21357" y="16155"/>
                  </a:cubicBezTo>
                  <a:lnTo>
                    <a:pt x="21600" y="21600"/>
                  </a:lnTo>
                </a:path>
              </a:pathLst>
            </a:custGeom>
            <a:ln w="38100">
              <a:solidFill>
                <a:srgbClr val="0000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Hardware’s view of interrup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Hardware’s view of interrupts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138BB5-441D-2D2B-C0DA-E64B3E00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Ethan Miller &amp; Darrell Long</a:t>
            </a:r>
            <a:endParaRPr lang="en-US" dirty="0"/>
          </a:p>
        </p:txBody>
      </p:sp>
      <p:sp>
        <p:nvSpPr>
          <p:cNvPr id="244" name="Slide Number"/>
          <p:cNvSpPr txBox="1">
            <a:spLocks noGrp="1"/>
          </p:cNvSpPr>
          <p:nvPr>
            <p:ph type="sldNum" sz="quarter" idx="12"/>
          </p:nvPr>
        </p:nvSpPr>
        <p:spPr>
          <a:xfrm>
            <a:off x="6407794" y="9380264"/>
            <a:ext cx="176512" cy="2921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019804-FB2E-07C5-541F-3143A216AF6B}"/>
              </a:ext>
            </a:extLst>
          </p:cNvPr>
          <p:cNvGrpSpPr/>
          <p:nvPr/>
        </p:nvGrpSpPr>
        <p:grpSpPr>
          <a:xfrm>
            <a:off x="1193800" y="3417361"/>
            <a:ext cx="10617200" cy="5027481"/>
            <a:chOff x="1041400" y="2817061"/>
            <a:chExt cx="11417300" cy="5658500"/>
          </a:xfrm>
        </p:grpSpPr>
        <p:sp>
          <p:nvSpPr>
            <p:cNvPr id="224" name="Bus"/>
            <p:cNvSpPr txBox="1"/>
            <p:nvPr/>
          </p:nvSpPr>
          <p:spPr>
            <a:xfrm>
              <a:off x="4542961" y="7805841"/>
              <a:ext cx="803292" cy="669720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6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3200" dirty="0"/>
                <a:t>Bus</a:t>
              </a:r>
            </a:p>
          </p:txBody>
        </p:sp>
        <p:sp>
          <p:nvSpPr>
            <p:cNvPr id="225" name="Line"/>
            <p:cNvSpPr/>
            <p:nvPr/>
          </p:nvSpPr>
          <p:spPr>
            <a:xfrm rot="16200000" flipH="1">
              <a:off x="4343400" y="3479800"/>
              <a:ext cx="1028700" cy="5448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3500" y="21600"/>
                  </a:lnTo>
                </a:path>
              </a:pathLst>
            </a:custGeom>
            <a:ln w="152400">
              <a:solidFill>
                <a:srgbClr val="00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226" name="Line"/>
            <p:cNvSpPr/>
            <p:nvPr/>
          </p:nvSpPr>
          <p:spPr>
            <a:xfrm rot="5400000" flipH="1">
              <a:off x="4201889" y="6983190"/>
              <a:ext cx="1069335" cy="585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4938" y="0"/>
                    <a:pt x="9877" y="5390"/>
                    <a:pt x="9877" y="10780"/>
                  </a:cubicBezTo>
                  <a:cubicBezTo>
                    <a:pt x="9877" y="16170"/>
                    <a:pt x="14815" y="21560"/>
                    <a:pt x="19753" y="21560"/>
                  </a:cubicBezTo>
                  <a:lnTo>
                    <a:pt x="21600" y="21600"/>
                  </a:lnTo>
                </a:path>
              </a:pathLst>
            </a:custGeom>
            <a:ln w="38100">
              <a:solidFill>
                <a:srgbClr val="0000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  <p:grpSp>
          <p:nvGrpSpPr>
            <p:cNvPr id="230" name="Group"/>
            <p:cNvGrpSpPr/>
            <p:nvPr/>
          </p:nvGrpSpPr>
          <p:grpSpPr>
            <a:xfrm>
              <a:off x="10617200" y="3467100"/>
              <a:ext cx="863600" cy="977900"/>
              <a:chOff x="0" y="0"/>
              <a:chExt cx="863600" cy="977900"/>
            </a:xfrm>
          </p:grpSpPr>
          <p:sp>
            <p:nvSpPr>
              <p:cNvPr id="227" name="Shape"/>
              <p:cNvSpPr/>
              <p:nvPr/>
            </p:nvSpPr>
            <p:spPr>
              <a:xfrm>
                <a:off x="0" y="0"/>
                <a:ext cx="863600" cy="9779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35" y="0"/>
                      <a:pt x="0" y="1209"/>
                      <a:pt x="0" y="2700"/>
                    </a:cubicBezTo>
                    <a:lnTo>
                      <a:pt x="0" y="18900"/>
                    </a:lnTo>
                    <a:cubicBezTo>
                      <a:pt x="0" y="20391"/>
                      <a:pt x="4835" y="21600"/>
                      <a:pt x="10800" y="21600"/>
                    </a:cubicBezTo>
                    <a:cubicBezTo>
                      <a:pt x="16765" y="21600"/>
                      <a:pt x="21600" y="20391"/>
                      <a:pt x="21600" y="18900"/>
                    </a:cubicBezTo>
                    <a:lnTo>
                      <a:pt x="21600" y="2700"/>
                    </a:lnTo>
                    <a:cubicBezTo>
                      <a:pt x="21600" y="1209"/>
                      <a:pt x="16765" y="0"/>
                      <a:pt x="10800" y="0"/>
                    </a:cubicBezTo>
                    <a:close/>
                  </a:path>
                </a:pathLst>
              </a:custGeom>
              <a:solidFill>
                <a:srgbClr val="CBCBCB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28" name="Oval"/>
              <p:cNvSpPr/>
              <p:nvPr/>
            </p:nvSpPr>
            <p:spPr>
              <a:xfrm>
                <a:off x="0" y="0"/>
                <a:ext cx="863600" cy="244475"/>
              </a:xfrm>
              <a:prstGeom prst="ellipse">
                <a:avLst/>
              </a:prstGeom>
              <a:solidFill>
                <a:srgbClr val="D6D6D6"/>
              </a:solidFill>
              <a:ln w="12700" cap="flat">
                <a:noFill/>
                <a:round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29" name="Line"/>
              <p:cNvSpPr/>
              <p:nvPr/>
            </p:nvSpPr>
            <p:spPr>
              <a:xfrm>
                <a:off x="0" y="122237"/>
                <a:ext cx="863600" cy="1222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0" y="11929"/>
                      <a:pt x="4835" y="21600"/>
                      <a:pt x="10800" y="21600"/>
                    </a:cubicBezTo>
                    <a:cubicBezTo>
                      <a:pt x="16765" y="21600"/>
                      <a:pt x="21600" y="11929"/>
                      <a:pt x="21600" y="0"/>
                    </a:cubicBezTo>
                  </a:path>
                </a:pathLst>
              </a:custGeom>
              <a:noFill/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31" name="5-5.png" descr="5-5.png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17200" y="5524500"/>
              <a:ext cx="1460783" cy="12954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32" name="Line"/>
            <p:cNvSpPr/>
            <p:nvPr/>
          </p:nvSpPr>
          <p:spPr>
            <a:xfrm flipH="1">
              <a:off x="8674100" y="6070600"/>
              <a:ext cx="1955799" cy="2264"/>
            </a:xfrm>
            <a:prstGeom prst="line">
              <a:avLst/>
            </a:prstGeom>
            <a:ln w="38100">
              <a:solidFill>
                <a:srgbClr val="000000"/>
              </a:solidFill>
              <a:tailEnd type="triangle"/>
            </a:ln>
          </p:spPr>
          <p:txBody>
            <a:bodyPr lIns="0" tIns="0" rIns="0" bIns="0"/>
            <a:lstStyle/>
            <a:p>
              <a:endParaRPr/>
            </a:p>
          </p:txBody>
        </p:sp>
        <p:sp>
          <p:nvSpPr>
            <p:cNvPr id="233" name="Line"/>
            <p:cNvSpPr/>
            <p:nvPr/>
          </p:nvSpPr>
          <p:spPr>
            <a:xfrm flipH="1">
              <a:off x="8674100" y="4991100"/>
              <a:ext cx="1955799" cy="2264"/>
            </a:xfrm>
            <a:prstGeom prst="line">
              <a:avLst/>
            </a:prstGeom>
            <a:ln w="38100">
              <a:solidFill>
                <a:srgbClr val="000000"/>
              </a:solidFill>
              <a:tailEnd type="triangle"/>
            </a:ln>
          </p:spPr>
          <p:txBody>
            <a:bodyPr lIns="0" tIns="0" rIns="0" bIns="0"/>
            <a:lstStyle/>
            <a:p>
              <a:endParaRPr/>
            </a:p>
          </p:txBody>
        </p:sp>
        <p:pic>
          <p:nvPicPr>
            <p:cNvPr id="234" name="image.jpg" descr="image.jpg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85400" y="4546600"/>
              <a:ext cx="2273300" cy="855698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35" name="Line"/>
            <p:cNvSpPr/>
            <p:nvPr/>
          </p:nvSpPr>
          <p:spPr>
            <a:xfrm flipH="1">
              <a:off x="8674100" y="4013200"/>
              <a:ext cx="1955799" cy="2264"/>
            </a:xfrm>
            <a:prstGeom prst="line">
              <a:avLst/>
            </a:prstGeom>
            <a:ln w="38100">
              <a:solidFill>
                <a:srgbClr val="000000"/>
              </a:solidFill>
              <a:tailEnd type="triangle"/>
            </a:ln>
          </p:spPr>
          <p:txBody>
            <a:bodyPr lIns="0" tIns="0" rIns="0" bIns="0"/>
            <a:lstStyle/>
            <a:p>
              <a:endParaRPr/>
            </a:p>
          </p:txBody>
        </p:sp>
        <p:sp>
          <p:nvSpPr>
            <p:cNvPr id="236" name="1. Device finishes"/>
            <p:cNvSpPr txBox="1"/>
            <p:nvPr/>
          </p:nvSpPr>
          <p:spPr>
            <a:xfrm>
              <a:off x="9176682" y="2817061"/>
              <a:ext cx="2370231" cy="4618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2000" dirty="0"/>
                <a:t>1. Device finishes</a:t>
              </a:r>
            </a:p>
          </p:txBody>
        </p:sp>
        <p:sp>
          <p:nvSpPr>
            <p:cNvPr id="237" name="Line"/>
            <p:cNvSpPr/>
            <p:nvPr/>
          </p:nvSpPr>
          <p:spPr>
            <a:xfrm flipH="1">
              <a:off x="9867900" y="3251200"/>
              <a:ext cx="541867" cy="650241"/>
            </a:xfrm>
            <a:prstGeom prst="line">
              <a:avLst/>
            </a:prstGeom>
            <a:ln w="25400">
              <a:solidFill>
                <a:srgbClr val="000000"/>
              </a:solidFill>
              <a:tailEnd type="triangle"/>
            </a:ln>
          </p:spPr>
          <p:txBody>
            <a:bodyPr lIns="0" tIns="0" rIns="0" bIns="0"/>
            <a:lstStyle/>
            <a:p>
              <a:endParaRPr/>
            </a:p>
          </p:txBody>
        </p:sp>
        <p:sp>
          <p:nvSpPr>
            <p:cNvPr id="238" name="2. Controller issues interrupt"/>
            <p:cNvSpPr txBox="1"/>
            <p:nvPr/>
          </p:nvSpPr>
          <p:spPr>
            <a:xfrm>
              <a:off x="2368874" y="5833311"/>
              <a:ext cx="3702729" cy="4618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2000" dirty="0"/>
                <a:t>2. Controller issues interrupt</a:t>
              </a:r>
            </a:p>
          </p:txBody>
        </p:sp>
        <p:sp>
          <p:nvSpPr>
            <p:cNvPr id="239" name="Line"/>
            <p:cNvSpPr/>
            <p:nvPr/>
          </p:nvSpPr>
          <p:spPr>
            <a:xfrm flipH="1" flipV="1">
              <a:off x="3072539" y="5641056"/>
              <a:ext cx="3227242" cy="2"/>
            </a:xfrm>
            <a:prstGeom prst="line">
              <a:avLst/>
            </a:prstGeom>
            <a:ln w="38100">
              <a:solidFill>
                <a:srgbClr val="000000"/>
              </a:solidFill>
              <a:tailEnd type="triangle"/>
            </a:ln>
          </p:spPr>
          <p:txBody>
            <a:bodyPr lIns="0" tIns="0" rIns="0" bIns="0"/>
            <a:lstStyle/>
            <a:p>
              <a:endParaRPr/>
            </a:p>
          </p:txBody>
        </p:sp>
        <p:sp>
          <p:nvSpPr>
            <p:cNvPr id="240" name="Line"/>
            <p:cNvSpPr/>
            <p:nvPr/>
          </p:nvSpPr>
          <p:spPr>
            <a:xfrm>
              <a:off x="3077633" y="4445000"/>
              <a:ext cx="3217409" cy="127"/>
            </a:xfrm>
            <a:prstGeom prst="line">
              <a:avLst/>
            </a:prstGeom>
            <a:ln w="38100">
              <a:solidFill>
                <a:srgbClr val="000000"/>
              </a:solidFill>
              <a:tailEnd type="triangle"/>
            </a:ln>
          </p:spPr>
          <p:txBody>
            <a:bodyPr lIns="0" tIns="0" rIns="0" bIns="0"/>
            <a:lstStyle/>
            <a:p>
              <a:endParaRPr/>
            </a:p>
          </p:txBody>
        </p:sp>
        <p:sp>
          <p:nvSpPr>
            <p:cNvPr id="241" name="3. CPU acks interrupt"/>
            <p:cNvSpPr txBox="1"/>
            <p:nvPr/>
          </p:nvSpPr>
          <p:spPr>
            <a:xfrm>
              <a:off x="3203205" y="3915611"/>
              <a:ext cx="2944256" cy="4618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rPr sz="2000" dirty="0"/>
                <a:t>3. CPU </a:t>
              </a:r>
              <a:r>
                <a:rPr lang="en-US" sz="2000" dirty="0"/>
                <a:t>ACKs</a:t>
              </a:r>
              <a:r>
                <a:rPr sz="2000" dirty="0"/>
                <a:t> interrupt</a:t>
              </a:r>
            </a:p>
          </p:txBody>
        </p:sp>
        <p:sp>
          <p:nvSpPr>
            <p:cNvPr id="242" name="CPU"/>
            <p:cNvSpPr/>
            <p:nvPr/>
          </p:nvSpPr>
          <p:spPr>
            <a:xfrm>
              <a:off x="1041400" y="4203700"/>
              <a:ext cx="2019300" cy="1625600"/>
            </a:xfrm>
            <a:prstGeom prst="rect">
              <a:avLst/>
            </a:prstGeom>
            <a:solidFill>
              <a:srgbClr val="4180FF"/>
            </a:solidFill>
            <a:ln w="38100">
              <a:solidFill>
                <a:srgbClr val="00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36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dirty="0"/>
                <a:t>CPU</a:t>
              </a:r>
            </a:p>
          </p:txBody>
        </p:sp>
        <p:sp>
          <p:nvSpPr>
            <p:cNvPr id="243" name="Interrupt controller"/>
            <p:cNvSpPr/>
            <p:nvPr/>
          </p:nvSpPr>
          <p:spPr>
            <a:xfrm>
              <a:off x="6311900" y="3581400"/>
              <a:ext cx="2362200" cy="2819401"/>
            </a:xfrm>
            <a:prstGeom prst="rect">
              <a:avLst/>
            </a:prstGeom>
            <a:solidFill>
              <a:srgbClr val="FFFDA9"/>
            </a:solidFill>
            <a:ln w="38100">
              <a:solidFill>
                <a:srgbClr val="00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>
              <a:lvl1pPr>
                <a:defRPr sz="30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 algn="ctr"/>
              <a:r>
                <a:rPr dirty="0"/>
                <a:t>Interrupt controller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roup 252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3004800" cy="9753600"/>
            <a:chOff x="0" y="0"/>
            <a:chExt cx="12192000" cy="6858000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0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1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62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7" name="Rectangle 263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78" name="Rectangle 265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67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800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0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2763289" y="2675475"/>
            <a:ext cx="4692490" cy="470319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440554" y="1068943"/>
            <a:ext cx="8609664" cy="7615714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81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2257"/>
            <a:ext cx="13004800" cy="975134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47" name="I/O software: goals"/>
          <p:cNvSpPr txBox="1">
            <a:spLocks noGrp="1"/>
          </p:cNvSpPr>
          <p:nvPr>
            <p:ph type="title"/>
          </p:nvPr>
        </p:nvSpPr>
        <p:spPr>
          <a:xfrm>
            <a:off x="1060359" y="1607968"/>
            <a:ext cx="3565271" cy="6537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4000">
                <a:solidFill>
                  <a:srgbClr val="EBEBEB"/>
                </a:solidFill>
              </a:rPr>
              <a:t>I/O software: goals</a:t>
            </a:r>
          </a:p>
        </p:txBody>
      </p:sp>
      <p:sp>
        <p:nvSpPr>
          <p:cNvPr id="246" name="Device independence…"/>
          <p:cNvSpPr txBox="1">
            <a:spLocks noGrp="1"/>
          </p:cNvSpPr>
          <p:nvPr>
            <p:ph type="body" idx="1"/>
          </p:nvPr>
        </p:nvSpPr>
        <p:spPr>
          <a:xfrm>
            <a:off x="5642748" y="622240"/>
            <a:ext cx="5869455" cy="8468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01752" indent="-301752" defTabSz="457200">
              <a:lnSpc>
                <a:spcPct val="90000"/>
              </a:lnSpc>
              <a:spcBef>
                <a:spcPts val="1000"/>
              </a:spcBef>
              <a:defRPr sz="3168"/>
            </a:pPr>
            <a:r>
              <a:rPr lang="en-US" sz="2300"/>
              <a:t>Device independence</a:t>
            </a:r>
          </a:p>
          <a:p>
            <a:pPr marL="553212" lvl="1" indent="-251459" defTabSz="457200">
              <a:lnSpc>
                <a:spcPct val="90000"/>
              </a:lnSpc>
              <a:spcBef>
                <a:spcPts val="1000"/>
              </a:spcBef>
              <a:defRPr sz="2772"/>
            </a:pPr>
            <a:r>
              <a:rPr lang="en-US" sz="2300"/>
              <a:t>Programs can access any I/O device </a:t>
            </a:r>
          </a:p>
          <a:p>
            <a:pPr marL="553212" lvl="1" indent="-251459" defTabSz="457200">
              <a:lnSpc>
                <a:spcPct val="90000"/>
              </a:lnSpc>
              <a:spcBef>
                <a:spcPts val="1000"/>
              </a:spcBef>
              <a:defRPr sz="2772"/>
            </a:pPr>
            <a:r>
              <a:rPr lang="en-US" sz="2300"/>
              <a:t>No need to specify device in advance </a:t>
            </a:r>
          </a:p>
          <a:p>
            <a:pPr marL="301752" indent="-301752" defTabSz="457200">
              <a:lnSpc>
                <a:spcPct val="90000"/>
              </a:lnSpc>
              <a:spcBef>
                <a:spcPts val="1000"/>
              </a:spcBef>
              <a:defRPr sz="3168"/>
            </a:pPr>
            <a:r>
              <a:rPr lang="en-US" sz="2300"/>
              <a:t>Uniform naming</a:t>
            </a:r>
          </a:p>
          <a:p>
            <a:pPr marL="553212" lvl="1" indent="-251459" defTabSz="457200">
              <a:lnSpc>
                <a:spcPct val="90000"/>
              </a:lnSpc>
              <a:spcBef>
                <a:spcPts val="1000"/>
              </a:spcBef>
              <a:defRPr sz="2772"/>
            </a:pPr>
            <a:r>
              <a:rPr lang="en-US" sz="2300"/>
              <a:t>Name of a file or device is a string or an integer</a:t>
            </a:r>
          </a:p>
          <a:p>
            <a:pPr marL="553212" lvl="1" indent="-251459" defTabSz="457200">
              <a:lnSpc>
                <a:spcPct val="90000"/>
              </a:lnSpc>
              <a:spcBef>
                <a:spcPts val="1000"/>
              </a:spcBef>
              <a:defRPr sz="2772"/>
            </a:pPr>
            <a:r>
              <a:rPr lang="en-US" sz="2300"/>
              <a:t>Doesn’t depend on the machine (underlying hardware)</a:t>
            </a:r>
          </a:p>
          <a:p>
            <a:pPr marL="301752" indent="-301752" defTabSz="457200">
              <a:lnSpc>
                <a:spcPct val="90000"/>
              </a:lnSpc>
              <a:spcBef>
                <a:spcPts val="1000"/>
              </a:spcBef>
              <a:defRPr sz="3168"/>
            </a:pPr>
            <a:r>
              <a:rPr lang="en-US" sz="2300"/>
              <a:t>Error handling</a:t>
            </a:r>
          </a:p>
          <a:p>
            <a:pPr marL="553212" lvl="1" indent="-251459" defTabSz="457200">
              <a:lnSpc>
                <a:spcPct val="90000"/>
              </a:lnSpc>
              <a:spcBef>
                <a:spcPts val="1000"/>
              </a:spcBef>
              <a:defRPr sz="2772"/>
            </a:pPr>
            <a:r>
              <a:rPr lang="en-US" sz="2300"/>
              <a:t>Done as close to the hardware as possible</a:t>
            </a:r>
          </a:p>
          <a:p>
            <a:pPr marL="553212" lvl="1" indent="-251459" defTabSz="457200">
              <a:lnSpc>
                <a:spcPct val="90000"/>
              </a:lnSpc>
              <a:spcBef>
                <a:spcPts val="1000"/>
              </a:spcBef>
              <a:defRPr sz="2772"/>
            </a:pPr>
            <a:r>
              <a:rPr lang="en-US" sz="2300"/>
              <a:t>Isolate higher-level software</a:t>
            </a:r>
          </a:p>
          <a:p>
            <a:pPr marL="301752" indent="-301752" defTabSz="457200">
              <a:lnSpc>
                <a:spcPct val="90000"/>
              </a:lnSpc>
              <a:spcBef>
                <a:spcPts val="1000"/>
              </a:spcBef>
              <a:defRPr sz="3168"/>
            </a:pPr>
            <a:r>
              <a:rPr lang="en-US" sz="2300"/>
              <a:t>Synchronous vs. asynchronous transfers</a:t>
            </a:r>
          </a:p>
          <a:p>
            <a:pPr marL="553212" lvl="1" indent="-251459" defTabSz="457200">
              <a:lnSpc>
                <a:spcPct val="90000"/>
              </a:lnSpc>
              <a:spcBef>
                <a:spcPts val="1000"/>
              </a:spcBef>
              <a:defRPr sz="2772"/>
            </a:pPr>
            <a:r>
              <a:rPr lang="en-US" sz="2300"/>
              <a:t>Blocked transfers vs. interrupt-driven</a:t>
            </a:r>
          </a:p>
          <a:p>
            <a:pPr marL="301752" indent="-301752" defTabSz="457200">
              <a:lnSpc>
                <a:spcPct val="90000"/>
              </a:lnSpc>
              <a:spcBef>
                <a:spcPts val="1000"/>
              </a:spcBef>
              <a:defRPr sz="3168"/>
            </a:pPr>
            <a:r>
              <a:rPr lang="en-US" sz="2300"/>
              <a:t>Buffering</a:t>
            </a:r>
          </a:p>
          <a:p>
            <a:pPr marL="553212" lvl="1" indent="-251459" defTabSz="457200">
              <a:lnSpc>
                <a:spcPct val="90000"/>
              </a:lnSpc>
              <a:spcBef>
                <a:spcPts val="1000"/>
              </a:spcBef>
              <a:defRPr sz="2772"/>
            </a:pPr>
            <a:r>
              <a:rPr lang="en-US" sz="2300"/>
              <a:t>Data coming off a device cannot be stored in final destination</a:t>
            </a:r>
          </a:p>
          <a:p>
            <a:pPr marL="301752" indent="-301752" defTabSz="457200">
              <a:lnSpc>
                <a:spcPct val="90000"/>
              </a:lnSpc>
              <a:spcBef>
                <a:spcPts val="1000"/>
              </a:spcBef>
              <a:defRPr sz="3168"/>
            </a:pPr>
            <a:r>
              <a:rPr lang="en-US" sz="2300"/>
              <a:t>Sharable vs. dedicated devices</a:t>
            </a:r>
          </a:p>
        </p:txBody>
      </p:sp>
      <p:sp>
        <p:nvSpPr>
          <p:cNvPr id="2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12203" y="9090614"/>
            <a:ext cx="894079" cy="4334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86CB4B4D-7CA3-9044-876B-883B54F8677D}" type="slidenum">
              <a:rPr lang="en-US" sz="1200">
                <a:solidFill>
                  <a:schemeClr val="accent1"/>
                </a:solidFill>
              </a:rPr>
              <a:pPr algn="r">
                <a:spcAft>
                  <a:spcPts val="600"/>
                </a:spcAft>
              </a:pPr>
              <a:t>8</a:t>
            </a:fld>
            <a:endParaRPr lang="en-US"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rogrammed I/O: printing a pag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Programmed I/O: printing a page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E57C66-41BD-2F5C-C631-98CB44B8B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Ethan Miller &amp; Darrell Long</a:t>
            </a:r>
            <a:endParaRPr lang="en-US" dirty="0"/>
          </a:p>
        </p:txBody>
      </p:sp>
      <p:sp>
        <p:nvSpPr>
          <p:cNvPr id="291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81AC97-1A9D-C14F-9F69-4B120E3383E8}"/>
              </a:ext>
            </a:extLst>
          </p:cNvPr>
          <p:cNvGrpSpPr/>
          <p:nvPr/>
        </p:nvGrpSpPr>
        <p:grpSpPr>
          <a:xfrm>
            <a:off x="840311" y="3410989"/>
            <a:ext cx="11639550" cy="4559300"/>
            <a:chOff x="879827" y="3302000"/>
            <a:chExt cx="11639550" cy="4559300"/>
          </a:xfrm>
        </p:grpSpPr>
        <p:sp>
          <p:nvSpPr>
            <p:cNvPr id="251" name="Rectangle"/>
            <p:cNvSpPr/>
            <p:nvPr/>
          </p:nvSpPr>
          <p:spPr>
            <a:xfrm>
              <a:off x="1689664" y="3302000"/>
              <a:ext cx="1841501" cy="3251200"/>
            </a:xfrm>
            <a:prstGeom prst="rect">
              <a:avLst/>
            </a:prstGeom>
            <a:solidFill>
              <a:srgbClr val="FFFDA9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252" name="Rectangle"/>
            <p:cNvSpPr/>
            <p:nvPr/>
          </p:nvSpPr>
          <p:spPr>
            <a:xfrm>
              <a:off x="1689664" y="6553200"/>
              <a:ext cx="1841501" cy="1295400"/>
            </a:xfrm>
            <a:prstGeom prst="rect">
              <a:avLst/>
            </a:prstGeom>
            <a:solidFill>
              <a:srgbClr val="D7AEFF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253" name="Rectangle"/>
            <p:cNvSpPr/>
            <p:nvPr/>
          </p:nvSpPr>
          <p:spPr>
            <a:xfrm>
              <a:off x="3748758" y="6019800"/>
              <a:ext cx="977901" cy="1841500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254" name="Printed page"/>
            <p:cNvSpPr txBox="1"/>
            <p:nvPr/>
          </p:nvSpPr>
          <p:spPr>
            <a:xfrm>
              <a:off x="3852624" y="4347069"/>
              <a:ext cx="1168947" cy="838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Printed</a:t>
              </a:r>
              <a:br/>
              <a:r>
                <a:t>page</a:t>
              </a:r>
            </a:p>
          </p:txBody>
        </p:sp>
        <p:grpSp>
          <p:nvGrpSpPr>
            <p:cNvPr id="257" name="Group"/>
            <p:cNvGrpSpPr/>
            <p:nvPr/>
          </p:nvGrpSpPr>
          <p:grpSpPr>
            <a:xfrm>
              <a:off x="2014784" y="5549900"/>
              <a:ext cx="1193801" cy="939800"/>
              <a:chOff x="0" y="0"/>
              <a:chExt cx="1193800" cy="939800"/>
            </a:xfrm>
          </p:grpSpPr>
          <p:sp>
            <p:nvSpPr>
              <p:cNvPr id="255" name="Rectangle"/>
              <p:cNvSpPr/>
              <p:nvPr/>
            </p:nvSpPr>
            <p:spPr>
              <a:xfrm>
                <a:off x="0" y="36146"/>
                <a:ext cx="1193800" cy="867508"/>
              </a:xfrm>
              <a:prstGeom prst="rect">
                <a:avLst/>
              </a:prstGeom>
              <a:solidFill>
                <a:srgbClr val="D4FEFF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56" name="ABCD EFGH"/>
              <p:cNvSpPr txBox="1"/>
              <p:nvPr/>
            </p:nvSpPr>
            <p:spPr>
              <a:xfrm>
                <a:off x="32494" y="0"/>
                <a:ext cx="1128812" cy="9398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ABCD</a:t>
                </a:r>
                <a:br/>
                <a:r>
                  <a:t>EFGH</a:t>
                </a:r>
              </a:p>
            </p:txBody>
          </p:sp>
        </p:grpSp>
        <p:sp>
          <p:nvSpPr>
            <p:cNvPr id="258" name="Line"/>
            <p:cNvSpPr/>
            <p:nvPr/>
          </p:nvSpPr>
          <p:spPr>
            <a:xfrm>
              <a:off x="1472917" y="3302000"/>
              <a:ext cx="114301" cy="3251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259" name="Line"/>
            <p:cNvSpPr/>
            <p:nvPr/>
          </p:nvSpPr>
          <p:spPr>
            <a:xfrm>
              <a:off x="1472917" y="6553200"/>
              <a:ext cx="114301" cy="129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ln w="254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260" name="Kernel"/>
            <p:cNvSpPr txBox="1"/>
            <p:nvPr/>
          </p:nvSpPr>
          <p:spPr>
            <a:xfrm rot="16200000">
              <a:off x="617096" y="6973021"/>
              <a:ext cx="995364" cy="4699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Kernel</a:t>
              </a:r>
            </a:p>
          </p:txBody>
        </p:sp>
        <p:sp>
          <p:nvSpPr>
            <p:cNvPr id="261" name="User"/>
            <p:cNvSpPr txBox="1"/>
            <p:nvPr/>
          </p:nvSpPr>
          <p:spPr>
            <a:xfrm rot="16200000">
              <a:off x="735861" y="4653292"/>
              <a:ext cx="757834" cy="4699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4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User</a:t>
              </a:r>
            </a:p>
          </p:txBody>
        </p:sp>
        <p:sp>
          <p:nvSpPr>
            <p:cNvPr id="262" name="Rectangle"/>
            <p:cNvSpPr/>
            <p:nvPr/>
          </p:nvSpPr>
          <p:spPr>
            <a:xfrm>
              <a:off x="5482731" y="3302000"/>
              <a:ext cx="1841501" cy="3251200"/>
            </a:xfrm>
            <a:prstGeom prst="rect">
              <a:avLst/>
            </a:prstGeom>
            <a:solidFill>
              <a:srgbClr val="FFFDA9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263" name="Rectangle"/>
            <p:cNvSpPr/>
            <p:nvPr/>
          </p:nvSpPr>
          <p:spPr>
            <a:xfrm>
              <a:off x="5482731" y="6553200"/>
              <a:ext cx="1841501" cy="1295400"/>
            </a:xfrm>
            <a:prstGeom prst="rect">
              <a:avLst/>
            </a:prstGeom>
            <a:solidFill>
              <a:srgbClr val="D7AEFF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endParaRPr/>
            </a:p>
          </p:txBody>
        </p:sp>
        <p:grpSp>
          <p:nvGrpSpPr>
            <p:cNvPr id="266" name="Group"/>
            <p:cNvGrpSpPr/>
            <p:nvPr/>
          </p:nvGrpSpPr>
          <p:grpSpPr>
            <a:xfrm>
              <a:off x="7541824" y="6019800"/>
              <a:ext cx="977901" cy="1841500"/>
              <a:chOff x="0" y="0"/>
              <a:chExt cx="977900" cy="1841500"/>
            </a:xfrm>
          </p:grpSpPr>
          <p:sp>
            <p:nvSpPr>
              <p:cNvPr id="264" name="Rectangle"/>
              <p:cNvSpPr/>
              <p:nvPr/>
            </p:nvSpPr>
            <p:spPr>
              <a:xfrm>
                <a:off x="0" y="0"/>
                <a:ext cx="977900" cy="18415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65" name="A"/>
              <p:cNvSpPr txBox="1"/>
              <p:nvPr/>
            </p:nvSpPr>
            <p:spPr>
              <a:xfrm>
                <a:off x="0" y="0"/>
                <a:ext cx="358596" cy="5416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267" name="Printed page"/>
            <p:cNvSpPr txBox="1"/>
            <p:nvPr/>
          </p:nvSpPr>
          <p:spPr>
            <a:xfrm>
              <a:off x="7645692" y="4283569"/>
              <a:ext cx="1168946" cy="838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Printed</a:t>
              </a:r>
              <a:br/>
              <a:r>
                <a:t>page</a:t>
              </a:r>
            </a:p>
          </p:txBody>
        </p:sp>
        <p:grpSp>
          <p:nvGrpSpPr>
            <p:cNvPr id="270" name="Group"/>
            <p:cNvGrpSpPr/>
            <p:nvPr/>
          </p:nvGrpSpPr>
          <p:grpSpPr>
            <a:xfrm>
              <a:off x="5807851" y="5549900"/>
              <a:ext cx="1193801" cy="939800"/>
              <a:chOff x="0" y="0"/>
              <a:chExt cx="1193800" cy="939800"/>
            </a:xfrm>
          </p:grpSpPr>
          <p:sp>
            <p:nvSpPr>
              <p:cNvPr id="268" name="Rectangle"/>
              <p:cNvSpPr/>
              <p:nvPr/>
            </p:nvSpPr>
            <p:spPr>
              <a:xfrm>
                <a:off x="0" y="36146"/>
                <a:ext cx="1193800" cy="867508"/>
              </a:xfrm>
              <a:prstGeom prst="rect">
                <a:avLst/>
              </a:prstGeom>
              <a:solidFill>
                <a:srgbClr val="D4FEFF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69" name="ABCD EFGH"/>
              <p:cNvSpPr txBox="1"/>
              <p:nvPr/>
            </p:nvSpPr>
            <p:spPr>
              <a:xfrm>
                <a:off x="32494" y="0"/>
                <a:ext cx="1128812" cy="9398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ABCD</a:t>
                </a:r>
                <a:br/>
                <a:r>
                  <a:t>EFGH</a:t>
                </a:r>
              </a:p>
            </p:txBody>
          </p:sp>
        </p:grpSp>
        <p:grpSp>
          <p:nvGrpSpPr>
            <p:cNvPr id="273" name="Group"/>
            <p:cNvGrpSpPr/>
            <p:nvPr/>
          </p:nvGrpSpPr>
          <p:grpSpPr>
            <a:xfrm>
              <a:off x="5807851" y="6731000"/>
              <a:ext cx="1193801" cy="939800"/>
              <a:chOff x="0" y="0"/>
              <a:chExt cx="1193800" cy="939800"/>
            </a:xfrm>
          </p:grpSpPr>
          <p:sp>
            <p:nvSpPr>
              <p:cNvPr id="271" name="Rectangle"/>
              <p:cNvSpPr/>
              <p:nvPr/>
            </p:nvSpPr>
            <p:spPr>
              <a:xfrm>
                <a:off x="0" y="36146"/>
                <a:ext cx="1193800" cy="867508"/>
              </a:xfrm>
              <a:prstGeom prst="rect">
                <a:avLst/>
              </a:prstGeom>
              <a:solidFill>
                <a:srgbClr val="D4FEFF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72" name="ABCD EFGH"/>
              <p:cNvSpPr txBox="1"/>
              <p:nvPr/>
            </p:nvSpPr>
            <p:spPr>
              <a:xfrm>
                <a:off x="32494" y="0"/>
                <a:ext cx="1128812" cy="9398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ABCD</a:t>
                </a:r>
                <a:br/>
                <a:r>
                  <a:t>EFGH</a:t>
                </a:r>
              </a:p>
            </p:txBody>
          </p:sp>
        </p:grpSp>
        <p:sp>
          <p:nvSpPr>
            <p:cNvPr id="274" name="Rectangle"/>
            <p:cNvSpPr/>
            <p:nvPr/>
          </p:nvSpPr>
          <p:spPr>
            <a:xfrm>
              <a:off x="5917071" y="6781800"/>
              <a:ext cx="330201" cy="431800"/>
            </a:xfrm>
            <a:prstGeom prst="rect">
              <a:avLst/>
            </a:prstGeom>
            <a:ln w="38100">
              <a:solidFill>
                <a:srgbClr val="FF26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275" name="Rectangle"/>
            <p:cNvSpPr/>
            <p:nvPr/>
          </p:nvSpPr>
          <p:spPr>
            <a:xfrm>
              <a:off x="9275798" y="3302000"/>
              <a:ext cx="1841501" cy="3251200"/>
            </a:xfrm>
            <a:prstGeom prst="rect">
              <a:avLst/>
            </a:prstGeom>
            <a:solidFill>
              <a:srgbClr val="FFFDA9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276" name="Rectangle"/>
            <p:cNvSpPr/>
            <p:nvPr/>
          </p:nvSpPr>
          <p:spPr>
            <a:xfrm>
              <a:off x="9275798" y="6553200"/>
              <a:ext cx="1841501" cy="1295400"/>
            </a:xfrm>
            <a:prstGeom prst="rect">
              <a:avLst/>
            </a:prstGeom>
            <a:solidFill>
              <a:srgbClr val="D7AEFF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endParaRPr/>
            </a:p>
          </p:txBody>
        </p:sp>
        <p:grpSp>
          <p:nvGrpSpPr>
            <p:cNvPr id="279" name="Group"/>
            <p:cNvGrpSpPr/>
            <p:nvPr/>
          </p:nvGrpSpPr>
          <p:grpSpPr>
            <a:xfrm>
              <a:off x="11334891" y="6019800"/>
              <a:ext cx="977901" cy="1841500"/>
              <a:chOff x="0" y="0"/>
              <a:chExt cx="977900" cy="1841500"/>
            </a:xfrm>
          </p:grpSpPr>
          <p:sp>
            <p:nvSpPr>
              <p:cNvPr id="277" name="Rectangle"/>
              <p:cNvSpPr/>
              <p:nvPr/>
            </p:nvSpPr>
            <p:spPr>
              <a:xfrm>
                <a:off x="0" y="0"/>
                <a:ext cx="977900" cy="18415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78" name="AB"/>
              <p:cNvSpPr txBox="1"/>
              <p:nvPr/>
            </p:nvSpPr>
            <p:spPr>
              <a:xfrm>
                <a:off x="0" y="0"/>
                <a:ext cx="612157" cy="5416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4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r>
                  <a:t>AB</a:t>
                </a:r>
              </a:p>
            </p:txBody>
          </p:sp>
        </p:grpSp>
        <p:sp>
          <p:nvSpPr>
            <p:cNvPr id="280" name="Printed page"/>
            <p:cNvSpPr txBox="1"/>
            <p:nvPr/>
          </p:nvSpPr>
          <p:spPr>
            <a:xfrm>
              <a:off x="11122376" y="4283569"/>
              <a:ext cx="1397001" cy="838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Helvetica"/>
                </a:defRPr>
              </a:pPr>
              <a:r>
                <a:t>Printed</a:t>
              </a:r>
              <a:br/>
              <a:r>
                <a:t>page</a:t>
              </a:r>
            </a:p>
          </p:txBody>
        </p:sp>
        <p:grpSp>
          <p:nvGrpSpPr>
            <p:cNvPr id="283" name="Group"/>
            <p:cNvGrpSpPr/>
            <p:nvPr/>
          </p:nvGrpSpPr>
          <p:grpSpPr>
            <a:xfrm>
              <a:off x="9600917" y="5549900"/>
              <a:ext cx="1193801" cy="939800"/>
              <a:chOff x="0" y="0"/>
              <a:chExt cx="1193800" cy="939800"/>
            </a:xfrm>
          </p:grpSpPr>
          <p:sp>
            <p:nvSpPr>
              <p:cNvPr id="281" name="Rectangle"/>
              <p:cNvSpPr/>
              <p:nvPr/>
            </p:nvSpPr>
            <p:spPr>
              <a:xfrm>
                <a:off x="0" y="36146"/>
                <a:ext cx="1193800" cy="867508"/>
              </a:xfrm>
              <a:prstGeom prst="rect">
                <a:avLst/>
              </a:prstGeom>
              <a:solidFill>
                <a:srgbClr val="D4FEFF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82" name="ABCD EFGH"/>
              <p:cNvSpPr txBox="1"/>
              <p:nvPr/>
            </p:nvSpPr>
            <p:spPr>
              <a:xfrm>
                <a:off x="32495" y="0"/>
                <a:ext cx="1128811" cy="9398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ABCD</a:t>
                </a:r>
                <a:br/>
                <a:r>
                  <a:t>EFGH</a:t>
                </a:r>
              </a:p>
            </p:txBody>
          </p:sp>
        </p:grpSp>
        <p:grpSp>
          <p:nvGrpSpPr>
            <p:cNvPr id="286" name="Group"/>
            <p:cNvGrpSpPr/>
            <p:nvPr/>
          </p:nvGrpSpPr>
          <p:grpSpPr>
            <a:xfrm>
              <a:off x="9600917" y="6743700"/>
              <a:ext cx="1193801" cy="939800"/>
              <a:chOff x="0" y="0"/>
              <a:chExt cx="1193800" cy="939800"/>
            </a:xfrm>
          </p:grpSpPr>
          <p:sp>
            <p:nvSpPr>
              <p:cNvPr id="284" name="Rectangle"/>
              <p:cNvSpPr/>
              <p:nvPr/>
            </p:nvSpPr>
            <p:spPr>
              <a:xfrm>
                <a:off x="0" y="36146"/>
                <a:ext cx="1193800" cy="867508"/>
              </a:xfrm>
              <a:prstGeom prst="rect">
                <a:avLst/>
              </a:prstGeom>
              <a:solidFill>
                <a:srgbClr val="D4FEFF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85" name="ABCD EFGH"/>
              <p:cNvSpPr txBox="1"/>
              <p:nvPr/>
            </p:nvSpPr>
            <p:spPr>
              <a:xfrm>
                <a:off x="32495" y="0"/>
                <a:ext cx="1128811" cy="9398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ABCD</a:t>
                </a:r>
                <a:br/>
                <a:r>
                  <a:t>EFGH</a:t>
                </a:r>
              </a:p>
            </p:txBody>
          </p:sp>
        </p:grpSp>
        <p:sp>
          <p:nvSpPr>
            <p:cNvPr id="287" name="Rectangle"/>
            <p:cNvSpPr/>
            <p:nvPr/>
          </p:nvSpPr>
          <p:spPr>
            <a:xfrm>
              <a:off x="9939584" y="6794500"/>
              <a:ext cx="330201" cy="431800"/>
            </a:xfrm>
            <a:prstGeom prst="rect">
              <a:avLst/>
            </a:prstGeom>
            <a:ln w="38100">
              <a:solidFill>
                <a:srgbClr val="FF26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288" name="Line"/>
            <p:cNvSpPr/>
            <p:nvPr/>
          </p:nvSpPr>
          <p:spPr>
            <a:xfrm>
              <a:off x="4015699" y="5219700"/>
              <a:ext cx="516378" cy="693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6" h="21115" extrusionOk="0">
                  <a:moveTo>
                    <a:pt x="19936" y="0"/>
                  </a:moveTo>
                  <a:cubicBezTo>
                    <a:pt x="19936" y="0"/>
                    <a:pt x="21600" y="11946"/>
                    <a:pt x="15765" y="11946"/>
                  </a:cubicBezTo>
                  <a:cubicBezTo>
                    <a:pt x="9931" y="11946"/>
                    <a:pt x="17101" y="3345"/>
                    <a:pt x="9321" y="3345"/>
                  </a:cubicBezTo>
                  <a:cubicBezTo>
                    <a:pt x="5525" y="3345"/>
                    <a:pt x="3076" y="7529"/>
                    <a:pt x="2381" y="11606"/>
                  </a:cubicBezTo>
                  <a:cubicBezTo>
                    <a:pt x="1652" y="15883"/>
                    <a:pt x="2217" y="21600"/>
                    <a:pt x="1885" y="21082"/>
                  </a:cubicBezTo>
                  <a:lnTo>
                    <a:pt x="0" y="18717"/>
                  </a:lnTo>
                </a:path>
              </a:pathLst>
            </a:custGeom>
            <a:ln w="25400">
              <a:solidFill>
                <a:srgbClr val="000000"/>
              </a:solidFill>
              <a:prstDash val="sysDot"/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289" name="Line"/>
            <p:cNvSpPr/>
            <p:nvPr/>
          </p:nvSpPr>
          <p:spPr>
            <a:xfrm>
              <a:off x="7762199" y="5283200"/>
              <a:ext cx="516378" cy="693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6" h="21115" extrusionOk="0">
                  <a:moveTo>
                    <a:pt x="19936" y="0"/>
                  </a:moveTo>
                  <a:cubicBezTo>
                    <a:pt x="19936" y="0"/>
                    <a:pt x="21600" y="11946"/>
                    <a:pt x="15765" y="11946"/>
                  </a:cubicBezTo>
                  <a:cubicBezTo>
                    <a:pt x="9931" y="11946"/>
                    <a:pt x="17101" y="3345"/>
                    <a:pt x="9321" y="3345"/>
                  </a:cubicBezTo>
                  <a:cubicBezTo>
                    <a:pt x="5525" y="3345"/>
                    <a:pt x="3076" y="7529"/>
                    <a:pt x="2381" y="11606"/>
                  </a:cubicBezTo>
                  <a:cubicBezTo>
                    <a:pt x="1652" y="15883"/>
                    <a:pt x="2217" y="21600"/>
                    <a:pt x="1885" y="21082"/>
                  </a:cubicBezTo>
                  <a:lnTo>
                    <a:pt x="0" y="18717"/>
                  </a:lnTo>
                </a:path>
              </a:pathLst>
            </a:custGeom>
            <a:ln w="25400">
              <a:solidFill>
                <a:srgbClr val="000000"/>
              </a:solidFill>
              <a:prstDash val="sysDot"/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  <p:sp>
          <p:nvSpPr>
            <p:cNvPr id="290" name="Line"/>
            <p:cNvSpPr/>
            <p:nvPr/>
          </p:nvSpPr>
          <p:spPr>
            <a:xfrm>
              <a:off x="11521399" y="5283200"/>
              <a:ext cx="516378" cy="693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6" h="21115" extrusionOk="0">
                  <a:moveTo>
                    <a:pt x="19936" y="0"/>
                  </a:moveTo>
                  <a:cubicBezTo>
                    <a:pt x="19936" y="0"/>
                    <a:pt x="21600" y="11946"/>
                    <a:pt x="15765" y="11946"/>
                  </a:cubicBezTo>
                  <a:cubicBezTo>
                    <a:pt x="9931" y="11946"/>
                    <a:pt x="17101" y="3345"/>
                    <a:pt x="9321" y="3345"/>
                  </a:cubicBezTo>
                  <a:cubicBezTo>
                    <a:pt x="5525" y="3345"/>
                    <a:pt x="3076" y="7529"/>
                    <a:pt x="2381" y="11606"/>
                  </a:cubicBezTo>
                  <a:cubicBezTo>
                    <a:pt x="1652" y="15883"/>
                    <a:pt x="2217" y="21600"/>
                    <a:pt x="1885" y="21082"/>
                  </a:cubicBezTo>
                  <a:lnTo>
                    <a:pt x="0" y="18717"/>
                  </a:lnTo>
                </a:path>
              </a:pathLst>
            </a:custGeom>
            <a:ln w="25400">
              <a:solidFill>
                <a:srgbClr val="000000"/>
              </a:solidFill>
              <a:prstDash val="sysDot"/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endParaRPr/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{573B398A-DC72-D247-8BC5-93E69828B1F2}tf10001076</Template>
  <TotalTime>43</TotalTime>
  <Words>3413</Words>
  <Application>Microsoft Macintosh PowerPoint</Application>
  <PresentationFormat>Custom</PresentationFormat>
  <Paragraphs>579</Paragraphs>
  <Slides>45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Century Gothic</vt:lpstr>
      <vt:lpstr>Courier</vt:lpstr>
      <vt:lpstr>Helvetica</vt:lpstr>
      <vt:lpstr>Helvetica Light</vt:lpstr>
      <vt:lpstr>Menlo</vt:lpstr>
      <vt:lpstr>Source Code Pro</vt:lpstr>
      <vt:lpstr>Wingdings 3</vt:lpstr>
      <vt:lpstr>Zapf Dingbats</vt:lpstr>
      <vt:lpstr>Ion Boardroom</vt:lpstr>
      <vt:lpstr>I/O Devices</vt:lpstr>
      <vt:lpstr>Input/Output</vt:lpstr>
      <vt:lpstr>How fast is I/O hardware?</vt:lpstr>
      <vt:lpstr>Device controllers</vt:lpstr>
      <vt:lpstr>How is memory-mapped I/O done?</vt:lpstr>
      <vt:lpstr>Direct Memory Access (DMA)</vt:lpstr>
      <vt:lpstr>Hardware’s view of interrupts</vt:lpstr>
      <vt:lpstr>I/O software: goals</vt:lpstr>
      <vt:lpstr>Programmed I/O: printing a page</vt:lpstr>
      <vt:lpstr>Code for programmed I/O</vt:lpstr>
      <vt:lpstr>Interrupt Driven I/O</vt:lpstr>
      <vt:lpstr>Layers of I/O software</vt:lpstr>
      <vt:lpstr>Interrupt handlers</vt:lpstr>
      <vt:lpstr>What happens on an interrupt</vt:lpstr>
      <vt:lpstr>Device drivers</vt:lpstr>
      <vt:lpstr>Device-independent I/O software</vt:lpstr>
      <vt:lpstr>Why a standard driver interface?</vt:lpstr>
      <vt:lpstr>Buffering device input</vt:lpstr>
      <vt:lpstr>What happens where on an I/O request?</vt:lpstr>
      <vt:lpstr>Disk drive structure</vt:lpstr>
      <vt:lpstr>Disk drive specifics</vt:lpstr>
      <vt:lpstr>Structure of a disk sector</vt:lpstr>
      <vt:lpstr>Sector layout on disk</vt:lpstr>
      <vt:lpstr>Disk Addressing</vt:lpstr>
      <vt:lpstr>When good disks go bad…</vt:lpstr>
      <vt:lpstr>Building a better disk</vt:lpstr>
      <vt:lpstr>Calculating parity</vt:lpstr>
      <vt:lpstr>What’s in a disk request?</vt:lpstr>
      <vt:lpstr>Disk request scheduling</vt:lpstr>
      <vt:lpstr>Disk scheduling algorithms</vt:lpstr>
      <vt:lpstr>First-Come-First Served (FCFS)</vt:lpstr>
      <vt:lpstr>Shortest Seek Time First (SSTF)</vt:lpstr>
      <vt:lpstr>SCAN (elevator algorithm)</vt:lpstr>
      <vt:lpstr>C-SCAN</vt:lpstr>
      <vt:lpstr>C-LOOK</vt:lpstr>
      <vt:lpstr>Picking a disk scheduling algorithm</vt:lpstr>
      <vt:lpstr>Flash memory (and SSDs)</vt:lpstr>
      <vt:lpstr>Writing to flash memory</vt:lpstr>
      <vt:lpstr>Handling flash in the OS</vt:lpstr>
      <vt:lpstr>Clock hardware</vt:lpstr>
      <vt:lpstr>Keeping time</vt:lpstr>
      <vt:lpstr>Using timers in software</vt:lpstr>
      <vt:lpstr>Where does the power go?</vt:lpstr>
      <vt:lpstr>Reducing CPU power usage</vt:lpstr>
      <vt:lpstr>How can we reduce power usage?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 Devices</dc:title>
  <cp:lastModifiedBy>Darrell Long</cp:lastModifiedBy>
  <cp:revision>6</cp:revision>
  <dcterms:modified xsi:type="dcterms:W3CDTF">2023-03-08T20:39:48Z</dcterms:modified>
</cp:coreProperties>
</file>