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277c1d8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277c1d8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77c1d8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277c1d8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77c1d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77c1d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77c1d8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77c1d8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277c1d8a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277c1d8a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277c1d8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277c1d8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77c1d8a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77c1d8a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277c1d8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77c1d8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27e085c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7e085c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7e8d6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27e8d6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6a2e52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6a2e52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f6a2e52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f6a2e52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f6a2e52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6a2e52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f6f16d9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f6f16d9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f6f16d96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f6f16d96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6f16d9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6f16d9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6f16d96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6f16d96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f6f16d96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6f16d96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8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IST - 736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Darrell Nelson</a:t>
            </a:r>
            <a:endParaRPr/>
          </a:p>
          <a:p>
            <a:pPr indent="0" lvl="0" marL="0" rtl="0" algn="ctr">
              <a:spcBef>
                <a:spcPts val="0"/>
              </a:spcBef>
              <a:spcAft>
                <a:spcPts val="0"/>
              </a:spcAft>
              <a:buNone/>
            </a:pPr>
            <a:r>
              <a:rPr lang="en"/>
              <a:t>Taylor Moorman</a:t>
            </a:r>
            <a:endParaRPr/>
          </a:p>
          <a:p>
            <a:pPr indent="0" lvl="0" marL="0" rtl="0" algn="ctr">
              <a:spcBef>
                <a:spcPts val="0"/>
              </a:spcBef>
              <a:spcAft>
                <a:spcPts val="0"/>
              </a:spcAft>
              <a:buNone/>
            </a:pPr>
            <a:r>
              <a:rPr lang="en"/>
              <a:t>Wes Stanis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Salary from Qualification Requirements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NAIVE BAYES</a:t>
            </a:r>
            <a:endParaRPr b="1" sz="2400"/>
          </a:p>
          <a:p>
            <a:pPr indent="0" lvl="0" marL="0" rtl="0" algn="l">
              <a:spcBef>
                <a:spcPts val="1600"/>
              </a:spcBef>
              <a:spcAft>
                <a:spcPts val="0"/>
              </a:spcAft>
              <a:buNone/>
            </a:pPr>
            <a:r>
              <a:t/>
            </a:r>
            <a:endParaRPr b="1" sz="2400"/>
          </a:p>
          <a:p>
            <a:pPr indent="0" lvl="0" marL="0" rtl="0" algn="l">
              <a:spcBef>
                <a:spcPts val="1600"/>
              </a:spcBef>
              <a:spcAft>
                <a:spcPts val="0"/>
              </a:spcAft>
              <a:buNone/>
            </a:pPr>
            <a:r>
              <a:rPr b="1" lang="en" sz="2400"/>
              <a:t>65% Accuracy when splitting the data (hold-out testing)</a:t>
            </a:r>
            <a:endParaRPr b="1" sz="2400"/>
          </a:p>
          <a:p>
            <a:pPr indent="0" lvl="0" marL="0" rtl="0" algn="l">
              <a:spcBef>
                <a:spcPts val="1600"/>
              </a:spcBef>
              <a:spcAft>
                <a:spcPts val="0"/>
              </a:spcAft>
              <a:buNone/>
            </a:pPr>
            <a:r>
              <a:t/>
            </a:r>
            <a:endParaRPr b="1" sz="2400"/>
          </a:p>
          <a:p>
            <a:pPr indent="0" lvl="0" marL="0" rtl="0" algn="l">
              <a:spcBef>
                <a:spcPts val="1600"/>
              </a:spcBef>
              <a:spcAft>
                <a:spcPts val="1600"/>
              </a:spcAft>
              <a:buNone/>
            </a:pPr>
            <a:r>
              <a:rPr b="1" lang="en" sz="2400"/>
              <a:t>60% with a 10 fold cross validation method</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Salary from Qualification Requirements</a:t>
            </a:r>
            <a:endParaRPr/>
          </a:p>
        </p:txBody>
      </p:sp>
      <p:sp>
        <p:nvSpPr>
          <p:cNvPr id="126" name="Google Shape;126;p23"/>
          <p:cNvSpPr txBox="1"/>
          <p:nvPr>
            <p:ph idx="1" type="body"/>
          </p:nvPr>
        </p:nvSpPr>
        <p:spPr>
          <a:xfrm>
            <a:off x="311700" y="1152475"/>
            <a:ext cx="472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3"/>
          <p:cNvPicPr preferRelativeResize="0"/>
          <p:nvPr/>
        </p:nvPicPr>
        <p:blipFill>
          <a:blip r:embed="rId3">
            <a:alphaModFix/>
          </a:blip>
          <a:stretch>
            <a:fillRect/>
          </a:stretch>
        </p:blipFill>
        <p:spPr>
          <a:xfrm>
            <a:off x="311711" y="1152475"/>
            <a:ext cx="4772114" cy="3416400"/>
          </a:xfrm>
          <a:prstGeom prst="rect">
            <a:avLst/>
          </a:prstGeom>
          <a:noFill/>
          <a:ln>
            <a:noFill/>
          </a:ln>
        </p:spPr>
      </p:pic>
      <p:sp>
        <p:nvSpPr>
          <p:cNvPr id="128" name="Google Shape;128;p23"/>
          <p:cNvSpPr txBox="1"/>
          <p:nvPr/>
        </p:nvSpPr>
        <p:spPr>
          <a:xfrm>
            <a:off x="5083825" y="1152450"/>
            <a:ext cx="38700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rgbClr val="FFFFFF"/>
                </a:highlight>
              </a:rPr>
              <a:t>NAIVE BAYES</a:t>
            </a:r>
            <a:endParaRPr b="1" sz="180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200">
                <a:solidFill>
                  <a:schemeClr val="dk1"/>
                </a:solidFill>
                <a:highlight>
                  <a:srgbClr val="FFFFFF"/>
                </a:highlight>
              </a:rPr>
              <a:t>     precision    recall  f1-score   support</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0       0.90      0.57      0.70        94</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1       0.56      0.68      0.62       123</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2       0.71      0.77      0.74       386</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3       0.77      0.63      0.70       445</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4       0.45      0.46      0.46       175</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5       0.17      0.59      0.27        22</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micro avg       0.65      0.65      0.65      1245</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macro avg       0.60      0.62      0.58      1245</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weighted avg       0.69      0.65      0.66      1245</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Salary from Qualification Requirements</a:t>
            </a:r>
            <a:endParaRPr/>
          </a:p>
        </p:txBody>
      </p:sp>
      <p:sp>
        <p:nvSpPr>
          <p:cNvPr id="134" name="Google Shape;134;p24"/>
          <p:cNvSpPr txBox="1"/>
          <p:nvPr>
            <p:ph idx="1" type="body"/>
          </p:nvPr>
        </p:nvSpPr>
        <p:spPr>
          <a:xfrm>
            <a:off x="311700" y="1152475"/>
            <a:ext cx="168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1"/>
                </a:solidFill>
                <a:highlight>
                  <a:srgbClr val="FFFFFF"/>
                </a:highlight>
              </a:rPr>
              <a:t>1.</a:t>
            </a:r>
            <a:r>
              <a:rPr lang="en" sz="700">
                <a:solidFill>
                  <a:schemeClr val="dk1"/>
                </a:solidFill>
                <a:highlight>
                  <a:srgbClr val="FFFFFF"/>
                </a:highlight>
              </a:rPr>
              <a:t>  </a:t>
            </a:r>
            <a:r>
              <a:rPr b="1" lang="en" sz="1050">
                <a:solidFill>
                  <a:schemeClr val="dk1"/>
                </a:solidFill>
                <a:highlight>
                  <a:srgbClr val="FFFFFF"/>
                </a:highlight>
              </a:rPr>
              <a:t>science</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2.</a:t>
            </a:r>
            <a:r>
              <a:rPr lang="en" sz="700">
                <a:solidFill>
                  <a:schemeClr val="dk1"/>
                </a:solidFill>
                <a:highlight>
                  <a:srgbClr val="FFFFFF"/>
                </a:highlight>
              </a:rPr>
              <a:t>  </a:t>
            </a:r>
            <a:r>
              <a:rPr b="1" lang="en" sz="1050">
                <a:solidFill>
                  <a:schemeClr val="dk1"/>
                </a:solidFill>
                <a:highlight>
                  <a:srgbClr val="FFFFFF"/>
                </a:highlight>
              </a:rPr>
              <a:t>semester</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3.</a:t>
            </a:r>
            <a:r>
              <a:rPr lang="en" sz="700">
                <a:solidFill>
                  <a:schemeClr val="dk1"/>
                </a:solidFill>
                <a:highlight>
                  <a:srgbClr val="FFFFFF"/>
                </a:highlight>
              </a:rPr>
              <a:t>  </a:t>
            </a:r>
            <a:r>
              <a:rPr b="1" lang="en" sz="1050">
                <a:solidFill>
                  <a:schemeClr val="dk1"/>
                </a:solidFill>
                <a:highlight>
                  <a:srgbClr val="FFFFFF"/>
                </a:highlight>
              </a:rPr>
              <a:t>must</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4.</a:t>
            </a:r>
            <a:r>
              <a:rPr lang="en" sz="700">
                <a:solidFill>
                  <a:schemeClr val="dk1"/>
                </a:solidFill>
                <a:highlight>
                  <a:srgbClr val="FFFFFF"/>
                </a:highlight>
              </a:rPr>
              <a:t>  </a:t>
            </a:r>
            <a:r>
              <a:rPr b="1" lang="en" sz="1050">
                <a:solidFill>
                  <a:schemeClr val="dk1"/>
                </a:solidFill>
                <a:highlight>
                  <a:srgbClr val="FFFFFF"/>
                </a:highlight>
              </a:rPr>
              <a:t>equivalent</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5.</a:t>
            </a:r>
            <a:r>
              <a:rPr lang="en" sz="700">
                <a:solidFill>
                  <a:schemeClr val="dk1"/>
                </a:solidFill>
                <a:highlight>
                  <a:srgbClr val="FFFFFF"/>
                </a:highlight>
              </a:rPr>
              <a:t>  </a:t>
            </a:r>
            <a:r>
              <a:rPr b="1" lang="en" sz="1050">
                <a:solidFill>
                  <a:schemeClr val="dk1"/>
                </a:solidFill>
                <a:highlight>
                  <a:srgbClr val="FFFFFF"/>
                </a:highlight>
              </a:rPr>
              <a:t>conditioned</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6.</a:t>
            </a:r>
            <a:r>
              <a:rPr lang="en" sz="700">
                <a:solidFill>
                  <a:schemeClr val="dk1"/>
                </a:solidFill>
                <a:highlight>
                  <a:srgbClr val="FFFFFF"/>
                </a:highlight>
              </a:rPr>
              <a:t>  </a:t>
            </a:r>
            <a:r>
              <a:rPr b="1" lang="en" sz="1050">
                <a:solidFill>
                  <a:schemeClr val="dk1"/>
                </a:solidFill>
                <a:highlight>
                  <a:srgbClr val="FFFFFF"/>
                </a:highlight>
              </a:rPr>
              <a:t>credits</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7.</a:t>
            </a:r>
            <a:r>
              <a:rPr lang="en" sz="700">
                <a:solidFill>
                  <a:schemeClr val="dk1"/>
                </a:solidFill>
                <a:highlight>
                  <a:srgbClr val="FFFFFF"/>
                </a:highlight>
              </a:rPr>
              <a:t>  </a:t>
            </a:r>
            <a:r>
              <a:rPr b="1" lang="en" sz="1050">
                <a:solidFill>
                  <a:schemeClr val="dk1"/>
                </a:solidFill>
                <a:highlight>
                  <a:srgbClr val="FFFFFF"/>
                </a:highlight>
              </a:rPr>
              <a:t>continuance</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8.</a:t>
            </a:r>
            <a:r>
              <a:rPr lang="en" sz="700">
                <a:solidFill>
                  <a:schemeClr val="dk1"/>
                </a:solidFill>
                <a:highlight>
                  <a:srgbClr val="FFFFFF"/>
                </a:highlight>
              </a:rPr>
              <a:t>  </a:t>
            </a:r>
            <a:r>
              <a:rPr b="1" lang="en" sz="1050">
                <a:solidFill>
                  <a:schemeClr val="dk1"/>
                </a:solidFill>
                <a:highlight>
                  <a:srgbClr val="FFFFFF"/>
                </a:highlight>
              </a:rPr>
              <a:t>described</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9.</a:t>
            </a:r>
            <a:r>
              <a:rPr lang="en" sz="700">
                <a:solidFill>
                  <a:schemeClr val="dk1"/>
                </a:solidFill>
                <a:highlight>
                  <a:srgbClr val="FFFFFF"/>
                </a:highlight>
              </a:rPr>
              <a:t>  </a:t>
            </a:r>
            <a:r>
              <a:rPr b="1" lang="en" sz="1050">
                <a:solidFill>
                  <a:schemeClr val="dk1"/>
                </a:solidFill>
                <a:highlight>
                  <a:srgbClr val="FFFFFF"/>
                </a:highlight>
              </a:rPr>
              <a:t>matriculation</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10.</a:t>
            </a:r>
            <a:r>
              <a:rPr lang="en" sz="700">
                <a:solidFill>
                  <a:schemeClr val="dk1"/>
                </a:solidFill>
                <a:highlight>
                  <a:srgbClr val="FFFFFF"/>
                </a:highlight>
              </a:rPr>
              <a:t>  </a:t>
            </a:r>
            <a:r>
              <a:rPr b="1" lang="en" sz="1050">
                <a:solidFill>
                  <a:schemeClr val="dk1"/>
                </a:solidFill>
                <a:highlight>
                  <a:srgbClr val="FFFFFF"/>
                </a:highlight>
              </a:rPr>
              <a:t>acceptable</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11.</a:t>
            </a:r>
            <a:r>
              <a:rPr lang="en" sz="700">
                <a:solidFill>
                  <a:schemeClr val="dk1"/>
                </a:solidFill>
                <a:highlight>
                  <a:srgbClr val="FFFFFF"/>
                </a:highlight>
              </a:rPr>
              <a:t>  </a:t>
            </a:r>
            <a:r>
              <a:rPr b="1" lang="en" sz="1050">
                <a:solidFill>
                  <a:schemeClr val="dk1"/>
                </a:solidFill>
                <a:highlight>
                  <a:srgbClr val="FFFFFF"/>
                </a:highlight>
              </a:rPr>
              <a:t>upon</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12.</a:t>
            </a:r>
            <a:r>
              <a:rPr lang="en" sz="700">
                <a:solidFill>
                  <a:schemeClr val="dk1"/>
                </a:solidFill>
                <a:highlight>
                  <a:srgbClr val="FFFFFF"/>
                </a:highlight>
              </a:rPr>
              <a:t>  </a:t>
            </a:r>
            <a:r>
              <a:rPr b="1" lang="en" sz="1050">
                <a:solidFill>
                  <a:schemeClr val="dk1"/>
                </a:solidFill>
                <a:highlight>
                  <a:srgbClr val="FFFFFF"/>
                </a:highlight>
              </a:rPr>
              <a:t>including</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13.</a:t>
            </a:r>
            <a:r>
              <a:rPr lang="en" sz="700">
                <a:solidFill>
                  <a:schemeClr val="dk1"/>
                </a:solidFill>
                <a:highlight>
                  <a:srgbClr val="FFFFFF"/>
                </a:highlight>
              </a:rPr>
              <a:t>  </a:t>
            </a:r>
            <a:r>
              <a:rPr b="1" lang="en" sz="1050">
                <a:solidFill>
                  <a:schemeClr val="dk1"/>
                </a:solidFill>
                <a:highlight>
                  <a:srgbClr val="FFFFFF"/>
                </a:highlight>
              </a:rPr>
              <a:t>year</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14.</a:t>
            </a:r>
            <a:r>
              <a:rPr lang="en" sz="700">
                <a:solidFill>
                  <a:schemeClr val="dk1"/>
                </a:solidFill>
                <a:highlight>
                  <a:srgbClr val="FFFFFF"/>
                </a:highlight>
              </a:rPr>
              <a:t>  </a:t>
            </a:r>
            <a:r>
              <a:rPr b="1" lang="en" sz="1050">
                <a:solidFill>
                  <a:schemeClr val="dk1"/>
                </a:solidFill>
                <a:highlight>
                  <a:srgbClr val="FFFFFF"/>
                </a:highlight>
              </a:rPr>
              <a:t>employment</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15.</a:t>
            </a:r>
            <a:r>
              <a:rPr lang="en" sz="700">
                <a:solidFill>
                  <a:schemeClr val="dk1"/>
                </a:solidFill>
                <a:highlight>
                  <a:srgbClr val="FFFFFF"/>
                </a:highlight>
              </a:rPr>
              <a:t>  </a:t>
            </a:r>
            <a:r>
              <a:rPr b="1" lang="en" sz="1050">
                <a:solidFill>
                  <a:schemeClr val="dk1"/>
                </a:solidFill>
                <a:highlight>
                  <a:srgbClr val="FFFFFF"/>
                </a:highlight>
              </a:rPr>
              <a:t>education</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600"/>
              </a:spcAft>
              <a:buNone/>
            </a:pPr>
            <a:r>
              <a:t/>
            </a:r>
            <a:endParaRPr/>
          </a:p>
        </p:txBody>
      </p:sp>
      <p:sp>
        <p:nvSpPr>
          <p:cNvPr id="135" name="Google Shape;135;p24"/>
          <p:cNvSpPr txBox="1"/>
          <p:nvPr/>
        </p:nvSpPr>
        <p:spPr>
          <a:xfrm>
            <a:off x="2288475" y="1152475"/>
            <a:ext cx="2521800" cy="32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chemeClr val="dk1"/>
                </a:solidFill>
                <a:highlight>
                  <a:srgbClr val="FFFFFF"/>
                </a:highlight>
              </a:rPr>
              <a:t>16.</a:t>
            </a:r>
            <a:r>
              <a:rPr b="1" lang="en" sz="700">
                <a:solidFill>
                  <a:schemeClr val="dk1"/>
                </a:solidFill>
                <a:highlight>
                  <a:srgbClr val="FFFFFF"/>
                </a:highlight>
              </a:rPr>
              <a:t>  </a:t>
            </a:r>
            <a:r>
              <a:rPr b="1" lang="en" sz="1050">
                <a:solidFill>
                  <a:schemeClr val="dk1"/>
                </a:solidFill>
                <a:highlight>
                  <a:srgbClr val="FFFFFF"/>
                </a:highlight>
              </a:rPr>
              <a:t>course</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17.</a:t>
            </a:r>
            <a:r>
              <a:rPr b="1" lang="en" sz="700">
                <a:solidFill>
                  <a:schemeClr val="dk1"/>
                </a:solidFill>
                <a:highlight>
                  <a:srgbClr val="FFFFFF"/>
                </a:highlight>
              </a:rPr>
              <a:t>  </a:t>
            </a:r>
            <a:r>
              <a:rPr b="1" lang="en" sz="1050">
                <a:solidFill>
                  <a:schemeClr val="dk1"/>
                </a:solidFill>
                <a:highlight>
                  <a:srgbClr val="FFFFFF"/>
                </a:highlight>
              </a:rPr>
              <a:t>satisfactory</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18.</a:t>
            </a:r>
            <a:r>
              <a:rPr b="1" lang="en" sz="700">
                <a:solidFill>
                  <a:schemeClr val="dk1"/>
                </a:solidFill>
                <a:highlight>
                  <a:srgbClr val="FFFFFF"/>
                </a:highlight>
              </a:rPr>
              <a:t>  </a:t>
            </a:r>
            <a:r>
              <a:rPr b="1" lang="en" sz="1050">
                <a:solidFill>
                  <a:schemeClr val="dk1"/>
                </a:solidFill>
                <a:highlight>
                  <a:srgbClr val="FFFFFF"/>
                </a:highlight>
              </a:rPr>
              <a:t>study</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19.</a:t>
            </a:r>
            <a:r>
              <a:rPr b="1" lang="en" sz="700">
                <a:solidFill>
                  <a:schemeClr val="dk1"/>
                </a:solidFill>
                <a:highlight>
                  <a:srgbClr val="FFFFFF"/>
                </a:highlight>
              </a:rPr>
              <a:t>  </a:t>
            </a:r>
            <a:r>
              <a:rPr b="1" lang="en" sz="1050">
                <a:solidFill>
                  <a:schemeClr val="dk1"/>
                </a:solidFill>
                <a:highlight>
                  <a:srgbClr val="FFFFFF"/>
                </a:highlight>
              </a:rPr>
              <a:t>fulltime</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20.</a:t>
            </a:r>
            <a:r>
              <a:rPr b="1" lang="en" sz="700">
                <a:solidFill>
                  <a:schemeClr val="dk1"/>
                </a:solidFill>
                <a:highlight>
                  <a:srgbClr val="FFFFFF"/>
                </a:highlight>
              </a:rPr>
              <a:t>  </a:t>
            </a:r>
            <a:r>
              <a:rPr b="1" lang="en" sz="1050">
                <a:solidFill>
                  <a:schemeClr val="dk1"/>
                </a:solidFill>
                <a:highlight>
                  <a:srgbClr val="FFFFFF"/>
                </a:highlight>
              </a:rPr>
              <a:t>level</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21.</a:t>
            </a:r>
            <a:r>
              <a:rPr b="1" lang="en" sz="700">
                <a:solidFill>
                  <a:schemeClr val="dk1"/>
                </a:solidFill>
                <a:highlight>
                  <a:srgbClr val="FFFFFF"/>
                </a:highlight>
              </a:rPr>
              <a:t>  </a:t>
            </a:r>
            <a:r>
              <a:rPr b="1" lang="en" sz="1050">
                <a:solidFill>
                  <a:schemeClr val="dk1"/>
                </a:solidFill>
                <a:highlight>
                  <a:srgbClr val="FFFFFF"/>
                </a:highlight>
              </a:rPr>
              <a:t>accredited</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22.</a:t>
            </a:r>
            <a:r>
              <a:rPr b="1" lang="en" sz="700">
                <a:solidFill>
                  <a:schemeClr val="dk1"/>
                </a:solidFill>
                <a:highlight>
                  <a:srgbClr val="FFFFFF"/>
                </a:highlight>
              </a:rPr>
              <a:t>  </a:t>
            </a:r>
            <a:r>
              <a:rPr b="1" lang="en" sz="1050">
                <a:solidFill>
                  <a:schemeClr val="dk1"/>
                </a:solidFill>
                <a:highlight>
                  <a:srgbClr val="FFFFFF"/>
                </a:highlight>
              </a:rPr>
              <a:t>student</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23.</a:t>
            </a:r>
            <a:r>
              <a:rPr b="1" lang="en" sz="700">
                <a:solidFill>
                  <a:schemeClr val="dk1"/>
                </a:solidFill>
                <a:highlight>
                  <a:srgbClr val="FFFFFF"/>
                </a:highlight>
              </a:rPr>
              <a:t>  </a:t>
            </a:r>
            <a:r>
              <a:rPr b="1" lang="en" sz="1050">
                <a:solidFill>
                  <a:schemeClr val="dk1"/>
                </a:solidFill>
                <a:highlight>
                  <a:srgbClr val="FFFFFF"/>
                </a:highlight>
              </a:rPr>
              <a:t>assignment</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24.</a:t>
            </a:r>
            <a:r>
              <a:rPr b="1" lang="en" sz="700">
                <a:solidFill>
                  <a:schemeClr val="dk1"/>
                </a:solidFill>
                <a:highlight>
                  <a:srgbClr val="FFFFFF"/>
                </a:highlight>
              </a:rPr>
              <a:t>  </a:t>
            </a:r>
            <a:r>
              <a:rPr b="1" lang="en" sz="1050">
                <a:solidFill>
                  <a:schemeClr val="dk1"/>
                </a:solidFill>
                <a:highlight>
                  <a:srgbClr val="FFFFFF"/>
                </a:highlight>
              </a:rPr>
              <a:t>graduate</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25.</a:t>
            </a:r>
            <a:r>
              <a:rPr b="1" lang="en" sz="700">
                <a:solidFill>
                  <a:schemeClr val="dk1"/>
                </a:solidFill>
                <a:highlight>
                  <a:srgbClr val="FFFFFF"/>
                </a:highlight>
              </a:rPr>
              <a:t>  </a:t>
            </a:r>
            <a:r>
              <a:rPr b="1" lang="en" sz="1050">
                <a:solidFill>
                  <a:schemeClr val="dk1"/>
                </a:solidFill>
                <a:highlight>
                  <a:srgbClr val="FFFFFF"/>
                </a:highlight>
              </a:rPr>
              <a:t>years</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26.</a:t>
            </a:r>
            <a:r>
              <a:rPr b="1" lang="en" sz="700">
                <a:solidFill>
                  <a:schemeClr val="dk1"/>
                </a:solidFill>
                <a:highlight>
                  <a:srgbClr val="FFFFFF"/>
                </a:highlight>
              </a:rPr>
              <a:t>  </a:t>
            </a:r>
            <a:r>
              <a:rPr b="1" lang="en" sz="1050">
                <a:solidFill>
                  <a:schemeClr val="dk1"/>
                </a:solidFill>
                <a:highlight>
                  <a:srgbClr val="FFFFFF"/>
                </a:highlight>
              </a:rPr>
              <a:t>technology</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27.</a:t>
            </a:r>
            <a:r>
              <a:rPr b="1" lang="en" sz="700">
                <a:solidFill>
                  <a:schemeClr val="dk1"/>
                </a:solidFill>
                <a:highlight>
                  <a:srgbClr val="FFFFFF"/>
                </a:highlight>
              </a:rPr>
              <a:t>  </a:t>
            </a:r>
            <a:r>
              <a:rPr b="1" lang="en" sz="1050">
                <a:solidFill>
                  <a:schemeClr val="dk1"/>
                </a:solidFill>
                <a:highlight>
                  <a:srgbClr val="FFFFFF"/>
                </a:highlight>
              </a:rPr>
              <a:t>information</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28.</a:t>
            </a:r>
            <a:r>
              <a:rPr b="1" lang="en" sz="700">
                <a:solidFill>
                  <a:schemeClr val="dk1"/>
                </a:solidFill>
                <a:highlight>
                  <a:srgbClr val="FFFFFF"/>
                </a:highlight>
              </a:rPr>
              <a:t>  </a:t>
            </a:r>
            <a:r>
              <a:rPr b="1" lang="en" sz="1050">
                <a:solidFill>
                  <a:schemeClr val="dk1"/>
                </a:solidFill>
                <a:highlight>
                  <a:srgbClr val="FFFFFF"/>
                </a:highlight>
              </a:rPr>
              <a:t>school</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29.</a:t>
            </a:r>
            <a:r>
              <a:rPr b="1" lang="en" sz="700">
                <a:solidFill>
                  <a:schemeClr val="dk1"/>
                </a:solidFill>
                <a:highlight>
                  <a:srgbClr val="FFFFFF"/>
                </a:highlight>
              </a:rPr>
              <a:t>  </a:t>
            </a:r>
            <a:r>
              <a:rPr b="1" lang="en" sz="1050">
                <a:solidFill>
                  <a:schemeClr val="dk1"/>
                </a:solidFill>
                <a:highlight>
                  <a:srgbClr val="FFFFFF"/>
                </a:highlight>
              </a:rPr>
              <a:t>college</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30.</a:t>
            </a:r>
            <a:r>
              <a:rPr b="1" lang="en" sz="700">
                <a:solidFill>
                  <a:schemeClr val="dk1"/>
                </a:solidFill>
                <a:highlight>
                  <a:srgbClr val="FFFFFF"/>
                </a:highlight>
              </a:rPr>
              <a:t>  </a:t>
            </a:r>
            <a:r>
              <a:rPr b="1" lang="en" sz="1050">
                <a:solidFill>
                  <a:schemeClr val="dk1"/>
                </a:solidFill>
                <a:highlight>
                  <a:srgbClr val="FFFFFF"/>
                </a:highlight>
              </a:rPr>
              <a:t>experience</a:t>
            </a:r>
            <a:endParaRPr b="1" sz="10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b="1"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36" name="Google Shape;136;p24"/>
          <p:cNvSpPr txBox="1"/>
          <p:nvPr/>
        </p:nvSpPr>
        <p:spPr>
          <a:xfrm>
            <a:off x="4432525" y="1177550"/>
            <a:ext cx="4399800" cy="1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Naive Bayes</a:t>
            </a:r>
            <a:endParaRPr b="1" sz="2400"/>
          </a:p>
          <a:p>
            <a:pPr indent="0" lvl="0" marL="0" rtl="0" algn="l">
              <a:spcBef>
                <a:spcPts val="0"/>
              </a:spcBef>
              <a:spcAft>
                <a:spcPts val="0"/>
              </a:spcAft>
              <a:buNone/>
            </a:pPr>
            <a:r>
              <a:rPr lang="en" sz="1800"/>
              <a:t>Top 30 words related to very low paying jobs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Salary from Qualification Requirements</a:t>
            </a:r>
            <a:endParaRPr/>
          </a:p>
        </p:txBody>
      </p:sp>
      <p:sp>
        <p:nvSpPr>
          <p:cNvPr id="142" name="Google Shape;142;p25"/>
          <p:cNvSpPr txBox="1"/>
          <p:nvPr>
            <p:ph idx="1" type="body"/>
          </p:nvPr>
        </p:nvSpPr>
        <p:spPr>
          <a:xfrm>
            <a:off x="311700" y="1152475"/>
            <a:ext cx="144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systems</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2.</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business</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3.</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computer</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4.</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programming</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5.</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candidates</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6.</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responsible</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7.</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including</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8.</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fulltime</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9.</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18</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10.</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data</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11.</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andor</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12.</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bachelor</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13.</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least</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14.</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administration</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15.</a:t>
            </a:r>
            <a:r>
              <a:rPr b="1" lang="en" sz="700">
                <a:solidFill>
                  <a:schemeClr val="dk1"/>
                </a:solidFill>
                <a:highlight>
                  <a:srgbClr val="FFFFFF"/>
                </a:highlight>
                <a:latin typeface="Times New Roman"/>
                <a:ea typeface="Times New Roman"/>
                <a:cs typeface="Times New Roman"/>
                <a:sym typeface="Times New Roman"/>
              </a:rPr>
              <a:t>  </a:t>
            </a:r>
            <a:r>
              <a:rPr b="1" lang="en" sz="1050">
                <a:solidFill>
                  <a:schemeClr val="dk1"/>
                </a:solidFill>
                <a:highlight>
                  <a:srgbClr val="FFFFFF"/>
                </a:highlight>
              </a:rPr>
              <a:t>capacity</a:t>
            </a:r>
            <a:endParaRPr b="1" sz="1050">
              <a:solidFill>
                <a:schemeClr val="dk1"/>
              </a:solidFill>
              <a:highlight>
                <a:srgbClr val="FFFFFF"/>
              </a:highlight>
            </a:endParaRPr>
          </a:p>
          <a:p>
            <a:pPr indent="0" lvl="0" marL="0" rtl="0" algn="l">
              <a:spcBef>
                <a:spcPts val="0"/>
              </a:spcBef>
              <a:spcAft>
                <a:spcPts val="1600"/>
              </a:spcAft>
              <a:buNone/>
            </a:pPr>
            <a:r>
              <a:t/>
            </a:r>
            <a:endParaRPr/>
          </a:p>
        </p:txBody>
      </p:sp>
      <p:sp>
        <p:nvSpPr>
          <p:cNvPr id="143" name="Google Shape;143;p25"/>
          <p:cNvSpPr txBox="1"/>
          <p:nvPr/>
        </p:nvSpPr>
        <p:spPr>
          <a:xfrm>
            <a:off x="1755300" y="1152475"/>
            <a:ext cx="2577300" cy="3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050">
              <a:solidFill>
                <a:schemeClr val="dk1"/>
              </a:solidFill>
              <a:highlight>
                <a:srgbClr val="FFFFFF"/>
              </a:highlight>
            </a:endParaRPr>
          </a:p>
          <a:p>
            <a:pPr indent="0" lvl="0" marL="0" rtl="0" algn="l">
              <a:spcBef>
                <a:spcPts val="0"/>
              </a:spcBef>
              <a:spcAft>
                <a:spcPts val="0"/>
              </a:spcAft>
              <a:buNone/>
            </a:pPr>
            <a:r>
              <a:rPr lang="en" sz="1050"/>
              <a:t>1</a:t>
            </a:r>
            <a:r>
              <a:rPr b="1" lang="en" sz="1050"/>
              <a:t>6.	satisfactory</a:t>
            </a:r>
            <a:endParaRPr b="1" sz="1050"/>
          </a:p>
          <a:p>
            <a:pPr indent="0" lvl="0" marL="0" rtl="0" algn="l">
              <a:spcBef>
                <a:spcPts val="0"/>
              </a:spcBef>
              <a:spcAft>
                <a:spcPts val="0"/>
              </a:spcAft>
              <a:buNone/>
            </a:pPr>
            <a:r>
              <a:rPr b="1" lang="en" sz="1050"/>
              <a:t>17.	months</a:t>
            </a:r>
            <a:endParaRPr b="1" sz="1050"/>
          </a:p>
          <a:p>
            <a:pPr indent="0" lvl="0" marL="0" rtl="0" algn="l">
              <a:spcBef>
                <a:spcPts val="0"/>
              </a:spcBef>
              <a:spcAft>
                <a:spcPts val="0"/>
              </a:spcAft>
              <a:buNone/>
            </a:pPr>
            <a:r>
              <a:rPr b="1" lang="en" sz="1050"/>
              <a:t>18.	described</a:t>
            </a:r>
            <a:endParaRPr b="1" sz="1050"/>
          </a:p>
          <a:p>
            <a:pPr indent="0" lvl="0" marL="0" rtl="0" algn="l">
              <a:spcBef>
                <a:spcPts val="0"/>
              </a:spcBef>
              <a:spcAft>
                <a:spcPts val="0"/>
              </a:spcAft>
              <a:buNone/>
            </a:pPr>
            <a:r>
              <a:rPr b="1" lang="en" sz="1050"/>
              <a:t>19.	education</a:t>
            </a:r>
            <a:endParaRPr b="1" sz="1050"/>
          </a:p>
          <a:p>
            <a:pPr indent="0" lvl="0" marL="0" rtl="0" algn="l">
              <a:spcBef>
                <a:spcPts val="0"/>
              </a:spcBef>
              <a:spcAft>
                <a:spcPts val="0"/>
              </a:spcAft>
              <a:buNone/>
            </a:pPr>
            <a:r>
              <a:rPr b="1" lang="en" sz="1050"/>
              <a:t>20.	administrative</a:t>
            </a:r>
            <a:endParaRPr b="1" sz="1050"/>
          </a:p>
          <a:p>
            <a:pPr indent="0" lvl="0" marL="0" rtl="0" algn="l">
              <a:spcBef>
                <a:spcPts val="0"/>
              </a:spcBef>
              <a:spcAft>
                <a:spcPts val="0"/>
              </a:spcAft>
              <a:buNone/>
            </a:pPr>
            <a:r>
              <a:rPr b="1" lang="en" sz="1050"/>
              <a:t>21.	executive</a:t>
            </a:r>
            <a:endParaRPr b="1" sz="1050"/>
          </a:p>
          <a:p>
            <a:pPr indent="0" lvl="0" marL="0" rtl="0" algn="l">
              <a:spcBef>
                <a:spcPts val="0"/>
              </a:spcBef>
              <a:spcAft>
                <a:spcPts val="0"/>
              </a:spcAft>
              <a:buNone/>
            </a:pPr>
            <a:r>
              <a:rPr b="1" lang="en" sz="1050"/>
              <a:t>22.	equivalent</a:t>
            </a:r>
            <a:endParaRPr b="1" sz="1050"/>
          </a:p>
          <a:p>
            <a:pPr indent="0" lvl="0" marL="0" rtl="0" algn="l">
              <a:spcBef>
                <a:spcPts val="0"/>
              </a:spcBef>
              <a:spcAft>
                <a:spcPts val="0"/>
              </a:spcAft>
              <a:buNone/>
            </a:pPr>
            <a:r>
              <a:rPr b="1" lang="en" sz="1050"/>
              <a:t>23.	management</a:t>
            </a:r>
            <a:endParaRPr b="1" sz="1050"/>
          </a:p>
          <a:p>
            <a:pPr indent="0" lvl="0" marL="0" rtl="0" algn="l">
              <a:spcBef>
                <a:spcPts val="0"/>
              </a:spcBef>
              <a:spcAft>
                <a:spcPts val="0"/>
              </a:spcAft>
              <a:buNone/>
            </a:pPr>
            <a:r>
              <a:rPr b="1" lang="en" sz="1050"/>
              <a:t>24.	managerial</a:t>
            </a:r>
            <a:endParaRPr b="1" sz="1050"/>
          </a:p>
          <a:p>
            <a:pPr indent="0" lvl="0" marL="0" rtl="0" algn="l">
              <a:spcBef>
                <a:spcPts val="0"/>
              </a:spcBef>
              <a:spcAft>
                <a:spcPts val="0"/>
              </a:spcAft>
              <a:buNone/>
            </a:pPr>
            <a:r>
              <a:rPr b="1" lang="en" sz="1050"/>
              <a:t>25.	accredited</a:t>
            </a:r>
            <a:endParaRPr b="1" sz="1050"/>
          </a:p>
          <a:p>
            <a:pPr indent="0" lvl="0" marL="0" rtl="0" algn="l">
              <a:spcBef>
                <a:spcPts val="0"/>
              </a:spcBef>
              <a:spcAft>
                <a:spcPts val="0"/>
              </a:spcAft>
              <a:buNone/>
            </a:pPr>
            <a:r>
              <a:rPr b="1" lang="en" sz="1050"/>
              <a:t>26.	degree</a:t>
            </a:r>
            <a:endParaRPr b="1" sz="1050"/>
          </a:p>
          <a:p>
            <a:pPr indent="0" lvl="0" marL="0" rtl="0" algn="l">
              <a:spcBef>
                <a:spcPts val="0"/>
              </a:spcBef>
              <a:spcAft>
                <a:spcPts val="0"/>
              </a:spcAft>
              <a:buNone/>
            </a:pPr>
            <a:r>
              <a:rPr b="1" lang="en" sz="1050"/>
              <a:t>27.	college</a:t>
            </a:r>
            <a:endParaRPr b="1" sz="1050"/>
          </a:p>
          <a:p>
            <a:pPr indent="0" lvl="0" marL="0" rtl="0" algn="l">
              <a:spcBef>
                <a:spcPts val="0"/>
              </a:spcBef>
              <a:spcAft>
                <a:spcPts val="0"/>
              </a:spcAft>
              <a:buNone/>
            </a:pPr>
            <a:r>
              <a:rPr b="1" lang="en" sz="1050"/>
              <a:t>28.	must</a:t>
            </a:r>
            <a:endParaRPr b="1" sz="1050"/>
          </a:p>
          <a:p>
            <a:pPr indent="0" lvl="0" marL="0" rtl="0" algn="l">
              <a:spcBef>
                <a:spcPts val="0"/>
              </a:spcBef>
              <a:spcAft>
                <a:spcPts val="0"/>
              </a:spcAft>
              <a:buNone/>
            </a:pPr>
            <a:r>
              <a:rPr b="1" lang="en" sz="1050"/>
              <a:t>29.	years</a:t>
            </a:r>
            <a:endParaRPr b="1" sz="1050"/>
          </a:p>
          <a:p>
            <a:pPr indent="0" lvl="0" marL="0" rtl="0" algn="l">
              <a:spcBef>
                <a:spcPts val="0"/>
              </a:spcBef>
              <a:spcAft>
                <a:spcPts val="0"/>
              </a:spcAft>
              <a:buNone/>
            </a:pPr>
            <a:r>
              <a:rPr b="1" lang="en" sz="1050"/>
              <a:t>30.	experience</a:t>
            </a:r>
            <a:endParaRPr b="1" sz="1050"/>
          </a:p>
          <a:p>
            <a:pPr indent="0" lvl="0" marL="0" rtl="0" algn="l">
              <a:spcBef>
                <a:spcPts val="0"/>
              </a:spcBef>
              <a:spcAft>
                <a:spcPts val="0"/>
              </a:spcAft>
              <a:buNone/>
            </a:pPr>
            <a:r>
              <a:t/>
            </a:r>
            <a:endParaRPr/>
          </a:p>
        </p:txBody>
      </p:sp>
      <p:sp>
        <p:nvSpPr>
          <p:cNvPr id="144" name="Google Shape;144;p25"/>
          <p:cNvSpPr txBox="1"/>
          <p:nvPr/>
        </p:nvSpPr>
        <p:spPr>
          <a:xfrm>
            <a:off x="4431600" y="1152475"/>
            <a:ext cx="4400700" cy="15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Naive Bayes</a:t>
            </a:r>
            <a:endParaRPr b="1" sz="24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Top 30 words related to very high paying jobs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Salary from Qualification Requirements</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Support Vector Machine</a:t>
            </a:r>
            <a:endParaRPr b="1" sz="2400"/>
          </a:p>
          <a:p>
            <a:pPr indent="0" lvl="0" marL="0" rtl="0" algn="l">
              <a:spcBef>
                <a:spcPts val="1600"/>
              </a:spcBef>
              <a:spcAft>
                <a:spcPts val="0"/>
              </a:spcAft>
              <a:buNone/>
            </a:pPr>
            <a:r>
              <a:t/>
            </a:r>
            <a:endParaRPr b="1" sz="2400"/>
          </a:p>
          <a:p>
            <a:pPr indent="0" lvl="0" marL="0" rtl="0" algn="l">
              <a:spcBef>
                <a:spcPts val="1600"/>
              </a:spcBef>
              <a:spcAft>
                <a:spcPts val="0"/>
              </a:spcAft>
              <a:buNone/>
            </a:pPr>
            <a:r>
              <a:rPr b="1" lang="en" sz="2400"/>
              <a:t>73% Accuracy when splitting the data</a:t>
            </a:r>
            <a:endParaRPr b="1" sz="2400"/>
          </a:p>
          <a:p>
            <a:pPr indent="0" lvl="0" marL="0" rtl="0" algn="l">
              <a:spcBef>
                <a:spcPts val="1600"/>
              </a:spcBef>
              <a:spcAft>
                <a:spcPts val="0"/>
              </a:spcAft>
              <a:buNone/>
            </a:pPr>
            <a:r>
              <a:rPr b="1" lang="en" sz="2400"/>
              <a:t>74% Accuracy when splitting using bigram features</a:t>
            </a:r>
            <a:endParaRPr b="1" sz="2400"/>
          </a:p>
          <a:p>
            <a:pPr indent="0" lvl="0" marL="0" rtl="0" algn="l">
              <a:spcBef>
                <a:spcPts val="1600"/>
              </a:spcBef>
              <a:spcAft>
                <a:spcPts val="1600"/>
              </a:spcAft>
              <a:buNone/>
            </a:pPr>
            <a:r>
              <a:rPr b="1" lang="en" sz="2400"/>
              <a:t>69% Accuracy with a 10 fold cross validation method</a:t>
            </a:r>
            <a:endParaRPr b="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Salary from Qualification Requirements</a:t>
            </a:r>
            <a:endParaRPr/>
          </a:p>
        </p:txBody>
      </p:sp>
      <p:sp>
        <p:nvSpPr>
          <p:cNvPr id="156" name="Google Shape;156;p27"/>
          <p:cNvSpPr txBox="1"/>
          <p:nvPr>
            <p:ph idx="1" type="body"/>
          </p:nvPr>
        </p:nvSpPr>
        <p:spPr>
          <a:xfrm>
            <a:off x="311700" y="1152475"/>
            <a:ext cx="471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311696" y="1152475"/>
            <a:ext cx="4772104" cy="3416400"/>
          </a:xfrm>
          <a:prstGeom prst="rect">
            <a:avLst/>
          </a:prstGeom>
          <a:noFill/>
          <a:ln>
            <a:noFill/>
          </a:ln>
        </p:spPr>
      </p:pic>
      <p:sp>
        <p:nvSpPr>
          <p:cNvPr id="158" name="Google Shape;158;p27"/>
          <p:cNvSpPr txBox="1"/>
          <p:nvPr/>
        </p:nvSpPr>
        <p:spPr>
          <a:xfrm>
            <a:off x="5021700" y="1152475"/>
            <a:ext cx="381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 </a:t>
            </a:r>
            <a:r>
              <a:rPr b="1" lang="en" sz="1800">
                <a:solidFill>
                  <a:schemeClr val="dk1"/>
                </a:solidFill>
                <a:highlight>
                  <a:srgbClr val="FFFFFF"/>
                </a:highlight>
              </a:rPr>
              <a:t>SUPPORT VECTOR MACHINE</a:t>
            </a:r>
            <a:endParaRPr b="1" sz="1800">
              <a:solidFill>
                <a:schemeClr val="dk1"/>
              </a:solidFill>
              <a:highlight>
                <a:srgbClr val="FFFFFF"/>
              </a:highlight>
            </a:endParaRPr>
          </a:p>
          <a:p>
            <a:pPr indent="0" lvl="0" marL="0" rtl="0" algn="l">
              <a:spcBef>
                <a:spcPts val="0"/>
              </a:spcBef>
              <a:spcAft>
                <a:spcPts val="0"/>
              </a:spcAft>
              <a:buNone/>
            </a:pPr>
            <a:r>
              <a:rPr b="1" lang="en">
                <a:solidFill>
                  <a:schemeClr val="dk1"/>
                </a:solidFill>
                <a:highlight>
                  <a:srgbClr val="FFFFFF"/>
                </a:highlight>
              </a:rPr>
              <a:t>BIGRAM FEATURES</a:t>
            </a:r>
            <a:endParaRPr b="1">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precision    recall  f1-score   support</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0       0.90      0.68      0.78        94</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1       0.67      0.72      0.70       123</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2       0.80      0.78      0.79       386</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3       0.74      0.85      0.79       445</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4       0.66      0.45      0.54       175</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5       0.45      0.64      0.53        22</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micro avg       0.74      0.74      0.74      1245</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macro avg       0.70      0.69      0.69      1245</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weighted avg       0.75      0.74      0.74      1245</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Salary from Qualification Requirements</a:t>
            </a:r>
            <a:endParaRPr/>
          </a:p>
        </p:txBody>
      </p:sp>
      <p:sp>
        <p:nvSpPr>
          <p:cNvPr id="164" name="Google Shape;164;p28"/>
          <p:cNvSpPr txBox="1"/>
          <p:nvPr>
            <p:ph idx="1" type="body"/>
          </p:nvPr>
        </p:nvSpPr>
        <p:spPr>
          <a:xfrm>
            <a:off x="311700" y="1152475"/>
            <a:ext cx="243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1.	make equivalent</a:t>
            </a:r>
            <a:endParaRPr b="1" sz="1200">
              <a:solidFill>
                <a:srgbClr val="000000"/>
              </a:solidFill>
            </a:endParaRPr>
          </a:p>
          <a:p>
            <a:pPr indent="0" lvl="0" marL="0" rtl="0" algn="l">
              <a:spcBef>
                <a:spcPts val="0"/>
              </a:spcBef>
              <a:spcAft>
                <a:spcPts val="0"/>
              </a:spcAft>
              <a:buNone/>
            </a:pPr>
            <a:r>
              <a:rPr b="1" lang="en" sz="1200">
                <a:solidFill>
                  <a:srgbClr val="000000"/>
                </a:solidFill>
              </a:rPr>
              <a:t>2.	library</a:t>
            </a:r>
            <a:endParaRPr b="1" sz="1200">
              <a:solidFill>
                <a:srgbClr val="000000"/>
              </a:solidFill>
            </a:endParaRPr>
          </a:p>
          <a:p>
            <a:pPr indent="0" lvl="0" marL="0" rtl="0" algn="l">
              <a:spcBef>
                <a:spcPts val="0"/>
              </a:spcBef>
              <a:spcAft>
                <a:spcPts val="0"/>
              </a:spcAft>
              <a:buNone/>
            </a:pPr>
            <a:r>
              <a:rPr b="1" lang="en" sz="1200">
                <a:solidFill>
                  <a:srgbClr val="000000"/>
                </a:solidFill>
              </a:rPr>
              <a:t>3.	employment</a:t>
            </a:r>
            <a:endParaRPr b="1" sz="1200">
              <a:solidFill>
                <a:srgbClr val="000000"/>
              </a:solidFill>
            </a:endParaRPr>
          </a:p>
          <a:p>
            <a:pPr indent="0" lvl="0" marL="0" rtl="0" algn="l">
              <a:spcBef>
                <a:spcPts val="0"/>
              </a:spcBef>
              <a:spcAft>
                <a:spcPts val="0"/>
              </a:spcAft>
              <a:buNone/>
            </a:pPr>
            <a:r>
              <a:rPr b="1" lang="en" sz="1200">
                <a:solidFill>
                  <a:srgbClr val="000000"/>
                </a:solidFill>
              </a:rPr>
              <a:t>4.	program accredited</a:t>
            </a:r>
            <a:endParaRPr b="1" sz="1200">
              <a:solidFill>
                <a:srgbClr val="000000"/>
              </a:solidFill>
            </a:endParaRPr>
          </a:p>
          <a:p>
            <a:pPr indent="0" lvl="0" marL="0" rtl="0" algn="l">
              <a:spcBef>
                <a:spcPts val="0"/>
              </a:spcBef>
              <a:spcAft>
                <a:spcPts val="0"/>
              </a:spcAft>
              <a:buNone/>
            </a:pPr>
            <a:r>
              <a:rPr b="1" lang="en" sz="1200">
                <a:solidFill>
                  <a:srgbClr val="000000"/>
                </a:solidFill>
              </a:rPr>
              <a:t>5.	enrolled</a:t>
            </a:r>
            <a:endParaRPr b="1" sz="1200">
              <a:solidFill>
                <a:srgbClr val="000000"/>
              </a:solidFill>
            </a:endParaRPr>
          </a:p>
          <a:p>
            <a:pPr indent="0" lvl="0" marL="0" rtl="0" algn="l">
              <a:spcBef>
                <a:spcPts val="0"/>
              </a:spcBef>
              <a:spcAft>
                <a:spcPts val="0"/>
              </a:spcAft>
              <a:buNone/>
            </a:pPr>
            <a:r>
              <a:rPr b="1" lang="en" sz="1200">
                <a:solidFill>
                  <a:srgbClr val="000000"/>
                </a:solidFill>
              </a:rPr>
              <a:t>6.	degree program</a:t>
            </a:r>
            <a:endParaRPr b="1" sz="1200">
              <a:solidFill>
                <a:srgbClr val="000000"/>
              </a:solidFill>
            </a:endParaRPr>
          </a:p>
          <a:p>
            <a:pPr indent="0" lvl="0" marL="0" rtl="0" algn="l">
              <a:spcBef>
                <a:spcPts val="0"/>
              </a:spcBef>
              <a:spcAft>
                <a:spcPts val="0"/>
              </a:spcAft>
              <a:buNone/>
            </a:pPr>
            <a:r>
              <a:rPr b="1" lang="en" sz="1200">
                <a:solidFill>
                  <a:srgbClr val="000000"/>
                </a:solidFill>
              </a:rPr>
              <a:t>7.	license</a:t>
            </a:r>
            <a:endParaRPr b="1" sz="1200">
              <a:solidFill>
                <a:srgbClr val="000000"/>
              </a:solidFill>
            </a:endParaRPr>
          </a:p>
          <a:p>
            <a:pPr indent="0" lvl="0" marL="0" rtl="0" algn="l">
              <a:spcBef>
                <a:spcPts val="0"/>
              </a:spcBef>
              <a:spcAft>
                <a:spcPts val="0"/>
              </a:spcAft>
              <a:buNone/>
            </a:pPr>
            <a:r>
              <a:rPr b="1" lang="en" sz="1200">
                <a:solidFill>
                  <a:srgbClr val="000000"/>
                </a:solidFill>
              </a:rPr>
              <a:t>8.	school health</a:t>
            </a:r>
            <a:endParaRPr b="1" sz="1200">
              <a:solidFill>
                <a:srgbClr val="000000"/>
              </a:solidFill>
            </a:endParaRPr>
          </a:p>
          <a:p>
            <a:pPr indent="0" lvl="0" marL="0" rtl="0" algn="l">
              <a:spcBef>
                <a:spcPts val="0"/>
              </a:spcBef>
              <a:spcAft>
                <a:spcPts val="0"/>
              </a:spcAft>
              <a:buNone/>
            </a:pPr>
            <a:r>
              <a:rPr b="1" lang="en" sz="1200">
                <a:solidFill>
                  <a:srgbClr val="000000"/>
                </a:solidFill>
              </a:rPr>
              <a:t>9.	student</a:t>
            </a:r>
            <a:endParaRPr b="1" sz="1200">
              <a:solidFill>
                <a:srgbClr val="000000"/>
              </a:solidFill>
            </a:endParaRPr>
          </a:p>
          <a:p>
            <a:pPr indent="0" lvl="0" marL="0" rtl="0" algn="l">
              <a:spcBef>
                <a:spcPts val="0"/>
              </a:spcBef>
              <a:spcAft>
                <a:spcPts val="0"/>
              </a:spcAft>
              <a:buNone/>
            </a:pPr>
            <a:r>
              <a:rPr b="1" lang="en" sz="1200">
                <a:solidFill>
                  <a:srgbClr val="000000"/>
                </a:solidFill>
              </a:rPr>
              <a:t>10.	maximum</a:t>
            </a:r>
            <a:endParaRPr b="1" sz="1200">
              <a:solidFill>
                <a:srgbClr val="000000"/>
              </a:solidFill>
            </a:endParaRPr>
          </a:p>
          <a:p>
            <a:pPr indent="0" lvl="0" marL="0" rtl="0" algn="l">
              <a:spcBef>
                <a:spcPts val="0"/>
              </a:spcBef>
              <a:spcAft>
                <a:spcPts val="0"/>
              </a:spcAft>
              <a:buNone/>
            </a:pPr>
            <a:r>
              <a:rPr b="1" lang="en" sz="1200">
                <a:solidFill>
                  <a:srgbClr val="000000"/>
                </a:solidFill>
              </a:rPr>
              <a:t>11.	archival</a:t>
            </a:r>
            <a:endParaRPr b="1" sz="1200">
              <a:solidFill>
                <a:srgbClr val="000000"/>
              </a:solidFill>
            </a:endParaRPr>
          </a:p>
          <a:p>
            <a:pPr indent="0" lvl="0" marL="0" rtl="0" algn="l">
              <a:spcBef>
                <a:spcPts val="0"/>
              </a:spcBef>
              <a:spcAft>
                <a:spcPts val="0"/>
              </a:spcAft>
              <a:buNone/>
            </a:pPr>
            <a:r>
              <a:rPr b="1" lang="en" sz="1200">
                <a:solidFill>
                  <a:srgbClr val="000000"/>
                </a:solidFill>
              </a:rPr>
              <a:t>12.	school maximum</a:t>
            </a:r>
            <a:endParaRPr b="1" sz="1200">
              <a:solidFill>
                <a:srgbClr val="000000"/>
              </a:solidFill>
            </a:endParaRPr>
          </a:p>
          <a:p>
            <a:pPr indent="0" lvl="0" marL="0" rtl="0" algn="l">
              <a:spcBef>
                <a:spcPts val="0"/>
              </a:spcBef>
              <a:spcAft>
                <a:spcPts val="0"/>
              </a:spcAft>
              <a:buNone/>
            </a:pPr>
            <a:r>
              <a:rPr b="1" lang="en" sz="1200">
                <a:solidFill>
                  <a:srgbClr val="000000"/>
                </a:solidFill>
              </a:rPr>
              <a:t>13.	grade</a:t>
            </a:r>
            <a:endParaRPr b="1" sz="1200">
              <a:solidFill>
                <a:srgbClr val="000000"/>
              </a:solidFill>
            </a:endParaRPr>
          </a:p>
          <a:p>
            <a:pPr indent="0" lvl="0" marL="0" rtl="0" algn="l">
              <a:spcBef>
                <a:spcPts val="0"/>
              </a:spcBef>
              <a:spcAft>
                <a:spcPts val="0"/>
              </a:spcAft>
              <a:buNone/>
            </a:pPr>
            <a:r>
              <a:rPr b="1" lang="en" sz="1200">
                <a:solidFill>
                  <a:srgbClr val="000000"/>
                </a:solidFill>
              </a:rPr>
              <a:t>14.	acceptable experience</a:t>
            </a:r>
            <a:endParaRPr b="1" sz="1200">
              <a:solidFill>
                <a:srgbClr val="000000"/>
              </a:solidFill>
            </a:endParaRPr>
          </a:p>
          <a:p>
            <a:pPr indent="0" lvl="0" marL="0" rtl="0" algn="l">
              <a:spcBef>
                <a:spcPts val="0"/>
              </a:spcBef>
              <a:spcAft>
                <a:spcPts val="0"/>
              </a:spcAft>
              <a:buNone/>
            </a:pPr>
            <a:r>
              <a:rPr b="1" lang="en" sz="1200">
                <a:solidFill>
                  <a:srgbClr val="000000"/>
                </a:solidFill>
              </a:rPr>
              <a:t>15.	ability</a:t>
            </a:r>
            <a:endParaRPr b="1" sz="1200">
              <a:solidFill>
                <a:srgbClr val="000000"/>
              </a:solidFill>
            </a:endParaRPr>
          </a:p>
          <a:p>
            <a:pPr indent="0" lvl="0" marL="0" rtl="0" algn="l">
              <a:spcBef>
                <a:spcPts val="0"/>
              </a:spcBef>
              <a:spcAft>
                <a:spcPts val="1600"/>
              </a:spcAft>
              <a:buNone/>
            </a:pPr>
            <a:r>
              <a:t/>
            </a:r>
            <a:endParaRPr/>
          </a:p>
        </p:txBody>
      </p:sp>
      <p:sp>
        <p:nvSpPr>
          <p:cNvPr id="165" name="Google Shape;165;p28"/>
          <p:cNvSpPr txBox="1"/>
          <p:nvPr/>
        </p:nvSpPr>
        <p:spPr>
          <a:xfrm>
            <a:off x="2743800" y="1084075"/>
            <a:ext cx="2277600" cy="35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16.	issued new</a:t>
            </a:r>
            <a:endParaRPr b="1" sz="1200"/>
          </a:p>
          <a:p>
            <a:pPr indent="0" lvl="0" marL="0" rtl="0" algn="l">
              <a:lnSpc>
                <a:spcPct val="115000"/>
              </a:lnSpc>
              <a:spcBef>
                <a:spcPts val="0"/>
              </a:spcBef>
              <a:spcAft>
                <a:spcPts val="0"/>
              </a:spcAft>
              <a:buNone/>
            </a:pPr>
            <a:r>
              <a:rPr b="1" lang="en" sz="1200"/>
              <a:t>17.	equivalent however</a:t>
            </a:r>
            <a:endParaRPr b="1" sz="1200"/>
          </a:p>
          <a:p>
            <a:pPr indent="0" lvl="0" marL="0" rtl="0" algn="l">
              <a:lnSpc>
                <a:spcPct val="115000"/>
              </a:lnSpc>
              <a:spcBef>
                <a:spcPts val="0"/>
              </a:spcBef>
              <a:spcAft>
                <a:spcPts val="0"/>
              </a:spcAft>
              <a:buNone/>
            </a:pPr>
            <a:r>
              <a:rPr b="1" lang="en" sz="1200"/>
              <a:t>18.	helper</a:t>
            </a:r>
            <a:endParaRPr b="1" sz="1200"/>
          </a:p>
          <a:p>
            <a:pPr indent="0" lvl="0" marL="0" rtl="0" algn="l">
              <a:lnSpc>
                <a:spcPct val="115000"/>
              </a:lnSpc>
              <a:spcBef>
                <a:spcPts val="0"/>
              </a:spcBef>
              <a:spcAft>
                <a:spcPts val="0"/>
              </a:spcAft>
              <a:buNone/>
            </a:pPr>
            <a:r>
              <a:rPr b="1" lang="en" sz="1200"/>
              <a:t>19.	program</a:t>
            </a:r>
            <a:endParaRPr b="1" sz="1200"/>
          </a:p>
          <a:p>
            <a:pPr indent="0" lvl="0" marL="0" rtl="0" algn="l">
              <a:lnSpc>
                <a:spcPct val="115000"/>
              </a:lnSpc>
              <a:spcBef>
                <a:spcPts val="0"/>
              </a:spcBef>
              <a:spcAft>
                <a:spcPts val="0"/>
              </a:spcAft>
              <a:buNone/>
            </a:pPr>
            <a:r>
              <a:rPr b="1" lang="en" sz="1200"/>
              <a:t>20.	law</a:t>
            </a:r>
            <a:endParaRPr b="1" sz="1200"/>
          </a:p>
          <a:p>
            <a:pPr indent="0" lvl="0" marL="0" rtl="0" algn="l">
              <a:lnSpc>
                <a:spcPct val="115000"/>
              </a:lnSpc>
              <a:spcBef>
                <a:spcPts val="0"/>
              </a:spcBef>
              <a:spcAft>
                <a:spcPts val="0"/>
              </a:spcAft>
              <a:buNone/>
            </a:pPr>
            <a:r>
              <a:rPr b="1" lang="en" sz="1200"/>
              <a:t>21.	endorsement</a:t>
            </a:r>
            <a:endParaRPr b="1" sz="1200"/>
          </a:p>
          <a:p>
            <a:pPr indent="0" lvl="0" marL="0" rtl="0" algn="l">
              <a:lnSpc>
                <a:spcPct val="115000"/>
              </a:lnSpc>
              <a:spcBef>
                <a:spcPts val="0"/>
              </a:spcBef>
              <a:spcAft>
                <a:spcPts val="0"/>
              </a:spcAft>
              <a:buNone/>
            </a:pPr>
            <a:r>
              <a:rPr b="1" lang="en" sz="1200"/>
              <a:t>22.	upon</a:t>
            </a:r>
            <a:endParaRPr b="1" sz="1200"/>
          </a:p>
          <a:p>
            <a:pPr indent="0" lvl="0" marL="0" rtl="0" algn="l">
              <a:lnSpc>
                <a:spcPct val="115000"/>
              </a:lnSpc>
              <a:spcBef>
                <a:spcPts val="0"/>
              </a:spcBef>
              <a:spcAft>
                <a:spcPts val="0"/>
              </a:spcAft>
              <a:buNone/>
            </a:pPr>
            <a:r>
              <a:rPr b="1" lang="en" sz="1200"/>
              <a:t>23.	required</a:t>
            </a:r>
            <a:endParaRPr b="1" sz="1200"/>
          </a:p>
          <a:p>
            <a:pPr indent="0" lvl="0" marL="0" rtl="0" algn="l">
              <a:lnSpc>
                <a:spcPct val="115000"/>
              </a:lnSpc>
              <a:spcBef>
                <a:spcPts val="0"/>
              </a:spcBef>
              <a:spcAft>
                <a:spcPts val="0"/>
              </a:spcAft>
              <a:buNone/>
            </a:pPr>
            <a:r>
              <a:rPr b="1" lang="en" sz="1200"/>
              <a:t>24.	license registered</a:t>
            </a:r>
            <a:endParaRPr b="1" sz="1200"/>
          </a:p>
          <a:p>
            <a:pPr indent="0" lvl="0" marL="0" rtl="0" algn="l">
              <a:lnSpc>
                <a:spcPct val="115000"/>
              </a:lnSpc>
              <a:spcBef>
                <a:spcPts val="0"/>
              </a:spcBef>
              <a:spcAft>
                <a:spcPts val="0"/>
              </a:spcAft>
              <a:buNone/>
            </a:pPr>
            <a:r>
              <a:rPr b="1" lang="en" sz="1200"/>
              <a:t>25.	agency</a:t>
            </a:r>
            <a:endParaRPr b="1" sz="1200"/>
          </a:p>
          <a:p>
            <a:pPr indent="0" lvl="0" marL="0" rtl="0" algn="l">
              <a:lnSpc>
                <a:spcPct val="115000"/>
              </a:lnSpc>
              <a:spcBef>
                <a:spcPts val="0"/>
              </a:spcBef>
              <a:spcAft>
                <a:spcPts val="0"/>
              </a:spcAft>
              <a:buNone/>
            </a:pPr>
            <a:r>
              <a:rPr b="1" lang="en" sz="1200"/>
              <a:t>26.	possession</a:t>
            </a:r>
            <a:endParaRPr b="1" sz="1200"/>
          </a:p>
          <a:p>
            <a:pPr indent="0" lvl="0" marL="0" rtl="0" algn="l">
              <a:lnSpc>
                <a:spcPct val="115000"/>
              </a:lnSpc>
              <a:spcBef>
                <a:spcPts val="0"/>
              </a:spcBef>
              <a:spcAft>
                <a:spcPts val="0"/>
              </a:spcAft>
              <a:buNone/>
            </a:pPr>
            <a:r>
              <a:rPr b="1" lang="en" sz="1200"/>
              <a:t>27.	state license</a:t>
            </a:r>
            <a:endParaRPr b="1" sz="1200"/>
          </a:p>
          <a:p>
            <a:pPr indent="0" lvl="0" marL="0" rtl="0" algn="l">
              <a:lnSpc>
                <a:spcPct val="115000"/>
              </a:lnSpc>
              <a:spcBef>
                <a:spcPts val="0"/>
              </a:spcBef>
              <a:spcAft>
                <a:spcPts val="0"/>
              </a:spcAft>
              <a:buNone/>
            </a:pPr>
            <a:r>
              <a:rPr b="1" lang="en" sz="1200"/>
              <a:t>28.	possession valid</a:t>
            </a:r>
            <a:endParaRPr b="1" sz="1200"/>
          </a:p>
          <a:p>
            <a:pPr indent="0" lvl="0" marL="0" rtl="0" algn="l">
              <a:lnSpc>
                <a:spcPct val="115000"/>
              </a:lnSpc>
              <a:spcBef>
                <a:spcPts val="0"/>
              </a:spcBef>
              <a:spcAft>
                <a:spcPts val="0"/>
              </a:spcAft>
              <a:buNone/>
            </a:pPr>
            <a:r>
              <a:rPr b="1" lang="en" sz="1200"/>
              <a:t>29.	committee</a:t>
            </a:r>
            <a:endParaRPr b="1" sz="1200"/>
          </a:p>
          <a:p>
            <a:pPr indent="0" lvl="0" marL="0" rtl="0" algn="l">
              <a:lnSpc>
                <a:spcPct val="115000"/>
              </a:lnSpc>
              <a:spcBef>
                <a:spcPts val="0"/>
              </a:spcBef>
              <a:spcAft>
                <a:spcPts val="0"/>
              </a:spcAft>
              <a:buNone/>
            </a:pPr>
            <a:r>
              <a:rPr b="1" lang="en" sz="1200"/>
              <a:t>30.	candidates</a:t>
            </a:r>
            <a:endParaRPr b="1" sz="1200"/>
          </a:p>
          <a:p>
            <a:pPr indent="0" lvl="0" marL="0" rtl="0" algn="l">
              <a:spcBef>
                <a:spcPts val="0"/>
              </a:spcBef>
              <a:spcAft>
                <a:spcPts val="0"/>
              </a:spcAft>
              <a:buNone/>
            </a:pPr>
            <a:r>
              <a:t/>
            </a:r>
            <a:endParaRPr/>
          </a:p>
        </p:txBody>
      </p:sp>
      <p:sp>
        <p:nvSpPr>
          <p:cNvPr id="166" name="Google Shape;166;p28"/>
          <p:cNvSpPr txBox="1"/>
          <p:nvPr/>
        </p:nvSpPr>
        <p:spPr>
          <a:xfrm>
            <a:off x="5021400" y="1084075"/>
            <a:ext cx="4065900" cy="14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Support Vector Machine</a:t>
            </a:r>
            <a:endParaRPr b="1" sz="24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Top 30 words related to very low paying jobs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Salary from Qualification Requirements</a:t>
            </a:r>
            <a:endParaRPr/>
          </a:p>
        </p:txBody>
      </p:sp>
      <p:sp>
        <p:nvSpPr>
          <p:cNvPr id="172" name="Google Shape;172;p29"/>
          <p:cNvSpPr txBox="1"/>
          <p:nvPr>
            <p:ph idx="1" type="body"/>
          </p:nvPr>
        </p:nvSpPr>
        <p:spPr>
          <a:xfrm>
            <a:off x="311700" y="1152475"/>
            <a:ext cx="243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organizational</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2.</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college three</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3.</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satisfactory fulltime</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4.</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similar</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5.</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practice</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6.</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capacity</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7.</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combination education</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8.</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2a</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9.</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duties</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10.</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years progressively</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11.</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years administrative</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12.</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organization</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13.</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consultative capacity</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14.</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executive</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chemeClr val="dk1"/>
                </a:solidFill>
                <a:highlight>
                  <a:srgbClr val="FFFFFF"/>
                </a:highlight>
              </a:rPr>
              <a:t>15.</a:t>
            </a:r>
            <a:r>
              <a:rPr b="1" lang="en" sz="1200">
                <a:solidFill>
                  <a:schemeClr val="dk1"/>
                </a:solidFill>
                <a:highlight>
                  <a:srgbClr val="FFFFFF"/>
                </a:highlight>
                <a:latin typeface="Times New Roman"/>
                <a:ea typeface="Times New Roman"/>
                <a:cs typeface="Times New Roman"/>
                <a:sym typeface="Times New Roman"/>
              </a:rPr>
              <a:t>  </a:t>
            </a:r>
            <a:r>
              <a:rPr b="1" lang="en" sz="1200">
                <a:solidFill>
                  <a:schemeClr val="dk1"/>
                </a:solidFill>
                <a:highlight>
                  <a:srgbClr val="FFFFFF"/>
                </a:highlight>
              </a:rPr>
              <a:t>combination</a:t>
            </a:r>
            <a:endParaRPr b="1" sz="1200">
              <a:solidFill>
                <a:schemeClr val="dk1"/>
              </a:solidFill>
              <a:highlight>
                <a:srgbClr val="FFFFFF"/>
              </a:highlight>
            </a:endParaRPr>
          </a:p>
          <a:p>
            <a:pPr indent="0" lvl="0" marL="0" rtl="0" algn="l">
              <a:spcBef>
                <a:spcPts val="0"/>
              </a:spcBef>
              <a:spcAft>
                <a:spcPts val="0"/>
              </a:spcAft>
              <a:buNone/>
            </a:pPr>
            <a:r>
              <a:t/>
            </a:r>
            <a:endParaRPr b="1" sz="1200">
              <a:solidFill>
                <a:srgbClr val="000000"/>
              </a:solidFill>
            </a:endParaRPr>
          </a:p>
          <a:p>
            <a:pPr indent="0" lvl="0" marL="0" rtl="0" algn="l">
              <a:spcBef>
                <a:spcPts val="0"/>
              </a:spcBef>
              <a:spcAft>
                <a:spcPts val="1600"/>
              </a:spcAft>
              <a:buNone/>
            </a:pPr>
            <a:r>
              <a:t/>
            </a:r>
            <a:endParaRPr/>
          </a:p>
        </p:txBody>
      </p:sp>
      <p:sp>
        <p:nvSpPr>
          <p:cNvPr id="173" name="Google Shape;173;p29"/>
          <p:cNvSpPr txBox="1"/>
          <p:nvPr/>
        </p:nvSpPr>
        <p:spPr>
          <a:xfrm>
            <a:off x="2743800" y="1084075"/>
            <a:ext cx="2277600" cy="35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16.	Experience administrative</a:t>
            </a:r>
            <a:endParaRPr b="1" sz="1200"/>
          </a:p>
          <a:p>
            <a:pPr indent="0" lvl="0" marL="0" rtl="0" algn="l">
              <a:lnSpc>
                <a:spcPct val="115000"/>
              </a:lnSpc>
              <a:spcBef>
                <a:spcPts val="0"/>
              </a:spcBef>
              <a:spcAft>
                <a:spcPts val="0"/>
              </a:spcAft>
              <a:buNone/>
            </a:pPr>
            <a:r>
              <a:rPr b="1" lang="en" sz="1200"/>
              <a:t>17.	administration</a:t>
            </a:r>
            <a:endParaRPr b="1" sz="1200"/>
          </a:p>
          <a:p>
            <a:pPr indent="0" lvl="0" marL="0" rtl="0" algn="l">
              <a:lnSpc>
                <a:spcPct val="115000"/>
              </a:lnSpc>
              <a:spcBef>
                <a:spcPts val="0"/>
              </a:spcBef>
              <a:spcAft>
                <a:spcPts val="0"/>
              </a:spcAft>
              <a:buNone/>
            </a:pPr>
            <a:r>
              <a:rPr b="1" lang="en" sz="1200"/>
              <a:t>18.	management</a:t>
            </a:r>
            <a:endParaRPr b="1" sz="1200"/>
          </a:p>
          <a:p>
            <a:pPr indent="0" lvl="0" marL="0" rtl="0" algn="l">
              <a:lnSpc>
                <a:spcPct val="115000"/>
              </a:lnSpc>
              <a:spcBef>
                <a:spcPts val="0"/>
              </a:spcBef>
              <a:spcAft>
                <a:spcPts val="0"/>
              </a:spcAft>
              <a:buNone/>
            </a:pPr>
            <a:r>
              <a:rPr b="1" lang="en" sz="1200"/>
              <a:t>19.	years</a:t>
            </a:r>
            <a:endParaRPr b="1" sz="1200"/>
          </a:p>
          <a:p>
            <a:pPr indent="0" lvl="0" marL="0" rtl="0" algn="l">
              <a:lnSpc>
                <a:spcPct val="115000"/>
              </a:lnSpc>
              <a:spcBef>
                <a:spcPts val="0"/>
              </a:spcBef>
              <a:spcAft>
                <a:spcPts val="0"/>
              </a:spcAft>
              <a:buNone/>
            </a:pPr>
            <a:r>
              <a:rPr b="1" lang="en" sz="1200"/>
              <a:t>20.	consultative</a:t>
            </a:r>
            <a:endParaRPr b="1" sz="1200"/>
          </a:p>
          <a:p>
            <a:pPr indent="0" lvl="0" marL="0" rtl="0" algn="l">
              <a:lnSpc>
                <a:spcPct val="115000"/>
              </a:lnSpc>
              <a:spcBef>
                <a:spcPts val="0"/>
              </a:spcBef>
              <a:spcAft>
                <a:spcPts val="0"/>
              </a:spcAft>
              <a:buNone/>
            </a:pPr>
            <a:r>
              <a:rPr b="1" lang="en" sz="1200"/>
              <a:t>21.	five</a:t>
            </a:r>
            <a:endParaRPr b="1" sz="1200"/>
          </a:p>
          <a:p>
            <a:pPr indent="0" lvl="0" marL="0" rtl="0" algn="l">
              <a:lnSpc>
                <a:spcPct val="115000"/>
              </a:lnSpc>
              <a:spcBef>
                <a:spcPts val="0"/>
              </a:spcBef>
              <a:spcAft>
                <a:spcPts val="0"/>
              </a:spcAft>
              <a:buNone/>
            </a:pPr>
            <a:r>
              <a:rPr b="1" lang="en" sz="1200"/>
              <a:t>22.	five years</a:t>
            </a:r>
            <a:endParaRPr b="1" sz="1200"/>
          </a:p>
          <a:p>
            <a:pPr indent="0" lvl="0" marL="0" rtl="0" algn="l">
              <a:lnSpc>
                <a:spcPct val="115000"/>
              </a:lnSpc>
              <a:spcBef>
                <a:spcPts val="0"/>
              </a:spcBef>
              <a:spcAft>
                <a:spcPts val="0"/>
              </a:spcAft>
              <a:buNone/>
            </a:pPr>
            <a:r>
              <a:rPr b="1" lang="en" sz="1200"/>
              <a:t>23.	executive consultative</a:t>
            </a:r>
            <a:endParaRPr b="1" sz="1200"/>
          </a:p>
          <a:p>
            <a:pPr indent="0" lvl="0" marL="0" rtl="0" algn="l">
              <a:lnSpc>
                <a:spcPct val="115000"/>
              </a:lnSpc>
              <a:spcBef>
                <a:spcPts val="0"/>
              </a:spcBef>
              <a:spcAft>
                <a:spcPts val="0"/>
              </a:spcAft>
              <a:buNone/>
            </a:pPr>
            <a:r>
              <a:rPr b="1" lang="en" sz="1200"/>
              <a:t>24.	urban</a:t>
            </a:r>
            <a:endParaRPr b="1" sz="1200"/>
          </a:p>
          <a:p>
            <a:pPr indent="0" lvl="0" marL="0" rtl="0" algn="l">
              <a:lnSpc>
                <a:spcPct val="115000"/>
              </a:lnSpc>
              <a:spcBef>
                <a:spcPts val="0"/>
              </a:spcBef>
              <a:spcAft>
                <a:spcPts val="0"/>
              </a:spcAft>
              <a:buNone/>
            </a:pPr>
            <a:r>
              <a:rPr b="1" lang="en" sz="1200"/>
              <a:t>25.	andor</a:t>
            </a:r>
            <a:endParaRPr b="1" sz="1200"/>
          </a:p>
          <a:p>
            <a:pPr indent="0" lvl="0" marL="0" rtl="0" algn="l">
              <a:lnSpc>
                <a:spcPct val="115000"/>
              </a:lnSpc>
              <a:spcBef>
                <a:spcPts val="0"/>
              </a:spcBef>
              <a:spcAft>
                <a:spcPts val="0"/>
              </a:spcAft>
              <a:buNone/>
            </a:pPr>
            <a:r>
              <a:rPr b="1" lang="en" sz="1200"/>
              <a:t>26.	housing</a:t>
            </a:r>
            <a:endParaRPr b="1" sz="1200"/>
          </a:p>
          <a:p>
            <a:pPr indent="0" lvl="0" marL="0" rtl="0" algn="l">
              <a:lnSpc>
                <a:spcPct val="115000"/>
              </a:lnSpc>
              <a:spcBef>
                <a:spcPts val="0"/>
              </a:spcBef>
              <a:spcAft>
                <a:spcPts val="0"/>
              </a:spcAft>
              <a:buNone/>
            </a:pPr>
            <a:r>
              <a:rPr b="1" lang="en" sz="1200"/>
              <a:t>27.	description</a:t>
            </a:r>
            <a:endParaRPr b="1" sz="1200"/>
          </a:p>
          <a:p>
            <a:pPr indent="0" lvl="0" marL="0" rtl="0" algn="l">
              <a:lnSpc>
                <a:spcPct val="115000"/>
              </a:lnSpc>
              <a:spcBef>
                <a:spcPts val="0"/>
              </a:spcBef>
              <a:spcAft>
                <a:spcPts val="0"/>
              </a:spcAft>
              <a:buNone/>
            </a:pPr>
            <a:r>
              <a:rPr b="1" lang="en" sz="1200"/>
              <a:t>28.	university five</a:t>
            </a:r>
            <a:endParaRPr b="1" sz="1200"/>
          </a:p>
          <a:p>
            <a:pPr indent="0" lvl="0" marL="0" rtl="0" algn="l">
              <a:lnSpc>
                <a:spcPct val="115000"/>
              </a:lnSpc>
              <a:spcBef>
                <a:spcPts val="0"/>
              </a:spcBef>
              <a:spcAft>
                <a:spcPts val="0"/>
              </a:spcAft>
              <a:buNone/>
            </a:pPr>
            <a:r>
              <a:rPr b="1" lang="en" sz="1200"/>
              <a:t>29.	requirements</a:t>
            </a:r>
            <a:endParaRPr b="1" sz="1200"/>
          </a:p>
          <a:p>
            <a:pPr indent="0" lvl="0" marL="0" rtl="0" algn="l">
              <a:lnSpc>
                <a:spcPct val="115000"/>
              </a:lnSpc>
              <a:spcBef>
                <a:spcPts val="0"/>
              </a:spcBef>
              <a:spcAft>
                <a:spcPts val="0"/>
              </a:spcAft>
              <a:buNone/>
            </a:pPr>
            <a:r>
              <a:rPr b="1" lang="en" sz="1200"/>
              <a:t>30.	internal</a:t>
            </a:r>
            <a:endParaRPr b="1" sz="1200"/>
          </a:p>
          <a:p>
            <a:pPr indent="0" lvl="0" marL="0" rtl="0" algn="l">
              <a:lnSpc>
                <a:spcPct val="115000"/>
              </a:lnSpc>
              <a:spcBef>
                <a:spcPts val="0"/>
              </a:spcBef>
              <a:spcAft>
                <a:spcPts val="0"/>
              </a:spcAft>
              <a:buNone/>
            </a:pPr>
            <a:r>
              <a:t/>
            </a:r>
            <a:endParaRPr b="1" sz="1200"/>
          </a:p>
          <a:p>
            <a:pPr indent="0" lvl="0" marL="0" rtl="0" algn="l">
              <a:spcBef>
                <a:spcPts val="0"/>
              </a:spcBef>
              <a:spcAft>
                <a:spcPts val="0"/>
              </a:spcAft>
              <a:buNone/>
            </a:pPr>
            <a:r>
              <a:t/>
            </a:r>
            <a:endParaRPr/>
          </a:p>
        </p:txBody>
      </p:sp>
      <p:sp>
        <p:nvSpPr>
          <p:cNvPr id="174" name="Google Shape;174;p29"/>
          <p:cNvSpPr txBox="1"/>
          <p:nvPr/>
        </p:nvSpPr>
        <p:spPr>
          <a:xfrm>
            <a:off x="5021400" y="1084075"/>
            <a:ext cx="4065900" cy="14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Support Vector Machine</a:t>
            </a:r>
            <a:endParaRPr b="1" sz="2400">
              <a:solidFill>
                <a:schemeClr val="dk1"/>
              </a:solidFill>
            </a:endParaRPr>
          </a:p>
          <a:p>
            <a:pPr indent="0" lvl="0" marL="0" rtl="0" algn="l">
              <a:spcBef>
                <a:spcPts val="0"/>
              </a:spcBef>
              <a:spcAft>
                <a:spcPts val="0"/>
              </a:spcAft>
              <a:buNone/>
            </a:pPr>
            <a:r>
              <a:rPr lang="en" sz="1800">
                <a:solidFill>
                  <a:schemeClr val="dk1"/>
                </a:solidFill>
              </a:rPr>
              <a:t>Top 30 words related to very high paying jobs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0" name="Google Shape;180;p30"/>
          <p:cNvSpPr txBox="1"/>
          <p:nvPr>
            <p:ph idx="1" type="body"/>
          </p:nvPr>
        </p:nvSpPr>
        <p:spPr>
          <a:xfrm>
            <a:off x="311700" y="1152475"/>
            <a:ext cx="8520600" cy="389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SVM Model outperformed the NB by ~9%</a:t>
            </a:r>
            <a:endParaRPr/>
          </a:p>
          <a:p>
            <a:pPr indent="-317500" lvl="1" marL="914400" rtl="0" algn="l">
              <a:spcBef>
                <a:spcPts val="0"/>
              </a:spcBef>
              <a:spcAft>
                <a:spcPts val="0"/>
              </a:spcAft>
              <a:buSzPts val="1400"/>
              <a:buChar char="○"/>
            </a:pPr>
            <a:r>
              <a:rPr lang="en"/>
              <a:t>SVM 10-fold cross validation accuracy: 69%</a:t>
            </a:r>
            <a:endParaRPr/>
          </a:p>
          <a:p>
            <a:pPr indent="-317500" lvl="1" marL="914400" rtl="0" algn="l">
              <a:spcBef>
                <a:spcPts val="0"/>
              </a:spcBef>
              <a:spcAft>
                <a:spcPts val="0"/>
              </a:spcAft>
              <a:buSzPts val="1400"/>
              <a:buChar char="○"/>
            </a:pPr>
            <a:r>
              <a:rPr lang="en"/>
              <a:t>NB 10-fold cross validation accuracy: 60%</a:t>
            </a:r>
            <a:endParaRPr/>
          </a:p>
          <a:p>
            <a:pPr indent="-342900" lvl="0" marL="457200" rtl="0" algn="l">
              <a:spcBef>
                <a:spcPts val="0"/>
              </a:spcBef>
              <a:spcAft>
                <a:spcPts val="0"/>
              </a:spcAft>
              <a:buSzPts val="1800"/>
              <a:buChar char="●"/>
            </a:pPr>
            <a:r>
              <a:rPr lang="en"/>
              <a:t>Top Skill requirements in NYC:</a:t>
            </a:r>
            <a:endParaRPr/>
          </a:p>
          <a:p>
            <a:pPr indent="-317500" lvl="1" marL="914400" rtl="0" algn="l">
              <a:spcBef>
                <a:spcPts val="0"/>
              </a:spcBef>
              <a:spcAft>
                <a:spcPts val="0"/>
              </a:spcAft>
              <a:buSzPts val="1400"/>
              <a:buChar char="○"/>
            </a:pPr>
            <a:r>
              <a:rPr lang="en"/>
              <a:t>Experience, degree, and engineering</a:t>
            </a:r>
            <a:endParaRPr/>
          </a:p>
          <a:p>
            <a:pPr indent="-342900" lvl="0" marL="457200" rtl="0" algn="l">
              <a:spcBef>
                <a:spcPts val="0"/>
              </a:spcBef>
              <a:spcAft>
                <a:spcPts val="0"/>
              </a:spcAft>
              <a:buSzPts val="1800"/>
              <a:buChar char="●"/>
            </a:pPr>
            <a:r>
              <a:rPr lang="en"/>
              <a:t>Top terms associated with low paying jobs</a:t>
            </a:r>
            <a:endParaRPr/>
          </a:p>
          <a:p>
            <a:pPr indent="-317500" lvl="1" marL="914400" rtl="0" algn="l">
              <a:spcBef>
                <a:spcPts val="0"/>
              </a:spcBef>
              <a:spcAft>
                <a:spcPts val="0"/>
              </a:spcAft>
              <a:buSzPts val="1400"/>
              <a:buChar char="○"/>
            </a:pPr>
            <a:r>
              <a:rPr lang="en"/>
              <a:t>Semester, ‘program accredited’, and equivalent</a:t>
            </a:r>
            <a:endParaRPr/>
          </a:p>
          <a:p>
            <a:pPr indent="-317500" lvl="1" marL="914400" rtl="0" algn="l">
              <a:spcBef>
                <a:spcPts val="0"/>
              </a:spcBef>
              <a:spcAft>
                <a:spcPts val="0"/>
              </a:spcAft>
              <a:buSzPts val="1400"/>
              <a:buChar char="○"/>
            </a:pPr>
            <a:r>
              <a:rPr lang="en"/>
              <a:t>All words having to deal with moderate or alternative education</a:t>
            </a:r>
            <a:endParaRPr/>
          </a:p>
          <a:p>
            <a:pPr indent="-342900" lvl="0" marL="457200" rtl="0" algn="l">
              <a:spcBef>
                <a:spcPts val="0"/>
              </a:spcBef>
              <a:spcAft>
                <a:spcPts val="0"/>
              </a:spcAft>
              <a:buSzPts val="1800"/>
              <a:buChar char="●"/>
            </a:pPr>
            <a:r>
              <a:rPr lang="en"/>
              <a:t>Top terms associated with high paying jobs</a:t>
            </a:r>
            <a:endParaRPr/>
          </a:p>
          <a:p>
            <a:pPr indent="-317500" lvl="1" marL="914400" rtl="0" algn="l">
              <a:spcBef>
                <a:spcPts val="0"/>
              </a:spcBef>
              <a:spcAft>
                <a:spcPts val="0"/>
              </a:spcAft>
              <a:buSzPts val="1400"/>
              <a:buChar char="○"/>
            </a:pPr>
            <a:r>
              <a:rPr lang="en"/>
              <a:t>Executive, business, computer, and programming</a:t>
            </a:r>
            <a:endParaRPr/>
          </a:p>
          <a:p>
            <a:pPr indent="-317500" lvl="1" marL="914400" rtl="0" algn="l">
              <a:spcBef>
                <a:spcPts val="0"/>
              </a:spcBef>
              <a:spcAft>
                <a:spcPts val="0"/>
              </a:spcAft>
              <a:buSzPts val="1400"/>
              <a:buChar char="○"/>
            </a:pPr>
            <a:r>
              <a:rPr lang="en"/>
              <a:t>Business and computer science majors are 2 of the most high-paying fields </a:t>
            </a:r>
            <a:endParaRPr/>
          </a:p>
          <a:p>
            <a:pPr indent="-317500" lvl="1" marL="914400" rtl="0" algn="l">
              <a:spcBef>
                <a:spcPts val="0"/>
              </a:spcBef>
              <a:spcAft>
                <a:spcPts val="0"/>
              </a:spcAft>
              <a:buSzPts val="1400"/>
              <a:buChar char="○"/>
            </a:pPr>
            <a:r>
              <a:rPr lang="en"/>
              <a:t>Jobs at an Managerial / admin / executive level</a:t>
            </a:r>
            <a:endParaRPr/>
          </a:p>
          <a:p>
            <a:pPr indent="-342900" lvl="0" marL="457200" rtl="0" algn="l">
              <a:spcBef>
                <a:spcPts val="0"/>
              </a:spcBef>
              <a:spcAft>
                <a:spcPts val="0"/>
              </a:spcAft>
              <a:buSzPts val="1800"/>
              <a:buChar char="●"/>
            </a:pPr>
            <a:r>
              <a:rPr lang="en"/>
              <a:t>Salaries can be predicted given an applicants requirements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do with this?</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companies / organizations post their open positions online.</a:t>
            </a:r>
            <a:endParaRPr/>
          </a:p>
          <a:p>
            <a:pPr indent="-342900" lvl="0" marL="457200" rtl="0" algn="l">
              <a:spcBef>
                <a:spcPts val="0"/>
              </a:spcBef>
              <a:spcAft>
                <a:spcPts val="0"/>
              </a:spcAft>
              <a:buSzPts val="1800"/>
              <a:buChar char="●"/>
            </a:pPr>
            <a:r>
              <a:rPr lang="en"/>
              <a:t>Not all job openings advertise the salary </a:t>
            </a:r>
            <a:r>
              <a:rPr lang="en"/>
              <a:t>associated with the position.</a:t>
            </a:r>
            <a:endParaRPr/>
          </a:p>
          <a:p>
            <a:pPr indent="-342900" lvl="0" marL="457200" rtl="0" algn="l">
              <a:spcBef>
                <a:spcPts val="0"/>
              </a:spcBef>
              <a:spcAft>
                <a:spcPts val="0"/>
              </a:spcAft>
              <a:buSzPts val="1800"/>
              <a:buChar char="●"/>
            </a:pPr>
            <a:r>
              <a:rPr lang="en"/>
              <a:t>There are other online sources to compare salary ranges amongst specific positions, e.g. Glassdoor, Indeed.</a:t>
            </a:r>
            <a:endParaRPr/>
          </a:p>
          <a:p>
            <a:pPr indent="-342900" lvl="0" marL="457200" rtl="0" algn="l">
              <a:spcBef>
                <a:spcPts val="0"/>
              </a:spcBef>
              <a:spcAft>
                <a:spcPts val="0"/>
              </a:spcAft>
              <a:buSzPts val="1800"/>
              <a:buChar char="●"/>
            </a:pPr>
            <a:r>
              <a:rPr lang="en"/>
              <a:t>For the city of New York, if a position does not list its salary, we can take the requirements and predict what category it will pay with almost 70% accuracy.</a:t>
            </a:r>
            <a:endParaRPr/>
          </a:p>
          <a:p>
            <a:pPr indent="-342900" lvl="0" marL="457200" rtl="0" algn="l">
              <a:spcBef>
                <a:spcPts val="0"/>
              </a:spcBef>
              <a:spcAft>
                <a:spcPts val="0"/>
              </a:spcAft>
              <a:buSzPts val="1800"/>
              <a:buChar char="●"/>
            </a:pPr>
            <a:r>
              <a:rPr lang="en"/>
              <a:t>As someone looking to get a desired salary, this can give us insights on what requirements we need and skills to work at developing.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NYC Open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data platform</a:t>
            </a:r>
            <a:endParaRPr/>
          </a:p>
          <a:p>
            <a:pPr indent="-317500" lvl="1" marL="914400" rtl="0" algn="l">
              <a:spcBef>
                <a:spcPts val="0"/>
              </a:spcBef>
              <a:spcAft>
                <a:spcPts val="0"/>
              </a:spcAft>
              <a:buSzPts val="1400"/>
              <a:buChar char="○"/>
            </a:pPr>
            <a:r>
              <a:rPr lang="en"/>
              <a:t>Reading/downloading access for all</a:t>
            </a:r>
            <a:endParaRPr/>
          </a:p>
          <a:p>
            <a:pPr indent="-342900" lvl="0" marL="457200" rtl="0" algn="l">
              <a:spcBef>
                <a:spcPts val="0"/>
              </a:spcBef>
              <a:spcAft>
                <a:spcPts val="0"/>
              </a:spcAft>
              <a:buSzPts val="1800"/>
              <a:buChar char="●"/>
            </a:pPr>
            <a:r>
              <a:rPr lang="en"/>
              <a:t>Data </a:t>
            </a:r>
            <a:r>
              <a:rPr lang="en"/>
              <a:t>warehouse</a:t>
            </a:r>
            <a:r>
              <a:rPr lang="en"/>
              <a:t> is hosted by the City of New York and updated weekly</a:t>
            </a:r>
            <a:endParaRPr/>
          </a:p>
          <a:p>
            <a:pPr indent="-317500" lvl="1" marL="914400" rtl="0" algn="l">
              <a:spcBef>
                <a:spcPts val="0"/>
              </a:spcBef>
              <a:spcAft>
                <a:spcPts val="0"/>
              </a:spcAft>
              <a:buSzPts val="1400"/>
              <a:buChar char="○"/>
            </a:pPr>
            <a:r>
              <a:rPr lang="en"/>
              <a:t>Civil Services and Government data</a:t>
            </a:r>
            <a:endParaRPr/>
          </a:p>
          <a:p>
            <a:pPr indent="-342900" lvl="0" marL="457200" rtl="0" algn="l">
              <a:spcBef>
                <a:spcPts val="0"/>
              </a:spcBef>
              <a:spcAft>
                <a:spcPts val="0"/>
              </a:spcAft>
              <a:buSzPts val="1800"/>
              <a:buChar char="●"/>
            </a:pPr>
            <a:r>
              <a:rPr lang="en"/>
              <a:t>Mission:</a:t>
            </a:r>
            <a:endParaRPr/>
          </a:p>
          <a:p>
            <a:pPr indent="-317500" lvl="1" marL="914400" rtl="0" algn="l">
              <a:spcBef>
                <a:spcPts val="0"/>
              </a:spcBef>
              <a:spcAft>
                <a:spcPts val="0"/>
              </a:spcAft>
              <a:buSzPts val="1400"/>
              <a:buChar char="○"/>
            </a:pPr>
            <a:r>
              <a:rPr lang="en"/>
              <a:t>Open Data is an opportunity to engage New Yorkers in the information that is produced and used by City government. We believe that every New Yorker can benefit from Open Data, and Open Data can benefit from every New Yorker.</a:t>
            </a:r>
            <a:endParaRPr/>
          </a:p>
        </p:txBody>
      </p:sp>
      <p:pic>
        <p:nvPicPr>
          <p:cNvPr id="62" name="Google Shape;62;p14"/>
          <p:cNvPicPr preferRelativeResize="0"/>
          <p:nvPr/>
        </p:nvPicPr>
        <p:blipFill>
          <a:blip r:embed="rId3">
            <a:alphaModFix/>
          </a:blip>
          <a:stretch>
            <a:fillRect/>
          </a:stretch>
        </p:blipFill>
        <p:spPr>
          <a:xfrm>
            <a:off x="1196075" y="3759238"/>
            <a:ext cx="6324600" cy="96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City agencies keep the government in touch with the people it serves</a:t>
            </a:r>
            <a:endParaRPr/>
          </a:p>
          <a:p>
            <a:pPr indent="-317500" lvl="1" marL="914400" rtl="0" algn="l">
              <a:spcBef>
                <a:spcPts val="0"/>
              </a:spcBef>
              <a:spcAft>
                <a:spcPts val="0"/>
              </a:spcAft>
              <a:buSzPts val="1400"/>
              <a:buChar char="○"/>
            </a:pPr>
            <a:r>
              <a:rPr lang="en"/>
              <a:t>What are their needs?</a:t>
            </a:r>
            <a:endParaRPr/>
          </a:p>
          <a:p>
            <a:pPr indent="-317500" lvl="1" marL="914400" rtl="0" algn="l">
              <a:spcBef>
                <a:spcPts val="0"/>
              </a:spcBef>
              <a:spcAft>
                <a:spcPts val="0"/>
              </a:spcAft>
              <a:buSzPts val="1400"/>
              <a:buChar char="○"/>
            </a:pPr>
            <a:r>
              <a:rPr lang="en"/>
              <a:t>What do they do?</a:t>
            </a:r>
            <a:endParaRPr/>
          </a:p>
          <a:p>
            <a:pPr indent="-317500" lvl="2" marL="1371600" rtl="0" algn="l">
              <a:spcBef>
                <a:spcPts val="0"/>
              </a:spcBef>
              <a:spcAft>
                <a:spcPts val="0"/>
              </a:spcAft>
              <a:buSzPts val="1400"/>
              <a:buChar char="■"/>
            </a:pPr>
            <a:r>
              <a:rPr lang="en"/>
              <a:t>Deeper understanding into the day to day issues of their constituents</a:t>
            </a:r>
            <a:endParaRPr/>
          </a:p>
          <a:p>
            <a:pPr indent="-342900" lvl="0" marL="457200" rtl="0" algn="l">
              <a:spcBef>
                <a:spcPts val="0"/>
              </a:spcBef>
              <a:spcAft>
                <a:spcPts val="0"/>
              </a:spcAft>
              <a:buSzPts val="1800"/>
              <a:buChar char="●"/>
            </a:pPr>
            <a:r>
              <a:rPr lang="en"/>
              <a:t>Hold city agents accountable</a:t>
            </a:r>
            <a:endParaRPr/>
          </a:p>
          <a:p>
            <a:pPr indent="-317500" lvl="1" marL="914400" rtl="0" algn="l">
              <a:spcBef>
                <a:spcPts val="0"/>
              </a:spcBef>
              <a:spcAft>
                <a:spcPts val="0"/>
              </a:spcAft>
              <a:buSzPts val="1400"/>
              <a:buChar char="○"/>
            </a:pPr>
            <a:r>
              <a:rPr lang="en"/>
              <a:t>Using data, the general population can see if their local government has used their funds in the manner in which they promised (e.g. infrastructure, schools, prison reform)</a:t>
            </a:r>
            <a:endParaRPr/>
          </a:p>
        </p:txBody>
      </p:sp>
      <p:pic>
        <p:nvPicPr>
          <p:cNvPr id="69" name="Google Shape;69;p15"/>
          <p:cNvPicPr preferRelativeResize="0"/>
          <p:nvPr/>
        </p:nvPicPr>
        <p:blipFill>
          <a:blip r:embed="rId3">
            <a:alphaModFix/>
          </a:blip>
          <a:stretch>
            <a:fillRect/>
          </a:stretch>
        </p:blipFill>
        <p:spPr>
          <a:xfrm>
            <a:off x="4913450" y="3263400"/>
            <a:ext cx="2658925" cy="1781500"/>
          </a:xfrm>
          <a:prstGeom prst="rect">
            <a:avLst/>
          </a:prstGeom>
          <a:noFill/>
          <a:ln>
            <a:noFill/>
          </a:ln>
        </p:spPr>
      </p:pic>
      <p:pic>
        <p:nvPicPr>
          <p:cNvPr id="70" name="Google Shape;70;p15"/>
          <p:cNvPicPr preferRelativeResize="0"/>
          <p:nvPr/>
        </p:nvPicPr>
        <p:blipFill>
          <a:blip r:embed="rId4">
            <a:alphaModFix/>
          </a:blip>
          <a:stretch>
            <a:fillRect/>
          </a:stretch>
        </p:blipFill>
        <p:spPr>
          <a:xfrm>
            <a:off x="1248875" y="3221775"/>
            <a:ext cx="2795725" cy="186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Determine the needs of the NYC communities through the lens of employment</a:t>
            </a:r>
            <a:endParaRPr/>
          </a:p>
          <a:p>
            <a:pPr indent="-342900" lvl="0" marL="457200" rtl="0" algn="l">
              <a:spcBef>
                <a:spcPts val="0"/>
              </a:spcBef>
              <a:spcAft>
                <a:spcPts val="0"/>
              </a:spcAft>
              <a:buSzPts val="1800"/>
              <a:buChar char="●"/>
            </a:pPr>
            <a:r>
              <a:rPr lang="en"/>
              <a:t>New York city current job postings dataset</a:t>
            </a:r>
            <a:endParaRPr/>
          </a:p>
          <a:p>
            <a:pPr indent="-317500" lvl="1" marL="914400" rtl="0" algn="l">
              <a:spcBef>
                <a:spcPts val="0"/>
              </a:spcBef>
              <a:spcAft>
                <a:spcPts val="0"/>
              </a:spcAft>
              <a:buSzPts val="1400"/>
              <a:buChar char="○"/>
            </a:pPr>
            <a:r>
              <a:rPr lang="en"/>
              <a:t>What type of skills are required?</a:t>
            </a:r>
            <a:endParaRPr/>
          </a:p>
          <a:p>
            <a:pPr indent="-317500" lvl="1" marL="914400" rtl="0" algn="l">
              <a:spcBef>
                <a:spcPts val="0"/>
              </a:spcBef>
              <a:spcAft>
                <a:spcPts val="0"/>
              </a:spcAft>
              <a:buSzPts val="1400"/>
              <a:buChar char="○"/>
            </a:pPr>
            <a:r>
              <a:rPr lang="en"/>
              <a:t>What skills may lead to a higher paying job?</a:t>
            </a:r>
            <a:endParaRPr/>
          </a:p>
          <a:p>
            <a:pPr indent="-317500" lvl="1" marL="914400" rtl="0" algn="l">
              <a:spcBef>
                <a:spcPts val="0"/>
              </a:spcBef>
              <a:spcAft>
                <a:spcPts val="0"/>
              </a:spcAft>
              <a:buSzPts val="1400"/>
              <a:buChar char="○"/>
            </a:pPr>
            <a:r>
              <a:rPr lang="en"/>
              <a:t>Can we predict the salary of a position given its requirements?</a:t>
            </a:r>
            <a:endParaRPr/>
          </a:p>
        </p:txBody>
      </p:sp>
      <p:pic>
        <p:nvPicPr>
          <p:cNvPr id="77" name="Google Shape;77;p16"/>
          <p:cNvPicPr preferRelativeResize="0"/>
          <p:nvPr/>
        </p:nvPicPr>
        <p:blipFill>
          <a:blip r:embed="rId3">
            <a:alphaModFix/>
          </a:blip>
          <a:stretch>
            <a:fillRect/>
          </a:stretch>
        </p:blipFill>
        <p:spPr>
          <a:xfrm>
            <a:off x="1141700" y="3004850"/>
            <a:ext cx="2783818" cy="2040050"/>
          </a:xfrm>
          <a:prstGeom prst="rect">
            <a:avLst/>
          </a:prstGeom>
          <a:noFill/>
          <a:ln>
            <a:noFill/>
          </a:ln>
        </p:spPr>
      </p:pic>
      <p:pic>
        <p:nvPicPr>
          <p:cNvPr id="78" name="Google Shape;78;p16"/>
          <p:cNvPicPr preferRelativeResize="0"/>
          <p:nvPr/>
        </p:nvPicPr>
        <p:blipFill>
          <a:blip r:embed="rId4">
            <a:alphaModFix/>
          </a:blip>
          <a:stretch>
            <a:fillRect/>
          </a:stretch>
        </p:blipFill>
        <p:spPr>
          <a:xfrm>
            <a:off x="4635725" y="3004850"/>
            <a:ext cx="3642949" cy="204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Data</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 has attributes such as salary ranges, job titles, job </a:t>
            </a:r>
            <a:r>
              <a:rPr lang="en" sz="1600"/>
              <a:t>descriptions</a:t>
            </a:r>
            <a:r>
              <a:rPr lang="en" sz="1600"/>
              <a:t>, qualifications, etc.</a:t>
            </a:r>
            <a:endParaRPr sz="1600"/>
          </a:p>
          <a:p>
            <a:pPr indent="-330200" lvl="0" marL="457200" rtl="0" algn="l">
              <a:spcBef>
                <a:spcPts val="0"/>
              </a:spcBef>
              <a:spcAft>
                <a:spcPts val="0"/>
              </a:spcAft>
              <a:buSzPts val="1600"/>
              <a:buChar char="●"/>
            </a:pPr>
            <a:r>
              <a:rPr lang="en" sz="1600"/>
              <a:t>Averaging the salary ranges was best for generalizing. </a:t>
            </a:r>
            <a:endParaRPr sz="1600"/>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3680675" y="1894175"/>
            <a:ext cx="5151624" cy="324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Employees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see what different types of employees there are by job titles and how they get paid.</a:t>
            </a:r>
            <a:endParaRPr/>
          </a:p>
        </p:txBody>
      </p:sp>
      <p:pic>
        <p:nvPicPr>
          <p:cNvPr id="92" name="Google Shape;92;p18"/>
          <p:cNvPicPr preferRelativeResize="0"/>
          <p:nvPr/>
        </p:nvPicPr>
        <p:blipFill>
          <a:blip r:embed="rId3">
            <a:alphaModFix/>
          </a:blip>
          <a:stretch>
            <a:fillRect/>
          </a:stretch>
        </p:blipFill>
        <p:spPr>
          <a:xfrm>
            <a:off x="0" y="2156644"/>
            <a:ext cx="5051150" cy="2412231"/>
          </a:xfrm>
          <a:prstGeom prst="rect">
            <a:avLst/>
          </a:prstGeom>
          <a:noFill/>
          <a:ln>
            <a:noFill/>
          </a:ln>
        </p:spPr>
      </p:pic>
      <p:pic>
        <p:nvPicPr>
          <p:cNvPr id="93" name="Google Shape;93;p18"/>
          <p:cNvPicPr preferRelativeResize="0"/>
          <p:nvPr/>
        </p:nvPicPr>
        <p:blipFill>
          <a:blip r:embed="rId4">
            <a:alphaModFix/>
          </a:blip>
          <a:stretch>
            <a:fillRect/>
          </a:stretch>
        </p:blipFill>
        <p:spPr>
          <a:xfrm>
            <a:off x="4993475" y="2078125"/>
            <a:ext cx="3934350" cy="25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Textual Data</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Columns of interest involving textual data:</a:t>
            </a:r>
            <a:endParaRPr/>
          </a:p>
          <a:p>
            <a:pPr indent="0" lvl="0" marL="0" rtl="0" algn="l">
              <a:spcBef>
                <a:spcPts val="1600"/>
              </a:spcBef>
              <a:spcAft>
                <a:spcPts val="0"/>
              </a:spcAft>
              <a:buNone/>
            </a:pPr>
            <a:r>
              <a:rPr lang="en" sz="1050">
                <a:solidFill>
                  <a:schemeClr val="dk1"/>
                </a:solidFill>
                <a:highlight>
                  <a:srgbClr val="FFFFFF"/>
                </a:highlight>
              </a:rPr>
              <a:t>0    division of economic  financial opportunity de...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1    the new york city department of small business...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Name: Job Description, dtype: object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0    1a bachelor degree from an accredited college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1    1 a bachelor degree from an accredited college...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Name: Minimum Qual Requirements, dtype: object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0    excellent interpersonal and organizational ski...</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1                                                  NaN</a:t>
            </a:r>
            <a:endParaRPr sz="1050">
              <a:solidFill>
                <a:schemeClr val="dk1"/>
              </a:solidFill>
              <a:highlight>
                <a:srgbClr val="FFFFFF"/>
              </a:highlight>
            </a:endParaRPr>
          </a:p>
          <a:p>
            <a:pPr indent="0" lvl="0" marL="0" rtl="0" algn="l">
              <a:lnSpc>
                <a:spcPct val="100000"/>
              </a:lnSpc>
              <a:spcBef>
                <a:spcPts val="0"/>
              </a:spcBef>
              <a:spcAft>
                <a:spcPts val="0"/>
              </a:spcAft>
              <a:buNone/>
            </a:pPr>
            <a:r>
              <a:rPr lang="en" sz="1050">
                <a:solidFill>
                  <a:schemeClr val="dk1"/>
                </a:solidFill>
                <a:highlight>
                  <a:srgbClr val="FFFFFF"/>
                </a:highlight>
              </a:rPr>
              <a:t>2    1  a high school diploma or ged  2  cdl driver…</a:t>
            </a:r>
            <a:endParaRPr sz="105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050">
                <a:solidFill>
                  <a:schemeClr val="dk1"/>
                </a:solidFill>
                <a:highlight>
                  <a:srgbClr val="FFFFFF"/>
                </a:highlight>
              </a:rPr>
              <a:t>Name: Preferred Skills, dtype: object</a:t>
            </a:r>
            <a:endParaRPr sz="1050">
              <a:solidFill>
                <a:schemeClr val="dk1"/>
              </a:solidFill>
              <a:highlight>
                <a:srgbClr val="FFFFFF"/>
              </a:highlight>
            </a:endParaRPr>
          </a:p>
          <a:p>
            <a:pPr indent="0" lvl="0" marL="0" rtl="0" algn="l">
              <a:lnSpc>
                <a:spcPct val="100000"/>
              </a:lnSpc>
              <a:spcBef>
                <a:spcPts val="0"/>
              </a:spcBef>
              <a:spcAft>
                <a:spcPts val="0"/>
              </a:spcAft>
              <a:buNone/>
            </a:pPr>
            <a:r>
              <a:t/>
            </a:r>
            <a:endParaRPr sz="1050">
              <a:solidFill>
                <a:schemeClr val="dk1"/>
              </a:solidFill>
              <a:highlight>
                <a:srgbClr val="FFFFFF"/>
              </a:highlight>
            </a:endParaRPr>
          </a:p>
          <a:p>
            <a:pPr indent="0" lvl="0" marL="0" rtl="0" algn="l">
              <a:lnSpc>
                <a:spcPct val="100000"/>
              </a:lnSpc>
              <a:spcBef>
                <a:spcPts val="1600"/>
              </a:spcBef>
              <a:spcAft>
                <a:spcPts val="0"/>
              </a:spcAft>
              <a:buNone/>
            </a:pPr>
            <a:r>
              <a:t/>
            </a:r>
            <a:endParaRPr sz="1050">
              <a:solidFill>
                <a:schemeClr val="dk1"/>
              </a:solidFill>
              <a:highlight>
                <a:srgbClr val="FFFFFF"/>
              </a:highlight>
            </a:endParaRPr>
          </a:p>
          <a:p>
            <a:pPr indent="0" lvl="0" marL="457200" rtl="0" algn="l">
              <a:spcBef>
                <a:spcPts val="1600"/>
              </a:spcBef>
              <a:spcAft>
                <a:spcPts val="1600"/>
              </a:spcAft>
              <a:buNone/>
            </a:pPr>
            <a:r>
              <a:t/>
            </a:r>
            <a:endParaRPr/>
          </a:p>
        </p:txBody>
      </p:sp>
      <p:sp>
        <p:nvSpPr>
          <p:cNvPr id="100" name="Google Shape;100;p19"/>
          <p:cNvSpPr txBox="1"/>
          <p:nvPr/>
        </p:nvSpPr>
        <p:spPr>
          <a:xfrm>
            <a:off x="4071950" y="1768075"/>
            <a:ext cx="4564800" cy="25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a:t>
            </a:r>
            <a:r>
              <a:rPr lang="en" sz="1800"/>
              <a:t>onverted everything to lowercase, removed non-alphanumeric characters, and replaced strings to their correct spelling.</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Textual Data Preliminary Cleaning Results</a:t>
            </a:r>
            <a:endParaRPr/>
          </a:p>
        </p:txBody>
      </p:sp>
      <p:sp>
        <p:nvSpPr>
          <p:cNvPr id="106" name="Google Shape;106;p20"/>
          <p:cNvSpPr txBox="1"/>
          <p:nvPr>
            <p:ph idx="1" type="body"/>
          </p:nvPr>
        </p:nvSpPr>
        <p:spPr>
          <a:xfrm>
            <a:off x="311700" y="1482300"/>
            <a:ext cx="4260300" cy="36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2"/>
                </a:solidFill>
                <a:highlight>
                  <a:srgbClr val="FFFFFF"/>
                </a:highlight>
                <a:latin typeface="Courier New"/>
                <a:ea typeface="Courier New"/>
                <a:cs typeface="Courier New"/>
                <a:sym typeface="Courier New"/>
              </a:rPr>
              <a:t>'1.\tA baccalaureate degree from an accredited college and two years of experience in community work or community centered activities in an area related to the duties described above; or  2.\tHigh school graduation or equivalent and six years of experience in community work or community centered activities in an area related to the duties as described above; or  3.\tEducation and/or experience which is equivalent to "1" or "2" above. However, all candidates must have at least one year of experience as described in "1" above.'</a:t>
            </a:r>
            <a:endParaRPr sz="1400">
              <a:solidFill>
                <a:schemeClr val="dk1"/>
              </a:solidFill>
              <a:highlight>
                <a:srgbClr val="FFFFFF"/>
              </a:highlight>
            </a:endParaRPr>
          </a:p>
          <a:p>
            <a:pPr indent="0" lvl="0" marL="0" rtl="0" algn="l">
              <a:lnSpc>
                <a:spcPct val="100000"/>
              </a:lnSpc>
              <a:spcBef>
                <a:spcPts val="1600"/>
              </a:spcBef>
              <a:spcAft>
                <a:spcPts val="0"/>
              </a:spcAft>
              <a:buNone/>
            </a:pPr>
            <a:r>
              <a:t/>
            </a:r>
            <a:endParaRPr sz="1050">
              <a:solidFill>
                <a:schemeClr val="dk1"/>
              </a:solidFill>
              <a:highlight>
                <a:srgbClr val="FFFFFF"/>
              </a:highlight>
            </a:endParaRPr>
          </a:p>
          <a:p>
            <a:pPr indent="0" lvl="0" marL="457200" rtl="0" algn="l">
              <a:spcBef>
                <a:spcPts val="1600"/>
              </a:spcBef>
              <a:spcAft>
                <a:spcPts val="1600"/>
              </a:spcAft>
              <a:buNone/>
            </a:pPr>
            <a:r>
              <a:t/>
            </a:r>
            <a:endParaRPr/>
          </a:p>
        </p:txBody>
      </p:sp>
      <p:sp>
        <p:nvSpPr>
          <p:cNvPr id="107" name="Google Shape;107;p20"/>
          <p:cNvSpPr txBox="1"/>
          <p:nvPr/>
        </p:nvSpPr>
        <p:spPr>
          <a:xfrm>
            <a:off x="4635300" y="1482300"/>
            <a:ext cx="4508700" cy="3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highlight>
                  <a:srgbClr val="FFFFFF"/>
                </a:highlight>
                <a:latin typeface="Courier New"/>
                <a:ea typeface="Courier New"/>
                <a:cs typeface="Courier New"/>
                <a:sym typeface="Courier New"/>
              </a:rPr>
              <a:t>'baccalaureate', 'degree', 'an', 'accredited', 'college', 'two', 'years', 'experience', 'community', 'work', 'community', 'centered', 'activities', 'an', 'area', 'related', 'toduties', 'high', 'school', 'graduation', 'equivalent', 'six', 'years', 'experience', 'community', 'work', 'community', 'centered', 'activities', 'an', 'area', 'related', 'toduties', 'described', 'or', 'education', 'andor', 'experience', 'whichequivalent', 'or', 'above', 'however', 'candidates', 'have', 'least', 'one', 'year', 'experience', 'described', 'above'</a:t>
            </a:r>
            <a:endParaRPr/>
          </a:p>
        </p:txBody>
      </p:sp>
      <p:sp>
        <p:nvSpPr>
          <p:cNvPr id="108" name="Google Shape;108;p20"/>
          <p:cNvSpPr txBox="1"/>
          <p:nvPr/>
        </p:nvSpPr>
        <p:spPr>
          <a:xfrm>
            <a:off x="554400" y="1025275"/>
            <a:ext cx="83466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BEFORE									AFTER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Minimal Qualifications Required Frequencies</a:t>
            </a:r>
            <a:endParaRPr/>
          </a:p>
        </p:txBody>
      </p:sp>
      <p:pic>
        <p:nvPicPr>
          <p:cNvPr id="114" name="Google Shape;114;p21"/>
          <p:cNvPicPr preferRelativeResize="0"/>
          <p:nvPr/>
        </p:nvPicPr>
        <p:blipFill>
          <a:blip r:embed="rId3">
            <a:alphaModFix/>
          </a:blip>
          <a:stretch>
            <a:fillRect/>
          </a:stretch>
        </p:blipFill>
        <p:spPr>
          <a:xfrm>
            <a:off x="1201175" y="1170125"/>
            <a:ext cx="6529475" cy="397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