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27"/>
  </p:notesMasterIdLst>
  <p:sldIdLst>
    <p:sldId id="274" r:id="rId5"/>
    <p:sldId id="293" r:id="rId6"/>
    <p:sldId id="286" r:id="rId7"/>
    <p:sldId id="288" r:id="rId8"/>
    <p:sldId id="292" r:id="rId9"/>
    <p:sldId id="295" r:id="rId10"/>
    <p:sldId id="269" r:id="rId11"/>
    <p:sldId id="284" r:id="rId12"/>
    <p:sldId id="271" r:id="rId13"/>
    <p:sldId id="287" r:id="rId14"/>
    <p:sldId id="296" r:id="rId15"/>
    <p:sldId id="290" r:id="rId16"/>
    <p:sldId id="291" r:id="rId17"/>
    <p:sldId id="282" r:id="rId18"/>
    <p:sldId id="273" r:id="rId19"/>
    <p:sldId id="275" r:id="rId20"/>
    <p:sldId id="283" r:id="rId21"/>
    <p:sldId id="297" r:id="rId22"/>
    <p:sldId id="279" r:id="rId23"/>
    <p:sldId id="280" r:id="rId24"/>
    <p:sldId id="281" r:id="rId25"/>
    <p:sldId id="28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BF0"/>
    <a:srgbClr val="35A1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29" autoAdjust="0"/>
    <p:restoredTop sz="92988" autoAdjust="0"/>
  </p:normalViewPr>
  <p:slideViewPr>
    <p:cSldViewPr showGuides="1">
      <p:cViewPr>
        <p:scale>
          <a:sx n="100" d="100"/>
          <a:sy n="100" d="100"/>
        </p:scale>
        <p:origin x="-576" y="474"/>
      </p:cViewPr>
      <p:guideLst>
        <p:guide orient="horz" pos="1248"/>
        <p:guide orient="horz" pos="4105"/>
        <p:guide orient="horz" pos="4233"/>
        <p:guide orient="horz" pos="912"/>
        <p:guide pos="438"/>
        <p:guide pos="3120"/>
        <p:guide pos="5304"/>
        <p:guide pos="385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6A636E-637B-46FB-9630-B39162DCA743}" type="datetimeFigureOut">
              <a:rPr lang="en-US" smtClean="0"/>
              <a:pPr/>
              <a:t>3/19/2014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B30213-3389-4756-ADED-F048FFEFDAC9}" type="slidenum">
              <a:rPr lang="en-US" smtClean="0"/>
              <a:pPr/>
              <a:t>‹#›</a:t>
            </a:fld>
            <a:endParaRPr lang="en-US" dirty="0"/>
          </a:p>
        </p:txBody>
      </p:sp>
    </p:spTree>
    <p:extLst>
      <p:ext uri="{BB962C8B-B14F-4D97-AF65-F5344CB8AC3E}">
        <p14:creationId xmlns:p14="http://schemas.microsoft.com/office/powerpoint/2010/main" val="2388767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10" name="Picture 9" descr="Nielsen_S.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7913582" y="2438469"/>
            <a:ext cx="889600" cy="314589"/>
          </a:xfrm>
          <a:prstGeom prst="rect">
            <a:avLst/>
          </a:prstGeom>
        </p:spPr>
      </p:pic>
      <p:pic>
        <p:nvPicPr>
          <p:cNvPr id="8" name="Picture 7" descr="PPT-White-Cover-Graphic-No-Image.png"/>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Text Placeholder 2"/>
          <p:cNvSpPr>
            <a:spLocks noGrp="1"/>
          </p:cNvSpPr>
          <p:nvPr>
            <p:ph type="body" idx="17"/>
          </p:nvPr>
        </p:nvSpPr>
        <p:spPr>
          <a:xfrm>
            <a:off x="6044184" y="5998464"/>
            <a:ext cx="2891063" cy="697394"/>
          </a:xfrm>
        </p:spPr>
        <p:txBody>
          <a:bodyPr wrap="square" anchor="b" anchorCtr="0"/>
          <a:lstStyle>
            <a:lvl1pPr marL="0" indent="0" algn="r">
              <a:lnSpc>
                <a:spcPct val="100000"/>
              </a:lnSpc>
              <a:spcBef>
                <a:spcPts val="0"/>
              </a:spcBef>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ctrTitle" hasCustomPrompt="1"/>
          </p:nvPr>
        </p:nvSpPr>
        <p:spPr>
          <a:xfrm>
            <a:off x="3276600" y="2835276"/>
            <a:ext cx="5667603" cy="1310218"/>
          </a:xfrm>
        </p:spPr>
        <p:txBody>
          <a:bodyPr wrap="square" tIns="0" bIns="0">
            <a:noAutofit/>
          </a:bodyPr>
          <a:lstStyle>
            <a:lvl1pPr algn="r">
              <a:lnSpc>
                <a:spcPct val="80000"/>
              </a:lnSpc>
              <a:tabLst>
                <a:tab pos="508000" algn="l"/>
              </a:tabLst>
              <a:defRPr sz="4500" b="0" cap="all" baseline="0">
                <a:solidFill>
                  <a:srgbClr val="009DD9"/>
                </a:solidFil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3276600" y="4154504"/>
            <a:ext cx="5667603" cy="569896"/>
          </a:xfrm>
        </p:spPr>
        <p:txBody>
          <a:bodyPr wrap="square" tIns="0" bIns="0"/>
          <a:lstStyle>
            <a:lvl1pPr marL="0" indent="0" algn="r">
              <a:lnSpc>
                <a:spcPct val="100000"/>
              </a:lnSpc>
              <a:buNone/>
              <a:defRPr sz="20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059835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Final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249104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594360" y="676656"/>
            <a:ext cx="8165465" cy="571500"/>
          </a:xfrm>
        </p:spPr>
        <p:txBody>
          <a:bodyPr>
            <a:noAutofit/>
          </a:bodyPr>
          <a:lstStyle>
            <a:lvl1pPr>
              <a:defRPr baseline="0">
                <a:solidFill>
                  <a:srgbClr val="009DD9"/>
                </a:solidFill>
              </a:defRPr>
            </a:lvl1pPr>
          </a:lstStyle>
          <a:p>
            <a:r>
              <a:rPr lang="en-US" dirty="0" smtClean="0"/>
              <a:t>CLICK TO EDIT MASTER TITLE STYLE</a:t>
            </a:r>
            <a:endParaRPr lang="en-US" dirty="0"/>
          </a:p>
        </p:txBody>
      </p:sp>
      <p:sp>
        <p:nvSpPr>
          <p:cNvPr id="8" name="Text Placeholder 2"/>
          <p:cNvSpPr>
            <a:spLocks noGrp="1"/>
          </p:cNvSpPr>
          <p:nvPr>
            <p:ph type="body" idx="13"/>
          </p:nvPr>
        </p:nvSpPr>
        <p:spPr>
          <a:xfrm>
            <a:off x="594360" y="1280160"/>
            <a:ext cx="8165465" cy="315118"/>
          </a:xfrm>
        </p:spPr>
        <p:txBody>
          <a:bodyPr wrap="square" tIns="0" bIns="0" anchor="t" anchorCtr="0"/>
          <a:lstStyle>
            <a:lvl1pPr marL="0" indent="0">
              <a:spcBef>
                <a:spcPts val="0"/>
              </a:spcBef>
              <a:buNone/>
              <a:defRPr sz="18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Content Placeholder 4"/>
          <p:cNvSpPr>
            <a:spLocks noGrp="1"/>
          </p:cNvSpPr>
          <p:nvPr>
            <p:ph sz="quarter" idx="14"/>
          </p:nvPr>
        </p:nvSpPr>
        <p:spPr>
          <a:xfrm>
            <a:off x="594360" y="2020824"/>
            <a:ext cx="8165465" cy="4079875"/>
          </a:xfrm>
        </p:spPr>
        <p:txBody>
          <a:bodyPr/>
          <a:lstStyle>
            <a:lvl1pPr>
              <a:spcBef>
                <a:spcPts val="800"/>
              </a:spcBef>
              <a:defRPr>
                <a:solidFill>
                  <a:srgbClr val="5F5F5F"/>
                </a:solidFill>
              </a:defRPr>
            </a:lvl1pPr>
            <a:lvl2pPr>
              <a:defRPr>
                <a:solidFill>
                  <a:srgbClr val="5F5F5F"/>
                </a:solidFill>
              </a:defRPr>
            </a:lvl2pPr>
            <a:lvl3pPr>
              <a:defRPr>
                <a:solidFill>
                  <a:srgbClr val="5F5F5F"/>
                </a:solidFill>
              </a:defRPr>
            </a:lvl3pPr>
            <a:lvl4pPr>
              <a:defRPr>
                <a:solidFill>
                  <a:srgbClr val="5F5F5F"/>
                </a:solidFill>
              </a:defRPr>
            </a:lvl4pPr>
            <a:lvl5pPr>
              <a:defRPr>
                <a:solidFill>
                  <a:srgbClr val="5F5F5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p:cNvSpPr>
            <a:spLocks noGrp="1"/>
          </p:cNvSpPr>
          <p:nvPr>
            <p:ph type="body" idx="15"/>
          </p:nvPr>
        </p:nvSpPr>
        <p:spPr>
          <a:xfrm>
            <a:off x="594360" y="6373368"/>
            <a:ext cx="8165465" cy="365760"/>
          </a:xfrm>
        </p:spPr>
        <p:txBody>
          <a:bodyPr wrap="square" tIns="0" bIns="0" anchor="b" anchorCtr="0"/>
          <a:lstStyle>
            <a:lvl1pPr marL="0" indent="0">
              <a:spcBef>
                <a:spcPts val="60"/>
              </a:spcBef>
              <a:buNone/>
              <a:defRPr sz="8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86501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ntent with Picture">
    <p:spTree>
      <p:nvGrpSpPr>
        <p:cNvPr id="1" name=""/>
        <p:cNvGrpSpPr/>
        <p:nvPr/>
      </p:nvGrpSpPr>
      <p:grpSpPr>
        <a:xfrm>
          <a:off x="0" y="0"/>
          <a:ext cx="0" cy="0"/>
          <a:chOff x="0" y="0"/>
          <a:chExt cx="0" cy="0"/>
        </a:xfrm>
      </p:grpSpPr>
      <p:grpSp>
        <p:nvGrpSpPr>
          <p:cNvPr id="2" name="Group 5"/>
          <p:cNvGrpSpPr/>
          <p:nvPr/>
        </p:nvGrpSpPr>
        <p:grpSpPr>
          <a:xfrm>
            <a:off x="0" y="0"/>
            <a:ext cx="9144000" cy="6858000"/>
            <a:chOff x="0" y="0"/>
            <a:chExt cx="9144000" cy="6858000"/>
          </a:xfrm>
        </p:grpSpPr>
        <p:pic>
          <p:nvPicPr>
            <p:cNvPr id="10" name="Picture 9" descr="PPT-Chart-Template.png"/>
            <p:cNvPicPr>
              <a:picLocks noChangeAspect="1"/>
            </p:cNvPicPr>
            <p:nvPr userDrawn="1"/>
          </p:nvPicPr>
          <p:blipFill>
            <a:blip r:embed="rId2" cstate="screen"/>
            <a:stretch>
              <a:fillRect/>
            </a:stretch>
          </p:blipFill>
          <p:spPr>
            <a:xfrm>
              <a:off x="0" y="0"/>
              <a:ext cx="9144000" cy="6858000"/>
            </a:xfrm>
            <a:prstGeom prst="rect">
              <a:avLst/>
            </a:prstGeom>
          </p:spPr>
        </p:pic>
        <p:sp>
          <p:nvSpPr>
            <p:cNvPr id="11" name="Rectangle 10"/>
            <p:cNvSpPr/>
            <p:nvPr/>
          </p:nvSpPr>
          <p:spPr bwMode="gray">
            <a:xfrm rot="16200000">
              <a:off x="-1078030" y="5582967"/>
              <a:ext cx="2365401" cy="184666"/>
            </a:xfrm>
            <a:prstGeom prst="rect">
              <a:avLst/>
            </a:prstGeom>
          </p:spPr>
          <p:txBody>
            <a:bodyPr wrap="none">
              <a:spAutoFit/>
            </a:bodyPr>
            <a:lstStyle/>
            <a:p>
              <a:pPr defTabSz="914400">
                <a:spcBef>
                  <a:spcPct val="50000"/>
                </a:spcBef>
              </a:pPr>
              <a:r>
                <a:rPr lang="en-US" sz="600" dirty="0" smtClean="0">
                  <a:solidFill>
                    <a:srgbClr val="5F5F5F"/>
                  </a:solidFill>
                  <a:latin typeface="Calibri"/>
                  <a:cs typeface="Calibri"/>
                </a:rPr>
                <a:t>Copyright ©2012 The Nielsen Company. Confidential and proprietary.</a:t>
              </a:r>
              <a:endParaRPr lang="en-US" sz="600" dirty="0">
                <a:solidFill>
                  <a:srgbClr val="5F5F5F"/>
                </a:solidFill>
                <a:latin typeface="Calibri"/>
                <a:cs typeface="Calibri"/>
              </a:endParaRPr>
            </a:p>
          </p:txBody>
        </p:sp>
      </p:grpSp>
      <p:sp>
        <p:nvSpPr>
          <p:cNvPr id="9" name="Title 8"/>
          <p:cNvSpPr>
            <a:spLocks noGrp="1"/>
          </p:cNvSpPr>
          <p:nvPr>
            <p:ph type="title" hasCustomPrompt="1"/>
          </p:nvPr>
        </p:nvSpPr>
        <p:spPr>
          <a:xfrm>
            <a:off x="594360" y="676656"/>
            <a:ext cx="7232904" cy="571500"/>
          </a:xfrm>
        </p:spPr>
        <p:txBody>
          <a:bodyPr>
            <a:noAutofit/>
          </a:bodyPr>
          <a:lstStyle>
            <a:lvl1pPr>
              <a:defRPr baseline="0">
                <a:solidFill>
                  <a:srgbClr val="009DD9"/>
                </a:solidFill>
              </a:defRPr>
            </a:lvl1pPr>
          </a:lstStyle>
          <a:p>
            <a:r>
              <a:rPr lang="en-US" dirty="0" smtClean="0"/>
              <a:t>CLICK TO EDIT MASTER TITLE STYLE</a:t>
            </a:r>
            <a:endParaRPr lang="en-US" dirty="0"/>
          </a:p>
        </p:txBody>
      </p:sp>
      <p:sp>
        <p:nvSpPr>
          <p:cNvPr id="8" name="Text Placeholder 2"/>
          <p:cNvSpPr>
            <a:spLocks noGrp="1"/>
          </p:cNvSpPr>
          <p:nvPr>
            <p:ph type="body" idx="13"/>
          </p:nvPr>
        </p:nvSpPr>
        <p:spPr>
          <a:xfrm>
            <a:off x="594360" y="1280160"/>
            <a:ext cx="7232904" cy="315118"/>
          </a:xfrm>
        </p:spPr>
        <p:txBody>
          <a:bodyPr wrap="square" tIns="0" bIns="0" anchor="t" anchorCtr="0"/>
          <a:lstStyle>
            <a:lvl1pPr marL="0" indent="0">
              <a:spcBef>
                <a:spcPts val="0"/>
              </a:spcBef>
              <a:buNone/>
              <a:defRPr sz="18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Content Placeholder 4"/>
          <p:cNvSpPr>
            <a:spLocks noGrp="1"/>
          </p:cNvSpPr>
          <p:nvPr>
            <p:ph sz="quarter" idx="14"/>
          </p:nvPr>
        </p:nvSpPr>
        <p:spPr>
          <a:xfrm>
            <a:off x="594361" y="2020824"/>
            <a:ext cx="5827078" cy="4079875"/>
          </a:xfrm>
        </p:spPr>
        <p:txBody>
          <a:bodyPr/>
          <a:lstStyle>
            <a:lvl1pPr>
              <a:spcBef>
                <a:spcPts val="800"/>
              </a:spcBef>
              <a:defRPr>
                <a:solidFill>
                  <a:srgbClr val="5F5F5F"/>
                </a:solidFill>
              </a:defRPr>
            </a:lvl1pPr>
            <a:lvl2pPr>
              <a:defRPr>
                <a:solidFill>
                  <a:srgbClr val="5F5F5F"/>
                </a:solidFill>
              </a:defRPr>
            </a:lvl2pPr>
            <a:lvl3pPr>
              <a:defRPr>
                <a:solidFill>
                  <a:srgbClr val="5F5F5F"/>
                </a:solidFill>
              </a:defRPr>
            </a:lvl3pPr>
            <a:lvl4pPr>
              <a:defRPr>
                <a:solidFill>
                  <a:srgbClr val="5F5F5F"/>
                </a:solidFill>
              </a:defRPr>
            </a:lvl4pPr>
            <a:lvl5pPr>
              <a:defRPr>
                <a:solidFill>
                  <a:srgbClr val="5F5F5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p:cNvSpPr>
            <a:spLocks noGrp="1"/>
          </p:cNvSpPr>
          <p:nvPr>
            <p:ph type="body" idx="15"/>
          </p:nvPr>
        </p:nvSpPr>
        <p:spPr>
          <a:xfrm>
            <a:off x="594360" y="6373368"/>
            <a:ext cx="5827079" cy="365760"/>
          </a:xfrm>
        </p:spPr>
        <p:txBody>
          <a:bodyPr wrap="square" tIns="0" bIns="0" anchor="b" anchorCtr="0"/>
          <a:lstStyle>
            <a:lvl1pPr marL="0" indent="0">
              <a:spcBef>
                <a:spcPts val="60"/>
              </a:spcBef>
              <a:buNone/>
              <a:defRPr sz="8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Oval 12"/>
          <p:cNvSpPr/>
          <p:nvPr/>
        </p:nvSpPr>
        <p:spPr>
          <a:xfrm>
            <a:off x="8848016" y="6568281"/>
            <a:ext cx="209382" cy="209382"/>
          </a:xfrm>
          <a:prstGeom prst="ellipse">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14" name="Text Box 17"/>
          <p:cNvSpPr txBox="1">
            <a:spLocks noChangeArrowheads="1"/>
          </p:cNvSpPr>
          <p:nvPr/>
        </p:nvSpPr>
        <p:spPr bwMode="auto">
          <a:xfrm>
            <a:off x="8880760" y="6600342"/>
            <a:ext cx="134652" cy="138499"/>
          </a:xfrm>
          <a:prstGeom prst="rect">
            <a:avLst/>
          </a:prstGeom>
          <a:noFill/>
          <a:ln w="9525">
            <a:noFill/>
            <a:miter lim="800000"/>
            <a:headEnd/>
            <a:tailEnd/>
          </a:ln>
          <a:effectLst/>
        </p:spPr>
        <p:txBody>
          <a:bodyPr wrap="none" lIns="0" tIns="0" rIns="0" bIns="0" anchor="ctr" anchorCtr="0">
            <a:spAutoFit/>
          </a:bodyPr>
          <a:lstStyle/>
          <a:p>
            <a:pPr algn="ctr" defTabSz="914400">
              <a:spcBef>
                <a:spcPts val="0"/>
              </a:spcBef>
            </a:pPr>
            <a:fld id="{0D7D805D-F6E5-43ED-9D8A-77676030D49C}" type="slidenum">
              <a:rPr lang="en-US" sz="900" b="0">
                <a:solidFill>
                  <a:srgbClr val="FFFFFF"/>
                </a:solidFill>
              </a:rPr>
              <a:pPr algn="ctr" defTabSz="914400">
                <a:spcBef>
                  <a:spcPts val="0"/>
                </a:spcBef>
              </a:pPr>
              <a:t>‹#›</a:t>
            </a:fld>
            <a:endParaRPr lang="en-US" sz="900" b="0" dirty="0">
              <a:solidFill>
                <a:srgbClr val="FFFFFF"/>
              </a:solidFill>
            </a:endParaRPr>
          </a:p>
        </p:txBody>
      </p:sp>
    </p:spTree>
    <p:extLst>
      <p:ext uri="{BB962C8B-B14F-4D97-AF65-F5344CB8AC3E}">
        <p14:creationId xmlns:p14="http://schemas.microsoft.com/office/powerpoint/2010/main" val="286501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594360" y="676656"/>
            <a:ext cx="8166672" cy="571500"/>
          </a:xfrm>
        </p:spPr>
        <p:txBody>
          <a:bodyPr wrap="square">
            <a:noAutofit/>
          </a:bodyPr>
          <a:lstStyle>
            <a:lvl1pPr>
              <a:defRPr baseline="0">
                <a:solidFill>
                  <a:srgbClr val="009DD9"/>
                </a:solidFill>
              </a:defRPr>
            </a:lvl1pPr>
          </a:lstStyle>
          <a:p>
            <a:r>
              <a:rPr lang="en-US" dirty="0" smtClean="0"/>
              <a:t>CLICK TO EDIT MASTER TITLE STYLE</a:t>
            </a:r>
            <a:endParaRPr lang="en-US" dirty="0"/>
          </a:p>
        </p:txBody>
      </p:sp>
      <p:sp>
        <p:nvSpPr>
          <p:cNvPr id="8" name="Text Placeholder 2"/>
          <p:cNvSpPr>
            <a:spLocks noGrp="1"/>
          </p:cNvSpPr>
          <p:nvPr>
            <p:ph type="body" idx="13"/>
          </p:nvPr>
        </p:nvSpPr>
        <p:spPr>
          <a:xfrm>
            <a:off x="594360" y="1280160"/>
            <a:ext cx="8160322" cy="315118"/>
          </a:xfrm>
        </p:spPr>
        <p:txBody>
          <a:bodyPr wrap="square" tIns="0" bIns="0" anchor="t" anchorCtr="0"/>
          <a:lstStyle>
            <a:lvl1pPr marL="0" indent="0">
              <a:spcBef>
                <a:spcPts val="0"/>
              </a:spcBef>
              <a:buNone/>
              <a:defRPr sz="18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2"/>
          <p:cNvSpPr>
            <a:spLocks noGrp="1"/>
          </p:cNvSpPr>
          <p:nvPr>
            <p:ph type="body" idx="15"/>
          </p:nvPr>
        </p:nvSpPr>
        <p:spPr>
          <a:xfrm>
            <a:off x="594360" y="6373368"/>
            <a:ext cx="8165465" cy="365760"/>
          </a:xfrm>
        </p:spPr>
        <p:txBody>
          <a:bodyPr wrap="square" tIns="0" bIns="0" anchor="b" anchorCtr="0"/>
          <a:lstStyle>
            <a:lvl1pPr marL="0" indent="0">
              <a:spcBef>
                <a:spcPts val="60"/>
              </a:spcBef>
              <a:buNone/>
              <a:defRPr sz="8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8650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only 2">
    <p:spTree>
      <p:nvGrpSpPr>
        <p:cNvPr id="1" name=""/>
        <p:cNvGrpSpPr/>
        <p:nvPr/>
      </p:nvGrpSpPr>
      <p:grpSpPr>
        <a:xfrm>
          <a:off x="0" y="0"/>
          <a:ext cx="0" cy="0"/>
          <a:chOff x="0" y="0"/>
          <a:chExt cx="0" cy="0"/>
        </a:xfrm>
      </p:grpSpPr>
      <p:pic>
        <p:nvPicPr>
          <p:cNvPr id="7" name="Picture 6" descr="PPT-Chart-Template.png"/>
          <p:cNvPicPr>
            <a:picLocks noChangeAspect="1"/>
          </p:cNvPicPr>
          <p:nvPr/>
        </p:nvPicPr>
        <p:blipFill>
          <a:blip r:embed="rId2" cstate="screen"/>
          <a:stretch>
            <a:fillRect/>
          </a:stretch>
        </p:blipFill>
        <p:spPr>
          <a:xfrm>
            <a:off x="0" y="0"/>
            <a:ext cx="9144000" cy="6858000"/>
          </a:xfrm>
          <a:prstGeom prst="rect">
            <a:avLst/>
          </a:prstGeom>
        </p:spPr>
      </p:pic>
      <p:sp>
        <p:nvSpPr>
          <p:cNvPr id="10" name="Rectangle 9"/>
          <p:cNvSpPr/>
          <p:nvPr/>
        </p:nvSpPr>
        <p:spPr bwMode="gray">
          <a:xfrm rot="16200000">
            <a:off x="-1078030" y="5582967"/>
            <a:ext cx="2365401" cy="184666"/>
          </a:xfrm>
          <a:prstGeom prst="rect">
            <a:avLst/>
          </a:prstGeom>
        </p:spPr>
        <p:txBody>
          <a:bodyPr wrap="none">
            <a:spAutoFit/>
          </a:bodyPr>
          <a:lstStyle/>
          <a:p>
            <a:pPr defTabSz="914400">
              <a:spcBef>
                <a:spcPct val="50000"/>
              </a:spcBef>
            </a:pPr>
            <a:r>
              <a:rPr lang="en-US" sz="600" dirty="0" smtClean="0">
                <a:solidFill>
                  <a:srgbClr val="5F5F5F"/>
                </a:solidFill>
                <a:latin typeface="Calibri"/>
                <a:cs typeface="Calibri"/>
              </a:rPr>
              <a:t>Copyright ©2012 The Nielsen Company. Confidential and proprietary.</a:t>
            </a:r>
            <a:endParaRPr lang="en-US" sz="600" dirty="0">
              <a:solidFill>
                <a:srgbClr val="5F5F5F"/>
              </a:solidFill>
              <a:latin typeface="Calibri"/>
              <a:cs typeface="Calibri"/>
            </a:endParaRPr>
          </a:p>
        </p:txBody>
      </p:sp>
      <p:sp>
        <p:nvSpPr>
          <p:cNvPr id="9" name="Title 8"/>
          <p:cNvSpPr>
            <a:spLocks noGrp="1"/>
          </p:cNvSpPr>
          <p:nvPr>
            <p:ph type="title" hasCustomPrompt="1"/>
          </p:nvPr>
        </p:nvSpPr>
        <p:spPr>
          <a:xfrm>
            <a:off x="594360" y="676656"/>
            <a:ext cx="8166672" cy="571500"/>
          </a:xfrm>
        </p:spPr>
        <p:txBody>
          <a:bodyPr wrap="square">
            <a:noAutofit/>
          </a:bodyPr>
          <a:lstStyle>
            <a:lvl1pPr>
              <a:defRPr baseline="0">
                <a:solidFill>
                  <a:srgbClr val="009DD9"/>
                </a:solidFill>
              </a:defRPr>
            </a:lvl1pPr>
          </a:lstStyle>
          <a:p>
            <a:r>
              <a:rPr lang="en-US" dirty="0" smtClean="0"/>
              <a:t>CLICK TO EDIT MASTER TITLE STYLE</a:t>
            </a:r>
            <a:endParaRPr lang="en-US" dirty="0"/>
          </a:p>
        </p:txBody>
      </p:sp>
      <p:sp>
        <p:nvSpPr>
          <p:cNvPr id="8" name="Text Placeholder 2"/>
          <p:cNvSpPr>
            <a:spLocks noGrp="1"/>
          </p:cNvSpPr>
          <p:nvPr>
            <p:ph type="body" idx="13"/>
          </p:nvPr>
        </p:nvSpPr>
        <p:spPr>
          <a:xfrm>
            <a:off x="594360" y="1280160"/>
            <a:ext cx="8160322" cy="315118"/>
          </a:xfrm>
        </p:spPr>
        <p:txBody>
          <a:bodyPr wrap="square" tIns="0" bIns="0" anchor="t" anchorCtr="0"/>
          <a:lstStyle>
            <a:lvl1pPr marL="0" indent="0">
              <a:spcBef>
                <a:spcPts val="0"/>
              </a:spcBef>
              <a:buNone/>
              <a:defRPr sz="18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2"/>
          <p:cNvSpPr>
            <a:spLocks noGrp="1"/>
          </p:cNvSpPr>
          <p:nvPr>
            <p:ph type="body" idx="15"/>
          </p:nvPr>
        </p:nvSpPr>
        <p:spPr>
          <a:xfrm>
            <a:off x="594360" y="6373368"/>
            <a:ext cx="8165465" cy="365760"/>
          </a:xfrm>
        </p:spPr>
        <p:txBody>
          <a:bodyPr wrap="square" tIns="0" bIns="0" anchor="b" anchorCtr="0"/>
          <a:lstStyle>
            <a:lvl1pPr marL="0" indent="0">
              <a:spcBef>
                <a:spcPts val="60"/>
              </a:spcBef>
              <a:buNone/>
              <a:defRPr sz="8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Text Box 17"/>
          <p:cNvSpPr txBox="1">
            <a:spLocks noChangeArrowheads="1"/>
          </p:cNvSpPr>
          <p:nvPr/>
        </p:nvSpPr>
        <p:spPr bwMode="auto">
          <a:xfrm>
            <a:off x="8880760" y="6600342"/>
            <a:ext cx="134652" cy="138499"/>
          </a:xfrm>
          <a:prstGeom prst="rect">
            <a:avLst/>
          </a:prstGeom>
          <a:noFill/>
          <a:ln w="9525">
            <a:noFill/>
            <a:miter lim="800000"/>
            <a:headEnd/>
            <a:tailEnd/>
          </a:ln>
          <a:effectLst/>
        </p:spPr>
        <p:txBody>
          <a:bodyPr wrap="none" lIns="0" tIns="0" rIns="0" bIns="0" anchor="ctr" anchorCtr="0">
            <a:spAutoFit/>
          </a:bodyPr>
          <a:lstStyle/>
          <a:p>
            <a:pPr algn="ctr" defTabSz="914400">
              <a:spcBef>
                <a:spcPts val="0"/>
              </a:spcBef>
            </a:pPr>
            <a:fld id="{0D7D805D-F6E5-43ED-9D8A-77676030D49C}" type="slidenum">
              <a:rPr lang="en-US" sz="900" b="0">
                <a:solidFill>
                  <a:srgbClr val="009DD9"/>
                </a:solidFill>
              </a:rPr>
              <a:pPr algn="ctr" defTabSz="914400">
                <a:spcBef>
                  <a:spcPts val="0"/>
                </a:spcBef>
              </a:pPr>
              <a:t>‹#›</a:t>
            </a:fld>
            <a:endParaRPr lang="en-US" sz="900" b="0" dirty="0">
              <a:solidFill>
                <a:srgbClr val="009DD9"/>
              </a:solidFill>
            </a:endParaRPr>
          </a:p>
        </p:txBody>
      </p:sp>
    </p:spTree>
    <p:extLst>
      <p:ext uri="{BB962C8B-B14F-4D97-AF65-F5344CB8AC3E}">
        <p14:creationId xmlns:p14="http://schemas.microsoft.com/office/powerpoint/2010/main" val="286501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Full Slide Chart">
    <p:spTree>
      <p:nvGrpSpPr>
        <p:cNvPr id="1" name=""/>
        <p:cNvGrpSpPr/>
        <p:nvPr/>
      </p:nvGrpSpPr>
      <p:grpSpPr>
        <a:xfrm>
          <a:off x="0" y="0"/>
          <a:ext cx="0" cy="0"/>
          <a:chOff x="0" y="0"/>
          <a:chExt cx="0" cy="0"/>
        </a:xfrm>
      </p:grpSpPr>
      <p:pic>
        <p:nvPicPr>
          <p:cNvPr id="11" name="Picture 10" descr="PPT-Chart-Template.png"/>
          <p:cNvPicPr>
            <a:picLocks noChangeAspect="1"/>
          </p:cNvPicPr>
          <p:nvPr/>
        </p:nvPicPr>
        <p:blipFill>
          <a:blip r:embed="rId2" cstate="screen"/>
          <a:stretch>
            <a:fillRect/>
          </a:stretch>
        </p:blipFill>
        <p:spPr>
          <a:xfrm>
            <a:off x="0" y="0"/>
            <a:ext cx="9144000" cy="6858000"/>
          </a:xfrm>
          <a:prstGeom prst="rect">
            <a:avLst/>
          </a:prstGeom>
        </p:spPr>
      </p:pic>
      <p:sp>
        <p:nvSpPr>
          <p:cNvPr id="19" name="Rectangle 18"/>
          <p:cNvSpPr/>
          <p:nvPr/>
        </p:nvSpPr>
        <p:spPr bwMode="gray">
          <a:xfrm rot="16200000">
            <a:off x="-1078030" y="5582967"/>
            <a:ext cx="2365401" cy="184666"/>
          </a:xfrm>
          <a:prstGeom prst="rect">
            <a:avLst/>
          </a:prstGeom>
        </p:spPr>
        <p:txBody>
          <a:bodyPr wrap="none">
            <a:spAutoFit/>
          </a:bodyPr>
          <a:lstStyle/>
          <a:p>
            <a:pPr defTabSz="914400">
              <a:spcBef>
                <a:spcPct val="50000"/>
              </a:spcBef>
            </a:pPr>
            <a:r>
              <a:rPr lang="en-US" sz="600" dirty="0" smtClean="0">
                <a:solidFill>
                  <a:srgbClr val="5F5F5F"/>
                </a:solidFill>
                <a:latin typeface="Calibri"/>
                <a:cs typeface="Calibri"/>
              </a:rPr>
              <a:t>Copyright ©2012 The Nielsen Company. Confidential and proprietary.</a:t>
            </a:r>
            <a:endParaRPr lang="en-US" sz="600" dirty="0">
              <a:solidFill>
                <a:srgbClr val="5F5F5F"/>
              </a:solidFill>
              <a:latin typeface="Calibri"/>
              <a:cs typeface="Calibri"/>
            </a:endParaRPr>
          </a:p>
        </p:txBody>
      </p:sp>
      <p:sp>
        <p:nvSpPr>
          <p:cNvPr id="7" name="Text Placeholder 2"/>
          <p:cNvSpPr>
            <a:spLocks noGrp="1"/>
          </p:cNvSpPr>
          <p:nvPr>
            <p:ph type="body" idx="14"/>
          </p:nvPr>
        </p:nvSpPr>
        <p:spPr>
          <a:xfrm>
            <a:off x="594359" y="1801368"/>
            <a:ext cx="8186103" cy="259556"/>
          </a:xfrm>
        </p:spPr>
        <p:txBody>
          <a:bodyPr wrap="square" tIns="0" bIns="0" anchor="t" anchorCtr="0"/>
          <a:lstStyle>
            <a:lvl1pPr marL="0" indent="0">
              <a:spcBef>
                <a:spcPts val="0"/>
              </a:spcBef>
              <a:buNone/>
              <a:defRPr sz="1200" b="0" baseline="0">
                <a:solidFill>
                  <a:srgbClr val="009DD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hart Placeholder 12"/>
          <p:cNvSpPr>
            <a:spLocks noGrp="1"/>
          </p:cNvSpPr>
          <p:nvPr>
            <p:ph type="chart" sz="quarter" idx="16"/>
          </p:nvPr>
        </p:nvSpPr>
        <p:spPr>
          <a:xfrm>
            <a:off x="594359" y="2095500"/>
            <a:ext cx="8186103" cy="3963987"/>
          </a:xfrm>
        </p:spPr>
        <p:txBody>
          <a:bodyPr wrap="none"/>
          <a:lstStyle>
            <a:lvl1pPr>
              <a:buFontTx/>
              <a:buNone/>
              <a:defRPr/>
            </a:lvl1pPr>
          </a:lstStyle>
          <a:p>
            <a:r>
              <a:rPr lang="en-US" dirty="0" smtClean="0"/>
              <a:t>Click icon to add chart</a:t>
            </a:r>
            <a:endParaRPr lang="en-US" dirty="0"/>
          </a:p>
        </p:txBody>
      </p:sp>
      <p:sp>
        <p:nvSpPr>
          <p:cNvPr id="2" name="Title 1"/>
          <p:cNvSpPr>
            <a:spLocks noGrp="1"/>
          </p:cNvSpPr>
          <p:nvPr>
            <p:ph type="title" hasCustomPrompt="1"/>
          </p:nvPr>
        </p:nvSpPr>
        <p:spPr/>
        <p:txBody>
          <a:bodyPr wrap="square"/>
          <a:lstStyle>
            <a:lvl1pPr>
              <a:defRPr baseline="0"/>
            </a:lvl1pPr>
          </a:lstStyle>
          <a:p>
            <a:r>
              <a:rPr lang="en-US" dirty="0" smtClean="0"/>
              <a:t>CLICK TO EDIT MASTER TITLE STYLE</a:t>
            </a:r>
            <a:endParaRPr lang="en-US" dirty="0"/>
          </a:p>
        </p:txBody>
      </p:sp>
      <p:sp>
        <p:nvSpPr>
          <p:cNvPr id="16" name="Text Placeholder 2"/>
          <p:cNvSpPr>
            <a:spLocks noGrp="1"/>
          </p:cNvSpPr>
          <p:nvPr>
            <p:ph type="body" idx="13"/>
          </p:nvPr>
        </p:nvSpPr>
        <p:spPr>
          <a:xfrm>
            <a:off x="594360" y="1280160"/>
            <a:ext cx="8160322" cy="315118"/>
          </a:xfrm>
        </p:spPr>
        <p:txBody>
          <a:bodyPr wrap="square" tIns="0" bIns="0" anchor="t" anchorCtr="0"/>
          <a:lstStyle>
            <a:lvl1pPr marL="0" indent="0">
              <a:spcBef>
                <a:spcPts val="0"/>
              </a:spcBef>
              <a:buNone/>
              <a:defRPr sz="18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Box 17"/>
          <p:cNvSpPr txBox="1">
            <a:spLocks noChangeArrowheads="1"/>
          </p:cNvSpPr>
          <p:nvPr/>
        </p:nvSpPr>
        <p:spPr bwMode="auto">
          <a:xfrm>
            <a:off x="8880760" y="6600342"/>
            <a:ext cx="134652" cy="138499"/>
          </a:xfrm>
          <a:prstGeom prst="rect">
            <a:avLst/>
          </a:prstGeom>
          <a:noFill/>
          <a:ln w="9525">
            <a:noFill/>
            <a:miter lim="800000"/>
            <a:headEnd/>
            <a:tailEnd/>
          </a:ln>
          <a:effectLst/>
        </p:spPr>
        <p:txBody>
          <a:bodyPr wrap="none" lIns="0" tIns="0" rIns="0" bIns="0" anchor="ctr" anchorCtr="0">
            <a:spAutoFit/>
          </a:bodyPr>
          <a:lstStyle/>
          <a:p>
            <a:pPr algn="ctr" defTabSz="914400">
              <a:spcBef>
                <a:spcPts val="0"/>
              </a:spcBef>
            </a:pPr>
            <a:fld id="{0D7D805D-F6E5-43ED-9D8A-77676030D49C}" type="slidenum">
              <a:rPr lang="en-US" sz="900" b="0">
                <a:solidFill>
                  <a:srgbClr val="009DD9"/>
                </a:solidFill>
              </a:rPr>
              <a:pPr algn="ctr" defTabSz="914400">
                <a:spcBef>
                  <a:spcPts val="0"/>
                </a:spcBef>
              </a:pPr>
              <a:t>‹#›</a:t>
            </a:fld>
            <a:endParaRPr lang="en-US" sz="900" b="0" dirty="0">
              <a:solidFill>
                <a:srgbClr val="009DD9"/>
              </a:solidFill>
            </a:endParaRPr>
          </a:p>
        </p:txBody>
      </p:sp>
      <p:sp>
        <p:nvSpPr>
          <p:cNvPr id="10" name="Text Placeholder 2"/>
          <p:cNvSpPr>
            <a:spLocks noGrp="1"/>
          </p:cNvSpPr>
          <p:nvPr>
            <p:ph type="body" idx="15"/>
          </p:nvPr>
        </p:nvSpPr>
        <p:spPr>
          <a:xfrm>
            <a:off x="594360" y="6373368"/>
            <a:ext cx="8165465" cy="365760"/>
          </a:xfrm>
        </p:spPr>
        <p:txBody>
          <a:bodyPr wrap="square" tIns="0" bIns="0" anchor="b" anchorCtr="0"/>
          <a:lstStyle>
            <a:lvl1pPr marL="0" indent="0">
              <a:spcBef>
                <a:spcPts val="60"/>
              </a:spcBef>
              <a:buNone/>
              <a:defRPr sz="8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938384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hart with Call Out">
    <p:spTree>
      <p:nvGrpSpPr>
        <p:cNvPr id="1" name=""/>
        <p:cNvGrpSpPr/>
        <p:nvPr/>
      </p:nvGrpSpPr>
      <p:grpSpPr>
        <a:xfrm>
          <a:off x="0" y="0"/>
          <a:ext cx="0" cy="0"/>
          <a:chOff x="0" y="0"/>
          <a:chExt cx="0" cy="0"/>
        </a:xfrm>
      </p:grpSpPr>
      <p:pic>
        <p:nvPicPr>
          <p:cNvPr id="17" name="Picture 16" descr="PPT-Chart-Template.png"/>
          <p:cNvPicPr>
            <a:picLocks noChangeAspect="1"/>
          </p:cNvPicPr>
          <p:nvPr/>
        </p:nvPicPr>
        <p:blipFill>
          <a:blip r:embed="rId2" cstate="screen"/>
          <a:stretch>
            <a:fillRect/>
          </a:stretch>
        </p:blipFill>
        <p:spPr>
          <a:xfrm>
            <a:off x="0" y="0"/>
            <a:ext cx="9144000" cy="6858000"/>
          </a:xfrm>
          <a:prstGeom prst="rect">
            <a:avLst/>
          </a:prstGeom>
        </p:spPr>
      </p:pic>
      <p:sp>
        <p:nvSpPr>
          <p:cNvPr id="19" name="Rectangle 18"/>
          <p:cNvSpPr/>
          <p:nvPr/>
        </p:nvSpPr>
        <p:spPr bwMode="gray">
          <a:xfrm rot="16200000">
            <a:off x="-1078030" y="5582967"/>
            <a:ext cx="2365401" cy="184666"/>
          </a:xfrm>
          <a:prstGeom prst="rect">
            <a:avLst/>
          </a:prstGeom>
        </p:spPr>
        <p:txBody>
          <a:bodyPr wrap="none">
            <a:spAutoFit/>
          </a:bodyPr>
          <a:lstStyle/>
          <a:p>
            <a:pPr defTabSz="914400">
              <a:spcBef>
                <a:spcPct val="50000"/>
              </a:spcBef>
            </a:pPr>
            <a:r>
              <a:rPr lang="en-US" sz="600" dirty="0" smtClean="0">
                <a:solidFill>
                  <a:srgbClr val="5F5F5F"/>
                </a:solidFill>
                <a:latin typeface="Calibri"/>
                <a:cs typeface="Calibri"/>
              </a:rPr>
              <a:t>Copyright ©2012 The Nielsen Company. Confidential and proprietary.</a:t>
            </a:r>
            <a:endParaRPr lang="en-US" sz="600" dirty="0">
              <a:solidFill>
                <a:srgbClr val="5F5F5F"/>
              </a:solidFill>
              <a:latin typeface="Calibri"/>
              <a:cs typeface="Calibri"/>
            </a:endParaRPr>
          </a:p>
        </p:txBody>
      </p:sp>
      <p:sp>
        <p:nvSpPr>
          <p:cNvPr id="7" name="Text Placeholder 2"/>
          <p:cNvSpPr>
            <a:spLocks noGrp="1"/>
          </p:cNvSpPr>
          <p:nvPr>
            <p:ph type="body" idx="14"/>
          </p:nvPr>
        </p:nvSpPr>
        <p:spPr>
          <a:xfrm>
            <a:off x="594360" y="1801368"/>
            <a:ext cx="7876476" cy="251618"/>
          </a:xfrm>
        </p:spPr>
        <p:txBody>
          <a:bodyPr wrap="square" tIns="0" bIns="0" anchor="t" anchorCtr="0"/>
          <a:lstStyle>
            <a:lvl1pPr marL="0" indent="0">
              <a:spcBef>
                <a:spcPts val="0"/>
              </a:spcBef>
              <a:buNone/>
              <a:defRPr sz="1200" b="0" baseline="0">
                <a:solidFill>
                  <a:srgbClr val="009DD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Text Placeholder 2"/>
          <p:cNvSpPr>
            <a:spLocks noGrp="1"/>
          </p:cNvSpPr>
          <p:nvPr>
            <p:ph type="body" idx="15"/>
          </p:nvPr>
        </p:nvSpPr>
        <p:spPr>
          <a:xfrm>
            <a:off x="685800" y="5769864"/>
            <a:ext cx="7781544" cy="399086"/>
          </a:xfrm>
          <a:solidFill>
            <a:srgbClr val="009DD9"/>
          </a:solidFill>
          <a:ln>
            <a:noFill/>
          </a:ln>
        </p:spPr>
        <p:txBody>
          <a:bodyPr wrap="square" tIns="0" bIns="0" anchor="ctr" anchorCtr="0"/>
          <a:lstStyle>
            <a:lvl1pPr marL="0" indent="0" algn="ctr">
              <a:spcBef>
                <a:spcPts val="0"/>
              </a:spcBef>
              <a:buNone/>
              <a:defRPr sz="1800" b="0" baseline="0">
                <a:solidFill>
                  <a:srgbClr val="FFFF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hart Placeholder 12"/>
          <p:cNvSpPr>
            <a:spLocks noGrp="1"/>
          </p:cNvSpPr>
          <p:nvPr>
            <p:ph type="chart" sz="quarter" idx="16"/>
          </p:nvPr>
        </p:nvSpPr>
        <p:spPr>
          <a:xfrm>
            <a:off x="758952" y="2177748"/>
            <a:ext cx="7711884" cy="3238754"/>
          </a:xfrm>
        </p:spPr>
        <p:txBody>
          <a:bodyPr wrap="none"/>
          <a:lstStyle>
            <a:lvl1pPr>
              <a:buFontTx/>
              <a:buNone/>
              <a:defRPr/>
            </a:lvl1pPr>
          </a:lstStyle>
          <a:p>
            <a:r>
              <a:rPr lang="en-US" dirty="0" smtClean="0"/>
              <a:t>Click icon to add chart</a:t>
            </a:r>
            <a:endParaRPr lang="en-US" dirty="0"/>
          </a:p>
        </p:txBody>
      </p:sp>
      <p:sp>
        <p:nvSpPr>
          <p:cNvPr id="2" name="Title 1"/>
          <p:cNvSpPr>
            <a:spLocks noGrp="1"/>
          </p:cNvSpPr>
          <p:nvPr>
            <p:ph type="title" hasCustomPrompt="1"/>
          </p:nvPr>
        </p:nvSpPr>
        <p:spPr/>
        <p:txBody>
          <a:bodyPr wrap="square"/>
          <a:lstStyle>
            <a:lvl1pPr>
              <a:defRPr baseline="0"/>
            </a:lvl1pPr>
          </a:lstStyle>
          <a:p>
            <a:r>
              <a:rPr lang="en-US" dirty="0" smtClean="0"/>
              <a:t>CLICK TO EDIT MASTER TITLE STYLE</a:t>
            </a:r>
            <a:endParaRPr lang="en-US" dirty="0"/>
          </a:p>
        </p:txBody>
      </p:sp>
      <p:sp>
        <p:nvSpPr>
          <p:cNvPr id="16" name="Text Placeholder 2"/>
          <p:cNvSpPr>
            <a:spLocks noGrp="1"/>
          </p:cNvSpPr>
          <p:nvPr>
            <p:ph type="body" idx="13"/>
          </p:nvPr>
        </p:nvSpPr>
        <p:spPr>
          <a:xfrm>
            <a:off x="594360" y="1280160"/>
            <a:ext cx="8160322" cy="315118"/>
          </a:xfrm>
        </p:spPr>
        <p:txBody>
          <a:bodyPr wrap="square" tIns="0" bIns="0" anchor="t" anchorCtr="0"/>
          <a:lstStyle>
            <a:lvl1pPr marL="0" indent="0">
              <a:spcBef>
                <a:spcPts val="0"/>
              </a:spcBef>
              <a:buNone/>
              <a:defRPr sz="18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1" name="Text Box 17"/>
          <p:cNvSpPr txBox="1">
            <a:spLocks noChangeArrowheads="1"/>
          </p:cNvSpPr>
          <p:nvPr/>
        </p:nvSpPr>
        <p:spPr bwMode="auto">
          <a:xfrm>
            <a:off x="8880760" y="6600342"/>
            <a:ext cx="134652" cy="138499"/>
          </a:xfrm>
          <a:prstGeom prst="rect">
            <a:avLst/>
          </a:prstGeom>
          <a:noFill/>
          <a:ln w="9525">
            <a:noFill/>
            <a:miter lim="800000"/>
            <a:headEnd/>
            <a:tailEnd/>
          </a:ln>
          <a:effectLst/>
        </p:spPr>
        <p:txBody>
          <a:bodyPr wrap="none" lIns="0" tIns="0" rIns="0" bIns="0" anchor="ctr" anchorCtr="0">
            <a:spAutoFit/>
          </a:bodyPr>
          <a:lstStyle/>
          <a:p>
            <a:pPr algn="ctr" defTabSz="914400">
              <a:spcBef>
                <a:spcPts val="0"/>
              </a:spcBef>
            </a:pPr>
            <a:fld id="{0D7D805D-F6E5-43ED-9D8A-77676030D49C}" type="slidenum">
              <a:rPr lang="en-US" sz="900" b="0">
                <a:solidFill>
                  <a:srgbClr val="009DD9"/>
                </a:solidFill>
              </a:rPr>
              <a:pPr algn="ctr" defTabSz="914400">
                <a:spcBef>
                  <a:spcPts val="0"/>
                </a:spcBef>
              </a:pPr>
              <a:t>‹#›</a:t>
            </a:fld>
            <a:endParaRPr lang="en-US" sz="900" b="0" dirty="0">
              <a:solidFill>
                <a:srgbClr val="009DD9"/>
              </a:solidFill>
            </a:endParaRPr>
          </a:p>
        </p:txBody>
      </p:sp>
      <p:sp>
        <p:nvSpPr>
          <p:cNvPr id="14" name="Text Placeholder 2"/>
          <p:cNvSpPr>
            <a:spLocks noGrp="1"/>
          </p:cNvSpPr>
          <p:nvPr>
            <p:ph type="body" idx="17"/>
          </p:nvPr>
        </p:nvSpPr>
        <p:spPr>
          <a:xfrm>
            <a:off x="594360" y="6373368"/>
            <a:ext cx="8165465" cy="365760"/>
          </a:xfrm>
        </p:spPr>
        <p:txBody>
          <a:bodyPr wrap="square" tIns="0" bIns="0" anchor="b" anchorCtr="0"/>
          <a:lstStyle>
            <a:lvl1pPr marL="0" indent="0">
              <a:spcBef>
                <a:spcPts val="60"/>
              </a:spcBef>
              <a:buNone/>
              <a:defRPr sz="8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8650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 Chart Slide">
    <p:spTree>
      <p:nvGrpSpPr>
        <p:cNvPr id="1" name=""/>
        <p:cNvGrpSpPr/>
        <p:nvPr/>
      </p:nvGrpSpPr>
      <p:grpSpPr>
        <a:xfrm>
          <a:off x="0" y="0"/>
          <a:ext cx="0" cy="0"/>
          <a:chOff x="0" y="0"/>
          <a:chExt cx="0" cy="0"/>
        </a:xfrm>
      </p:grpSpPr>
      <p:pic>
        <p:nvPicPr>
          <p:cNvPr id="17" name="Picture 16" descr="PPT-Chart-Template.png"/>
          <p:cNvPicPr>
            <a:picLocks noChangeAspect="1"/>
          </p:cNvPicPr>
          <p:nvPr/>
        </p:nvPicPr>
        <p:blipFill>
          <a:blip r:embed="rId2" cstate="screen"/>
          <a:stretch>
            <a:fillRect/>
          </a:stretch>
        </p:blipFill>
        <p:spPr>
          <a:xfrm>
            <a:off x="0" y="0"/>
            <a:ext cx="9144000" cy="6858000"/>
          </a:xfrm>
          <a:prstGeom prst="rect">
            <a:avLst/>
          </a:prstGeom>
        </p:spPr>
      </p:pic>
      <p:sp>
        <p:nvSpPr>
          <p:cNvPr id="19" name="Rectangle 18"/>
          <p:cNvSpPr/>
          <p:nvPr/>
        </p:nvSpPr>
        <p:spPr bwMode="gray">
          <a:xfrm rot="16200000">
            <a:off x="-1078030" y="5582967"/>
            <a:ext cx="2365401" cy="184666"/>
          </a:xfrm>
          <a:prstGeom prst="rect">
            <a:avLst/>
          </a:prstGeom>
        </p:spPr>
        <p:txBody>
          <a:bodyPr wrap="none">
            <a:spAutoFit/>
          </a:bodyPr>
          <a:lstStyle/>
          <a:p>
            <a:pPr defTabSz="914400">
              <a:spcBef>
                <a:spcPct val="50000"/>
              </a:spcBef>
            </a:pPr>
            <a:r>
              <a:rPr lang="en-US" sz="600" dirty="0" smtClean="0">
                <a:solidFill>
                  <a:srgbClr val="5F5F5F"/>
                </a:solidFill>
                <a:latin typeface="Calibri"/>
                <a:cs typeface="Calibri"/>
              </a:rPr>
              <a:t>Copyright ©2012 The Nielsen Company. Confidential and proprietary.</a:t>
            </a:r>
            <a:endParaRPr lang="en-US" sz="600" dirty="0">
              <a:solidFill>
                <a:srgbClr val="5F5F5F"/>
              </a:solidFill>
              <a:latin typeface="Calibri"/>
              <a:cs typeface="Calibri"/>
            </a:endParaRPr>
          </a:p>
        </p:txBody>
      </p:sp>
      <p:sp>
        <p:nvSpPr>
          <p:cNvPr id="7" name="Text Placeholder 2"/>
          <p:cNvSpPr>
            <a:spLocks noGrp="1"/>
          </p:cNvSpPr>
          <p:nvPr>
            <p:ph type="body" idx="14"/>
          </p:nvPr>
        </p:nvSpPr>
        <p:spPr>
          <a:xfrm>
            <a:off x="594360" y="1801368"/>
            <a:ext cx="4087178" cy="177006"/>
          </a:xfrm>
        </p:spPr>
        <p:txBody>
          <a:bodyPr wrap="square" tIns="0" bIns="0" anchor="t" anchorCtr="0"/>
          <a:lstStyle>
            <a:lvl1pPr marL="0" indent="0">
              <a:spcBef>
                <a:spcPts val="0"/>
              </a:spcBef>
              <a:buNone/>
              <a:defRPr sz="1200" b="0" baseline="0">
                <a:solidFill>
                  <a:srgbClr val="009DD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hart Placeholder 12"/>
          <p:cNvSpPr>
            <a:spLocks noGrp="1"/>
          </p:cNvSpPr>
          <p:nvPr>
            <p:ph type="chart" sz="quarter" idx="16"/>
          </p:nvPr>
        </p:nvSpPr>
        <p:spPr>
          <a:xfrm>
            <a:off x="711200" y="2238121"/>
            <a:ext cx="3970338" cy="3238754"/>
          </a:xfrm>
        </p:spPr>
        <p:txBody>
          <a:bodyPr wrap="none"/>
          <a:lstStyle>
            <a:lvl1pPr>
              <a:buFontTx/>
              <a:buNone/>
              <a:defRPr/>
            </a:lvl1pPr>
          </a:lstStyle>
          <a:p>
            <a:r>
              <a:rPr lang="en-US" dirty="0" smtClean="0"/>
              <a:t>Click icon to add chart</a:t>
            </a:r>
            <a:endParaRPr lang="en-US" dirty="0"/>
          </a:p>
        </p:txBody>
      </p:sp>
      <p:sp>
        <p:nvSpPr>
          <p:cNvPr id="2" name="Title 1"/>
          <p:cNvSpPr>
            <a:spLocks noGrp="1"/>
          </p:cNvSpPr>
          <p:nvPr>
            <p:ph type="title" hasCustomPrompt="1"/>
          </p:nvPr>
        </p:nvSpPr>
        <p:spPr/>
        <p:txBody>
          <a:bodyPr wrap="square"/>
          <a:lstStyle>
            <a:lvl1pPr>
              <a:defRPr baseline="0"/>
            </a:lvl1pPr>
          </a:lstStyle>
          <a:p>
            <a:r>
              <a:rPr lang="en-US" dirty="0" smtClean="0"/>
              <a:t>CLICK TO EDIT MASTER TITLE STYLE</a:t>
            </a:r>
            <a:endParaRPr lang="en-US" dirty="0"/>
          </a:p>
        </p:txBody>
      </p:sp>
      <p:sp>
        <p:nvSpPr>
          <p:cNvPr id="16" name="Text Placeholder 2"/>
          <p:cNvSpPr>
            <a:spLocks noGrp="1"/>
          </p:cNvSpPr>
          <p:nvPr>
            <p:ph type="body" idx="13"/>
          </p:nvPr>
        </p:nvSpPr>
        <p:spPr>
          <a:xfrm>
            <a:off x="594360" y="1280160"/>
            <a:ext cx="8160322" cy="315118"/>
          </a:xfrm>
        </p:spPr>
        <p:txBody>
          <a:bodyPr wrap="square" tIns="0" bIns="0" anchor="t" anchorCtr="0"/>
          <a:lstStyle>
            <a:lvl1pPr marL="0" indent="0">
              <a:spcBef>
                <a:spcPts val="0"/>
              </a:spcBef>
              <a:buNone/>
              <a:defRPr sz="18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1" name="Text Box 17"/>
          <p:cNvSpPr txBox="1">
            <a:spLocks noChangeArrowheads="1"/>
          </p:cNvSpPr>
          <p:nvPr/>
        </p:nvSpPr>
        <p:spPr bwMode="auto">
          <a:xfrm>
            <a:off x="8880760" y="6600342"/>
            <a:ext cx="134652" cy="138499"/>
          </a:xfrm>
          <a:prstGeom prst="rect">
            <a:avLst/>
          </a:prstGeom>
          <a:noFill/>
          <a:ln w="9525">
            <a:noFill/>
            <a:miter lim="800000"/>
            <a:headEnd/>
            <a:tailEnd/>
          </a:ln>
          <a:effectLst/>
        </p:spPr>
        <p:txBody>
          <a:bodyPr wrap="none" lIns="0" tIns="0" rIns="0" bIns="0" anchor="ctr" anchorCtr="0">
            <a:spAutoFit/>
          </a:bodyPr>
          <a:lstStyle/>
          <a:p>
            <a:pPr algn="ctr" defTabSz="914400">
              <a:spcBef>
                <a:spcPts val="0"/>
              </a:spcBef>
            </a:pPr>
            <a:fld id="{0D7D805D-F6E5-43ED-9D8A-77676030D49C}" type="slidenum">
              <a:rPr lang="en-US" sz="900" b="0">
                <a:solidFill>
                  <a:srgbClr val="009DD9"/>
                </a:solidFill>
              </a:rPr>
              <a:pPr algn="ctr" defTabSz="914400">
                <a:spcBef>
                  <a:spcPts val="0"/>
                </a:spcBef>
              </a:pPr>
              <a:t>‹#›</a:t>
            </a:fld>
            <a:endParaRPr lang="en-US" sz="900" b="0" dirty="0">
              <a:solidFill>
                <a:srgbClr val="009DD9"/>
              </a:solidFill>
            </a:endParaRPr>
          </a:p>
        </p:txBody>
      </p:sp>
      <p:sp>
        <p:nvSpPr>
          <p:cNvPr id="14" name="Chart Placeholder 12"/>
          <p:cNvSpPr>
            <a:spLocks noGrp="1"/>
          </p:cNvSpPr>
          <p:nvPr>
            <p:ph type="chart" sz="quarter" idx="18"/>
          </p:nvPr>
        </p:nvSpPr>
        <p:spPr>
          <a:xfrm>
            <a:off x="4862512" y="2238121"/>
            <a:ext cx="3970338" cy="3238754"/>
          </a:xfrm>
        </p:spPr>
        <p:txBody>
          <a:bodyPr wrap="none"/>
          <a:lstStyle>
            <a:lvl1pPr>
              <a:buFontTx/>
              <a:buNone/>
              <a:defRPr/>
            </a:lvl1pPr>
          </a:lstStyle>
          <a:p>
            <a:r>
              <a:rPr lang="en-US" dirty="0" smtClean="0"/>
              <a:t>Click icon to add chart</a:t>
            </a:r>
            <a:endParaRPr lang="en-US" dirty="0"/>
          </a:p>
        </p:txBody>
      </p:sp>
      <p:sp>
        <p:nvSpPr>
          <p:cNvPr id="15" name="Text Placeholder 2"/>
          <p:cNvSpPr>
            <a:spLocks noGrp="1"/>
          </p:cNvSpPr>
          <p:nvPr>
            <p:ph type="body" idx="19"/>
          </p:nvPr>
        </p:nvSpPr>
        <p:spPr>
          <a:xfrm>
            <a:off x="4811042" y="1801368"/>
            <a:ext cx="4087178" cy="177006"/>
          </a:xfrm>
        </p:spPr>
        <p:txBody>
          <a:bodyPr wrap="square" tIns="0" bIns="0" anchor="t" anchorCtr="0"/>
          <a:lstStyle>
            <a:lvl1pPr marL="0" indent="0">
              <a:spcBef>
                <a:spcPts val="0"/>
              </a:spcBef>
              <a:buNone/>
              <a:defRPr sz="1200" b="0" baseline="0">
                <a:solidFill>
                  <a:srgbClr val="009DD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Text Placeholder 2"/>
          <p:cNvSpPr>
            <a:spLocks noGrp="1"/>
          </p:cNvSpPr>
          <p:nvPr>
            <p:ph type="body" idx="15"/>
          </p:nvPr>
        </p:nvSpPr>
        <p:spPr>
          <a:xfrm>
            <a:off x="594360" y="6373368"/>
            <a:ext cx="8165465" cy="365760"/>
          </a:xfrm>
        </p:spPr>
        <p:txBody>
          <a:bodyPr wrap="square" tIns="0" bIns="0" anchor="b" anchorCtr="0"/>
          <a:lstStyle>
            <a:lvl1pPr marL="0" indent="0">
              <a:spcBef>
                <a:spcPts val="60"/>
              </a:spcBef>
              <a:buNone/>
              <a:defRPr sz="8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86501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able Slide">
    <p:spTree>
      <p:nvGrpSpPr>
        <p:cNvPr id="1" name=""/>
        <p:cNvGrpSpPr/>
        <p:nvPr/>
      </p:nvGrpSpPr>
      <p:grpSpPr>
        <a:xfrm>
          <a:off x="0" y="0"/>
          <a:ext cx="0" cy="0"/>
          <a:chOff x="0" y="0"/>
          <a:chExt cx="0" cy="0"/>
        </a:xfrm>
      </p:grpSpPr>
      <p:pic>
        <p:nvPicPr>
          <p:cNvPr id="12" name="Picture 11" descr="PPT-Chart-Template.png"/>
          <p:cNvPicPr>
            <a:picLocks noChangeAspect="1"/>
          </p:cNvPicPr>
          <p:nvPr/>
        </p:nvPicPr>
        <p:blipFill>
          <a:blip r:embed="rId2" cstate="screen"/>
          <a:stretch>
            <a:fillRect/>
          </a:stretch>
        </p:blipFill>
        <p:spPr>
          <a:xfrm>
            <a:off x="0" y="0"/>
            <a:ext cx="9144000" cy="6858000"/>
          </a:xfrm>
          <a:prstGeom prst="rect">
            <a:avLst/>
          </a:prstGeom>
        </p:spPr>
      </p:pic>
      <p:sp>
        <p:nvSpPr>
          <p:cNvPr id="16" name="Rectangle 15"/>
          <p:cNvSpPr/>
          <p:nvPr/>
        </p:nvSpPr>
        <p:spPr bwMode="gray">
          <a:xfrm rot="16200000">
            <a:off x="-1078030" y="5582967"/>
            <a:ext cx="2365401" cy="184666"/>
          </a:xfrm>
          <a:prstGeom prst="rect">
            <a:avLst/>
          </a:prstGeom>
        </p:spPr>
        <p:txBody>
          <a:bodyPr wrap="none">
            <a:spAutoFit/>
          </a:bodyPr>
          <a:lstStyle/>
          <a:p>
            <a:pPr defTabSz="914400">
              <a:spcBef>
                <a:spcPct val="50000"/>
              </a:spcBef>
            </a:pPr>
            <a:r>
              <a:rPr lang="en-US" sz="600" dirty="0" smtClean="0">
                <a:solidFill>
                  <a:srgbClr val="5F5F5F"/>
                </a:solidFill>
                <a:latin typeface="Calibri"/>
                <a:cs typeface="Calibri"/>
              </a:rPr>
              <a:t>Copyright ©2012 The Nielsen Company. Confidential and proprietary.</a:t>
            </a:r>
            <a:endParaRPr lang="en-US" sz="600" dirty="0">
              <a:solidFill>
                <a:srgbClr val="5F5F5F"/>
              </a:solidFill>
              <a:latin typeface="Calibri"/>
              <a:cs typeface="Calibri"/>
            </a:endParaRPr>
          </a:p>
        </p:txBody>
      </p:sp>
      <p:sp>
        <p:nvSpPr>
          <p:cNvPr id="6" name="Table Placeholder 5"/>
          <p:cNvSpPr>
            <a:spLocks noGrp="1"/>
          </p:cNvSpPr>
          <p:nvPr>
            <p:ph type="tbl" sz="quarter" idx="13"/>
          </p:nvPr>
        </p:nvSpPr>
        <p:spPr>
          <a:xfrm>
            <a:off x="776657" y="1947672"/>
            <a:ext cx="7614868" cy="3462338"/>
          </a:xfrm>
        </p:spPr>
        <p:txBody>
          <a:bodyPr/>
          <a:lstStyle>
            <a:lvl1pPr marL="0" indent="0">
              <a:buFontTx/>
              <a:buNone/>
              <a:defRPr/>
            </a:lvl1pPr>
          </a:lstStyle>
          <a:p>
            <a:r>
              <a:rPr lang="en-US" dirty="0" smtClean="0"/>
              <a:t>Click icon to add table</a:t>
            </a:r>
            <a:endParaRPr lang="en-US" dirty="0"/>
          </a:p>
        </p:txBody>
      </p:sp>
      <p:sp>
        <p:nvSpPr>
          <p:cNvPr id="4" name="Title 3"/>
          <p:cNvSpPr>
            <a:spLocks noGrp="1"/>
          </p:cNvSpPr>
          <p:nvPr>
            <p:ph type="title" hasCustomPrompt="1"/>
          </p:nvPr>
        </p:nvSpPr>
        <p:spPr/>
        <p:txBody>
          <a:bodyPr wrap="square"/>
          <a:lstStyle>
            <a:lvl1pPr>
              <a:defRPr baseline="0"/>
            </a:lvl1pPr>
          </a:lstStyle>
          <a:p>
            <a:r>
              <a:rPr lang="en-US" dirty="0" smtClean="0"/>
              <a:t>CLICK TO EDIT MASTER TITLE STYLE</a:t>
            </a:r>
            <a:endParaRPr lang="en-US" dirty="0"/>
          </a:p>
        </p:txBody>
      </p:sp>
      <p:sp>
        <p:nvSpPr>
          <p:cNvPr id="11" name="Text Placeholder 2"/>
          <p:cNvSpPr>
            <a:spLocks noGrp="1"/>
          </p:cNvSpPr>
          <p:nvPr>
            <p:ph type="body" idx="15"/>
          </p:nvPr>
        </p:nvSpPr>
        <p:spPr>
          <a:xfrm>
            <a:off x="594360" y="1280160"/>
            <a:ext cx="8160322" cy="315118"/>
          </a:xfrm>
        </p:spPr>
        <p:txBody>
          <a:bodyPr wrap="square" tIns="0" bIns="0" anchor="t" anchorCtr="0"/>
          <a:lstStyle>
            <a:lvl1pPr marL="0" indent="0">
              <a:spcBef>
                <a:spcPts val="0"/>
              </a:spcBef>
              <a:buNone/>
              <a:defRPr sz="18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Text Box 17"/>
          <p:cNvSpPr txBox="1">
            <a:spLocks noChangeArrowheads="1"/>
          </p:cNvSpPr>
          <p:nvPr/>
        </p:nvSpPr>
        <p:spPr bwMode="auto">
          <a:xfrm>
            <a:off x="8880760" y="6600342"/>
            <a:ext cx="134652" cy="138499"/>
          </a:xfrm>
          <a:prstGeom prst="rect">
            <a:avLst/>
          </a:prstGeom>
          <a:noFill/>
          <a:ln w="9525">
            <a:noFill/>
            <a:miter lim="800000"/>
            <a:headEnd/>
            <a:tailEnd/>
          </a:ln>
          <a:effectLst/>
        </p:spPr>
        <p:txBody>
          <a:bodyPr wrap="none" lIns="0" tIns="0" rIns="0" bIns="0" anchor="ctr" anchorCtr="0">
            <a:spAutoFit/>
          </a:bodyPr>
          <a:lstStyle/>
          <a:p>
            <a:pPr algn="ctr" defTabSz="914400">
              <a:spcBef>
                <a:spcPts val="0"/>
              </a:spcBef>
            </a:pPr>
            <a:fld id="{0D7D805D-F6E5-43ED-9D8A-77676030D49C}" type="slidenum">
              <a:rPr lang="en-US" sz="900" b="0">
                <a:solidFill>
                  <a:srgbClr val="009DD9"/>
                </a:solidFill>
              </a:rPr>
              <a:pPr algn="ctr" defTabSz="914400">
                <a:spcBef>
                  <a:spcPts val="0"/>
                </a:spcBef>
              </a:pPr>
              <a:t>‹#›</a:t>
            </a:fld>
            <a:endParaRPr lang="en-US" sz="900" b="0" dirty="0">
              <a:solidFill>
                <a:srgbClr val="009DD9"/>
              </a:solidFill>
            </a:endParaRPr>
          </a:p>
        </p:txBody>
      </p:sp>
      <p:sp>
        <p:nvSpPr>
          <p:cNvPr id="9" name="Text Placeholder 2"/>
          <p:cNvSpPr>
            <a:spLocks noGrp="1"/>
          </p:cNvSpPr>
          <p:nvPr>
            <p:ph type="body" idx="16"/>
          </p:nvPr>
        </p:nvSpPr>
        <p:spPr>
          <a:xfrm>
            <a:off x="594360" y="6373368"/>
            <a:ext cx="8165465" cy="365760"/>
          </a:xfrm>
        </p:spPr>
        <p:txBody>
          <a:bodyPr wrap="square" tIns="0" bIns="0" anchor="b" anchorCtr="0"/>
          <a:lstStyle>
            <a:lvl1pPr marL="0" indent="0">
              <a:spcBef>
                <a:spcPts val="60"/>
              </a:spcBef>
              <a:buNone/>
              <a:defRPr sz="8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800632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12" cstate="screen">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bwMode="gray">
          <a:xfrm rot="16200000">
            <a:off x="-1078031" y="1091630"/>
            <a:ext cx="2365401" cy="184666"/>
          </a:xfrm>
          <a:prstGeom prst="rect">
            <a:avLst/>
          </a:prstGeom>
        </p:spPr>
        <p:txBody>
          <a:bodyPr wrap="none">
            <a:spAutoFit/>
          </a:bodyPr>
          <a:lstStyle/>
          <a:p>
            <a:pPr defTabSz="914400">
              <a:spcBef>
                <a:spcPct val="50000"/>
              </a:spcBef>
            </a:pPr>
            <a:r>
              <a:rPr lang="en-US" sz="600" dirty="0" smtClean="0">
                <a:solidFill>
                  <a:srgbClr val="5F5F5F"/>
                </a:solidFill>
                <a:latin typeface="Calibri"/>
                <a:cs typeface="Calibri"/>
              </a:rPr>
              <a:t>Copyright ©2012 The Nielsen Company. Confidential and proprietary.</a:t>
            </a:r>
            <a:endParaRPr lang="en-US" sz="600" dirty="0">
              <a:solidFill>
                <a:srgbClr val="5F5F5F"/>
              </a:solidFill>
              <a:latin typeface="Calibri"/>
              <a:cs typeface="Calibri"/>
            </a:endParaRPr>
          </a:p>
        </p:txBody>
      </p:sp>
      <p:sp>
        <p:nvSpPr>
          <p:cNvPr id="2" name="Title Placeholder 1"/>
          <p:cNvSpPr>
            <a:spLocks noGrp="1"/>
          </p:cNvSpPr>
          <p:nvPr>
            <p:ph type="title"/>
          </p:nvPr>
        </p:nvSpPr>
        <p:spPr>
          <a:xfrm>
            <a:off x="594360" y="676656"/>
            <a:ext cx="8165465" cy="571500"/>
          </a:xfrm>
          <a:prstGeom prst="rect">
            <a:avLst/>
          </a:prstGeom>
        </p:spPr>
        <p:txBody>
          <a:bodyPr vert="horz" wrap="square" lIns="91440" tIns="0" rIns="91440" bIns="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0" y="2020824"/>
            <a:ext cx="8165466" cy="4078224"/>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Box 17"/>
          <p:cNvSpPr txBox="1">
            <a:spLocks noChangeArrowheads="1"/>
          </p:cNvSpPr>
          <p:nvPr/>
        </p:nvSpPr>
        <p:spPr bwMode="auto">
          <a:xfrm>
            <a:off x="8880760" y="6600342"/>
            <a:ext cx="134652" cy="138499"/>
          </a:xfrm>
          <a:prstGeom prst="rect">
            <a:avLst/>
          </a:prstGeom>
          <a:noFill/>
          <a:ln w="9525">
            <a:noFill/>
            <a:miter lim="800000"/>
            <a:headEnd/>
            <a:tailEnd/>
          </a:ln>
          <a:effectLst/>
        </p:spPr>
        <p:txBody>
          <a:bodyPr wrap="none" lIns="0" tIns="0" rIns="0" bIns="0" anchor="ctr" anchorCtr="0">
            <a:spAutoFit/>
          </a:bodyPr>
          <a:lstStyle/>
          <a:p>
            <a:pPr algn="ctr" defTabSz="914400">
              <a:spcBef>
                <a:spcPts val="0"/>
              </a:spcBef>
            </a:pPr>
            <a:fld id="{0D7D805D-F6E5-43ED-9D8A-77676030D49C}" type="slidenum">
              <a:rPr lang="en-US" sz="900" b="0">
                <a:solidFill>
                  <a:srgbClr val="009DD9"/>
                </a:solidFill>
              </a:rPr>
              <a:pPr algn="ctr" defTabSz="914400">
                <a:spcBef>
                  <a:spcPts val="0"/>
                </a:spcBef>
              </a:pPr>
              <a:t>‹#›</a:t>
            </a:fld>
            <a:endParaRPr lang="en-US" sz="900" b="0" dirty="0">
              <a:solidFill>
                <a:srgbClr val="009DD9"/>
              </a:solidFill>
            </a:endParaRPr>
          </a:p>
        </p:txBody>
      </p:sp>
    </p:spTree>
    <p:extLst>
      <p:ext uri="{BB962C8B-B14F-4D97-AF65-F5344CB8AC3E}">
        <p14:creationId xmlns:p14="http://schemas.microsoft.com/office/powerpoint/2010/main" val="455964450"/>
      </p:ext>
    </p:extLst>
  </p:cSld>
  <p:clrMap bg1="lt1" tx1="dk1" bg2="lt2" tx2="dk2" accent1="accent1" accent2="accent2" accent3="accent3" accent4="accent4" accent5="accent5" accent6="accent6" hlink="hlink" folHlink="folHlink"/>
  <p:sldLayoutIdLst>
    <p:sldLayoutId id="2147483662"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6" r:id="rId10"/>
  </p:sldLayoutIdLst>
  <p:txStyles>
    <p:titleStyle>
      <a:lvl1pPr algn="l" defTabSz="457200" rtl="0" eaLnBrk="1" latinLnBrk="0" hangingPunct="1">
        <a:spcBef>
          <a:spcPct val="0"/>
        </a:spcBef>
        <a:buNone/>
        <a:defRPr sz="3000" kern="1200" cap="all" baseline="0">
          <a:solidFill>
            <a:srgbClr val="009DD9"/>
          </a:solidFill>
          <a:latin typeface="+mj-lt"/>
          <a:ea typeface="+mj-ea"/>
          <a:cs typeface="+mj-cs"/>
        </a:defRPr>
      </a:lvl1pPr>
    </p:titleStyle>
    <p:bodyStyle>
      <a:lvl1pPr marL="457200" indent="-457200" algn="l" defTabSz="457200" rtl="0" eaLnBrk="1" latinLnBrk="0" hangingPunct="1">
        <a:lnSpc>
          <a:spcPct val="100000"/>
        </a:lnSpc>
        <a:spcBef>
          <a:spcPts val="800"/>
        </a:spcBef>
        <a:buClr>
          <a:srgbClr val="5F5F5F"/>
        </a:buClr>
        <a:buFont typeface="Arial"/>
        <a:buChar char="•"/>
        <a:defRPr sz="1800" kern="1200" baseline="0">
          <a:solidFill>
            <a:srgbClr val="5F5F5F"/>
          </a:solidFill>
          <a:latin typeface="+mn-lt"/>
          <a:ea typeface="+mn-ea"/>
          <a:cs typeface="+mn-cs"/>
        </a:defRPr>
      </a:lvl1pPr>
      <a:lvl2pPr marL="908050" indent="-457200" algn="l" defTabSz="457200" rtl="0" eaLnBrk="1" latinLnBrk="0" hangingPunct="1">
        <a:lnSpc>
          <a:spcPct val="100000"/>
        </a:lnSpc>
        <a:spcBef>
          <a:spcPts val="800"/>
        </a:spcBef>
        <a:buClr>
          <a:srgbClr val="5F5F5F"/>
        </a:buClr>
        <a:buFont typeface="Arial" pitchFamily="34" charset="0"/>
        <a:buChar char="•"/>
        <a:defRPr sz="1600" kern="1200" baseline="0">
          <a:solidFill>
            <a:srgbClr val="5F5F5F"/>
          </a:solidFill>
          <a:latin typeface="+mn-lt"/>
          <a:ea typeface="+mn-ea"/>
          <a:cs typeface="+mn-cs"/>
        </a:defRPr>
      </a:lvl2pPr>
      <a:lvl3pPr marL="1371600" indent="-457200" algn="l" defTabSz="457200" rtl="0" eaLnBrk="1" latinLnBrk="0" hangingPunct="1">
        <a:lnSpc>
          <a:spcPct val="100000"/>
        </a:lnSpc>
        <a:spcBef>
          <a:spcPts val="700"/>
        </a:spcBef>
        <a:buClr>
          <a:srgbClr val="5F5F5F"/>
        </a:buClr>
        <a:buFont typeface="Arial"/>
        <a:buChar char="•"/>
        <a:defRPr sz="1400" kern="1200" baseline="0">
          <a:solidFill>
            <a:srgbClr val="5F5F5F"/>
          </a:solidFill>
          <a:latin typeface="+mn-lt"/>
          <a:ea typeface="+mn-ea"/>
          <a:cs typeface="+mn-cs"/>
        </a:defRPr>
      </a:lvl3pPr>
      <a:lvl4pPr marL="1825625" indent="-454025" algn="l" defTabSz="457200" rtl="0" eaLnBrk="1" latinLnBrk="0" hangingPunct="1">
        <a:lnSpc>
          <a:spcPct val="100000"/>
        </a:lnSpc>
        <a:spcBef>
          <a:spcPts val="700"/>
        </a:spcBef>
        <a:buClr>
          <a:srgbClr val="5F5F5F"/>
        </a:buClr>
        <a:buFont typeface="Arial" pitchFamily="34" charset="0"/>
        <a:buChar char="•"/>
        <a:defRPr sz="1200" kern="1200" baseline="0">
          <a:solidFill>
            <a:srgbClr val="5F5F5F"/>
          </a:solidFill>
          <a:latin typeface="+mn-lt"/>
          <a:ea typeface="+mn-ea"/>
          <a:cs typeface="+mn-cs"/>
        </a:defRPr>
      </a:lvl4pPr>
      <a:lvl5pPr marL="2286000" indent="-457200" algn="l" defTabSz="457200" rtl="0" eaLnBrk="1" latinLnBrk="0" hangingPunct="1">
        <a:lnSpc>
          <a:spcPct val="100000"/>
        </a:lnSpc>
        <a:spcBef>
          <a:spcPts val="700"/>
        </a:spcBef>
        <a:buClr>
          <a:srgbClr val="5F5F5F"/>
        </a:buClr>
        <a:buFont typeface="Arial" pitchFamily="34" charset="0"/>
        <a:buChar char="•"/>
        <a:defRPr sz="1200" kern="1200" baseline="0">
          <a:solidFill>
            <a:srgbClr val="5F5F5F"/>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gif"/><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emf"/><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7"/>
          </p:nvPr>
        </p:nvSpPr>
        <p:spPr/>
        <p:txBody>
          <a:bodyPr/>
          <a:lstStyle/>
          <a:p>
            <a:endParaRPr lang="en-IN" dirty="0"/>
          </a:p>
        </p:txBody>
      </p:sp>
      <p:sp>
        <p:nvSpPr>
          <p:cNvPr id="5" name="Title 4"/>
          <p:cNvSpPr>
            <a:spLocks noGrp="1"/>
          </p:cNvSpPr>
          <p:nvPr>
            <p:ph type="ctrTitle"/>
          </p:nvPr>
        </p:nvSpPr>
        <p:spPr/>
        <p:txBody>
          <a:bodyPr/>
          <a:lstStyle/>
          <a:p>
            <a:r>
              <a:rPr lang="en-US" dirty="0"/>
              <a:t>Nielsen </a:t>
            </a:r>
            <a:r>
              <a:rPr lang="en-US" dirty="0" smtClean="0"/>
              <a:t>MARKETPLACE PILOT</a:t>
            </a:r>
            <a:endParaRPr lang="en-IN" dirty="0"/>
          </a:p>
        </p:txBody>
      </p:sp>
      <p:sp>
        <p:nvSpPr>
          <p:cNvPr id="6" name="Subtitle 5"/>
          <p:cNvSpPr>
            <a:spLocks noGrp="1"/>
          </p:cNvSpPr>
          <p:nvPr>
            <p:ph type="subTitle" idx="1"/>
          </p:nvPr>
        </p:nvSpPr>
        <p:spPr/>
        <p:txBody>
          <a:bodyPr/>
          <a:lstStyle/>
          <a:p>
            <a:r>
              <a:rPr lang="en-US" dirty="0" smtClean="0"/>
              <a:t>Solution architecture</a:t>
            </a:r>
            <a:endParaRPr lang="en-IN" dirty="0"/>
          </a:p>
        </p:txBody>
      </p:sp>
    </p:spTree>
    <p:extLst>
      <p:ext uri="{BB962C8B-B14F-4D97-AF65-F5344CB8AC3E}">
        <p14:creationId xmlns:p14="http://schemas.microsoft.com/office/powerpoint/2010/main" val="35754453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Solution architecture – details (CONTD.)</a:t>
            </a:r>
            <a:endParaRPr lang="en-IN" dirty="0"/>
          </a:p>
        </p:txBody>
      </p:sp>
      <p:sp>
        <p:nvSpPr>
          <p:cNvPr id="6" name="Text Placeholder 5"/>
          <p:cNvSpPr>
            <a:spLocks noGrp="1"/>
          </p:cNvSpPr>
          <p:nvPr>
            <p:ph type="body" idx="13"/>
          </p:nvPr>
        </p:nvSpPr>
        <p:spPr/>
        <p:txBody>
          <a:bodyPr/>
          <a:lstStyle/>
          <a:p>
            <a:endParaRPr lang="en-IN" dirty="0"/>
          </a:p>
        </p:txBody>
      </p:sp>
      <p:sp>
        <p:nvSpPr>
          <p:cNvPr id="7" name="Content Placeholder 6"/>
          <p:cNvSpPr>
            <a:spLocks noGrp="1"/>
          </p:cNvSpPr>
          <p:nvPr>
            <p:ph sz="quarter" idx="14"/>
          </p:nvPr>
        </p:nvSpPr>
        <p:spPr>
          <a:xfrm>
            <a:off x="594360" y="1676400"/>
            <a:ext cx="8165465" cy="4876800"/>
          </a:xfrm>
        </p:spPr>
        <p:txBody>
          <a:bodyPr/>
          <a:lstStyle/>
          <a:p>
            <a:r>
              <a:rPr lang="en-US" dirty="0" smtClean="0"/>
              <a:t>Computations in the Master MarketPlace DB</a:t>
            </a:r>
          </a:p>
          <a:p>
            <a:pPr lvl="1"/>
            <a:r>
              <a:rPr lang="en-US" dirty="0" smtClean="0"/>
              <a:t>Following computations would be performed in the Master MarketPlace Netezza server, post the extraction process:</a:t>
            </a:r>
          </a:p>
          <a:p>
            <a:pPr lvl="2">
              <a:spcBef>
                <a:spcPts val="600"/>
              </a:spcBef>
            </a:pPr>
            <a:r>
              <a:rPr lang="en-US" dirty="0"/>
              <a:t>Compute product description for each product, based on the product’s competitive category specific algorithm</a:t>
            </a:r>
          </a:p>
          <a:p>
            <a:pPr lvl="2">
              <a:spcBef>
                <a:spcPts val="600"/>
              </a:spcBef>
            </a:pPr>
            <a:r>
              <a:rPr lang="en-US" dirty="0"/>
              <a:t>Compute Absolute distance to provide stores with in a given radius  based on store and consumer location latitude/longitude coordinates. </a:t>
            </a:r>
          </a:p>
          <a:p>
            <a:r>
              <a:rPr lang="en-US" dirty="0" smtClean="0"/>
              <a:t>Data </a:t>
            </a:r>
            <a:r>
              <a:rPr lang="en-US" dirty="0" smtClean="0"/>
              <a:t>Replication</a:t>
            </a:r>
            <a:endParaRPr lang="en-US" dirty="0"/>
          </a:p>
          <a:p>
            <a:pPr lvl="1"/>
            <a:r>
              <a:rPr lang="en-US" dirty="0" smtClean="0"/>
              <a:t>The final data in the master MarketPlace DB would have the required computations performed on the filtered data</a:t>
            </a:r>
          </a:p>
          <a:p>
            <a:pPr lvl="1"/>
            <a:r>
              <a:rPr lang="en-US" dirty="0" smtClean="0"/>
              <a:t>This would be replicated to the MarketPlace DBs in the remaining Netezza servers</a:t>
            </a:r>
            <a:endParaRPr lang="en-US" dirty="0"/>
          </a:p>
          <a:p>
            <a:pPr lvl="1"/>
            <a:endParaRPr lang="en-US" dirty="0" smtClean="0"/>
          </a:p>
          <a:p>
            <a:pPr lvl="2"/>
            <a:endParaRPr lang="en-US" dirty="0" smtClean="0"/>
          </a:p>
          <a:p>
            <a:endParaRPr lang="en-US" dirty="0" smtClean="0"/>
          </a:p>
          <a:p>
            <a:endParaRPr lang="en-IN" dirty="0"/>
          </a:p>
        </p:txBody>
      </p:sp>
    </p:spTree>
    <p:extLst>
      <p:ext uri="{BB962C8B-B14F-4D97-AF65-F5344CB8AC3E}">
        <p14:creationId xmlns:p14="http://schemas.microsoft.com/office/powerpoint/2010/main" val="12610625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architecture – details (CONTD.)</a:t>
            </a:r>
          </a:p>
        </p:txBody>
      </p:sp>
      <p:sp>
        <p:nvSpPr>
          <p:cNvPr id="3" name="Text Placeholder 2"/>
          <p:cNvSpPr>
            <a:spLocks noGrp="1"/>
          </p:cNvSpPr>
          <p:nvPr>
            <p:ph type="body" idx="13"/>
          </p:nvPr>
        </p:nvSpPr>
        <p:spPr/>
        <p:txBody>
          <a:bodyPr/>
          <a:lstStyle/>
          <a:p>
            <a:endParaRPr lang="en-US"/>
          </a:p>
        </p:txBody>
      </p:sp>
      <p:sp>
        <p:nvSpPr>
          <p:cNvPr id="4" name="Content Placeholder 3"/>
          <p:cNvSpPr>
            <a:spLocks noGrp="1"/>
          </p:cNvSpPr>
          <p:nvPr>
            <p:ph sz="quarter" idx="14"/>
          </p:nvPr>
        </p:nvSpPr>
        <p:spPr>
          <a:xfrm>
            <a:off x="594360" y="1676400"/>
            <a:ext cx="8165465" cy="4079875"/>
          </a:xfrm>
        </p:spPr>
        <p:txBody>
          <a:bodyPr/>
          <a:lstStyle/>
          <a:p>
            <a:r>
              <a:rPr lang="en-US" dirty="0" smtClean="0"/>
              <a:t>Dynamic Load Balancer (DLB)</a:t>
            </a:r>
          </a:p>
          <a:p>
            <a:pPr lvl="1"/>
            <a:r>
              <a:rPr lang="en-US" dirty="0" smtClean="0"/>
              <a:t>Configurations required to utilize the dynamic load balancer component must be done in advance. </a:t>
            </a:r>
          </a:p>
          <a:p>
            <a:r>
              <a:rPr lang="en-US" dirty="0" smtClean="0"/>
              <a:t>Product </a:t>
            </a:r>
            <a:r>
              <a:rPr lang="en-US" dirty="0"/>
              <a:t>Availability API</a:t>
            </a:r>
          </a:p>
          <a:p>
            <a:pPr lvl="1"/>
            <a:r>
              <a:rPr lang="en-US" dirty="0" smtClean="0"/>
              <a:t>Product availability API will utilize Dynamic Load Balancer component to identify the least loaded Netezza server available to execute the query and direct the query to it</a:t>
            </a:r>
          </a:p>
          <a:p>
            <a:pPr lvl="1"/>
            <a:r>
              <a:rPr lang="en-US" dirty="0" smtClean="0"/>
              <a:t>Product </a:t>
            </a:r>
            <a:r>
              <a:rPr lang="en-US" dirty="0"/>
              <a:t>availability API will do the following: </a:t>
            </a:r>
          </a:p>
          <a:p>
            <a:pPr lvl="2">
              <a:spcBef>
                <a:spcPts val="600"/>
              </a:spcBef>
            </a:pPr>
            <a:r>
              <a:rPr lang="en-US" dirty="0" smtClean="0"/>
              <a:t>Find </a:t>
            </a:r>
            <a:r>
              <a:rPr lang="en-US" dirty="0"/>
              <a:t>products matching the search criteria</a:t>
            </a:r>
          </a:p>
          <a:p>
            <a:pPr lvl="2">
              <a:spcBef>
                <a:spcPts val="600"/>
              </a:spcBef>
            </a:pPr>
            <a:r>
              <a:rPr lang="en-US" dirty="0"/>
              <a:t>Find stores within a given radius (absolute distance) that are selling the matching products</a:t>
            </a:r>
          </a:p>
          <a:p>
            <a:pPr lvl="2">
              <a:spcBef>
                <a:spcPts val="600"/>
              </a:spcBef>
            </a:pPr>
            <a:r>
              <a:rPr lang="en-US" dirty="0"/>
              <a:t>Return absolute distance to the stores found (above) based on store and consumer location latitude/longitude coordinates. </a:t>
            </a:r>
          </a:p>
          <a:p>
            <a:endParaRPr lang="en-US" dirty="0"/>
          </a:p>
        </p:txBody>
      </p:sp>
      <p:sp>
        <p:nvSpPr>
          <p:cNvPr id="5" name="Text Placeholder 4"/>
          <p:cNvSpPr>
            <a:spLocks noGrp="1"/>
          </p:cNvSpPr>
          <p:nvPr>
            <p:ph type="body" idx="15"/>
          </p:nvPr>
        </p:nvSpPr>
        <p:spPr/>
        <p:txBody>
          <a:bodyPr/>
          <a:lstStyle/>
          <a:p>
            <a:endParaRPr lang="en-US"/>
          </a:p>
        </p:txBody>
      </p:sp>
    </p:spTree>
    <p:extLst>
      <p:ext uri="{BB962C8B-B14F-4D97-AF65-F5344CB8AC3E}">
        <p14:creationId xmlns:p14="http://schemas.microsoft.com/office/powerpoint/2010/main" val="408514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architecture</a:t>
            </a:r>
            <a:endParaRPr lang="en-IN" dirty="0"/>
          </a:p>
        </p:txBody>
      </p:sp>
      <p:sp>
        <p:nvSpPr>
          <p:cNvPr id="3" name="Text Placeholder 2"/>
          <p:cNvSpPr>
            <a:spLocks noGrp="1"/>
          </p:cNvSpPr>
          <p:nvPr>
            <p:ph type="body" idx="13"/>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 y="1743075"/>
            <a:ext cx="8020050" cy="458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1832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architecture</a:t>
            </a:r>
            <a:endParaRPr lang="en-IN" dirty="0"/>
          </a:p>
        </p:txBody>
      </p:sp>
      <p:sp>
        <p:nvSpPr>
          <p:cNvPr id="3" name="Text Placeholder 2"/>
          <p:cNvSpPr>
            <a:spLocks noGrp="1"/>
          </p:cNvSpPr>
          <p:nvPr>
            <p:ph type="body" idx="13"/>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802005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6254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QUESTIONS</a:t>
            </a:r>
            <a:endParaRPr lang="en-IN" dirty="0"/>
          </a:p>
        </p:txBody>
      </p:sp>
      <p:sp>
        <p:nvSpPr>
          <p:cNvPr id="3" name="Text Placeholder 2"/>
          <p:cNvSpPr>
            <a:spLocks noGrp="1"/>
          </p:cNvSpPr>
          <p:nvPr>
            <p:ph type="body" idx="13"/>
          </p:nvPr>
        </p:nvSpPr>
        <p:spPr/>
        <p:txBody>
          <a:bodyPr/>
          <a:lstStyle/>
          <a:p>
            <a:endParaRPr lang="en-IN" dirty="0"/>
          </a:p>
        </p:txBody>
      </p:sp>
      <p:sp>
        <p:nvSpPr>
          <p:cNvPr id="4" name="Content Placeholder 3"/>
          <p:cNvSpPr>
            <a:spLocks noGrp="1"/>
          </p:cNvSpPr>
          <p:nvPr>
            <p:ph sz="quarter" idx="14"/>
          </p:nvPr>
        </p:nvSpPr>
        <p:spPr>
          <a:xfrm>
            <a:off x="594360" y="1711325"/>
            <a:ext cx="8165465" cy="4079875"/>
          </a:xfrm>
        </p:spPr>
        <p:txBody>
          <a:bodyPr/>
          <a:lstStyle/>
          <a:p>
            <a:r>
              <a:rPr lang="en-US" dirty="0" smtClean="0"/>
              <a:t>Refresh Frequency</a:t>
            </a:r>
          </a:p>
          <a:p>
            <a:pPr lvl="1"/>
            <a:r>
              <a:rPr lang="en-US" dirty="0"/>
              <a:t>AOD Core/Syndicated database is currently updated on a bi-weekly schedule. So Marketplace data sync up will be done bi – weekly basis as like AOD Core</a:t>
            </a:r>
            <a:endParaRPr lang="en-US" dirty="0" smtClean="0"/>
          </a:p>
        </p:txBody>
      </p:sp>
      <p:sp>
        <p:nvSpPr>
          <p:cNvPr id="5" name="Text Placeholder 4"/>
          <p:cNvSpPr>
            <a:spLocks noGrp="1"/>
          </p:cNvSpPr>
          <p:nvPr>
            <p:ph type="body" idx="15"/>
          </p:nvPr>
        </p:nvSpPr>
        <p:spPr/>
        <p:txBody>
          <a:bodyPr/>
          <a:lstStyle/>
          <a:p>
            <a:endParaRPr lang="en-IN" dirty="0"/>
          </a:p>
        </p:txBody>
      </p:sp>
    </p:spTree>
    <p:extLst>
      <p:ext uri="{BB962C8B-B14F-4D97-AF65-F5344CB8AC3E}">
        <p14:creationId xmlns:p14="http://schemas.microsoft.com/office/powerpoint/2010/main" val="3181975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list – HARDWARE</a:t>
            </a:r>
            <a:endParaRPr lang="en-IN" dirty="0"/>
          </a:p>
        </p:txBody>
      </p:sp>
      <p:sp>
        <p:nvSpPr>
          <p:cNvPr id="3" name="Text Placeholder 2"/>
          <p:cNvSpPr>
            <a:spLocks noGrp="1"/>
          </p:cNvSpPr>
          <p:nvPr>
            <p:ph type="body" idx="13"/>
          </p:nvPr>
        </p:nvSpPr>
        <p:spPr/>
        <p:txBody>
          <a:bodyPr/>
          <a:lstStyle/>
          <a:p>
            <a:r>
              <a:rPr lang="en-US" dirty="0" smtClean="0"/>
              <a:t>Hardware Components</a:t>
            </a:r>
            <a:endParaRPr lang="en-IN" dirty="0"/>
          </a:p>
        </p:txBody>
      </p:sp>
      <p:graphicFrame>
        <p:nvGraphicFramePr>
          <p:cNvPr id="6" name="Content Placeholder 5"/>
          <p:cNvGraphicFramePr>
            <a:graphicFrameLocks noGrp="1"/>
          </p:cNvGraphicFramePr>
          <p:nvPr>
            <p:ph sz="quarter" idx="14"/>
            <p:extLst>
              <p:ext uri="{D42A27DB-BD31-4B8C-83A1-F6EECF244321}">
                <p14:modId xmlns:p14="http://schemas.microsoft.com/office/powerpoint/2010/main" val="2109933280"/>
              </p:ext>
            </p:extLst>
          </p:nvPr>
        </p:nvGraphicFramePr>
        <p:xfrm>
          <a:off x="685800" y="1712844"/>
          <a:ext cx="8001000" cy="2113280"/>
        </p:xfrm>
        <a:graphic>
          <a:graphicData uri="http://schemas.openxmlformats.org/drawingml/2006/table">
            <a:tbl>
              <a:tblPr firstRow="1" bandRow="1">
                <a:tableStyleId>{5C22544A-7EE6-4342-B048-85BDC9FD1C3A}</a:tableStyleId>
              </a:tblPr>
              <a:tblGrid>
                <a:gridCol w="1546412"/>
                <a:gridCol w="4840941"/>
                <a:gridCol w="1613647"/>
              </a:tblGrid>
              <a:tr h="370840">
                <a:tc>
                  <a:txBody>
                    <a:bodyPr/>
                    <a:lstStyle/>
                    <a:p>
                      <a:r>
                        <a:rPr lang="en-US" sz="1200" dirty="0" smtClean="0"/>
                        <a:t>Component Name</a:t>
                      </a:r>
                      <a:endParaRPr lang="en-IN" sz="1200" dirty="0"/>
                    </a:p>
                  </a:txBody>
                  <a:tcPr/>
                </a:tc>
                <a:tc>
                  <a:txBody>
                    <a:bodyPr/>
                    <a:lstStyle/>
                    <a:p>
                      <a:r>
                        <a:rPr lang="en-US" sz="1200" dirty="0" smtClean="0"/>
                        <a:t>Description</a:t>
                      </a:r>
                      <a:endParaRPr lang="en-IN" sz="1200" dirty="0"/>
                    </a:p>
                  </a:txBody>
                  <a:tcPr/>
                </a:tc>
                <a:tc>
                  <a:txBody>
                    <a:bodyPr/>
                    <a:lstStyle/>
                    <a:p>
                      <a:r>
                        <a:rPr lang="en-US" sz="1200" dirty="0" smtClean="0"/>
                        <a:t>Technology</a:t>
                      </a:r>
                      <a:endParaRPr lang="en-IN" sz="1200" dirty="0"/>
                    </a:p>
                  </a:txBody>
                  <a:tcPr/>
                </a:tc>
              </a:tr>
              <a:tr h="370840">
                <a:tc>
                  <a:txBody>
                    <a:bodyPr/>
                    <a:lstStyle/>
                    <a:p>
                      <a:r>
                        <a:rPr lang="en-US" sz="1200" dirty="0" smtClean="0"/>
                        <a:t>Netezza DB Servers (AOD &amp; MarketPlace)</a:t>
                      </a:r>
                      <a:endParaRPr lang="en-IN" sz="1200" dirty="0"/>
                    </a:p>
                  </a:txBody>
                  <a:tcPr/>
                </a:tc>
                <a:tc>
                  <a:txBody>
                    <a:bodyPr/>
                    <a:lstStyle/>
                    <a:p>
                      <a:r>
                        <a:rPr lang="en-US" sz="1200" dirty="0" smtClean="0"/>
                        <a:t>Netezza database </a:t>
                      </a:r>
                      <a:r>
                        <a:rPr lang="en-US" sz="1200" baseline="0" dirty="0" smtClean="0"/>
                        <a:t>server hosting AOD Planners production database and MarketPlace Netezza server hosting the target MarketPlace DB</a:t>
                      </a:r>
                      <a:endParaRPr lang="en-IN" sz="1200" dirty="0"/>
                    </a:p>
                  </a:txBody>
                  <a:tcPr/>
                </a:tc>
                <a:tc>
                  <a:txBody>
                    <a:bodyPr/>
                    <a:lstStyle/>
                    <a:p>
                      <a:r>
                        <a:rPr lang="en-US" sz="1200" dirty="0" smtClean="0"/>
                        <a:t>Netezza Database Server</a:t>
                      </a:r>
                      <a:endParaRPr lang="en-IN" sz="1200" dirty="0"/>
                    </a:p>
                  </a:txBody>
                  <a:tcPr/>
                </a:tc>
              </a:tr>
              <a:tr h="370840">
                <a:tc>
                  <a:txBody>
                    <a:bodyPr/>
                    <a:lstStyle/>
                    <a:p>
                      <a:r>
                        <a:rPr lang="en-US" sz="1200" dirty="0" smtClean="0"/>
                        <a:t>MFT Server</a:t>
                      </a:r>
                      <a:endParaRPr lang="en-IN" sz="1200" dirty="0"/>
                    </a:p>
                  </a:txBody>
                  <a:tcPr/>
                </a:tc>
                <a:tc>
                  <a:txBody>
                    <a:bodyPr/>
                    <a:lstStyle/>
                    <a:p>
                      <a:r>
                        <a:rPr lang="en-US" sz="1200" dirty="0" smtClean="0"/>
                        <a:t>TIBCO</a:t>
                      </a:r>
                      <a:r>
                        <a:rPr lang="en-US" sz="1200" baseline="0" dirty="0" smtClean="0"/>
                        <a:t> Managed File Transfer (MFT) server, where the releasable stores file will be received from Market Masters mainframe</a:t>
                      </a:r>
                      <a:endParaRPr lang="en-IN" sz="1200" dirty="0"/>
                    </a:p>
                  </a:txBody>
                  <a:tcPr/>
                </a:tc>
                <a:tc>
                  <a:txBody>
                    <a:bodyPr/>
                    <a:lstStyle/>
                    <a:p>
                      <a:r>
                        <a:rPr lang="en-US" sz="1200" dirty="0" smtClean="0"/>
                        <a:t>FTP Server</a:t>
                      </a:r>
                      <a:endParaRPr lang="en-IN" sz="1200" dirty="0"/>
                    </a:p>
                  </a:txBody>
                  <a:tcPr/>
                </a:tc>
              </a:tr>
              <a:tr h="370840">
                <a:tc>
                  <a:txBody>
                    <a:bodyPr/>
                    <a:lstStyle/>
                    <a:p>
                      <a:r>
                        <a:rPr lang="en-US" sz="1200" dirty="0" smtClean="0"/>
                        <a:t>Application Server</a:t>
                      </a:r>
                      <a:endParaRPr lang="en-IN" sz="1200" dirty="0"/>
                    </a:p>
                  </a:txBody>
                  <a:tcPr/>
                </a:tc>
                <a:tc>
                  <a:txBody>
                    <a:bodyPr/>
                    <a:lstStyle/>
                    <a:p>
                      <a:r>
                        <a:rPr lang="en-US" sz="1200" kern="1200" dirty="0" smtClean="0">
                          <a:solidFill>
                            <a:schemeClr val="dk1"/>
                          </a:solidFill>
                          <a:latin typeface="+mn-lt"/>
                          <a:ea typeface="+mn-ea"/>
                          <a:cs typeface="+mn-cs"/>
                        </a:rPr>
                        <a:t>Server hosting</a:t>
                      </a:r>
                      <a:r>
                        <a:rPr lang="en-US" sz="1200" kern="1200" baseline="0" dirty="0" smtClean="0">
                          <a:solidFill>
                            <a:schemeClr val="dk1"/>
                          </a:solidFill>
                          <a:latin typeface="+mn-lt"/>
                          <a:ea typeface="+mn-ea"/>
                          <a:cs typeface="+mn-cs"/>
                        </a:rPr>
                        <a:t> product availability services and exposes them as </a:t>
                      </a:r>
                      <a:r>
                        <a:rPr lang="en-US" sz="1200" kern="1200" baseline="0" dirty="0" err="1" smtClean="0">
                          <a:solidFill>
                            <a:schemeClr val="dk1"/>
                          </a:solidFill>
                          <a:latin typeface="+mn-lt"/>
                          <a:ea typeface="+mn-ea"/>
                          <a:cs typeface="+mn-cs"/>
                        </a:rPr>
                        <a:t>RESTful</a:t>
                      </a:r>
                      <a:r>
                        <a:rPr lang="en-US" sz="1200" kern="1200" baseline="0" dirty="0" smtClean="0">
                          <a:solidFill>
                            <a:schemeClr val="dk1"/>
                          </a:solidFill>
                          <a:latin typeface="+mn-lt"/>
                          <a:ea typeface="+mn-ea"/>
                          <a:cs typeface="+mn-cs"/>
                        </a:rPr>
                        <a:t> services, using the REST plugin</a:t>
                      </a:r>
                      <a:endParaRPr lang="en-IN" sz="1200" kern="1200" dirty="0">
                        <a:solidFill>
                          <a:schemeClr val="dk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TIBCO</a:t>
                      </a:r>
                      <a:r>
                        <a:rPr lang="en-US" sz="1200" baseline="0" dirty="0" smtClean="0"/>
                        <a:t> BW</a:t>
                      </a:r>
                      <a:endParaRPr lang="en-IN" sz="1200" dirty="0" smtClean="0"/>
                    </a:p>
                  </a:txBody>
                  <a:tcPr/>
                </a:tc>
              </a:tr>
              <a:tr h="370840">
                <a:tc>
                  <a:txBody>
                    <a:bodyPr/>
                    <a:lstStyle/>
                    <a:p>
                      <a:r>
                        <a:rPr lang="en-US" sz="1200" dirty="0" smtClean="0"/>
                        <a:t>Web Server</a:t>
                      </a:r>
                      <a:endParaRPr lang="en-IN" sz="1200" dirty="0"/>
                    </a:p>
                  </a:txBody>
                  <a:tcPr/>
                </a:tc>
                <a:tc>
                  <a:txBody>
                    <a:bodyPr/>
                    <a:lstStyle/>
                    <a:p>
                      <a:r>
                        <a:rPr lang="en-US" sz="1200" kern="1200" dirty="0" smtClean="0">
                          <a:solidFill>
                            <a:schemeClr val="dk1"/>
                          </a:solidFill>
                          <a:latin typeface="+mn-lt"/>
                          <a:ea typeface="+mn-ea"/>
                          <a:cs typeface="+mn-cs"/>
                        </a:rPr>
                        <a:t>Web server hardware</a:t>
                      </a:r>
                      <a:endParaRPr lang="en-IN" sz="1200" kern="1200" dirty="0">
                        <a:solidFill>
                          <a:schemeClr val="dk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200" dirty="0" smtClean="0"/>
                        <a:t>Apache</a:t>
                      </a:r>
                      <a:r>
                        <a:rPr lang="en-IN" sz="1200" baseline="0" dirty="0" smtClean="0"/>
                        <a:t> Web Server</a:t>
                      </a:r>
                      <a:endParaRPr lang="en-IN" sz="1200" dirty="0" smtClean="0"/>
                    </a:p>
                  </a:txBody>
                  <a:tcPr/>
                </a:tc>
              </a:tr>
            </a:tbl>
          </a:graphicData>
        </a:graphic>
      </p:graphicFrame>
      <p:sp>
        <p:nvSpPr>
          <p:cNvPr id="5" name="Text Placeholder 4"/>
          <p:cNvSpPr>
            <a:spLocks noGrp="1"/>
          </p:cNvSpPr>
          <p:nvPr>
            <p:ph type="body" idx="15"/>
          </p:nvPr>
        </p:nvSpPr>
        <p:spPr/>
        <p:txBody>
          <a:bodyPr/>
          <a:lstStyle/>
          <a:p>
            <a:endParaRPr lang="en-IN" dirty="0"/>
          </a:p>
        </p:txBody>
      </p:sp>
    </p:spTree>
    <p:extLst>
      <p:ext uri="{BB962C8B-B14F-4D97-AF65-F5344CB8AC3E}">
        <p14:creationId xmlns:p14="http://schemas.microsoft.com/office/powerpoint/2010/main" val="12737209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list – THIRD PARTY SOFTWARE</a:t>
            </a:r>
            <a:endParaRPr lang="en-IN" dirty="0"/>
          </a:p>
        </p:txBody>
      </p:sp>
      <p:sp>
        <p:nvSpPr>
          <p:cNvPr id="3" name="Text Placeholder 2"/>
          <p:cNvSpPr>
            <a:spLocks noGrp="1"/>
          </p:cNvSpPr>
          <p:nvPr>
            <p:ph type="body" idx="13"/>
          </p:nvPr>
        </p:nvSpPr>
        <p:spPr/>
        <p:txBody>
          <a:bodyPr/>
          <a:lstStyle/>
          <a:p>
            <a:r>
              <a:rPr lang="en-US" dirty="0" smtClean="0"/>
              <a:t>Third Party Software Components</a:t>
            </a:r>
            <a:endParaRPr lang="en-IN" dirty="0"/>
          </a:p>
        </p:txBody>
      </p:sp>
      <p:graphicFrame>
        <p:nvGraphicFramePr>
          <p:cNvPr id="6" name="Content Placeholder 5"/>
          <p:cNvGraphicFramePr>
            <a:graphicFrameLocks noGrp="1"/>
          </p:cNvGraphicFramePr>
          <p:nvPr>
            <p:ph sz="quarter" idx="14"/>
            <p:extLst>
              <p:ext uri="{D42A27DB-BD31-4B8C-83A1-F6EECF244321}">
                <p14:modId xmlns:p14="http://schemas.microsoft.com/office/powerpoint/2010/main" val="3765189727"/>
              </p:ext>
            </p:extLst>
          </p:nvPr>
        </p:nvGraphicFramePr>
        <p:xfrm>
          <a:off x="609600" y="1712844"/>
          <a:ext cx="8166100" cy="4211320"/>
        </p:xfrm>
        <a:graphic>
          <a:graphicData uri="http://schemas.openxmlformats.org/drawingml/2006/table">
            <a:tbl>
              <a:tblPr firstRow="1" bandRow="1">
                <a:tableStyleId>{5C22544A-7EE6-4342-B048-85BDC9FD1C3A}</a:tableStyleId>
              </a:tblPr>
              <a:tblGrid>
                <a:gridCol w="1387475"/>
                <a:gridCol w="4479925"/>
                <a:gridCol w="1311275"/>
                <a:gridCol w="987425"/>
              </a:tblGrid>
              <a:tr h="370840">
                <a:tc>
                  <a:txBody>
                    <a:bodyPr/>
                    <a:lstStyle/>
                    <a:p>
                      <a:r>
                        <a:rPr lang="en-US" sz="1200" dirty="0" smtClean="0"/>
                        <a:t>Component Name</a:t>
                      </a:r>
                      <a:endParaRPr lang="en-IN" sz="1200" dirty="0"/>
                    </a:p>
                  </a:txBody>
                  <a:tcPr/>
                </a:tc>
                <a:tc>
                  <a:txBody>
                    <a:bodyPr/>
                    <a:lstStyle/>
                    <a:p>
                      <a:r>
                        <a:rPr lang="en-US" sz="1200" dirty="0" smtClean="0"/>
                        <a:t>Description</a:t>
                      </a:r>
                      <a:endParaRPr lang="en-IN" sz="1200" dirty="0"/>
                    </a:p>
                  </a:txBody>
                  <a:tcPr/>
                </a:tc>
                <a:tc>
                  <a:txBody>
                    <a:bodyPr/>
                    <a:lstStyle/>
                    <a:p>
                      <a:r>
                        <a:rPr lang="en-US" sz="1200" dirty="0" smtClean="0"/>
                        <a:t>Technology</a:t>
                      </a:r>
                      <a:endParaRPr lang="en-IN" sz="1200" dirty="0"/>
                    </a:p>
                  </a:txBody>
                  <a:tcPr/>
                </a:tc>
                <a:tc>
                  <a:txBody>
                    <a:bodyPr/>
                    <a:lstStyle/>
                    <a:p>
                      <a:r>
                        <a:rPr lang="en-US" sz="1200" dirty="0" smtClean="0"/>
                        <a:t>Complexity</a:t>
                      </a:r>
                      <a:endParaRPr lang="en-IN" sz="1200" dirty="0"/>
                    </a:p>
                  </a:txBody>
                  <a:tcPr/>
                </a:tc>
              </a:tr>
              <a:tr h="370840">
                <a:tc>
                  <a:txBody>
                    <a:bodyPr/>
                    <a:lstStyle/>
                    <a:p>
                      <a:r>
                        <a:rPr lang="en-US" sz="1200" dirty="0" smtClean="0"/>
                        <a:t>API</a:t>
                      </a:r>
                      <a:r>
                        <a:rPr lang="en-US" sz="1200" baseline="0" dirty="0" smtClean="0"/>
                        <a:t> Management Portal</a:t>
                      </a:r>
                      <a:endParaRPr lang="en-IN" sz="1200" dirty="0"/>
                    </a:p>
                  </a:txBody>
                  <a:tcPr/>
                </a:tc>
                <a:tc>
                  <a:txBody>
                    <a:bodyPr/>
                    <a:lstStyle/>
                    <a:p>
                      <a:r>
                        <a:rPr lang="en-US" sz="1200" dirty="0" smtClean="0"/>
                        <a:t>Developer</a:t>
                      </a:r>
                      <a:r>
                        <a:rPr lang="en-US" sz="1200" baseline="0" dirty="0" smtClean="0"/>
                        <a:t> portal where developers can register API, configure and control access plans and monitor usage </a:t>
                      </a:r>
                      <a:endParaRPr lang="en-IN" sz="1200" dirty="0"/>
                    </a:p>
                  </a:txBody>
                  <a:tcPr/>
                </a:tc>
                <a:tc>
                  <a:txBody>
                    <a:bodyPr/>
                    <a:lstStyle/>
                    <a:p>
                      <a:r>
                        <a:rPr lang="en-US" sz="1200" dirty="0" smtClean="0"/>
                        <a:t>TIBCO API</a:t>
                      </a:r>
                      <a:r>
                        <a:rPr lang="en-US" sz="1200" baseline="0" dirty="0" smtClean="0"/>
                        <a:t> Exchange -Management </a:t>
                      </a:r>
                      <a:r>
                        <a:rPr lang="en-US" sz="1200" baseline="0" dirty="0" smtClean="0"/>
                        <a:t>Portal</a:t>
                      </a:r>
                      <a:endParaRPr lang="en-IN" sz="1200" dirty="0"/>
                    </a:p>
                  </a:txBody>
                  <a:tcPr/>
                </a:tc>
                <a:tc>
                  <a:txBody>
                    <a:bodyPr/>
                    <a:lstStyle/>
                    <a:p>
                      <a:r>
                        <a:rPr lang="en-US" sz="1200" dirty="0" smtClean="0"/>
                        <a:t>Medium</a:t>
                      </a:r>
                      <a:endParaRPr lang="en-IN" sz="1200" dirty="0"/>
                    </a:p>
                  </a:txBody>
                  <a:tcPr/>
                </a:tc>
              </a:tr>
              <a:tr h="370840">
                <a:tc>
                  <a:txBody>
                    <a:bodyPr/>
                    <a:lstStyle/>
                    <a:p>
                      <a:r>
                        <a:rPr lang="en-US" sz="1200" dirty="0" smtClean="0"/>
                        <a:t>API Traffic Manager</a:t>
                      </a:r>
                      <a:endParaRPr lang="en-IN" sz="1200" dirty="0"/>
                    </a:p>
                  </a:txBody>
                  <a:tcPr/>
                </a:tc>
                <a:tc>
                  <a:txBody>
                    <a:bodyPr/>
                    <a:lstStyle/>
                    <a:p>
                      <a:r>
                        <a:rPr lang="en-US" sz="1200" dirty="0" smtClean="0"/>
                        <a:t>Proxy/gateway that authenticates/authorizes</a:t>
                      </a:r>
                      <a:r>
                        <a:rPr lang="en-US" sz="1200" baseline="0" dirty="0" smtClean="0"/>
                        <a:t> incoming API requests, controls access based on the access plan, throttles and redirects requests to Nielsen</a:t>
                      </a:r>
                      <a:endParaRPr lang="en-IN" sz="1200" dirty="0"/>
                    </a:p>
                  </a:txBody>
                  <a:tcPr/>
                </a:tc>
                <a:tc>
                  <a:txBody>
                    <a:bodyPr/>
                    <a:lstStyle/>
                    <a:p>
                      <a:r>
                        <a:rPr lang="en-US" sz="1200" dirty="0" smtClean="0"/>
                        <a:t>TIBCO API</a:t>
                      </a:r>
                      <a:r>
                        <a:rPr lang="en-US" sz="1200" baseline="0" dirty="0" smtClean="0"/>
                        <a:t> Exchange -  </a:t>
                      </a:r>
                      <a:r>
                        <a:rPr lang="en-US" sz="1200" dirty="0" smtClean="0"/>
                        <a:t>API </a:t>
                      </a:r>
                      <a:r>
                        <a:rPr lang="en-US" sz="1200" dirty="0" smtClean="0"/>
                        <a:t>Gateway</a:t>
                      </a:r>
                      <a:endParaRPr lang="en-IN" sz="1200" dirty="0"/>
                    </a:p>
                  </a:txBody>
                  <a:tcPr/>
                </a:tc>
                <a:tc>
                  <a:txBody>
                    <a:bodyPr/>
                    <a:lstStyle/>
                    <a:p>
                      <a:r>
                        <a:rPr lang="en-US" sz="1200" dirty="0" smtClean="0"/>
                        <a:t>Medium</a:t>
                      </a:r>
                      <a:endParaRPr lang="en-IN" sz="1200" dirty="0"/>
                    </a:p>
                  </a:txBody>
                  <a:tcPr/>
                </a:tc>
              </a:tr>
              <a:tr h="370840">
                <a:tc>
                  <a:txBody>
                    <a:bodyPr/>
                    <a:lstStyle/>
                    <a:p>
                      <a:r>
                        <a:rPr lang="en-US" sz="1200" dirty="0" smtClean="0"/>
                        <a:t>Apache</a:t>
                      </a:r>
                      <a:r>
                        <a:rPr lang="en-US" sz="1200" baseline="0" dirty="0" smtClean="0"/>
                        <a:t> Web Server</a:t>
                      </a:r>
                      <a:endParaRPr lang="en-IN" sz="1200" dirty="0"/>
                    </a:p>
                  </a:txBody>
                  <a:tcPr/>
                </a:tc>
                <a:tc>
                  <a:txBody>
                    <a:bodyPr/>
                    <a:lstStyle/>
                    <a:p>
                      <a:r>
                        <a:rPr lang="en-US" sz="1200" kern="1200" dirty="0" smtClean="0">
                          <a:solidFill>
                            <a:schemeClr val="dk1"/>
                          </a:solidFill>
                          <a:latin typeface="+mn-lt"/>
                          <a:ea typeface="+mn-ea"/>
                          <a:cs typeface="+mn-cs"/>
                        </a:rPr>
                        <a:t>Handles HTTP requests</a:t>
                      </a:r>
                      <a:endParaRPr lang="en-IN" sz="1200" kern="1200" dirty="0">
                        <a:solidFill>
                          <a:schemeClr val="dk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Web Server</a:t>
                      </a:r>
                      <a:endParaRPr lang="en-IN" sz="1200" dirty="0" smtClean="0"/>
                    </a:p>
                  </a:txBody>
                  <a:tcPr/>
                </a:tc>
                <a:tc>
                  <a:txBody>
                    <a:bodyPr/>
                    <a:lstStyle/>
                    <a:p>
                      <a:r>
                        <a:rPr lang="en-US" sz="1200" dirty="0" smtClean="0"/>
                        <a:t>Medium</a:t>
                      </a:r>
                      <a:endParaRPr lang="en-IN" sz="1200" dirty="0"/>
                    </a:p>
                  </a:txBody>
                  <a:tcPr/>
                </a:tc>
              </a:tr>
              <a:tr h="370840">
                <a:tc>
                  <a:txBody>
                    <a:bodyPr/>
                    <a:lstStyle/>
                    <a:p>
                      <a:r>
                        <a:rPr lang="en-US" sz="1200" dirty="0" smtClean="0"/>
                        <a:t>TIBCO AMX BW</a:t>
                      </a:r>
                      <a:endParaRPr lang="en-IN" sz="1200" dirty="0"/>
                    </a:p>
                  </a:txBody>
                  <a:tcPr/>
                </a:tc>
                <a:tc>
                  <a:txBody>
                    <a:bodyPr/>
                    <a:lstStyle/>
                    <a:p>
                      <a:r>
                        <a:rPr lang="en-US" sz="1200" kern="1200" dirty="0" smtClean="0">
                          <a:solidFill>
                            <a:schemeClr val="dk1"/>
                          </a:solidFill>
                          <a:latin typeface="+mn-lt"/>
                          <a:ea typeface="+mn-ea"/>
                          <a:cs typeface="+mn-cs"/>
                        </a:rPr>
                        <a:t>Hosts</a:t>
                      </a:r>
                      <a:r>
                        <a:rPr lang="en-US" sz="1200" kern="1200" baseline="0" dirty="0" smtClean="0">
                          <a:solidFill>
                            <a:schemeClr val="dk1"/>
                          </a:solidFill>
                          <a:latin typeface="+mn-lt"/>
                          <a:ea typeface="+mn-ea"/>
                          <a:cs typeface="+mn-cs"/>
                        </a:rPr>
                        <a:t> product availability services and exposes them as REST</a:t>
                      </a:r>
                      <a:endParaRPr lang="en-IN" sz="1200" kern="1200" dirty="0">
                        <a:solidFill>
                          <a:schemeClr val="dk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Application Server</a:t>
                      </a:r>
                      <a:endParaRPr lang="en-IN" sz="1200" dirty="0" smtClean="0"/>
                    </a:p>
                  </a:txBody>
                  <a:tcPr/>
                </a:tc>
                <a:tc>
                  <a:txBody>
                    <a:bodyPr/>
                    <a:lstStyle/>
                    <a:p>
                      <a:r>
                        <a:rPr lang="en-US" sz="1200" dirty="0" smtClean="0"/>
                        <a:t>Medium</a:t>
                      </a:r>
                      <a:endParaRPr lang="en-IN" sz="1200" dirty="0"/>
                    </a:p>
                  </a:txBody>
                  <a:tcPr/>
                </a:tc>
              </a:tr>
              <a:tr h="370840">
                <a:tc>
                  <a:txBody>
                    <a:bodyPr/>
                    <a:lstStyle/>
                    <a:p>
                      <a:r>
                        <a:rPr lang="en-US" sz="1200" dirty="0" smtClean="0"/>
                        <a:t>MFT</a:t>
                      </a:r>
                      <a:endParaRPr lang="en-IN" sz="1200" dirty="0"/>
                    </a:p>
                  </a:txBody>
                  <a:tcPr/>
                </a:tc>
                <a:tc>
                  <a:txBody>
                    <a:bodyPr/>
                    <a:lstStyle/>
                    <a:p>
                      <a:r>
                        <a:rPr lang="en-US" sz="1200" dirty="0" smtClean="0"/>
                        <a:t>TIBCO</a:t>
                      </a:r>
                      <a:r>
                        <a:rPr lang="en-US" sz="1200" baseline="0" dirty="0" smtClean="0"/>
                        <a:t> Managed File Transfer (MFT) software to receive releasable stores file</a:t>
                      </a:r>
                      <a:endParaRPr lang="en-IN" sz="1200" dirty="0"/>
                    </a:p>
                  </a:txBody>
                  <a:tcPr/>
                </a:tc>
                <a:tc>
                  <a:txBody>
                    <a:bodyPr/>
                    <a:lstStyle/>
                    <a:p>
                      <a:r>
                        <a:rPr lang="en-US" sz="1200" dirty="0" smtClean="0"/>
                        <a:t>TIBCO MFT</a:t>
                      </a:r>
                      <a:endParaRPr lang="en-IN" sz="1200" dirty="0"/>
                    </a:p>
                  </a:txBody>
                  <a:tcPr/>
                </a:tc>
                <a:tc>
                  <a:txBody>
                    <a:bodyPr/>
                    <a:lstStyle/>
                    <a:p>
                      <a:r>
                        <a:rPr lang="en-US" sz="1200" dirty="0" smtClean="0"/>
                        <a:t>Low</a:t>
                      </a:r>
                      <a:endParaRPr lang="en-IN" sz="1200" dirty="0"/>
                    </a:p>
                  </a:txBody>
                  <a:tcPr/>
                </a:tc>
              </a:tr>
              <a:tr h="370840">
                <a:tc>
                  <a:txBody>
                    <a:bodyPr/>
                    <a:lstStyle/>
                    <a:p>
                      <a:r>
                        <a:rPr lang="en-IN" sz="1200" dirty="0" smtClean="0"/>
                        <a:t>Dynamic Load Balancer (DLB)</a:t>
                      </a:r>
                      <a:endParaRPr lang="en-IN" sz="1200" dirty="0"/>
                    </a:p>
                  </a:txBody>
                  <a:tcPr/>
                </a:tc>
                <a:tc>
                  <a:txBody>
                    <a:bodyPr/>
                    <a:lstStyle/>
                    <a:p>
                      <a:r>
                        <a:rPr lang="en-IN" sz="1200" dirty="0" smtClean="0"/>
                        <a:t>A custom JAVA component developed</a:t>
                      </a:r>
                      <a:r>
                        <a:rPr lang="en-IN" sz="1200" baseline="0" dirty="0" smtClean="0"/>
                        <a:t> in-house to balance load across a set of Netezza servers. Keeps track of the actual load on individual Netezza servers based on the queries being executed on it and determines the least loaded Netezza server to execute the incoming query.</a:t>
                      </a:r>
                      <a:endParaRPr lang="en-IN" sz="1200" dirty="0"/>
                    </a:p>
                  </a:txBody>
                  <a:tcPr/>
                </a:tc>
                <a:tc>
                  <a:txBody>
                    <a:bodyPr/>
                    <a:lstStyle/>
                    <a:p>
                      <a:r>
                        <a:rPr lang="en-IN" sz="1200" dirty="0" smtClean="0"/>
                        <a:t>Load Balancer</a:t>
                      </a:r>
                      <a:endParaRPr lang="en-IN" sz="1200" dirty="0"/>
                    </a:p>
                  </a:txBody>
                  <a:tcPr/>
                </a:tc>
                <a:tc>
                  <a:txBody>
                    <a:bodyPr/>
                    <a:lstStyle/>
                    <a:p>
                      <a:r>
                        <a:rPr lang="en-IN" sz="1200" dirty="0" smtClean="0"/>
                        <a:t>Low</a:t>
                      </a:r>
                      <a:endParaRPr lang="en-IN" sz="1200" dirty="0"/>
                    </a:p>
                  </a:txBody>
                  <a:tcPr/>
                </a:tc>
              </a:tr>
            </a:tbl>
          </a:graphicData>
        </a:graphic>
      </p:graphicFrame>
      <p:sp>
        <p:nvSpPr>
          <p:cNvPr id="5" name="Text Placeholder 4"/>
          <p:cNvSpPr>
            <a:spLocks noGrp="1"/>
          </p:cNvSpPr>
          <p:nvPr>
            <p:ph type="body" idx="15"/>
          </p:nvPr>
        </p:nvSpPr>
        <p:spPr/>
        <p:txBody>
          <a:bodyPr/>
          <a:lstStyle/>
          <a:p>
            <a:endParaRPr lang="en-IN" dirty="0"/>
          </a:p>
        </p:txBody>
      </p:sp>
    </p:spTree>
    <p:extLst>
      <p:ext uri="{BB962C8B-B14F-4D97-AF65-F5344CB8AC3E}">
        <p14:creationId xmlns:p14="http://schemas.microsoft.com/office/powerpoint/2010/main" val="11127231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list – SOFTWARE</a:t>
            </a:r>
            <a:endParaRPr lang="en-IN" dirty="0"/>
          </a:p>
        </p:txBody>
      </p:sp>
      <p:sp>
        <p:nvSpPr>
          <p:cNvPr id="3" name="Text Placeholder 2"/>
          <p:cNvSpPr>
            <a:spLocks noGrp="1"/>
          </p:cNvSpPr>
          <p:nvPr>
            <p:ph type="body" idx="13"/>
          </p:nvPr>
        </p:nvSpPr>
        <p:spPr/>
        <p:txBody>
          <a:bodyPr/>
          <a:lstStyle/>
          <a:p>
            <a:r>
              <a:rPr lang="en-US" dirty="0" smtClean="0"/>
              <a:t>Software Components to be developed</a:t>
            </a:r>
            <a:endParaRPr lang="en-IN" dirty="0"/>
          </a:p>
        </p:txBody>
      </p:sp>
      <p:graphicFrame>
        <p:nvGraphicFramePr>
          <p:cNvPr id="6" name="Content Placeholder 5"/>
          <p:cNvGraphicFramePr>
            <a:graphicFrameLocks noGrp="1"/>
          </p:cNvGraphicFramePr>
          <p:nvPr>
            <p:ph sz="quarter" idx="14"/>
            <p:extLst>
              <p:ext uri="{D42A27DB-BD31-4B8C-83A1-F6EECF244321}">
                <p14:modId xmlns:p14="http://schemas.microsoft.com/office/powerpoint/2010/main" val="2820893803"/>
              </p:ext>
            </p:extLst>
          </p:nvPr>
        </p:nvGraphicFramePr>
        <p:xfrm>
          <a:off x="609600" y="1712844"/>
          <a:ext cx="8166100" cy="3205480"/>
        </p:xfrm>
        <a:graphic>
          <a:graphicData uri="http://schemas.openxmlformats.org/drawingml/2006/table">
            <a:tbl>
              <a:tblPr firstRow="1" bandRow="1">
                <a:tableStyleId>{5C22544A-7EE6-4342-B048-85BDC9FD1C3A}</a:tableStyleId>
              </a:tblPr>
              <a:tblGrid>
                <a:gridCol w="1387475"/>
                <a:gridCol w="4343400"/>
                <a:gridCol w="1447800"/>
                <a:gridCol w="987425"/>
              </a:tblGrid>
              <a:tr h="370840">
                <a:tc>
                  <a:txBody>
                    <a:bodyPr/>
                    <a:lstStyle/>
                    <a:p>
                      <a:r>
                        <a:rPr lang="en-US" sz="1200" dirty="0" smtClean="0"/>
                        <a:t>Component Name</a:t>
                      </a:r>
                      <a:endParaRPr lang="en-IN" sz="1200" dirty="0"/>
                    </a:p>
                  </a:txBody>
                  <a:tcPr/>
                </a:tc>
                <a:tc>
                  <a:txBody>
                    <a:bodyPr/>
                    <a:lstStyle/>
                    <a:p>
                      <a:r>
                        <a:rPr lang="en-US" sz="1200" dirty="0" smtClean="0"/>
                        <a:t>Description</a:t>
                      </a:r>
                      <a:endParaRPr lang="en-IN" sz="1200" dirty="0"/>
                    </a:p>
                  </a:txBody>
                  <a:tcPr/>
                </a:tc>
                <a:tc>
                  <a:txBody>
                    <a:bodyPr/>
                    <a:lstStyle/>
                    <a:p>
                      <a:r>
                        <a:rPr lang="en-US" sz="1200" dirty="0" smtClean="0"/>
                        <a:t>Technology</a:t>
                      </a:r>
                      <a:endParaRPr lang="en-IN" sz="1200" dirty="0"/>
                    </a:p>
                  </a:txBody>
                  <a:tcPr/>
                </a:tc>
                <a:tc>
                  <a:txBody>
                    <a:bodyPr/>
                    <a:lstStyle/>
                    <a:p>
                      <a:r>
                        <a:rPr lang="en-US" sz="1200" dirty="0" smtClean="0"/>
                        <a:t>Complexity</a:t>
                      </a:r>
                      <a:endParaRPr lang="en-IN" sz="1200" dirty="0"/>
                    </a:p>
                  </a:txBody>
                  <a:tcPr/>
                </a:tc>
              </a:tr>
              <a:tr h="370840">
                <a:tc>
                  <a:txBody>
                    <a:bodyPr/>
                    <a:lstStyle/>
                    <a:p>
                      <a:r>
                        <a:rPr lang="en-US" sz="1200" dirty="0" smtClean="0"/>
                        <a:t>Data Extraction &amp; File Transfer</a:t>
                      </a:r>
                      <a:endParaRPr lang="en-IN" sz="1200" dirty="0"/>
                    </a:p>
                  </a:txBody>
                  <a:tcPr/>
                </a:tc>
                <a:tc>
                  <a:txBody>
                    <a:bodyPr/>
                    <a:lstStyle/>
                    <a:p>
                      <a:r>
                        <a:rPr lang="en-US" sz="1200" kern="1200" dirty="0" smtClean="0">
                          <a:solidFill>
                            <a:schemeClr val="dk1"/>
                          </a:solidFill>
                          <a:latin typeface="+mn-lt"/>
                          <a:ea typeface="+mn-ea"/>
                          <a:cs typeface="+mn-cs"/>
                        </a:rPr>
                        <a:t>Process that Extract the data from the </a:t>
                      </a:r>
                      <a:r>
                        <a:rPr lang="en-US" sz="1200" kern="1200" baseline="0" dirty="0" smtClean="0">
                          <a:solidFill>
                            <a:schemeClr val="dk1"/>
                          </a:solidFill>
                          <a:latin typeface="+mn-lt"/>
                          <a:ea typeface="+mn-ea"/>
                          <a:cs typeface="+mn-cs"/>
                        </a:rPr>
                        <a:t>AOD Core Netezza server &amp; store in text files .</a:t>
                      </a:r>
                    </a:p>
                  </a:txBody>
                  <a:tcPr/>
                </a:tc>
                <a:tc>
                  <a:txBody>
                    <a:bodyPr/>
                    <a:lstStyle/>
                    <a:p>
                      <a:r>
                        <a:rPr lang="en-US" sz="1200" dirty="0" err="1" smtClean="0"/>
                        <a:t>nzsql</a:t>
                      </a:r>
                      <a:r>
                        <a:rPr lang="en-US" sz="1200" dirty="0" smtClean="0"/>
                        <a:t>/shell</a:t>
                      </a:r>
                      <a:r>
                        <a:rPr lang="en-US" sz="1200" baseline="0" dirty="0" smtClean="0"/>
                        <a:t> scripts</a:t>
                      </a:r>
                      <a:endParaRPr lang="en-IN" sz="1200" dirty="0"/>
                    </a:p>
                  </a:txBody>
                  <a:tcPr/>
                </a:tc>
                <a:tc>
                  <a:txBody>
                    <a:bodyPr/>
                    <a:lstStyle/>
                    <a:p>
                      <a:r>
                        <a:rPr lang="en-US" sz="1200" dirty="0" smtClean="0"/>
                        <a:t>Medium</a:t>
                      </a:r>
                      <a:endParaRPr lang="en-IN" sz="1200" dirty="0"/>
                    </a:p>
                  </a:txBody>
                  <a:tcPr/>
                </a:tc>
              </a:tr>
              <a:tr h="370840">
                <a:tc>
                  <a:txBody>
                    <a:bodyPr/>
                    <a:lstStyle/>
                    <a:p>
                      <a:r>
                        <a:rPr lang="en-US" sz="1200" dirty="0" smtClean="0"/>
                        <a:t>File Transfer</a:t>
                      </a:r>
                      <a:endParaRPr lang="en-IN" sz="1200" dirty="0"/>
                    </a:p>
                  </a:txBody>
                  <a:tcPr/>
                </a:tc>
                <a:tc>
                  <a:txBody>
                    <a:bodyPr/>
                    <a:lstStyle/>
                    <a:p>
                      <a:r>
                        <a:rPr lang="en-US" sz="1200" baseline="0" dirty="0" smtClean="0"/>
                        <a:t>File Transfer scripts, which receives the AOD file from Market Masters mainframe and transfers it to AOD Core DB</a:t>
                      </a:r>
                      <a:endParaRPr lang="en-IN" sz="1200" dirty="0"/>
                    </a:p>
                  </a:txBody>
                  <a:tcPr/>
                </a:tc>
                <a:tc>
                  <a:txBody>
                    <a:bodyPr/>
                    <a:lstStyle/>
                    <a:p>
                      <a:r>
                        <a:rPr lang="en-US" sz="1200" dirty="0" err="1" smtClean="0"/>
                        <a:t>nzsql</a:t>
                      </a:r>
                      <a:r>
                        <a:rPr lang="en-US" sz="1200" dirty="0" smtClean="0"/>
                        <a:t>/shell</a:t>
                      </a:r>
                      <a:r>
                        <a:rPr lang="en-US" sz="1200" baseline="0" dirty="0" smtClean="0"/>
                        <a:t> scripts</a:t>
                      </a:r>
                      <a:endParaRPr lang="en-IN" sz="1200" dirty="0"/>
                    </a:p>
                  </a:txBody>
                  <a:tcPr/>
                </a:tc>
                <a:tc>
                  <a:txBody>
                    <a:bodyPr/>
                    <a:lstStyle/>
                    <a:p>
                      <a:r>
                        <a:rPr lang="en-US" sz="1200" dirty="0" smtClean="0"/>
                        <a:t>Medium</a:t>
                      </a:r>
                      <a:endParaRPr lang="en-IN" sz="1200" dirty="0"/>
                    </a:p>
                  </a:txBody>
                  <a:tcPr/>
                </a:tc>
              </a:tr>
              <a:tr h="370840">
                <a:tc>
                  <a:txBody>
                    <a:bodyPr/>
                    <a:lstStyle/>
                    <a:p>
                      <a:r>
                        <a:rPr lang="en-IN" sz="1200" dirty="0" smtClean="0"/>
                        <a:t>Pre-computation</a:t>
                      </a:r>
                      <a:endParaRPr lang="en-IN" sz="1200" dirty="0"/>
                    </a:p>
                  </a:txBody>
                  <a:tcPr/>
                </a:tc>
                <a:tc>
                  <a:txBody>
                    <a:bodyPr/>
                    <a:lstStyle/>
                    <a:p>
                      <a:r>
                        <a:rPr lang="en-IN" sz="1200" kern="1200" dirty="0" smtClean="0">
                          <a:solidFill>
                            <a:schemeClr val="dk1"/>
                          </a:solidFill>
                          <a:latin typeface="+mn-lt"/>
                          <a:ea typeface="+mn-ea"/>
                          <a:cs typeface="+mn-cs"/>
                        </a:rPr>
                        <a:t>Performs product</a:t>
                      </a:r>
                      <a:r>
                        <a:rPr lang="en-IN" sz="1200" kern="1200" baseline="0" dirty="0" smtClean="0">
                          <a:solidFill>
                            <a:schemeClr val="dk1"/>
                          </a:solidFill>
                          <a:latin typeface="+mn-lt"/>
                          <a:ea typeface="+mn-ea"/>
                          <a:cs typeface="+mn-cs"/>
                        </a:rPr>
                        <a:t> description generation and average price computation</a:t>
                      </a:r>
                      <a:endParaRPr lang="en-IN" sz="1200" kern="1200" dirty="0">
                        <a:solidFill>
                          <a:schemeClr val="dk1"/>
                        </a:solidFill>
                        <a:latin typeface="+mn-lt"/>
                        <a:ea typeface="+mn-ea"/>
                        <a:cs typeface="+mn-cs"/>
                      </a:endParaRPr>
                    </a:p>
                  </a:txBody>
                  <a:tcPr/>
                </a:tc>
                <a:tc>
                  <a:txBody>
                    <a:bodyPr/>
                    <a:lstStyle/>
                    <a:p>
                      <a:r>
                        <a:rPr lang="en-US" sz="1200" dirty="0" smtClean="0"/>
                        <a:t>nzsql/shell</a:t>
                      </a:r>
                      <a:r>
                        <a:rPr lang="en-US" sz="1200" baseline="0" dirty="0" smtClean="0"/>
                        <a:t> scripts</a:t>
                      </a:r>
                      <a:endParaRPr lang="en-IN" sz="1200" dirty="0"/>
                    </a:p>
                  </a:txBody>
                  <a:tcPr/>
                </a:tc>
                <a:tc>
                  <a:txBody>
                    <a:bodyPr/>
                    <a:lstStyle/>
                    <a:p>
                      <a:r>
                        <a:rPr lang="en-US" sz="1200" dirty="0" smtClean="0"/>
                        <a:t>Medium</a:t>
                      </a:r>
                      <a:endParaRPr lang="en-IN" sz="1200" dirty="0"/>
                    </a:p>
                  </a:txBody>
                  <a:tcPr/>
                </a:tc>
              </a:tr>
              <a:tr h="370840">
                <a:tc>
                  <a:txBody>
                    <a:bodyPr/>
                    <a:lstStyle/>
                    <a:p>
                      <a:r>
                        <a:rPr lang="en-US" sz="1200" dirty="0" smtClean="0"/>
                        <a:t>Data Replication</a:t>
                      </a:r>
                      <a:endParaRPr lang="en-IN" sz="1200" dirty="0"/>
                    </a:p>
                  </a:txBody>
                  <a:tcPr/>
                </a:tc>
                <a:tc>
                  <a:txBody>
                    <a:bodyPr/>
                    <a:lstStyle/>
                    <a:p>
                      <a:r>
                        <a:rPr lang="en-US" sz="1200" kern="1200" dirty="0" smtClean="0">
                          <a:solidFill>
                            <a:schemeClr val="dk1"/>
                          </a:solidFill>
                          <a:latin typeface="+mn-lt"/>
                          <a:ea typeface="+mn-ea"/>
                          <a:cs typeface="+mn-cs"/>
                        </a:rPr>
                        <a:t>Copies the pre-computed data from Master MarketPlace</a:t>
                      </a:r>
                      <a:r>
                        <a:rPr lang="en-US" sz="1200" kern="1200" baseline="0" dirty="0" smtClean="0">
                          <a:solidFill>
                            <a:schemeClr val="dk1"/>
                          </a:solidFill>
                          <a:latin typeface="+mn-lt"/>
                          <a:ea typeface="+mn-ea"/>
                          <a:cs typeface="+mn-cs"/>
                        </a:rPr>
                        <a:t> DB </a:t>
                      </a:r>
                      <a:r>
                        <a:rPr lang="en-US" sz="1200" kern="1200" dirty="0" smtClean="0">
                          <a:solidFill>
                            <a:schemeClr val="dk1"/>
                          </a:solidFill>
                          <a:latin typeface="+mn-lt"/>
                          <a:ea typeface="+mn-ea"/>
                          <a:cs typeface="+mn-cs"/>
                        </a:rPr>
                        <a:t>to the remaining</a:t>
                      </a:r>
                      <a:r>
                        <a:rPr lang="en-US" sz="1200" kern="1200" baseline="0" dirty="0" smtClean="0">
                          <a:solidFill>
                            <a:schemeClr val="dk1"/>
                          </a:solidFill>
                          <a:latin typeface="+mn-lt"/>
                          <a:ea typeface="+mn-ea"/>
                          <a:cs typeface="+mn-cs"/>
                        </a:rPr>
                        <a:t> MarketPlace DB instances</a:t>
                      </a:r>
                      <a:endParaRPr lang="en-IN" sz="1200" kern="1200" dirty="0">
                        <a:solidFill>
                          <a:schemeClr val="dk1"/>
                        </a:solidFill>
                        <a:latin typeface="+mn-lt"/>
                        <a:ea typeface="+mn-ea"/>
                        <a:cs typeface="+mn-cs"/>
                      </a:endParaRPr>
                    </a:p>
                  </a:txBody>
                  <a:tcPr/>
                </a:tc>
                <a:tc>
                  <a:txBody>
                    <a:bodyPr/>
                    <a:lstStyle/>
                    <a:p>
                      <a:r>
                        <a:rPr lang="en-US" sz="1200" dirty="0" err="1" smtClean="0"/>
                        <a:t>nzsql</a:t>
                      </a:r>
                      <a:r>
                        <a:rPr lang="en-US" sz="1200" dirty="0" smtClean="0"/>
                        <a:t>/shell</a:t>
                      </a:r>
                      <a:r>
                        <a:rPr lang="en-US" sz="1200" baseline="0" dirty="0" smtClean="0"/>
                        <a:t> scripts</a:t>
                      </a:r>
                      <a:endParaRPr lang="en-IN" sz="1200" dirty="0"/>
                    </a:p>
                  </a:txBody>
                  <a:tcPr/>
                </a:tc>
                <a:tc>
                  <a:txBody>
                    <a:bodyPr/>
                    <a:lstStyle/>
                    <a:p>
                      <a:r>
                        <a:rPr lang="en-US" sz="1200" dirty="0" smtClean="0"/>
                        <a:t>Medium</a:t>
                      </a:r>
                      <a:endParaRPr lang="en-IN" sz="1200" dirty="0"/>
                    </a:p>
                  </a:txBody>
                  <a:tcPr/>
                </a:tc>
              </a:tr>
              <a:tr h="370840">
                <a:tc>
                  <a:txBody>
                    <a:bodyPr/>
                    <a:lstStyle/>
                    <a:p>
                      <a:r>
                        <a:rPr lang="en-US" sz="1200" dirty="0" smtClean="0"/>
                        <a:t>Product Availability API</a:t>
                      </a:r>
                      <a:endParaRPr lang="en-IN" sz="1200" dirty="0"/>
                    </a:p>
                  </a:txBody>
                  <a:tcPr/>
                </a:tc>
                <a:tc>
                  <a:txBody>
                    <a:bodyPr/>
                    <a:lstStyle/>
                    <a:p>
                      <a:r>
                        <a:rPr lang="en-US" sz="1200" kern="1200" dirty="0" smtClean="0">
                          <a:solidFill>
                            <a:schemeClr val="dk1"/>
                          </a:solidFill>
                          <a:latin typeface="+mn-lt"/>
                          <a:ea typeface="+mn-ea"/>
                          <a:cs typeface="+mn-cs"/>
                        </a:rPr>
                        <a:t>Invokes Dynamic</a:t>
                      </a:r>
                      <a:r>
                        <a:rPr lang="en-US" sz="1200" kern="1200" baseline="0" dirty="0" smtClean="0">
                          <a:solidFill>
                            <a:schemeClr val="dk1"/>
                          </a:solidFill>
                          <a:latin typeface="+mn-lt"/>
                          <a:ea typeface="+mn-ea"/>
                          <a:cs typeface="+mn-cs"/>
                        </a:rPr>
                        <a:t> Load Balancer to identify the Netezza server to execute the query. </a:t>
                      </a:r>
                      <a:r>
                        <a:rPr lang="en-US" sz="1200" kern="1200" dirty="0" smtClean="0">
                          <a:solidFill>
                            <a:schemeClr val="dk1"/>
                          </a:solidFill>
                          <a:latin typeface="+mn-lt"/>
                          <a:ea typeface="+mn-ea"/>
                          <a:cs typeface="+mn-cs"/>
                        </a:rPr>
                        <a:t>Provides the estimated availability of a given product </a:t>
                      </a:r>
                      <a:r>
                        <a:rPr lang="en-US" sz="1200" kern="1200" dirty="0" smtClean="0">
                          <a:solidFill>
                            <a:schemeClr val="dk1"/>
                          </a:solidFill>
                          <a:latin typeface="+mn-lt"/>
                          <a:ea typeface="+mn-ea"/>
                          <a:cs typeface="+mn-cs"/>
                        </a:rPr>
                        <a:t>in </a:t>
                      </a:r>
                      <a:r>
                        <a:rPr lang="en-US" sz="1200" kern="1200" dirty="0" smtClean="0">
                          <a:solidFill>
                            <a:schemeClr val="dk1"/>
                          </a:solidFill>
                          <a:latin typeface="+mn-lt"/>
                          <a:ea typeface="+mn-ea"/>
                          <a:cs typeface="+mn-cs"/>
                        </a:rPr>
                        <a:t>retailer locations in a given radius based on the consumer location, by querying MarketPlace</a:t>
                      </a:r>
                      <a:r>
                        <a:rPr lang="en-US" sz="1200" kern="1200" baseline="0" dirty="0" smtClean="0">
                          <a:solidFill>
                            <a:schemeClr val="dk1"/>
                          </a:solidFill>
                          <a:latin typeface="+mn-lt"/>
                          <a:ea typeface="+mn-ea"/>
                          <a:cs typeface="+mn-cs"/>
                        </a:rPr>
                        <a:t> DB. Computes absolute distance</a:t>
                      </a:r>
                      <a:r>
                        <a:rPr lang="en-US" sz="1200" kern="1200" dirty="0" smtClean="0">
                          <a:solidFill>
                            <a:schemeClr val="dk1"/>
                          </a:solidFill>
                          <a:latin typeface="+mn-lt"/>
                          <a:ea typeface="+mn-ea"/>
                          <a:cs typeface="+mn-cs"/>
                        </a:rPr>
                        <a:t> to the store.</a:t>
                      </a:r>
                      <a:endParaRPr lang="en-IN" sz="1200" kern="1200" dirty="0">
                        <a:solidFill>
                          <a:schemeClr val="dk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Java Web Service</a:t>
                      </a:r>
                      <a:endParaRPr lang="en-IN" sz="1200" dirty="0" smtClean="0"/>
                    </a:p>
                  </a:txBody>
                  <a:tcPr/>
                </a:tc>
                <a:tc>
                  <a:txBody>
                    <a:bodyPr/>
                    <a:lstStyle/>
                    <a:p>
                      <a:r>
                        <a:rPr lang="en-US" sz="1200" dirty="0" smtClean="0"/>
                        <a:t>Medium</a:t>
                      </a:r>
                      <a:endParaRPr lang="en-IN" sz="1200" dirty="0"/>
                    </a:p>
                  </a:txBody>
                  <a:tcPr/>
                </a:tc>
              </a:tr>
            </a:tbl>
          </a:graphicData>
        </a:graphic>
      </p:graphicFrame>
      <p:sp>
        <p:nvSpPr>
          <p:cNvPr id="5" name="Text Placeholder 4"/>
          <p:cNvSpPr>
            <a:spLocks noGrp="1"/>
          </p:cNvSpPr>
          <p:nvPr>
            <p:ph type="body" idx="15"/>
          </p:nvPr>
        </p:nvSpPr>
        <p:spPr/>
        <p:txBody>
          <a:bodyPr/>
          <a:lstStyle/>
          <a:p>
            <a:endParaRPr lang="en-IN" dirty="0"/>
          </a:p>
        </p:txBody>
      </p:sp>
    </p:spTree>
    <p:extLst>
      <p:ext uri="{BB962C8B-B14F-4D97-AF65-F5344CB8AC3E}">
        <p14:creationId xmlns:p14="http://schemas.microsoft.com/office/powerpoint/2010/main" val="16467982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FLOW</a:t>
            </a:r>
            <a:endParaRPr lang="en-IN" dirty="0"/>
          </a:p>
        </p:txBody>
      </p:sp>
      <p:sp>
        <p:nvSpPr>
          <p:cNvPr id="3" name="Text Placeholder 2"/>
          <p:cNvSpPr>
            <a:spLocks noGrp="1"/>
          </p:cNvSpPr>
          <p:nvPr>
            <p:ph type="body" idx="13"/>
          </p:nvPr>
        </p:nvSpPr>
        <p:spPr/>
        <p:txBody>
          <a:bodyPr/>
          <a:lstStyle/>
          <a:p>
            <a:endParaRPr lang="en-IN" dirty="0"/>
          </a:p>
        </p:txBody>
      </p:sp>
      <p:sp>
        <p:nvSpPr>
          <p:cNvPr id="5" name="Text Placeholder 4"/>
          <p:cNvSpPr>
            <a:spLocks noGrp="1"/>
          </p:cNvSpPr>
          <p:nvPr>
            <p:ph type="body" idx="15"/>
          </p:nvPr>
        </p:nvSpPr>
        <p:spPr/>
        <p:txBody>
          <a:bodyPr/>
          <a:lstStyle/>
          <a:p>
            <a:endParaRPr lang="en-IN" dirty="0"/>
          </a:p>
        </p:txBody>
      </p:sp>
      <p:grpSp>
        <p:nvGrpSpPr>
          <p:cNvPr id="4" name="Group 3"/>
          <p:cNvGrpSpPr/>
          <p:nvPr/>
        </p:nvGrpSpPr>
        <p:grpSpPr>
          <a:xfrm>
            <a:off x="762000" y="1828800"/>
            <a:ext cx="6512400" cy="504000"/>
            <a:chOff x="762000" y="1828800"/>
            <a:chExt cx="6512400" cy="504000"/>
          </a:xfrm>
        </p:grpSpPr>
        <p:sp>
          <p:nvSpPr>
            <p:cNvPr id="11" name="Rectangle 10"/>
            <p:cNvSpPr/>
            <p:nvPr/>
          </p:nvSpPr>
          <p:spPr>
            <a:xfrm>
              <a:off x="2954400" y="1828800"/>
              <a:ext cx="4320000" cy="504000"/>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rIns="36000" rtlCol="0" anchor="ctr" anchorCtr="0"/>
            <a:lstStyle/>
            <a:p>
              <a:pPr marL="285750" indent="-285750">
                <a:buFont typeface="Wingdings" pitchFamily="2" charset="2"/>
                <a:buChar char="q"/>
              </a:pPr>
              <a:r>
                <a:rPr lang="en-US" sz="1200" dirty="0">
                  <a:solidFill>
                    <a:schemeClr val="tx1">
                      <a:lumMod val="50000"/>
                    </a:schemeClr>
                  </a:solidFill>
                </a:rPr>
                <a:t>AOD </a:t>
              </a:r>
              <a:r>
                <a:rPr lang="en-US" sz="1200" dirty="0" smtClean="0">
                  <a:solidFill>
                    <a:schemeClr val="tx1">
                      <a:lumMod val="50000"/>
                    </a:schemeClr>
                  </a:solidFill>
                </a:rPr>
                <a:t>bi-weekly Dimension Refresh/build process</a:t>
              </a:r>
              <a:endParaRPr lang="en-US" sz="1200" dirty="0">
                <a:solidFill>
                  <a:schemeClr val="tx1">
                    <a:lumMod val="50000"/>
                  </a:schemeClr>
                </a:solidFill>
              </a:endParaRPr>
            </a:p>
            <a:p>
              <a:pPr marL="285750" indent="-285750">
                <a:buFont typeface="Wingdings" pitchFamily="2" charset="2"/>
                <a:buChar char="q"/>
              </a:pPr>
              <a:r>
                <a:rPr lang="en-US" sz="1200" dirty="0">
                  <a:solidFill>
                    <a:schemeClr val="tx1">
                      <a:lumMod val="50000"/>
                    </a:schemeClr>
                  </a:solidFill>
                </a:rPr>
                <a:t>Receipt of Releasable Stores file from Mainframe</a:t>
              </a:r>
              <a:endParaRPr lang="en-IN" sz="1200" b="1" dirty="0">
                <a:solidFill>
                  <a:schemeClr val="tx1">
                    <a:lumMod val="50000"/>
                  </a:schemeClr>
                </a:solidFill>
              </a:endParaRPr>
            </a:p>
          </p:txBody>
        </p:sp>
        <p:sp>
          <p:nvSpPr>
            <p:cNvPr id="14" name="Chevron 13"/>
            <p:cNvSpPr/>
            <p:nvPr/>
          </p:nvSpPr>
          <p:spPr>
            <a:xfrm>
              <a:off x="895006" y="1828800"/>
              <a:ext cx="2016000" cy="504000"/>
            </a:xfrm>
            <a:prstGeom prst="chevron">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tx1">
                      <a:lumMod val="50000"/>
                    </a:schemeClr>
                  </a:solidFill>
                </a:rPr>
                <a:t>AOD Refresh Process</a:t>
              </a:r>
              <a:endParaRPr lang="en-IN" sz="1200" b="1" dirty="0">
                <a:solidFill>
                  <a:schemeClr val="tx1">
                    <a:lumMod val="50000"/>
                  </a:schemeClr>
                </a:solidFill>
              </a:endParaRPr>
            </a:p>
          </p:txBody>
        </p:sp>
        <p:sp>
          <p:nvSpPr>
            <p:cNvPr id="27" name="Oval 26"/>
            <p:cNvSpPr/>
            <p:nvPr/>
          </p:nvSpPr>
          <p:spPr>
            <a:xfrm>
              <a:off x="762000" y="1966500"/>
              <a:ext cx="228600" cy="22860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bg1"/>
                  </a:solidFill>
                </a:rPr>
                <a:t>1</a:t>
              </a:r>
              <a:endParaRPr lang="en-IN" sz="1200" b="1" dirty="0">
                <a:solidFill>
                  <a:schemeClr val="bg1"/>
                </a:solidFill>
              </a:endParaRPr>
            </a:p>
          </p:txBody>
        </p:sp>
      </p:grpSp>
      <p:grpSp>
        <p:nvGrpSpPr>
          <p:cNvPr id="6" name="Group 5"/>
          <p:cNvGrpSpPr/>
          <p:nvPr/>
        </p:nvGrpSpPr>
        <p:grpSpPr>
          <a:xfrm>
            <a:off x="1059720" y="2402400"/>
            <a:ext cx="6512400" cy="798000"/>
            <a:chOff x="762000" y="2420400"/>
            <a:chExt cx="6512400" cy="798000"/>
          </a:xfrm>
        </p:grpSpPr>
        <p:sp>
          <p:nvSpPr>
            <p:cNvPr id="15" name="Rectangle 14"/>
            <p:cNvSpPr/>
            <p:nvPr/>
          </p:nvSpPr>
          <p:spPr>
            <a:xfrm>
              <a:off x="2954400" y="2420400"/>
              <a:ext cx="4320000" cy="798000"/>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285750" indent="-285750">
                <a:buFont typeface="Wingdings" pitchFamily="2" charset="2"/>
                <a:buChar char="q"/>
              </a:pPr>
              <a:r>
                <a:rPr lang="en-US" sz="1200" dirty="0" smtClean="0">
                  <a:solidFill>
                    <a:schemeClr val="tx1">
                      <a:lumMod val="50000"/>
                    </a:schemeClr>
                  </a:solidFill>
                </a:rPr>
                <a:t>Load </a:t>
              </a:r>
              <a:r>
                <a:rPr lang="en-US" sz="1200" dirty="0">
                  <a:solidFill>
                    <a:schemeClr val="tx1">
                      <a:lumMod val="50000"/>
                    </a:schemeClr>
                  </a:solidFill>
                </a:rPr>
                <a:t>Releasable Stores into a table in the MarketPlace DB present in the AOD core </a:t>
              </a:r>
              <a:r>
                <a:rPr lang="en-US" sz="1200" dirty="0" smtClean="0">
                  <a:solidFill>
                    <a:schemeClr val="tx1">
                      <a:lumMod val="50000"/>
                    </a:schemeClr>
                  </a:solidFill>
                </a:rPr>
                <a:t>server</a:t>
              </a:r>
            </a:p>
            <a:p>
              <a:pPr marL="285750" lvl="2" indent="-285750">
                <a:buFont typeface="Wingdings" pitchFamily="2" charset="2"/>
                <a:buChar char="q"/>
              </a:pPr>
              <a:r>
                <a:rPr lang="en-US" sz="1200" dirty="0">
                  <a:solidFill>
                    <a:schemeClr val="tx1">
                      <a:lumMod val="50000"/>
                    </a:schemeClr>
                  </a:solidFill>
                </a:rPr>
                <a:t>One time Releasable Stores Transfer to </a:t>
              </a:r>
              <a:r>
                <a:rPr lang="en-US" sz="1200" dirty="0" smtClean="0">
                  <a:solidFill>
                    <a:schemeClr val="tx1">
                      <a:lumMod val="50000"/>
                    </a:schemeClr>
                  </a:solidFill>
                </a:rPr>
                <a:t>Redlaser</a:t>
              </a:r>
              <a:endParaRPr lang="en-US" sz="1200" dirty="0">
                <a:solidFill>
                  <a:schemeClr val="tx1">
                    <a:lumMod val="50000"/>
                  </a:schemeClr>
                </a:solidFill>
              </a:endParaRPr>
            </a:p>
          </p:txBody>
        </p:sp>
        <p:sp>
          <p:nvSpPr>
            <p:cNvPr id="16" name="Chevron 15"/>
            <p:cNvSpPr/>
            <p:nvPr/>
          </p:nvSpPr>
          <p:spPr>
            <a:xfrm>
              <a:off x="895006" y="2567400"/>
              <a:ext cx="2016000" cy="504000"/>
            </a:xfrm>
            <a:prstGeom prst="chevron">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lumMod val="50000"/>
                    </a:schemeClr>
                  </a:solidFill>
                </a:rPr>
                <a:t>Releasable Stores </a:t>
              </a:r>
              <a:r>
                <a:rPr lang="en-US" sz="1200" b="1" dirty="0" smtClean="0">
                  <a:solidFill>
                    <a:schemeClr val="tx1">
                      <a:lumMod val="50000"/>
                    </a:schemeClr>
                  </a:solidFill>
                </a:rPr>
                <a:t>Load</a:t>
              </a:r>
              <a:endParaRPr lang="en-IN" sz="1200" b="1" dirty="0">
                <a:solidFill>
                  <a:schemeClr val="tx1">
                    <a:lumMod val="50000"/>
                  </a:schemeClr>
                </a:solidFill>
              </a:endParaRPr>
            </a:p>
          </p:txBody>
        </p:sp>
        <p:sp>
          <p:nvSpPr>
            <p:cNvPr id="28" name="Oval 27"/>
            <p:cNvSpPr/>
            <p:nvPr/>
          </p:nvSpPr>
          <p:spPr>
            <a:xfrm>
              <a:off x="762000" y="2705100"/>
              <a:ext cx="228600" cy="22860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rPr>
                <a:t>2</a:t>
              </a:r>
              <a:endParaRPr lang="en-IN" sz="1200" b="1" dirty="0">
                <a:solidFill>
                  <a:schemeClr val="bg1"/>
                </a:solidFill>
              </a:endParaRPr>
            </a:p>
          </p:txBody>
        </p:sp>
      </p:grpSp>
      <p:grpSp>
        <p:nvGrpSpPr>
          <p:cNvPr id="7" name="Group 6"/>
          <p:cNvGrpSpPr/>
          <p:nvPr/>
        </p:nvGrpSpPr>
        <p:grpSpPr>
          <a:xfrm>
            <a:off x="2250600" y="5392800"/>
            <a:ext cx="6512400" cy="1008000"/>
            <a:chOff x="762000" y="3372300"/>
            <a:chExt cx="6512400" cy="1008000"/>
          </a:xfrm>
        </p:grpSpPr>
        <p:sp>
          <p:nvSpPr>
            <p:cNvPr id="17" name="Rectangle 16"/>
            <p:cNvSpPr/>
            <p:nvPr/>
          </p:nvSpPr>
          <p:spPr>
            <a:xfrm>
              <a:off x="2954400" y="3372300"/>
              <a:ext cx="4320000" cy="1008000"/>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285750" lvl="2" indent="-285750">
                <a:buFont typeface="Wingdings" pitchFamily="2" charset="2"/>
                <a:buChar char="q"/>
              </a:pPr>
              <a:r>
                <a:rPr lang="en-US" sz="1200" dirty="0" smtClean="0">
                  <a:solidFill>
                    <a:schemeClr val="tx1">
                      <a:lumMod val="50000"/>
                    </a:schemeClr>
                  </a:solidFill>
                </a:rPr>
                <a:t>Invoke DLB to identify least loaded query target(Netezza server)</a:t>
              </a:r>
            </a:p>
            <a:p>
              <a:pPr marL="285750" lvl="2" indent="-285750">
                <a:buFont typeface="Wingdings" pitchFamily="2" charset="2"/>
                <a:buChar char="q"/>
              </a:pPr>
              <a:r>
                <a:rPr lang="en-US" sz="1200" dirty="0">
                  <a:solidFill>
                    <a:schemeClr val="tx1">
                      <a:lumMod val="50000"/>
                    </a:schemeClr>
                  </a:solidFill>
                </a:rPr>
                <a:t>F</a:t>
              </a:r>
              <a:r>
                <a:rPr lang="en-US" sz="1200" dirty="0" smtClean="0">
                  <a:solidFill>
                    <a:schemeClr val="tx1">
                      <a:lumMod val="50000"/>
                    </a:schemeClr>
                  </a:solidFill>
                </a:rPr>
                <a:t>ind </a:t>
              </a:r>
              <a:r>
                <a:rPr lang="en-US" sz="1200" dirty="0">
                  <a:solidFill>
                    <a:schemeClr val="tx1">
                      <a:lumMod val="50000"/>
                    </a:schemeClr>
                  </a:solidFill>
                </a:rPr>
                <a:t>products matching the search </a:t>
              </a:r>
              <a:r>
                <a:rPr lang="en-US" sz="1200" dirty="0" smtClean="0">
                  <a:solidFill>
                    <a:schemeClr val="tx1">
                      <a:lumMod val="50000"/>
                    </a:schemeClr>
                  </a:solidFill>
                </a:rPr>
                <a:t>criteria</a:t>
              </a:r>
            </a:p>
            <a:p>
              <a:pPr marL="285750" lvl="2" indent="-285750">
                <a:buFont typeface="Wingdings" pitchFamily="2" charset="2"/>
                <a:buChar char="q"/>
              </a:pPr>
              <a:r>
                <a:rPr lang="en-US" sz="1200" dirty="0">
                  <a:solidFill>
                    <a:schemeClr val="tx1">
                      <a:lumMod val="50000"/>
                    </a:schemeClr>
                  </a:solidFill>
                </a:rPr>
                <a:t>Find stores within a given radius </a:t>
              </a:r>
              <a:r>
                <a:rPr lang="en-US" sz="1200" dirty="0" smtClean="0">
                  <a:solidFill>
                    <a:schemeClr val="tx1">
                      <a:lumMod val="50000"/>
                    </a:schemeClr>
                  </a:solidFill>
                </a:rPr>
                <a:t>(absolute distance) that </a:t>
              </a:r>
              <a:r>
                <a:rPr lang="en-US" sz="1200" dirty="0">
                  <a:solidFill>
                    <a:schemeClr val="tx1">
                      <a:lumMod val="50000"/>
                    </a:schemeClr>
                  </a:solidFill>
                </a:rPr>
                <a:t>are selling the matching products</a:t>
              </a:r>
            </a:p>
            <a:p>
              <a:pPr marL="285750" lvl="2" indent="-285750">
                <a:buFont typeface="Wingdings" pitchFamily="2" charset="2"/>
                <a:buChar char="q"/>
              </a:pPr>
              <a:r>
                <a:rPr lang="en-US" sz="1200" dirty="0" smtClean="0">
                  <a:solidFill>
                    <a:schemeClr val="tx1">
                      <a:lumMod val="50000"/>
                    </a:schemeClr>
                  </a:solidFill>
                </a:rPr>
                <a:t>Compute absolute distance </a:t>
              </a:r>
              <a:r>
                <a:rPr lang="en-US" sz="1200" dirty="0">
                  <a:solidFill>
                    <a:schemeClr val="tx1">
                      <a:lumMod val="50000"/>
                    </a:schemeClr>
                  </a:solidFill>
                </a:rPr>
                <a:t>to the </a:t>
              </a:r>
              <a:r>
                <a:rPr lang="en-US" sz="1200" dirty="0" smtClean="0">
                  <a:solidFill>
                    <a:schemeClr val="tx1">
                      <a:lumMod val="50000"/>
                    </a:schemeClr>
                  </a:solidFill>
                </a:rPr>
                <a:t>store</a:t>
              </a:r>
              <a:endParaRPr lang="en-US" sz="1200" dirty="0">
                <a:solidFill>
                  <a:schemeClr val="tx1">
                    <a:lumMod val="50000"/>
                  </a:schemeClr>
                </a:solidFill>
              </a:endParaRPr>
            </a:p>
          </p:txBody>
        </p:sp>
        <p:sp>
          <p:nvSpPr>
            <p:cNvPr id="18" name="Chevron 17"/>
            <p:cNvSpPr/>
            <p:nvPr/>
          </p:nvSpPr>
          <p:spPr>
            <a:xfrm>
              <a:off x="895006" y="3624300"/>
              <a:ext cx="2016000" cy="504000"/>
            </a:xfrm>
            <a:prstGeom prst="chevron">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tx1">
                      <a:lumMod val="50000"/>
                    </a:schemeClr>
                  </a:solidFill>
                </a:rPr>
                <a:t>Product Availability API</a:t>
              </a:r>
              <a:endParaRPr lang="en-IN" sz="1200" b="1" dirty="0">
                <a:solidFill>
                  <a:schemeClr val="tx1">
                    <a:lumMod val="50000"/>
                  </a:schemeClr>
                </a:solidFill>
              </a:endParaRPr>
            </a:p>
          </p:txBody>
        </p:sp>
        <p:sp>
          <p:nvSpPr>
            <p:cNvPr id="30" name="Oval 29"/>
            <p:cNvSpPr/>
            <p:nvPr/>
          </p:nvSpPr>
          <p:spPr>
            <a:xfrm>
              <a:off x="762000" y="3762000"/>
              <a:ext cx="228600" cy="22860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rPr>
                <a:t>6</a:t>
              </a:r>
              <a:endParaRPr lang="en-IN" sz="1200" b="1" dirty="0">
                <a:solidFill>
                  <a:schemeClr val="bg1"/>
                </a:solidFill>
              </a:endParaRPr>
            </a:p>
          </p:txBody>
        </p:sp>
      </p:grpSp>
      <p:grpSp>
        <p:nvGrpSpPr>
          <p:cNvPr id="8" name="Group 7"/>
          <p:cNvGrpSpPr/>
          <p:nvPr/>
        </p:nvGrpSpPr>
        <p:grpSpPr>
          <a:xfrm>
            <a:off x="1655160" y="4144200"/>
            <a:ext cx="6512400" cy="504000"/>
            <a:chOff x="762000" y="5206800"/>
            <a:chExt cx="6512400" cy="504000"/>
          </a:xfrm>
        </p:grpSpPr>
        <p:sp>
          <p:nvSpPr>
            <p:cNvPr id="22" name="Rectangle 21"/>
            <p:cNvSpPr/>
            <p:nvPr/>
          </p:nvSpPr>
          <p:spPr>
            <a:xfrm>
              <a:off x="2954400" y="5206800"/>
              <a:ext cx="4320000" cy="504000"/>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285750" indent="-285750">
                <a:buFont typeface="Wingdings" pitchFamily="2" charset="2"/>
                <a:buChar char="q"/>
              </a:pPr>
              <a:r>
                <a:rPr lang="en-US" sz="1200" dirty="0">
                  <a:solidFill>
                    <a:schemeClr val="tx1">
                      <a:lumMod val="50000"/>
                    </a:schemeClr>
                  </a:solidFill>
                </a:rPr>
                <a:t>Generate product </a:t>
              </a:r>
              <a:r>
                <a:rPr lang="en-US" sz="1200" dirty="0" smtClean="0">
                  <a:solidFill>
                    <a:schemeClr val="tx1">
                      <a:lumMod val="50000"/>
                    </a:schemeClr>
                  </a:solidFill>
                </a:rPr>
                <a:t>description</a:t>
              </a:r>
              <a:endParaRPr lang="en-US" sz="1200" dirty="0">
                <a:solidFill>
                  <a:schemeClr val="tx1">
                    <a:lumMod val="50000"/>
                  </a:schemeClr>
                </a:solidFill>
              </a:endParaRPr>
            </a:p>
          </p:txBody>
        </p:sp>
        <p:sp>
          <p:nvSpPr>
            <p:cNvPr id="23" name="Chevron 22"/>
            <p:cNvSpPr/>
            <p:nvPr/>
          </p:nvSpPr>
          <p:spPr>
            <a:xfrm>
              <a:off x="895006" y="5206800"/>
              <a:ext cx="2016000" cy="504000"/>
            </a:xfrm>
            <a:prstGeom prst="chevron">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tx1">
                      <a:lumMod val="50000"/>
                    </a:schemeClr>
                  </a:solidFill>
                </a:rPr>
                <a:t>Pre-computation</a:t>
              </a:r>
              <a:endParaRPr lang="en-IN" sz="1200" b="1" dirty="0">
                <a:solidFill>
                  <a:schemeClr val="tx1">
                    <a:lumMod val="50000"/>
                  </a:schemeClr>
                </a:solidFill>
              </a:endParaRPr>
            </a:p>
          </p:txBody>
        </p:sp>
        <p:sp>
          <p:nvSpPr>
            <p:cNvPr id="32" name="Oval 31"/>
            <p:cNvSpPr/>
            <p:nvPr/>
          </p:nvSpPr>
          <p:spPr>
            <a:xfrm>
              <a:off x="762000" y="5344500"/>
              <a:ext cx="228600" cy="22860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bg1"/>
                  </a:solidFill>
                </a:rPr>
                <a:t>4</a:t>
              </a:r>
              <a:endParaRPr lang="en-IN" sz="1200" b="1" dirty="0">
                <a:solidFill>
                  <a:schemeClr val="bg1"/>
                </a:solidFill>
              </a:endParaRPr>
            </a:p>
          </p:txBody>
        </p:sp>
      </p:grpSp>
      <p:grpSp>
        <p:nvGrpSpPr>
          <p:cNvPr id="21" name="Group 20"/>
          <p:cNvGrpSpPr/>
          <p:nvPr/>
        </p:nvGrpSpPr>
        <p:grpSpPr>
          <a:xfrm>
            <a:off x="1357440" y="3318600"/>
            <a:ext cx="6512400" cy="720000"/>
            <a:chOff x="762000" y="2567400"/>
            <a:chExt cx="6512400" cy="720000"/>
          </a:xfrm>
        </p:grpSpPr>
        <p:sp>
          <p:nvSpPr>
            <p:cNvPr id="24" name="Rectangle 23"/>
            <p:cNvSpPr/>
            <p:nvPr/>
          </p:nvSpPr>
          <p:spPr>
            <a:xfrm>
              <a:off x="2954400" y="2567400"/>
              <a:ext cx="4320000" cy="720000"/>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285750" indent="-285750">
                <a:buFont typeface="Wingdings" pitchFamily="2" charset="2"/>
                <a:buChar char="q"/>
              </a:pPr>
              <a:r>
                <a:rPr lang="en-US" sz="1200" dirty="0" smtClean="0">
                  <a:solidFill>
                    <a:schemeClr val="tx1">
                      <a:lumMod val="50000"/>
                    </a:schemeClr>
                  </a:solidFill>
                </a:rPr>
                <a:t>Extract data </a:t>
              </a:r>
              <a:r>
                <a:rPr lang="en-US" sz="1200" dirty="0">
                  <a:solidFill>
                    <a:schemeClr val="tx1">
                      <a:lumMod val="50000"/>
                    </a:schemeClr>
                  </a:solidFill>
                </a:rPr>
                <a:t>from </a:t>
              </a:r>
              <a:r>
                <a:rPr lang="en-US" sz="1200" dirty="0" smtClean="0">
                  <a:solidFill>
                    <a:schemeClr val="tx1">
                      <a:lumMod val="50000"/>
                    </a:schemeClr>
                  </a:solidFill>
                </a:rPr>
                <a:t>AOD </a:t>
              </a:r>
              <a:r>
                <a:rPr lang="en-US" sz="1200" dirty="0">
                  <a:solidFill>
                    <a:schemeClr val="tx1">
                      <a:lumMod val="50000"/>
                    </a:schemeClr>
                  </a:solidFill>
                </a:rPr>
                <a:t>Core to the </a:t>
              </a:r>
              <a:r>
                <a:rPr lang="en-US" sz="1200" dirty="0" smtClean="0">
                  <a:solidFill>
                    <a:schemeClr val="tx1">
                      <a:lumMod val="50000"/>
                    </a:schemeClr>
                  </a:solidFill>
                </a:rPr>
                <a:t>Master MarketPlace </a:t>
              </a:r>
              <a:r>
                <a:rPr lang="en-US" sz="1200" dirty="0">
                  <a:solidFill>
                    <a:schemeClr val="tx1">
                      <a:lumMod val="50000"/>
                    </a:schemeClr>
                  </a:solidFill>
                </a:rPr>
                <a:t>DB in the </a:t>
              </a:r>
              <a:r>
                <a:rPr lang="en-US" sz="1200" dirty="0" smtClean="0">
                  <a:solidFill>
                    <a:schemeClr val="tx1">
                      <a:lumMod val="50000"/>
                    </a:schemeClr>
                  </a:solidFill>
                </a:rPr>
                <a:t>MarketPlace Netezza server</a:t>
              </a:r>
              <a:endParaRPr lang="en-US" sz="1200" dirty="0">
                <a:solidFill>
                  <a:schemeClr val="tx1">
                    <a:lumMod val="50000"/>
                  </a:schemeClr>
                </a:solidFill>
              </a:endParaRPr>
            </a:p>
            <a:p>
              <a:pPr marL="285750" indent="-285750">
                <a:buFont typeface="Wingdings" pitchFamily="2" charset="2"/>
                <a:buChar char="q"/>
              </a:pPr>
              <a:r>
                <a:rPr lang="en-US" sz="1200" dirty="0" smtClean="0">
                  <a:solidFill>
                    <a:schemeClr val="tx1">
                      <a:lumMod val="50000"/>
                    </a:schemeClr>
                  </a:solidFill>
                </a:rPr>
                <a:t>Apply releasable stores and product availability filters</a:t>
              </a:r>
            </a:p>
          </p:txBody>
        </p:sp>
        <p:sp>
          <p:nvSpPr>
            <p:cNvPr id="25" name="Chevron 24"/>
            <p:cNvSpPr/>
            <p:nvPr/>
          </p:nvSpPr>
          <p:spPr>
            <a:xfrm>
              <a:off x="895006" y="2675400"/>
              <a:ext cx="2016000" cy="504000"/>
            </a:xfrm>
            <a:prstGeom prst="chevron">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tx1">
                      <a:lumMod val="50000"/>
                    </a:schemeClr>
                  </a:solidFill>
                </a:rPr>
                <a:t>Data Extraction</a:t>
              </a:r>
              <a:endParaRPr lang="en-IN" sz="1200" b="1" dirty="0">
                <a:solidFill>
                  <a:schemeClr val="tx1">
                    <a:lumMod val="50000"/>
                  </a:schemeClr>
                </a:solidFill>
              </a:endParaRPr>
            </a:p>
          </p:txBody>
        </p:sp>
        <p:sp>
          <p:nvSpPr>
            <p:cNvPr id="26" name="Oval 25"/>
            <p:cNvSpPr/>
            <p:nvPr/>
          </p:nvSpPr>
          <p:spPr>
            <a:xfrm>
              <a:off x="762000" y="2813100"/>
              <a:ext cx="228600" cy="22860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rPr>
                <a:t>3</a:t>
              </a:r>
              <a:endParaRPr lang="en-IN" sz="1200" b="1" dirty="0">
                <a:solidFill>
                  <a:schemeClr val="bg1"/>
                </a:solidFill>
              </a:endParaRPr>
            </a:p>
          </p:txBody>
        </p:sp>
      </p:grpSp>
      <p:grpSp>
        <p:nvGrpSpPr>
          <p:cNvPr id="29" name="Group 28"/>
          <p:cNvGrpSpPr/>
          <p:nvPr/>
        </p:nvGrpSpPr>
        <p:grpSpPr>
          <a:xfrm>
            <a:off x="1952880" y="4753800"/>
            <a:ext cx="6512400" cy="504000"/>
            <a:chOff x="762000" y="5206800"/>
            <a:chExt cx="6512400" cy="504000"/>
          </a:xfrm>
        </p:grpSpPr>
        <p:sp>
          <p:nvSpPr>
            <p:cNvPr id="31" name="Rectangle 30"/>
            <p:cNvSpPr/>
            <p:nvPr/>
          </p:nvSpPr>
          <p:spPr>
            <a:xfrm>
              <a:off x="2954400" y="5206800"/>
              <a:ext cx="4320000" cy="504000"/>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285750" indent="-285750">
                <a:buFont typeface="Wingdings" pitchFamily="2" charset="2"/>
                <a:buChar char="q"/>
              </a:pPr>
              <a:r>
                <a:rPr lang="en-US" sz="1200" dirty="0" smtClean="0">
                  <a:solidFill>
                    <a:schemeClr val="tx1">
                      <a:lumMod val="50000"/>
                    </a:schemeClr>
                  </a:solidFill>
                </a:rPr>
                <a:t>Copy </a:t>
              </a:r>
              <a:r>
                <a:rPr lang="en-US" sz="1200" dirty="0">
                  <a:solidFill>
                    <a:schemeClr val="tx1">
                      <a:lumMod val="50000"/>
                    </a:schemeClr>
                  </a:solidFill>
                </a:rPr>
                <a:t>the pre-computed data from Master MarketPlace DB to the remaining MarketPlace DB instances</a:t>
              </a:r>
            </a:p>
          </p:txBody>
        </p:sp>
        <p:sp>
          <p:nvSpPr>
            <p:cNvPr id="33" name="Chevron 32"/>
            <p:cNvSpPr/>
            <p:nvPr/>
          </p:nvSpPr>
          <p:spPr>
            <a:xfrm>
              <a:off x="895006" y="5206800"/>
              <a:ext cx="2016000" cy="504000"/>
            </a:xfrm>
            <a:prstGeom prst="chevron">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tx1">
                      <a:lumMod val="50000"/>
                    </a:schemeClr>
                  </a:solidFill>
                </a:rPr>
                <a:t>Data Replication</a:t>
              </a:r>
              <a:endParaRPr lang="en-IN" sz="1200" b="1" dirty="0">
                <a:solidFill>
                  <a:schemeClr val="tx1">
                    <a:lumMod val="50000"/>
                  </a:schemeClr>
                </a:solidFill>
              </a:endParaRPr>
            </a:p>
          </p:txBody>
        </p:sp>
        <p:sp>
          <p:nvSpPr>
            <p:cNvPr id="34" name="Oval 33"/>
            <p:cNvSpPr/>
            <p:nvPr/>
          </p:nvSpPr>
          <p:spPr>
            <a:xfrm>
              <a:off x="762000" y="5344500"/>
              <a:ext cx="228600" cy="22860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b="1" dirty="0" smtClean="0">
                  <a:solidFill>
                    <a:schemeClr val="bg1"/>
                  </a:solidFill>
                </a:rPr>
                <a:t>5</a:t>
              </a:r>
              <a:endParaRPr lang="en-IN" sz="1200" b="1" dirty="0">
                <a:solidFill>
                  <a:schemeClr val="bg1"/>
                </a:solidFill>
              </a:endParaRPr>
            </a:p>
          </p:txBody>
        </p:sp>
      </p:grpSp>
    </p:spTree>
    <p:extLst>
      <p:ext uri="{BB962C8B-B14F-4D97-AF65-F5344CB8AC3E}">
        <p14:creationId xmlns:p14="http://schemas.microsoft.com/office/powerpoint/2010/main" val="31277513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MAPPING – Products</a:t>
            </a:r>
            <a:endParaRPr lang="en-IN" dirty="0"/>
          </a:p>
        </p:txBody>
      </p:sp>
      <p:sp>
        <p:nvSpPr>
          <p:cNvPr id="3" name="Text Placeholder 2"/>
          <p:cNvSpPr>
            <a:spLocks noGrp="1"/>
          </p:cNvSpPr>
          <p:nvPr>
            <p:ph type="body" idx="13"/>
          </p:nvPr>
        </p:nvSpPr>
        <p:spPr/>
        <p:txBody>
          <a:bodyPr/>
          <a:lstStyle/>
          <a:p>
            <a:r>
              <a:rPr lang="en-US" dirty="0" smtClean="0"/>
              <a:t>API Response vs AOD Column Mapping</a:t>
            </a:r>
            <a:endParaRPr lang="en-IN" dirty="0"/>
          </a:p>
        </p:txBody>
      </p:sp>
      <p:graphicFrame>
        <p:nvGraphicFramePr>
          <p:cNvPr id="6" name="Content Placeholder 5"/>
          <p:cNvGraphicFramePr>
            <a:graphicFrameLocks noGrp="1"/>
          </p:cNvGraphicFramePr>
          <p:nvPr>
            <p:ph sz="quarter" idx="14"/>
            <p:extLst>
              <p:ext uri="{D42A27DB-BD31-4B8C-83A1-F6EECF244321}">
                <p14:modId xmlns:p14="http://schemas.microsoft.com/office/powerpoint/2010/main" val="1855029364"/>
              </p:ext>
            </p:extLst>
          </p:nvPr>
        </p:nvGraphicFramePr>
        <p:xfrm>
          <a:off x="593725" y="1686339"/>
          <a:ext cx="8166100" cy="3214280"/>
        </p:xfrm>
        <a:graphic>
          <a:graphicData uri="http://schemas.openxmlformats.org/drawingml/2006/table">
            <a:tbl>
              <a:tblPr firstRow="1" bandRow="1">
                <a:tableStyleId>{5C22544A-7EE6-4342-B048-85BDC9FD1C3A}</a:tableStyleId>
              </a:tblPr>
              <a:tblGrid>
                <a:gridCol w="1692275"/>
                <a:gridCol w="2390775"/>
                <a:gridCol w="2041525"/>
                <a:gridCol w="2041525"/>
              </a:tblGrid>
              <a:tr h="360000">
                <a:tc gridSpan="2">
                  <a:txBody>
                    <a:bodyPr/>
                    <a:lstStyle/>
                    <a:p>
                      <a:pPr algn="ctr"/>
                      <a:r>
                        <a:rPr lang="en-US" sz="1400" dirty="0" smtClean="0"/>
                        <a:t>API</a:t>
                      </a:r>
                      <a:r>
                        <a:rPr lang="en-US" sz="1400" baseline="0" dirty="0" smtClean="0"/>
                        <a:t> RESPONSE</a:t>
                      </a:r>
                      <a:endParaRPr lang="en-IN" sz="1400" dirty="0"/>
                    </a:p>
                  </a:txBody>
                  <a:tcPr>
                    <a:solidFill>
                      <a:srgbClr val="00B0F0"/>
                    </a:solidFill>
                  </a:tcPr>
                </a:tc>
                <a:tc hMerge="1">
                  <a:txBody>
                    <a:bodyPr/>
                    <a:lstStyle/>
                    <a:p>
                      <a:endParaRPr lang="en-IN" dirty="0"/>
                    </a:p>
                  </a:txBody>
                  <a:tcPr/>
                </a:tc>
                <a:tc gridSpan="2">
                  <a:txBody>
                    <a:bodyPr/>
                    <a:lstStyle/>
                    <a:p>
                      <a:pPr algn="ctr"/>
                      <a:r>
                        <a:rPr lang="en-US" sz="1400" dirty="0" smtClean="0"/>
                        <a:t>AOD Column (PRDC_DIM table)</a:t>
                      </a:r>
                      <a:endParaRPr lang="en-IN" sz="1400" dirty="0"/>
                    </a:p>
                  </a:txBody>
                  <a:tcPr>
                    <a:solidFill>
                      <a:srgbClr val="00B0F0"/>
                    </a:solidFill>
                  </a:tcPr>
                </a:tc>
                <a:tc hMerge="1">
                  <a:txBody>
                    <a:bodyPr/>
                    <a:lstStyle/>
                    <a:p>
                      <a:endParaRPr lang="en-IN" dirty="0"/>
                    </a:p>
                  </a:txBody>
                  <a:tcPr/>
                </a:tc>
              </a:tr>
              <a:tr h="360000">
                <a:tc>
                  <a:txBody>
                    <a:bodyPr/>
                    <a:lstStyle/>
                    <a:p>
                      <a:pPr algn="l"/>
                      <a:r>
                        <a:rPr lang="en-US" sz="1400" b="1" dirty="0" smtClean="0">
                          <a:solidFill>
                            <a:schemeClr val="bg1"/>
                          </a:solidFill>
                        </a:rPr>
                        <a:t>Data</a:t>
                      </a:r>
                      <a:r>
                        <a:rPr lang="en-US" sz="1400" b="1" baseline="0" dirty="0" smtClean="0">
                          <a:solidFill>
                            <a:schemeClr val="bg1"/>
                          </a:solidFill>
                        </a:rPr>
                        <a:t> Element</a:t>
                      </a:r>
                      <a:endParaRPr lang="en-IN" sz="1400" b="1" dirty="0">
                        <a:solidFill>
                          <a:schemeClr val="bg1"/>
                        </a:solidFill>
                      </a:endParaRPr>
                    </a:p>
                  </a:txBody>
                  <a:tcPr anchor="ctr">
                    <a:solidFill>
                      <a:schemeClr val="accent1"/>
                    </a:solidFill>
                  </a:tcPr>
                </a:tc>
                <a:tc>
                  <a:txBody>
                    <a:bodyPr/>
                    <a:lstStyle/>
                    <a:p>
                      <a:pPr algn="l"/>
                      <a:r>
                        <a:rPr lang="en-US" sz="1400" b="1" dirty="0" smtClean="0">
                          <a:solidFill>
                            <a:schemeClr val="bg1"/>
                          </a:solidFill>
                        </a:rPr>
                        <a:t>Description</a:t>
                      </a:r>
                      <a:endParaRPr lang="en-IN" sz="1400" b="1" dirty="0">
                        <a:solidFill>
                          <a:schemeClr val="bg1"/>
                        </a:solidFill>
                      </a:endParaRPr>
                    </a:p>
                  </a:txBody>
                  <a:tcPr anchor="ctr">
                    <a:solidFill>
                      <a:schemeClr val="accent1"/>
                    </a:solidFill>
                  </a:tcPr>
                </a:tc>
                <a:tc>
                  <a:txBody>
                    <a:bodyPr/>
                    <a:lstStyle/>
                    <a:p>
                      <a:pPr algn="l"/>
                      <a:r>
                        <a:rPr lang="en-US" sz="1400" b="1" baseline="0" dirty="0" smtClean="0">
                          <a:solidFill>
                            <a:schemeClr val="bg1"/>
                          </a:solidFill>
                        </a:rPr>
                        <a:t>Column Name</a:t>
                      </a:r>
                      <a:endParaRPr lang="en-IN" sz="1400" b="1" dirty="0">
                        <a:solidFill>
                          <a:schemeClr val="bg1"/>
                        </a:solidFill>
                      </a:endParaRPr>
                    </a:p>
                  </a:txBody>
                  <a:tcPr anchor="ctr">
                    <a:solidFill>
                      <a:schemeClr val="accent1"/>
                    </a:solidFill>
                  </a:tcPr>
                </a:tc>
                <a:tc>
                  <a:txBody>
                    <a:bodyPr/>
                    <a:lstStyle/>
                    <a:p>
                      <a:pPr algn="l"/>
                      <a:r>
                        <a:rPr lang="en-US" sz="1400" b="1" dirty="0" smtClean="0">
                          <a:solidFill>
                            <a:schemeClr val="bg1"/>
                          </a:solidFill>
                        </a:rPr>
                        <a:t>Description</a:t>
                      </a:r>
                      <a:endParaRPr lang="en-IN" sz="1400" b="1" dirty="0">
                        <a:solidFill>
                          <a:schemeClr val="bg1"/>
                        </a:solidFill>
                      </a:endParaRPr>
                    </a:p>
                  </a:txBody>
                  <a:tcPr anchor="ctr">
                    <a:solidFill>
                      <a:schemeClr val="accent1"/>
                    </a:solidFill>
                  </a:tcPr>
                </a:tc>
              </a:tr>
              <a:tr h="370840">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Product ID</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Unique identifier for the product.</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r>
                        <a:rPr lang="en-US" sz="1200" kern="1200" dirty="0" smtClean="0">
                          <a:solidFill>
                            <a:schemeClr val="tx1">
                              <a:lumMod val="50000"/>
                            </a:schemeClr>
                          </a:solidFill>
                          <a:latin typeface="+mn-lt"/>
                          <a:ea typeface="+mn-ea"/>
                          <a:cs typeface="+mn-cs"/>
                        </a:rPr>
                        <a:t>PRDC_CODE</a:t>
                      </a:r>
                      <a:endParaRPr lang="en-IN" sz="1200" kern="1200" dirty="0">
                        <a:solidFill>
                          <a:schemeClr val="tx1">
                            <a:lumMod val="50000"/>
                          </a:schemeClr>
                        </a:solidFill>
                        <a:latin typeface="+mn-lt"/>
                        <a:ea typeface="+mn-ea"/>
                        <a:cs typeface="+mn-cs"/>
                      </a:endParaRPr>
                    </a:p>
                  </a:txBody>
                  <a:tcPr anchor="ctr"/>
                </a:tc>
                <a:tc>
                  <a:txBody>
                    <a:bodyPr/>
                    <a:lstStyle/>
                    <a:p>
                      <a:pPr marL="0" algn="l" defTabSz="457200" rtl="0" eaLnBrk="1" latinLnBrk="0" hangingPunct="1"/>
                      <a:r>
                        <a:rPr lang="en-US" sz="1200" kern="1200" dirty="0" smtClean="0">
                          <a:solidFill>
                            <a:schemeClr val="tx1">
                              <a:lumMod val="50000"/>
                            </a:schemeClr>
                          </a:solidFill>
                          <a:latin typeface="+mn-lt"/>
                          <a:ea typeface="+mn-ea"/>
                          <a:cs typeface="+mn-cs"/>
                        </a:rPr>
                        <a:t>13 Digit UPC (PRDC_CODE)</a:t>
                      </a:r>
                      <a:endParaRPr lang="en-IN" sz="1200" kern="1200" dirty="0">
                        <a:solidFill>
                          <a:schemeClr val="tx1">
                            <a:lumMod val="50000"/>
                          </a:schemeClr>
                        </a:solidFill>
                        <a:latin typeface="+mn-lt"/>
                        <a:ea typeface="+mn-ea"/>
                        <a:cs typeface="+mn-cs"/>
                      </a:endParaRPr>
                    </a:p>
                  </a:txBody>
                  <a:tcPr anchor="ctr"/>
                </a:tc>
              </a:tr>
              <a:tr h="370840">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Product name</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Consumer friendly product name</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endParaRPr lang="en-IN" sz="1200" kern="1200" dirty="0">
                        <a:solidFill>
                          <a:schemeClr val="tx1">
                            <a:lumMod val="50000"/>
                          </a:schemeClr>
                        </a:solidFill>
                        <a:latin typeface="+mn-lt"/>
                        <a:ea typeface="+mn-ea"/>
                        <a:cs typeface="+mn-cs"/>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lumMod val="50000"/>
                            </a:schemeClr>
                          </a:solidFill>
                          <a:latin typeface="+mn-lt"/>
                          <a:ea typeface="+mn-ea"/>
                          <a:cs typeface="+mn-cs"/>
                        </a:rPr>
                        <a:t>To be generated using a description generation algorithm</a:t>
                      </a:r>
                      <a:endParaRPr lang="en-IN" sz="1200" kern="1200" dirty="0" smtClean="0">
                        <a:solidFill>
                          <a:schemeClr val="tx1">
                            <a:lumMod val="50000"/>
                          </a:schemeClr>
                        </a:solidFill>
                        <a:latin typeface="+mn-lt"/>
                        <a:ea typeface="+mn-ea"/>
                        <a:cs typeface="+mn-cs"/>
                      </a:endParaRPr>
                    </a:p>
                  </a:txBody>
                  <a:tcPr anchor="ctr"/>
                </a:tc>
              </a:tr>
              <a:tr h="370840">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Manufacturer Name</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Name of the product manufacturer</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r>
                        <a:rPr lang="en-US" sz="1200" kern="1200" dirty="0" smtClean="0">
                          <a:solidFill>
                            <a:schemeClr val="tx1">
                              <a:lumMod val="50000"/>
                            </a:schemeClr>
                          </a:solidFill>
                          <a:latin typeface="+mn-lt"/>
                          <a:ea typeface="+mn-ea"/>
                          <a:cs typeface="+mn-cs"/>
                        </a:rPr>
                        <a:t>BE_HIGH</a:t>
                      </a:r>
                      <a:endParaRPr lang="en-IN" sz="1200" kern="1200" dirty="0">
                        <a:solidFill>
                          <a:schemeClr val="tx1">
                            <a:lumMod val="50000"/>
                          </a:schemeClr>
                        </a:solidFill>
                        <a:latin typeface="+mn-lt"/>
                        <a:ea typeface="+mn-ea"/>
                        <a:cs typeface="+mn-cs"/>
                      </a:endParaRPr>
                    </a:p>
                  </a:txBody>
                  <a:tcPr anchor="ctr"/>
                </a:tc>
                <a:tc>
                  <a:txBody>
                    <a:bodyPr/>
                    <a:lstStyle/>
                    <a:p>
                      <a:pPr marL="0" algn="l" defTabSz="457200" rtl="0" eaLnBrk="1" latinLnBrk="0" hangingPunct="1"/>
                      <a:r>
                        <a:rPr lang="en-IN" sz="1200" kern="1200" dirty="0" smtClean="0">
                          <a:solidFill>
                            <a:schemeClr val="tx1">
                              <a:lumMod val="50000"/>
                            </a:schemeClr>
                          </a:solidFill>
                          <a:latin typeface="+mn-lt"/>
                          <a:ea typeface="+mn-ea"/>
                          <a:cs typeface="+mn-cs"/>
                        </a:rPr>
                        <a:t>BRAND OWNER HIGH</a:t>
                      </a:r>
                      <a:endParaRPr lang="en-IN" sz="1200" kern="1200" dirty="0">
                        <a:solidFill>
                          <a:schemeClr val="tx1">
                            <a:lumMod val="50000"/>
                          </a:schemeClr>
                        </a:solidFill>
                        <a:latin typeface="+mn-lt"/>
                        <a:ea typeface="+mn-ea"/>
                        <a:cs typeface="+mn-cs"/>
                      </a:endParaRPr>
                    </a:p>
                  </a:txBody>
                  <a:tcPr anchor="ctr"/>
                </a:tc>
              </a:tr>
              <a:tr h="370840">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Bar code</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Product identifier such as UPC, EAN </a:t>
                      </a:r>
                      <a:r>
                        <a:rPr lang="en-US" sz="1200" kern="1200" dirty="0" smtClean="0">
                          <a:solidFill>
                            <a:schemeClr val="tx1">
                              <a:lumMod val="50000"/>
                            </a:schemeClr>
                          </a:solidFill>
                          <a:latin typeface="+mn-lt"/>
                          <a:ea typeface="+mn-ea"/>
                          <a:cs typeface="+mn-cs"/>
                        </a:rPr>
                        <a:t>etc.</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r>
                        <a:rPr lang="en-US" sz="1200" kern="1200" dirty="0" smtClean="0">
                          <a:solidFill>
                            <a:schemeClr val="tx1">
                              <a:lumMod val="50000"/>
                            </a:schemeClr>
                          </a:solidFill>
                          <a:latin typeface="+mn-lt"/>
                          <a:ea typeface="+mn-ea"/>
                          <a:cs typeface="+mn-cs"/>
                        </a:rPr>
                        <a:t>PRDC_CODE</a:t>
                      </a:r>
                      <a:endParaRPr lang="en-IN" sz="1200" kern="1200" dirty="0">
                        <a:solidFill>
                          <a:schemeClr val="tx1">
                            <a:lumMod val="50000"/>
                          </a:schemeClr>
                        </a:solidFill>
                        <a:latin typeface="+mn-lt"/>
                        <a:ea typeface="+mn-ea"/>
                        <a:cs typeface="+mn-cs"/>
                      </a:endParaRPr>
                    </a:p>
                  </a:txBody>
                  <a:tcPr anchor="ctr"/>
                </a:tc>
                <a:tc>
                  <a:txBody>
                    <a:bodyPr/>
                    <a:lstStyle/>
                    <a:p>
                      <a:pPr marL="0" algn="l" defTabSz="457200" rtl="0" eaLnBrk="1" latinLnBrk="0" hangingPunct="1"/>
                      <a:r>
                        <a:rPr lang="en-US" sz="1200" kern="1200" dirty="0" smtClean="0">
                          <a:solidFill>
                            <a:schemeClr val="tx1">
                              <a:lumMod val="50000"/>
                            </a:schemeClr>
                          </a:solidFill>
                          <a:latin typeface="+mn-lt"/>
                          <a:ea typeface="+mn-ea"/>
                          <a:cs typeface="+mn-cs"/>
                        </a:rPr>
                        <a:t>13 Digit UPC (PRDC_CODE)</a:t>
                      </a:r>
                      <a:endParaRPr lang="en-IN" sz="1200" kern="1200" dirty="0">
                        <a:solidFill>
                          <a:schemeClr val="tx1">
                            <a:lumMod val="50000"/>
                          </a:schemeClr>
                        </a:solidFill>
                        <a:latin typeface="+mn-lt"/>
                        <a:ea typeface="+mn-ea"/>
                        <a:cs typeface="+mn-cs"/>
                      </a:endParaRPr>
                    </a:p>
                  </a:txBody>
                  <a:tcPr anchor="ctr"/>
                </a:tc>
              </a:tr>
              <a:tr h="370840">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Category</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Competitive category</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r>
                        <a:rPr lang="en-IN" sz="1200" kern="1200" dirty="0" smtClean="0">
                          <a:solidFill>
                            <a:schemeClr val="tx1">
                              <a:lumMod val="50000"/>
                            </a:schemeClr>
                          </a:solidFill>
                          <a:latin typeface="+mn-lt"/>
                          <a:ea typeface="+mn-ea"/>
                          <a:cs typeface="+mn-cs"/>
                        </a:rPr>
                        <a:t>CTG_DFL_NM</a:t>
                      </a:r>
                      <a:endParaRPr lang="en-IN" sz="1200" kern="1200" dirty="0">
                        <a:solidFill>
                          <a:schemeClr val="tx1">
                            <a:lumMod val="50000"/>
                          </a:schemeClr>
                        </a:solidFill>
                        <a:latin typeface="+mn-lt"/>
                        <a:ea typeface="+mn-ea"/>
                        <a:cs typeface="+mn-cs"/>
                      </a:endParaRPr>
                    </a:p>
                  </a:txBody>
                  <a:tcPr anchor="ctr"/>
                </a:tc>
                <a:tc>
                  <a:txBody>
                    <a:bodyPr/>
                    <a:lstStyle/>
                    <a:p>
                      <a:pPr marL="0" algn="l" defTabSz="457200" rtl="0" eaLnBrk="1" latinLnBrk="0" hangingPunct="1"/>
                      <a:r>
                        <a:rPr lang="en-IN" sz="1200" kern="1200" dirty="0" smtClean="0">
                          <a:solidFill>
                            <a:schemeClr val="tx1">
                              <a:lumMod val="50000"/>
                            </a:schemeClr>
                          </a:solidFill>
                          <a:latin typeface="+mn-lt"/>
                          <a:ea typeface="+mn-ea"/>
                          <a:cs typeface="+mn-cs"/>
                        </a:rPr>
                        <a:t>COMPETITIVE CATEGORY</a:t>
                      </a:r>
                      <a:endParaRPr lang="en-IN" sz="1200" kern="1200" dirty="0">
                        <a:solidFill>
                          <a:schemeClr val="tx1">
                            <a:lumMod val="50000"/>
                          </a:schemeClr>
                        </a:solidFill>
                        <a:latin typeface="+mn-lt"/>
                        <a:ea typeface="+mn-ea"/>
                        <a:cs typeface="+mn-cs"/>
                      </a:endParaRPr>
                    </a:p>
                  </a:txBody>
                  <a:tcPr anchor="ctr"/>
                </a:tc>
              </a:tr>
              <a:tr h="370840">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Brand</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Product brand description</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r>
                        <a:rPr lang="en-IN" sz="1200" kern="1200" dirty="0" smtClean="0">
                          <a:solidFill>
                            <a:schemeClr val="tx1">
                              <a:lumMod val="50000"/>
                            </a:schemeClr>
                          </a:solidFill>
                          <a:latin typeface="+mn-lt"/>
                          <a:ea typeface="+mn-ea"/>
                          <a:cs typeface="+mn-cs"/>
                        </a:rPr>
                        <a:t>BRN_HIGH</a:t>
                      </a:r>
                      <a:endParaRPr lang="en-IN" sz="1200" kern="1200" dirty="0">
                        <a:solidFill>
                          <a:schemeClr val="tx1">
                            <a:lumMod val="50000"/>
                          </a:schemeClr>
                        </a:solidFill>
                        <a:latin typeface="+mn-lt"/>
                        <a:ea typeface="+mn-ea"/>
                        <a:cs typeface="+mn-cs"/>
                      </a:endParaRPr>
                    </a:p>
                  </a:txBody>
                  <a:tcPr anchor="ctr"/>
                </a:tc>
                <a:tc>
                  <a:txBody>
                    <a:bodyPr/>
                    <a:lstStyle/>
                    <a:p>
                      <a:pPr marL="0" algn="l" defTabSz="457200" rtl="0" eaLnBrk="1" latinLnBrk="0" hangingPunct="1"/>
                      <a:r>
                        <a:rPr lang="en-US" sz="1200" kern="1200" dirty="0" smtClean="0">
                          <a:solidFill>
                            <a:schemeClr val="tx1">
                              <a:lumMod val="50000"/>
                            </a:schemeClr>
                          </a:solidFill>
                          <a:latin typeface="+mn-lt"/>
                          <a:ea typeface="+mn-ea"/>
                          <a:cs typeface="+mn-cs"/>
                        </a:rPr>
                        <a:t>BRAND HIGH</a:t>
                      </a:r>
                      <a:endParaRPr lang="en-IN" sz="1200" kern="1200" dirty="0">
                        <a:solidFill>
                          <a:schemeClr val="tx1">
                            <a:lumMod val="50000"/>
                          </a:schemeClr>
                        </a:solidFill>
                        <a:latin typeface="+mn-lt"/>
                        <a:ea typeface="+mn-ea"/>
                        <a:cs typeface="+mn-cs"/>
                      </a:endParaRPr>
                    </a:p>
                  </a:txBody>
                  <a:tcPr anchor="ctr"/>
                </a:tc>
              </a:tr>
            </a:tbl>
          </a:graphicData>
        </a:graphic>
      </p:graphicFrame>
      <p:sp>
        <p:nvSpPr>
          <p:cNvPr id="5" name="Text Placeholder 4"/>
          <p:cNvSpPr>
            <a:spLocks noGrp="1"/>
          </p:cNvSpPr>
          <p:nvPr>
            <p:ph type="body" idx="15"/>
          </p:nvPr>
        </p:nvSpPr>
        <p:spPr/>
        <p:txBody>
          <a:bodyPr/>
          <a:lstStyle/>
          <a:p>
            <a:endParaRPr lang="en-IN" dirty="0"/>
          </a:p>
        </p:txBody>
      </p:sp>
      <p:sp>
        <p:nvSpPr>
          <p:cNvPr id="7" name="TextBox 6"/>
          <p:cNvSpPr txBox="1"/>
          <p:nvPr/>
        </p:nvSpPr>
        <p:spPr>
          <a:xfrm>
            <a:off x="609600" y="5410200"/>
            <a:ext cx="8153400" cy="307777"/>
          </a:xfrm>
          <a:prstGeom prst="rect">
            <a:avLst/>
          </a:prstGeom>
          <a:noFill/>
        </p:spPr>
        <p:txBody>
          <a:bodyPr wrap="square" rtlCol="0">
            <a:spAutoFit/>
          </a:bodyPr>
          <a:lstStyle/>
          <a:p>
            <a:pPr algn="ctr"/>
            <a:r>
              <a:rPr lang="en-US" sz="1400" dirty="0" smtClean="0">
                <a:solidFill>
                  <a:schemeClr val="tx1">
                    <a:lumMod val="50000"/>
                  </a:schemeClr>
                </a:solidFill>
              </a:rPr>
              <a:t>* Column names in </a:t>
            </a:r>
            <a:r>
              <a:rPr lang="en-US" sz="1400" dirty="0" smtClean="0">
                <a:solidFill>
                  <a:srgbClr val="FF0000"/>
                </a:solidFill>
              </a:rPr>
              <a:t>red</a:t>
            </a:r>
            <a:r>
              <a:rPr lang="en-US" sz="1400" dirty="0" smtClean="0">
                <a:solidFill>
                  <a:schemeClr val="tx1">
                    <a:lumMod val="50000"/>
                  </a:schemeClr>
                </a:solidFill>
              </a:rPr>
              <a:t> indicate that they are yet to be confirmed. </a:t>
            </a:r>
            <a:endParaRPr lang="en-IN" sz="1400" dirty="0">
              <a:solidFill>
                <a:schemeClr val="tx1">
                  <a:lumMod val="50000"/>
                </a:schemeClr>
              </a:solidFill>
            </a:endParaRPr>
          </a:p>
        </p:txBody>
      </p:sp>
    </p:spTree>
    <p:extLst>
      <p:ext uri="{BB962C8B-B14F-4D97-AF65-F5344CB8AC3E}">
        <p14:creationId xmlns:p14="http://schemas.microsoft.com/office/powerpoint/2010/main" val="1847479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Nielsen MARKETPLACE pilot</a:t>
            </a:r>
            <a:endParaRPr lang="en-IN" dirty="0"/>
          </a:p>
        </p:txBody>
      </p:sp>
      <p:sp>
        <p:nvSpPr>
          <p:cNvPr id="6" name="Text Placeholder 5"/>
          <p:cNvSpPr>
            <a:spLocks noGrp="1"/>
          </p:cNvSpPr>
          <p:nvPr>
            <p:ph type="body" idx="13"/>
          </p:nvPr>
        </p:nvSpPr>
        <p:spPr/>
        <p:txBody>
          <a:bodyPr/>
          <a:lstStyle/>
          <a:p>
            <a:r>
              <a:rPr lang="en-US" dirty="0" smtClean="0"/>
              <a:t>Objectives</a:t>
            </a:r>
            <a:endParaRPr lang="en-IN" dirty="0"/>
          </a:p>
        </p:txBody>
      </p:sp>
      <p:sp>
        <p:nvSpPr>
          <p:cNvPr id="7" name="Content Placeholder 6"/>
          <p:cNvSpPr>
            <a:spLocks noGrp="1"/>
          </p:cNvSpPr>
          <p:nvPr>
            <p:ph sz="quarter" idx="14"/>
          </p:nvPr>
        </p:nvSpPr>
        <p:spPr>
          <a:xfrm>
            <a:off x="594360" y="2133600"/>
            <a:ext cx="8165465" cy="4079875"/>
          </a:xfrm>
        </p:spPr>
        <p:txBody>
          <a:bodyPr/>
          <a:lstStyle/>
          <a:p>
            <a:pPr>
              <a:spcAft>
                <a:spcPts val="600"/>
              </a:spcAft>
            </a:pPr>
            <a:r>
              <a:rPr lang="en-US" dirty="0" smtClean="0"/>
              <a:t>Build </a:t>
            </a:r>
            <a:r>
              <a:rPr lang="en-US" dirty="0"/>
              <a:t>a working model of an API to share basic Nielsen </a:t>
            </a:r>
            <a:r>
              <a:rPr lang="en-US" dirty="0" smtClean="0"/>
              <a:t>Data with limited developers (</a:t>
            </a:r>
            <a:r>
              <a:rPr lang="en-US" dirty="0" err="1" smtClean="0"/>
              <a:t>RedLaser</a:t>
            </a:r>
            <a:r>
              <a:rPr lang="en-US" dirty="0" smtClean="0"/>
              <a:t>)</a:t>
            </a:r>
            <a:endParaRPr lang="en-US" dirty="0"/>
          </a:p>
          <a:p>
            <a:pPr>
              <a:spcAft>
                <a:spcPts val="600"/>
              </a:spcAft>
            </a:pPr>
            <a:r>
              <a:rPr lang="en-US" dirty="0" smtClean="0"/>
              <a:t>Test </a:t>
            </a:r>
            <a:r>
              <a:rPr lang="en-US" dirty="0"/>
              <a:t>out assumptions we can generate a consumer friendly product name, acceptable pricing and effective availability</a:t>
            </a:r>
          </a:p>
          <a:p>
            <a:pPr>
              <a:spcAft>
                <a:spcPts val="600"/>
              </a:spcAft>
            </a:pPr>
            <a:r>
              <a:rPr lang="en-US" dirty="0" smtClean="0"/>
              <a:t>Test </a:t>
            </a:r>
            <a:r>
              <a:rPr lang="en-US" dirty="0"/>
              <a:t>out services </a:t>
            </a:r>
            <a:r>
              <a:rPr lang="en-US" dirty="0" smtClean="0"/>
              <a:t>and the business rules such </a:t>
            </a:r>
            <a:r>
              <a:rPr lang="en-US" dirty="0"/>
              <a:t>as </a:t>
            </a:r>
            <a:r>
              <a:rPr lang="en-US" dirty="0" smtClean="0"/>
              <a:t>non-releasable </a:t>
            </a:r>
            <a:r>
              <a:rPr lang="en-US" dirty="0"/>
              <a:t>retail </a:t>
            </a:r>
            <a:r>
              <a:rPr lang="en-US" dirty="0" smtClean="0"/>
              <a:t>info</a:t>
            </a:r>
            <a:endParaRPr lang="en-US" dirty="0"/>
          </a:p>
          <a:p>
            <a:pPr>
              <a:spcAft>
                <a:spcPts val="600"/>
              </a:spcAft>
            </a:pPr>
            <a:r>
              <a:rPr lang="en-US" dirty="0" smtClean="0"/>
              <a:t>Understand </a:t>
            </a:r>
            <a:r>
              <a:rPr lang="en-US" dirty="0"/>
              <a:t>the potential hits/usage of our data for consumer apps which should help inform any future pricing strategy</a:t>
            </a:r>
          </a:p>
          <a:p>
            <a:pPr>
              <a:spcAft>
                <a:spcPts val="600"/>
              </a:spcAft>
            </a:pPr>
            <a:r>
              <a:rPr lang="en-US" dirty="0" smtClean="0"/>
              <a:t>Begin </a:t>
            </a:r>
            <a:r>
              <a:rPr lang="en-US" dirty="0"/>
              <a:t>to catch any missed requirements early, before </a:t>
            </a:r>
            <a:r>
              <a:rPr lang="en-US" dirty="0" smtClean="0"/>
              <a:t>the </a:t>
            </a:r>
            <a:r>
              <a:rPr lang="en-US" dirty="0"/>
              <a:t>final solution is built</a:t>
            </a:r>
            <a:endParaRPr lang="en-US" dirty="0" smtClean="0"/>
          </a:p>
        </p:txBody>
      </p:sp>
      <p:sp>
        <p:nvSpPr>
          <p:cNvPr id="8" name="Text Placeholder 7"/>
          <p:cNvSpPr>
            <a:spLocks noGrp="1"/>
          </p:cNvSpPr>
          <p:nvPr>
            <p:ph type="body" idx="15"/>
          </p:nvPr>
        </p:nvSpPr>
        <p:spPr/>
        <p:txBody>
          <a:bodyPr/>
          <a:lstStyle/>
          <a:p>
            <a:endParaRPr lang="en-IN"/>
          </a:p>
        </p:txBody>
      </p:sp>
    </p:spTree>
    <p:extLst>
      <p:ext uri="{BB962C8B-B14F-4D97-AF65-F5344CB8AC3E}">
        <p14:creationId xmlns:p14="http://schemas.microsoft.com/office/powerpoint/2010/main" val="21999228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MAPPING – retailers &amp; Location</a:t>
            </a:r>
            <a:endParaRPr lang="en-IN" dirty="0"/>
          </a:p>
        </p:txBody>
      </p:sp>
      <p:sp>
        <p:nvSpPr>
          <p:cNvPr id="3" name="Text Placeholder 2"/>
          <p:cNvSpPr>
            <a:spLocks noGrp="1"/>
          </p:cNvSpPr>
          <p:nvPr>
            <p:ph type="body" idx="13"/>
          </p:nvPr>
        </p:nvSpPr>
        <p:spPr/>
        <p:txBody>
          <a:bodyPr/>
          <a:lstStyle/>
          <a:p>
            <a:r>
              <a:rPr lang="en-US" dirty="0" smtClean="0"/>
              <a:t>API Response vs AOD Column Mapping</a:t>
            </a:r>
            <a:endParaRPr lang="en-IN" dirty="0"/>
          </a:p>
        </p:txBody>
      </p:sp>
      <p:graphicFrame>
        <p:nvGraphicFramePr>
          <p:cNvPr id="6" name="Content Placeholder 5"/>
          <p:cNvGraphicFramePr>
            <a:graphicFrameLocks noGrp="1"/>
          </p:cNvGraphicFramePr>
          <p:nvPr>
            <p:ph sz="quarter" idx="14"/>
            <p:extLst>
              <p:ext uri="{D42A27DB-BD31-4B8C-83A1-F6EECF244321}">
                <p14:modId xmlns:p14="http://schemas.microsoft.com/office/powerpoint/2010/main" val="3345148298"/>
              </p:ext>
            </p:extLst>
          </p:nvPr>
        </p:nvGraphicFramePr>
        <p:xfrm>
          <a:off x="593725" y="1687223"/>
          <a:ext cx="8166100" cy="4021200"/>
        </p:xfrm>
        <a:graphic>
          <a:graphicData uri="http://schemas.openxmlformats.org/drawingml/2006/table">
            <a:tbl>
              <a:tblPr firstRow="1" bandRow="1">
                <a:tableStyleId>{5C22544A-7EE6-4342-B048-85BDC9FD1C3A}</a:tableStyleId>
              </a:tblPr>
              <a:tblGrid>
                <a:gridCol w="1692275"/>
                <a:gridCol w="2390775"/>
                <a:gridCol w="2041525"/>
                <a:gridCol w="2041525"/>
              </a:tblGrid>
              <a:tr h="360000">
                <a:tc gridSpan="2">
                  <a:txBody>
                    <a:bodyPr/>
                    <a:lstStyle/>
                    <a:p>
                      <a:pPr algn="ctr"/>
                      <a:r>
                        <a:rPr lang="en-US" sz="1400" dirty="0" smtClean="0"/>
                        <a:t>API</a:t>
                      </a:r>
                      <a:r>
                        <a:rPr lang="en-US" sz="1400" baseline="0" dirty="0" smtClean="0"/>
                        <a:t> RESPONSE</a:t>
                      </a:r>
                      <a:endParaRPr lang="en-IN" sz="1400" dirty="0"/>
                    </a:p>
                  </a:txBody>
                  <a:tcPr>
                    <a:solidFill>
                      <a:srgbClr val="00B0F0"/>
                    </a:solidFill>
                  </a:tcPr>
                </a:tc>
                <a:tc hMerge="1">
                  <a:txBody>
                    <a:bodyPr/>
                    <a:lstStyle/>
                    <a:p>
                      <a:endParaRPr lang="en-IN" dirty="0"/>
                    </a:p>
                  </a:txBody>
                  <a:tcPr/>
                </a:tc>
                <a:tc gridSpan="2">
                  <a:txBody>
                    <a:bodyPr/>
                    <a:lstStyle/>
                    <a:p>
                      <a:pPr algn="ctr"/>
                      <a:r>
                        <a:rPr lang="en-US" sz="1400" dirty="0" smtClean="0"/>
                        <a:t>AOD Column </a:t>
                      </a:r>
                      <a:r>
                        <a:rPr lang="en-US" sz="1400" dirty="0" smtClean="0"/>
                        <a:t>(STR_DIM </a:t>
                      </a:r>
                      <a:r>
                        <a:rPr lang="en-US" sz="1400" dirty="0" smtClean="0"/>
                        <a:t>table)</a:t>
                      </a:r>
                      <a:endParaRPr lang="en-IN" sz="1400" dirty="0"/>
                    </a:p>
                  </a:txBody>
                  <a:tcPr>
                    <a:solidFill>
                      <a:srgbClr val="00B0F0"/>
                    </a:solidFill>
                  </a:tcPr>
                </a:tc>
                <a:tc hMerge="1">
                  <a:txBody>
                    <a:bodyPr/>
                    <a:lstStyle/>
                    <a:p>
                      <a:endParaRPr lang="en-IN" dirty="0"/>
                    </a:p>
                  </a:txBody>
                  <a:tcPr/>
                </a:tc>
              </a:tr>
              <a:tr h="360000">
                <a:tc>
                  <a:txBody>
                    <a:bodyPr/>
                    <a:lstStyle/>
                    <a:p>
                      <a:pPr algn="l"/>
                      <a:r>
                        <a:rPr lang="en-US" sz="1400" b="1" dirty="0" smtClean="0">
                          <a:solidFill>
                            <a:schemeClr val="bg1"/>
                          </a:solidFill>
                        </a:rPr>
                        <a:t>Data</a:t>
                      </a:r>
                      <a:r>
                        <a:rPr lang="en-US" sz="1400" b="1" baseline="0" dirty="0" smtClean="0">
                          <a:solidFill>
                            <a:schemeClr val="bg1"/>
                          </a:solidFill>
                        </a:rPr>
                        <a:t> Element</a:t>
                      </a:r>
                      <a:endParaRPr lang="en-IN" sz="1400" b="1" dirty="0">
                        <a:solidFill>
                          <a:schemeClr val="bg1"/>
                        </a:solidFill>
                      </a:endParaRPr>
                    </a:p>
                  </a:txBody>
                  <a:tcPr anchor="ctr">
                    <a:solidFill>
                      <a:schemeClr val="accent1"/>
                    </a:solidFill>
                  </a:tcPr>
                </a:tc>
                <a:tc>
                  <a:txBody>
                    <a:bodyPr/>
                    <a:lstStyle/>
                    <a:p>
                      <a:pPr algn="l"/>
                      <a:r>
                        <a:rPr lang="en-US" sz="1400" b="1" dirty="0" smtClean="0">
                          <a:solidFill>
                            <a:schemeClr val="bg1"/>
                          </a:solidFill>
                        </a:rPr>
                        <a:t>Description</a:t>
                      </a:r>
                      <a:endParaRPr lang="en-IN" sz="1400" b="1" dirty="0">
                        <a:solidFill>
                          <a:schemeClr val="bg1"/>
                        </a:solidFill>
                      </a:endParaRPr>
                    </a:p>
                  </a:txBody>
                  <a:tcPr anchor="ctr">
                    <a:solidFill>
                      <a:schemeClr val="accent1"/>
                    </a:solidFill>
                  </a:tcPr>
                </a:tc>
                <a:tc>
                  <a:txBody>
                    <a:bodyPr/>
                    <a:lstStyle/>
                    <a:p>
                      <a:pPr algn="l"/>
                      <a:r>
                        <a:rPr lang="en-US" sz="1400" b="1" baseline="0" dirty="0" smtClean="0">
                          <a:solidFill>
                            <a:schemeClr val="bg1"/>
                          </a:solidFill>
                        </a:rPr>
                        <a:t>Column Name</a:t>
                      </a:r>
                      <a:endParaRPr lang="en-IN" sz="1400" b="1" dirty="0">
                        <a:solidFill>
                          <a:schemeClr val="bg1"/>
                        </a:solidFill>
                      </a:endParaRPr>
                    </a:p>
                  </a:txBody>
                  <a:tcPr anchor="ctr">
                    <a:solidFill>
                      <a:schemeClr val="accent1"/>
                    </a:solidFill>
                  </a:tcPr>
                </a:tc>
                <a:tc>
                  <a:txBody>
                    <a:bodyPr/>
                    <a:lstStyle/>
                    <a:p>
                      <a:pPr algn="l"/>
                      <a:r>
                        <a:rPr lang="en-US" sz="1400" b="1" dirty="0" smtClean="0">
                          <a:solidFill>
                            <a:schemeClr val="bg1"/>
                          </a:solidFill>
                        </a:rPr>
                        <a:t>Description</a:t>
                      </a:r>
                      <a:endParaRPr lang="en-IN" sz="1400" b="1" dirty="0">
                        <a:solidFill>
                          <a:schemeClr val="bg1"/>
                        </a:solidFill>
                      </a:endParaRPr>
                    </a:p>
                  </a:txBody>
                  <a:tcPr anchor="ctr">
                    <a:solidFill>
                      <a:schemeClr val="accent1"/>
                    </a:solidFill>
                  </a:tcPr>
                </a:tc>
              </a:tr>
              <a:tr h="288000">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Retailer Name</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Retailer name of the store</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r>
                        <a:rPr lang="en-US" sz="1200" kern="1200" dirty="0" smtClean="0">
                          <a:solidFill>
                            <a:schemeClr val="tx1">
                              <a:lumMod val="50000"/>
                            </a:schemeClr>
                          </a:solidFill>
                          <a:latin typeface="+mn-lt"/>
                          <a:ea typeface="+mn-ea"/>
                          <a:cs typeface="+mn-cs"/>
                        </a:rPr>
                        <a:t>SNAME</a:t>
                      </a:r>
                      <a:endParaRPr lang="en-IN" sz="1200" kern="1200" dirty="0">
                        <a:solidFill>
                          <a:schemeClr val="tx1">
                            <a:lumMod val="50000"/>
                          </a:schemeClr>
                        </a:solidFill>
                        <a:latin typeface="+mn-lt"/>
                        <a:ea typeface="+mn-ea"/>
                        <a:cs typeface="+mn-cs"/>
                      </a:endParaRPr>
                    </a:p>
                  </a:txBody>
                  <a:tcPr anchor="ctr"/>
                </a:tc>
                <a:tc>
                  <a:txBody>
                    <a:bodyPr/>
                    <a:lstStyle/>
                    <a:p>
                      <a:pPr marL="0" algn="l" defTabSz="457200" rtl="0" eaLnBrk="1" latinLnBrk="0" hangingPunct="1"/>
                      <a:r>
                        <a:rPr lang="en-US" sz="1200" kern="1200" dirty="0" smtClean="0">
                          <a:solidFill>
                            <a:schemeClr val="tx1">
                              <a:lumMod val="50000"/>
                            </a:schemeClr>
                          </a:solidFill>
                          <a:latin typeface="+mn-lt"/>
                          <a:ea typeface="+mn-ea"/>
                          <a:cs typeface="+mn-cs"/>
                        </a:rPr>
                        <a:t>Retailer Name( SNAME )</a:t>
                      </a:r>
                      <a:endParaRPr lang="en-IN" sz="1200" kern="1200" dirty="0">
                        <a:solidFill>
                          <a:schemeClr val="tx1">
                            <a:lumMod val="50000"/>
                          </a:schemeClr>
                        </a:solidFill>
                        <a:latin typeface="+mn-lt"/>
                        <a:ea typeface="+mn-ea"/>
                        <a:cs typeface="+mn-cs"/>
                      </a:endParaRPr>
                    </a:p>
                  </a:txBody>
                  <a:tcPr anchor="ctr"/>
                </a:tc>
              </a:tr>
              <a:tr h="288000">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Store ID</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Unique identifier of the store</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r>
                        <a:rPr lang="en-US" sz="1200" kern="1200" dirty="0" smtClean="0">
                          <a:solidFill>
                            <a:schemeClr val="tx1">
                              <a:lumMod val="50000"/>
                            </a:schemeClr>
                          </a:solidFill>
                          <a:latin typeface="+mn-lt"/>
                          <a:ea typeface="+mn-ea"/>
                          <a:cs typeface="+mn-cs"/>
                        </a:rPr>
                        <a:t>SORGCD + SPSUEDOCD</a:t>
                      </a:r>
                      <a:endParaRPr lang="en-IN" sz="1200" kern="1200" dirty="0">
                        <a:solidFill>
                          <a:schemeClr val="tx1">
                            <a:lumMod val="50000"/>
                          </a:schemeClr>
                        </a:solidFill>
                        <a:latin typeface="+mn-lt"/>
                        <a:ea typeface="+mn-ea"/>
                        <a:cs typeface="+mn-cs"/>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lumMod val="50000"/>
                            </a:schemeClr>
                          </a:solidFill>
                          <a:latin typeface="+mn-lt"/>
                          <a:ea typeface="+mn-ea"/>
                          <a:cs typeface="+mn-cs"/>
                        </a:rPr>
                        <a:t>SORGCD + SPSUEDOCD – natural Key </a:t>
                      </a:r>
                      <a:endParaRPr lang="en-IN" sz="1200" kern="1200" dirty="0" smtClean="0">
                        <a:solidFill>
                          <a:schemeClr val="tx1">
                            <a:lumMod val="50000"/>
                          </a:schemeClr>
                        </a:solidFill>
                        <a:latin typeface="+mn-lt"/>
                        <a:ea typeface="+mn-ea"/>
                        <a:cs typeface="+mn-cs"/>
                      </a:endParaRPr>
                    </a:p>
                  </a:txBody>
                  <a:tcPr anchor="ctr"/>
                </a:tc>
              </a:tr>
              <a:tr h="288000">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Store </a:t>
                      </a:r>
                      <a:r>
                        <a:rPr lang="en-US" sz="1200" kern="1200" dirty="0" smtClean="0">
                          <a:solidFill>
                            <a:schemeClr val="tx1">
                              <a:lumMod val="50000"/>
                            </a:schemeClr>
                          </a:solidFill>
                          <a:latin typeface="+mn-lt"/>
                          <a:ea typeface="+mn-ea"/>
                          <a:cs typeface="+mn-cs"/>
                        </a:rPr>
                        <a:t>Number</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Store </a:t>
                      </a:r>
                      <a:r>
                        <a:rPr lang="en-US" sz="1200" kern="1200" dirty="0" smtClean="0">
                          <a:solidFill>
                            <a:schemeClr val="tx1">
                              <a:lumMod val="50000"/>
                            </a:schemeClr>
                          </a:solidFill>
                          <a:latin typeface="+mn-lt"/>
                          <a:ea typeface="+mn-ea"/>
                          <a:cs typeface="+mn-cs"/>
                        </a:rPr>
                        <a:t>Number</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r>
                        <a:rPr lang="en-US" sz="1200" kern="1200" dirty="0" smtClean="0">
                          <a:solidFill>
                            <a:schemeClr val="tx1">
                              <a:lumMod val="50000"/>
                            </a:schemeClr>
                          </a:solidFill>
                          <a:latin typeface="+mn-lt"/>
                          <a:ea typeface="+mn-ea"/>
                          <a:cs typeface="+mn-cs"/>
                        </a:rPr>
                        <a:t>SNO</a:t>
                      </a:r>
                      <a:endParaRPr lang="en-IN" sz="1200" kern="1200" dirty="0">
                        <a:solidFill>
                          <a:schemeClr val="tx1">
                            <a:lumMod val="50000"/>
                          </a:schemeClr>
                        </a:solidFill>
                        <a:latin typeface="+mn-lt"/>
                        <a:ea typeface="+mn-ea"/>
                        <a:cs typeface="+mn-cs"/>
                      </a:endParaRPr>
                    </a:p>
                  </a:txBody>
                  <a:tcPr anchor="ctr"/>
                </a:tc>
                <a:tc>
                  <a:txBody>
                    <a:bodyPr/>
                    <a:lstStyle/>
                    <a:p>
                      <a:pPr marL="0" algn="l" defTabSz="457200" rtl="0" eaLnBrk="1" latinLnBrk="0" hangingPunct="1"/>
                      <a:r>
                        <a:rPr lang="en-US" sz="1200" kern="1200" dirty="0" smtClean="0">
                          <a:solidFill>
                            <a:schemeClr val="tx1">
                              <a:lumMod val="50000"/>
                            </a:schemeClr>
                          </a:solidFill>
                          <a:latin typeface="+mn-lt"/>
                          <a:ea typeface="+mn-ea"/>
                          <a:cs typeface="+mn-cs"/>
                        </a:rPr>
                        <a:t>Store Number(SNO)</a:t>
                      </a:r>
                      <a:endParaRPr lang="en-IN" sz="1200" kern="1200" dirty="0">
                        <a:solidFill>
                          <a:schemeClr val="tx1">
                            <a:lumMod val="50000"/>
                          </a:schemeClr>
                        </a:solidFill>
                        <a:latin typeface="+mn-lt"/>
                        <a:ea typeface="+mn-ea"/>
                        <a:cs typeface="+mn-cs"/>
                      </a:endParaRPr>
                    </a:p>
                  </a:txBody>
                  <a:tcPr anchor="ctr"/>
                </a:tc>
              </a:tr>
              <a:tr h="288000">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Store Name</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Store Name</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r>
                        <a:rPr lang="en-US" sz="1200" kern="1200" dirty="0" smtClean="0">
                          <a:solidFill>
                            <a:schemeClr val="tx1">
                              <a:lumMod val="50000"/>
                            </a:schemeClr>
                          </a:solidFill>
                          <a:latin typeface="+mn-lt"/>
                          <a:ea typeface="+mn-ea"/>
                          <a:cs typeface="+mn-cs"/>
                        </a:rPr>
                        <a:t>SNAME</a:t>
                      </a:r>
                      <a:endParaRPr lang="en-IN" sz="1200" kern="1200" dirty="0">
                        <a:solidFill>
                          <a:schemeClr val="tx1">
                            <a:lumMod val="50000"/>
                          </a:schemeClr>
                        </a:solidFill>
                        <a:latin typeface="+mn-lt"/>
                        <a:ea typeface="+mn-ea"/>
                        <a:cs typeface="+mn-cs"/>
                      </a:endParaRPr>
                    </a:p>
                  </a:txBody>
                  <a:tcPr anchor="ctr"/>
                </a:tc>
                <a:tc>
                  <a:txBody>
                    <a:bodyPr/>
                    <a:lstStyle/>
                    <a:p>
                      <a:pPr marL="0" algn="l" defTabSz="457200" rtl="0" eaLnBrk="1" latinLnBrk="0" hangingPunct="1"/>
                      <a:r>
                        <a:rPr lang="en-US" sz="1200" kern="1200" dirty="0" smtClean="0">
                          <a:solidFill>
                            <a:schemeClr val="tx1">
                              <a:lumMod val="50000"/>
                            </a:schemeClr>
                          </a:solidFill>
                          <a:latin typeface="+mn-lt"/>
                          <a:ea typeface="+mn-ea"/>
                          <a:cs typeface="+mn-cs"/>
                        </a:rPr>
                        <a:t>Store Name</a:t>
                      </a:r>
                      <a:endParaRPr lang="en-IN" sz="1200" kern="1200" dirty="0">
                        <a:solidFill>
                          <a:schemeClr val="tx1">
                            <a:lumMod val="50000"/>
                          </a:schemeClr>
                        </a:solidFill>
                        <a:latin typeface="+mn-lt"/>
                        <a:ea typeface="+mn-ea"/>
                        <a:cs typeface="+mn-cs"/>
                      </a:endParaRPr>
                    </a:p>
                  </a:txBody>
                  <a:tcPr anchor="ctr"/>
                </a:tc>
              </a:tr>
              <a:tr h="288000">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Address Line 1</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Store Address Line 1</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r>
                        <a:rPr lang="en-IN" sz="1200" kern="1200" dirty="0" smtClean="0">
                          <a:solidFill>
                            <a:schemeClr val="tx1">
                              <a:lumMod val="50000"/>
                            </a:schemeClr>
                          </a:solidFill>
                          <a:latin typeface="+mn-lt"/>
                          <a:ea typeface="+mn-ea"/>
                          <a:cs typeface="+mn-cs"/>
                        </a:rPr>
                        <a:t>SSTREETADD</a:t>
                      </a:r>
                      <a:endParaRPr lang="en-IN" sz="1200" kern="1200" dirty="0">
                        <a:solidFill>
                          <a:schemeClr val="tx1">
                            <a:lumMod val="50000"/>
                          </a:schemeClr>
                        </a:solidFill>
                        <a:latin typeface="+mn-lt"/>
                        <a:ea typeface="+mn-ea"/>
                        <a:cs typeface="+mn-cs"/>
                      </a:endParaRPr>
                    </a:p>
                  </a:txBody>
                  <a:tcPr anchor="ctr"/>
                </a:tc>
                <a:tc>
                  <a:txBody>
                    <a:bodyPr/>
                    <a:lstStyle/>
                    <a:p>
                      <a:pPr marL="0" algn="l" defTabSz="457200" rtl="0" eaLnBrk="1" latinLnBrk="0" hangingPunct="1"/>
                      <a:r>
                        <a:rPr lang="en-US" sz="1200" kern="1200" dirty="0" smtClean="0">
                          <a:solidFill>
                            <a:schemeClr val="tx1">
                              <a:lumMod val="50000"/>
                            </a:schemeClr>
                          </a:solidFill>
                          <a:latin typeface="+mn-lt"/>
                          <a:ea typeface="+mn-ea"/>
                          <a:cs typeface="+mn-cs"/>
                        </a:rPr>
                        <a:t>Street Address</a:t>
                      </a:r>
                      <a:endParaRPr lang="en-IN" sz="1200" kern="1200" dirty="0">
                        <a:solidFill>
                          <a:schemeClr val="tx1">
                            <a:lumMod val="50000"/>
                          </a:schemeClr>
                        </a:solidFill>
                        <a:latin typeface="+mn-lt"/>
                        <a:ea typeface="+mn-ea"/>
                        <a:cs typeface="+mn-cs"/>
                      </a:endParaRPr>
                    </a:p>
                  </a:txBody>
                  <a:tcPr anchor="ctr"/>
                </a:tc>
              </a:tr>
              <a:tr h="288000">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Address Line 2</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Store Address Line 2</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r>
                        <a:rPr lang="en-US" sz="1200" kern="1200" dirty="0" smtClean="0">
                          <a:solidFill>
                            <a:schemeClr val="tx1">
                              <a:lumMod val="50000"/>
                            </a:schemeClr>
                          </a:solidFill>
                          <a:latin typeface="+mn-lt"/>
                          <a:ea typeface="+mn-ea"/>
                          <a:cs typeface="+mn-cs"/>
                        </a:rPr>
                        <a:t>Not Available</a:t>
                      </a:r>
                      <a:endParaRPr lang="en-IN" sz="1200" kern="1200" dirty="0">
                        <a:solidFill>
                          <a:schemeClr val="tx1">
                            <a:lumMod val="50000"/>
                          </a:schemeClr>
                        </a:solidFill>
                        <a:latin typeface="+mn-lt"/>
                        <a:ea typeface="+mn-ea"/>
                        <a:cs typeface="+mn-cs"/>
                      </a:endParaRPr>
                    </a:p>
                  </a:txBody>
                  <a:tcPr anchor="ctr"/>
                </a:tc>
                <a:tc>
                  <a:txBody>
                    <a:bodyPr/>
                    <a:lstStyle/>
                    <a:p>
                      <a:pPr marL="0" algn="l" defTabSz="457200" rtl="0" eaLnBrk="1" latinLnBrk="0" hangingPunct="1"/>
                      <a:endParaRPr lang="en-IN" sz="1200" kern="1200" dirty="0">
                        <a:solidFill>
                          <a:schemeClr val="tx1">
                            <a:lumMod val="50000"/>
                          </a:schemeClr>
                        </a:solidFill>
                        <a:latin typeface="+mn-lt"/>
                        <a:ea typeface="+mn-ea"/>
                        <a:cs typeface="+mn-cs"/>
                      </a:endParaRPr>
                    </a:p>
                  </a:txBody>
                  <a:tcPr anchor="ctr"/>
                </a:tc>
              </a:tr>
              <a:tr h="288000">
                <a:tc>
                  <a:txBody>
                    <a:bodyPr/>
                    <a:lstStyle/>
                    <a:p>
                      <a:pPr marL="0" algn="l" defTabSz="457200" rtl="0" eaLnBrk="1" latinLnBrk="0" hangingPunct="1">
                        <a:spcAft>
                          <a:spcPts val="0"/>
                        </a:spcAft>
                      </a:pPr>
                      <a:r>
                        <a:rPr lang="en-US" sz="1200" kern="1200" dirty="0" smtClean="0">
                          <a:solidFill>
                            <a:schemeClr val="tx1">
                              <a:lumMod val="50000"/>
                            </a:schemeClr>
                          </a:solidFill>
                          <a:latin typeface="+mn-lt"/>
                          <a:ea typeface="+mn-ea"/>
                          <a:cs typeface="+mn-cs"/>
                        </a:rPr>
                        <a:t>City</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Store City</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r>
                        <a:rPr lang="en-US" sz="1200" kern="1200" dirty="0" smtClean="0">
                          <a:solidFill>
                            <a:schemeClr val="tx1">
                              <a:lumMod val="50000"/>
                            </a:schemeClr>
                          </a:solidFill>
                          <a:latin typeface="+mn-lt"/>
                          <a:ea typeface="+mn-ea"/>
                          <a:cs typeface="+mn-cs"/>
                        </a:rPr>
                        <a:t>SCITY</a:t>
                      </a:r>
                      <a:endParaRPr lang="en-IN" sz="1200" kern="1200" dirty="0">
                        <a:solidFill>
                          <a:schemeClr val="tx1">
                            <a:lumMod val="50000"/>
                          </a:schemeClr>
                        </a:solidFill>
                        <a:latin typeface="+mn-lt"/>
                        <a:ea typeface="+mn-ea"/>
                        <a:cs typeface="+mn-cs"/>
                      </a:endParaRPr>
                    </a:p>
                  </a:txBody>
                  <a:tcPr anchor="ctr"/>
                </a:tc>
                <a:tc>
                  <a:txBody>
                    <a:bodyPr/>
                    <a:lstStyle/>
                    <a:p>
                      <a:pPr marL="0" algn="l" defTabSz="457200" rtl="0" eaLnBrk="1" latinLnBrk="0" hangingPunct="1"/>
                      <a:r>
                        <a:rPr lang="en-US" sz="1200" kern="1200" dirty="0" smtClean="0">
                          <a:solidFill>
                            <a:schemeClr val="tx1">
                              <a:lumMod val="50000"/>
                            </a:schemeClr>
                          </a:solidFill>
                          <a:latin typeface="+mn-lt"/>
                          <a:ea typeface="+mn-ea"/>
                          <a:cs typeface="+mn-cs"/>
                        </a:rPr>
                        <a:t>City</a:t>
                      </a:r>
                      <a:endParaRPr lang="en-IN" sz="1200" kern="1200" dirty="0">
                        <a:solidFill>
                          <a:schemeClr val="tx1">
                            <a:lumMod val="50000"/>
                          </a:schemeClr>
                        </a:solidFill>
                        <a:latin typeface="+mn-lt"/>
                        <a:ea typeface="+mn-ea"/>
                        <a:cs typeface="+mn-cs"/>
                      </a:endParaRPr>
                    </a:p>
                  </a:txBody>
                  <a:tcPr anchor="ctr"/>
                </a:tc>
              </a:tr>
              <a:tr h="828000">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State</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Store state</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spcAft>
                          <a:spcPts val="0"/>
                        </a:spcAft>
                      </a:pPr>
                      <a:r>
                        <a:rPr lang="en-US" sz="1200" kern="1200" dirty="0" smtClean="0">
                          <a:solidFill>
                            <a:schemeClr val="tx1">
                              <a:lumMod val="50000"/>
                            </a:schemeClr>
                          </a:solidFill>
                          <a:latin typeface="+mn-lt"/>
                          <a:ea typeface="+mn-ea"/>
                          <a:cs typeface="+mn-cs"/>
                        </a:rPr>
                        <a:t>SST</a:t>
                      </a:r>
                    </a:p>
                  </a:txBody>
                  <a:tcPr marL="68580" marR="68580" marT="0" marB="0" anchor="ctr"/>
                </a:tc>
                <a:tc>
                  <a:txBody>
                    <a:bodyPr/>
                    <a:lstStyle/>
                    <a:p>
                      <a:pPr marL="0" algn="l" defTabSz="457200" rtl="0" eaLnBrk="1" latinLnBrk="0" hangingPunct="1"/>
                      <a:r>
                        <a:rPr lang="en-IN" sz="1200" kern="1200" dirty="0" smtClean="0">
                          <a:solidFill>
                            <a:schemeClr val="tx1">
                              <a:lumMod val="50000"/>
                            </a:schemeClr>
                          </a:solidFill>
                          <a:latin typeface="+mn-lt"/>
                          <a:ea typeface="+mn-ea"/>
                          <a:cs typeface="+mn-cs"/>
                        </a:rPr>
                        <a:t>State</a:t>
                      </a:r>
                    </a:p>
                  </a:txBody>
                  <a:tcPr anchor="ctr"/>
                </a:tc>
              </a:tr>
              <a:tr h="288000">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Zip</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Store zip/postal code</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spcAft>
                          <a:spcPts val="0"/>
                        </a:spcAft>
                      </a:pPr>
                      <a:r>
                        <a:rPr lang="en-US" sz="1200" kern="1200" dirty="0" smtClean="0">
                          <a:solidFill>
                            <a:schemeClr val="tx1">
                              <a:lumMod val="50000"/>
                            </a:schemeClr>
                          </a:solidFill>
                          <a:latin typeface="+mn-lt"/>
                          <a:ea typeface="+mn-ea"/>
                          <a:cs typeface="+mn-cs"/>
                        </a:rPr>
                        <a:t>SZIP</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r>
                        <a:rPr lang="en-US" sz="1200" kern="1200" dirty="0" smtClean="0">
                          <a:solidFill>
                            <a:schemeClr val="tx1">
                              <a:lumMod val="50000"/>
                            </a:schemeClr>
                          </a:solidFill>
                          <a:latin typeface="+mn-lt"/>
                          <a:ea typeface="+mn-ea"/>
                          <a:cs typeface="+mn-cs"/>
                        </a:rPr>
                        <a:t>ZIP Code</a:t>
                      </a:r>
                      <a:endParaRPr lang="en-IN" sz="1200" kern="1200" dirty="0">
                        <a:solidFill>
                          <a:schemeClr val="tx1">
                            <a:lumMod val="50000"/>
                          </a:schemeClr>
                        </a:solidFill>
                        <a:latin typeface="+mn-lt"/>
                        <a:ea typeface="+mn-ea"/>
                        <a:cs typeface="+mn-cs"/>
                      </a:endParaRPr>
                    </a:p>
                  </a:txBody>
                  <a:tcPr anchor="ctr"/>
                </a:tc>
              </a:tr>
            </a:tbl>
          </a:graphicData>
        </a:graphic>
      </p:graphicFrame>
      <p:sp>
        <p:nvSpPr>
          <p:cNvPr id="5" name="Text Placeholder 4"/>
          <p:cNvSpPr>
            <a:spLocks noGrp="1"/>
          </p:cNvSpPr>
          <p:nvPr>
            <p:ph type="body" idx="15"/>
          </p:nvPr>
        </p:nvSpPr>
        <p:spPr/>
        <p:txBody>
          <a:bodyPr/>
          <a:lstStyle/>
          <a:p>
            <a:endParaRPr lang="en-IN" dirty="0"/>
          </a:p>
        </p:txBody>
      </p:sp>
    </p:spTree>
    <p:extLst>
      <p:ext uri="{BB962C8B-B14F-4D97-AF65-F5344CB8AC3E}">
        <p14:creationId xmlns:p14="http://schemas.microsoft.com/office/powerpoint/2010/main" val="1894685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MAPPING – retailers &amp; Location (CONTD.)</a:t>
            </a:r>
            <a:endParaRPr lang="en-IN" dirty="0"/>
          </a:p>
        </p:txBody>
      </p:sp>
      <p:sp>
        <p:nvSpPr>
          <p:cNvPr id="3" name="Text Placeholder 2"/>
          <p:cNvSpPr>
            <a:spLocks noGrp="1"/>
          </p:cNvSpPr>
          <p:nvPr>
            <p:ph type="body" idx="13"/>
          </p:nvPr>
        </p:nvSpPr>
        <p:spPr/>
        <p:txBody>
          <a:bodyPr/>
          <a:lstStyle/>
          <a:p>
            <a:r>
              <a:rPr lang="en-US" dirty="0" smtClean="0"/>
              <a:t>API Response vs AOD Column Mapping</a:t>
            </a:r>
            <a:endParaRPr lang="en-IN" dirty="0"/>
          </a:p>
        </p:txBody>
      </p:sp>
      <p:graphicFrame>
        <p:nvGraphicFramePr>
          <p:cNvPr id="6" name="Content Placeholder 5"/>
          <p:cNvGraphicFramePr>
            <a:graphicFrameLocks noGrp="1"/>
          </p:cNvGraphicFramePr>
          <p:nvPr>
            <p:ph sz="quarter" idx="14"/>
            <p:extLst>
              <p:ext uri="{D42A27DB-BD31-4B8C-83A1-F6EECF244321}">
                <p14:modId xmlns:p14="http://schemas.microsoft.com/office/powerpoint/2010/main" val="1582376913"/>
              </p:ext>
            </p:extLst>
          </p:nvPr>
        </p:nvGraphicFramePr>
        <p:xfrm>
          <a:off x="593725" y="1687223"/>
          <a:ext cx="8166100" cy="3047040"/>
        </p:xfrm>
        <a:graphic>
          <a:graphicData uri="http://schemas.openxmlformats.org/drawingml/2006/table">
            <a:tbl>
              <a:tblPr firstRow="1" bandRow="1">
                <a:tableStyleId>{5C22544A-7EE6-4342-B048-85BDC9FD1C3A}</a:tableStyleId>
              </a:tblPr>
              <a:tblGrid>
                <a:gridCol w="1692275"/>
                <a:gridCol w="2390775"/>
                <a:gridCol w="2041525"/>
                <a:gridCol w="2041525"/>
              </a:tblGrid>
              <a:tr h="360000">
                <a:tc gridSpan="2">
                  <a:txBody>
                    <a:bodyPr/>
                    <a:lstStyle/>
                    <a:p>
                      <a:pPr algn="ctr"/>
                      <a:r>
                        <a:rPr lang="en-US" sz="1400" dirty="0" smtClean="0"/>
                        <a:t>API</a:t>
                      </a:r>
                      <a:r>
                        <a:rPr lang="en-US" sz="1400" baseline="0" dirty="0" smtClean="0"/>
                        <a:t> RESPONSE</a:t>
                      </a:r>
                      <a:endParaRPr lang="en-IN" sz="1400" dirty="0"/>
                    </a:p>
                  </a:txBody>
                  <a:tcPr>
                    <a:solidFill>
                      <a:srgbClr val="00B0F0"/>
                    </a:solidFill>
                  </a:tcPr>
                </a:tc>
                <a:tc hMerge="1">
                  <a:txBody>
                    <a:bodyPr/>
                    <a:lstStyle/>
                    <a:p>
                      <a:endParaRPr lang="en-IN" dirty="0"/>
                    </a:p>
                  </a:txBody>
                  <a:tcPr/>
                </a:tc>
                <a:tc gridSpan="2">
                  <a:txBody>
                    <a:bodyPr/>
                    <a:lstStyle/>
                    <a:p>
                      <a:pPr algn="ctr"/>
                      <a:r>
                        <a:rPr lang="en-US" sz="1400" dirty="0" smtClean="0"/>
                        <a:t>AOD Column </a:t>
                      </a:r>
                      <a:r>
                        <a:rPr lang="en-US" sz="1400" dirty="0" smtClean="0"/>
                        <a:t>(STR_DIM </a:t>
                      </a:r>
                      <a:r>
                        <a:rPr lang="en-US" sz="1400" dirty="0" smtClean="0"/>
                        <a:t>table)</a:t>
                      </a:r>
                      <a:endParaRPr lang="en-IN" sz="1400" dirty="0"/>
                    </a:p>
                  </a:txBody>
                  <a:tcPr>
                    <a:solidFill>
                      <a:srgbClr val="00B0F0"/>
                    </a:solidFill>
                  </a:tcPr>
                </a:tc>
                <a:tc hMerge="1">
                  <a:txBody>
                    <a:bodyPr/>
                    <a:lstStyle/>
                    <a:p>
                      <a:endParaRPr lang="en-IN" dirty="0"/>
                    </a:p>
                  </a:txBody>
                  <a:tcPr/>
                </a:tc>
              </a:tr>
              <a:tr h="360000">
                <a:tc>
                  <a:txBody>
                    <a:bodyPr/>
                    <a:lstStyle/>
                    <a:p>
                      <a:pPr algn="l"/>
                      <a:r>
                        <a:rPr lang="en-US" sz="1400" b="1" dirty="0" smtClean="0">
                          <a:solidFill>
                            <a:schemeClr val="bg1"/>
                          </a:solidFill>
                        </a:rPr>
                        <a:t>Data</a:t>
                      </a:r>
                      <a:r>
                        <a:rPr lang="en-US" sz="1400" b="1" baseline="0" dirty="0" smtClean="0">
                          <a:solidFill>
                            <a:schemeClr val="bg1"/>
                          </a:solidFill>
                        </a:rPr>
                        <a:t> Element</a:t>
                      </a:r>
                      <a:endParaRPr lang="en-IN" sz="1400" b="1" dirty="0">
                        <a:solidFill>
                          <a:schemeClr val="bg1"/>
                        </a:solidFill>
                      </a:endParaRPr>
                    </a:p>
                  </a:txBody>
                  <a:tcPr anchor="ctr">
                    <a:solidFill>
                      <a:schemeClr val="accent1"/>
                    </a:solidFill>
                  </a:tcPr>
                </a:tc>
                <a:tc>
                  <a:txBody>
                    <a:bodyPr/>
                    <a:lstStyle/>
                    <a:p>
                      <a:pPr algn="l"/>
                      <a:r>
                        <a:rPr lang="en-US" sz="1400" b="1" dirty="0" smtClean="0">
                          <a:solidFill>
                            <a:schemeClr val="bg1"/>
                          </a:solidFill>
                        </a:rPr>
                        <a:t>Description</a:t>
                      </a:r>
                      <a:endParaRPr lang="en-IN" sz="1400" b="1" dirty="0">
                        <a:solidFill>
                          <a:schemeClr val="bg1"/>
                        </a:solidFill>
                      </a:endParaRPr>
                    </a:p>
                  </a:txBody>
                  <a:tcPr anchor="ctr">
                    <a:solidFill>
                      <a:schemeClr val="accent1"/>
                    </a:solidFill>
                  </a:tcPr>
                </a:tc>
                <a:tc>
                  <a:txBody>
                    <a:bodyPr/>
                    <a:lstStyle/>
                    <a:p>
                      <a:pPr algn="l"/>
                      <a:r>
                        <a:rPr lang="en-US" sz="1400" b="1" baseline="0" dirty="0" smtClean="0">
                          <a:solidFill>
                            <a:schemeClr val="bg1"/>
                          </a:solidFill>
                        </a:rPr>
                        <a:t>Column Name</a:t>
                      </a:r>
                      <a:endParaRPr lang="en-IN" sz="1400" b="1" dirty="0">
                        <a:solidFill>
                          <a:schemeClr val="bg1"/>
                        </a:solidFill>
                      </a:endParaRPr>
                    </a:p>
                  </a:txBody>
                  <a:tcPr anchor="ctr">
                    <a:solidFill>
                      <a:schemeClr val="accent1"/>
                    </a:solidFill>
                  </a:tcPr>
                </a:tc>
                <a:tc>
                  <a:txBody>
                    <a:bodyPr/>
                    <a:lstStyle/>
                    <a:p>
                      <a:pPr algn="l"/>
                      <a:r>
                        <a:rPr lang="en-US" sz="1400" b="1" dirty="0" smtClean="0">
                          <a:solidFill>
                            <a:schemeClr val="bg1"/>
                          </a:solidFill>
                        </a:rPr>
                        <a:t>Description</a:t>
                      </a:r>
                      <a:endParaRPr lang="en-IN" sz="1400" b="1" dirty="0">
                        <a:solidFill>
                          <a:schemeClr val="bg1"/>
                        </a:solidFill>
                      </a:endParaRPr>
                    </a:p>
                  </a:txBody>
                  <a:tcPr anchor="ctr">
                    <a:solidFill>
                      <a:schemeClr val="accent1"/>
                    </a:solidFill>
                  </a:tcPr>
                </a:tc>
              </a:tr>
              <a:tr h="288000">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Country</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Store country</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r>
                        <a:rPr lang="en-US" sz="1200" kern="1200" dirty="0" smtClean="0">
                          <a:solidFill>
                            <a:schemeClr val="tx1">
                              <a:lumMod val="50000"/>
                            </a:schemeClr>
                          </a:solidFill>
                          <a:latin typeface="+mn-lt"/>
                          <a:ea typeface="+mn-ea"/>
                          <a:cs typeface="+mn-cs"/>
                        </a:rPr>
                        <a:t>Not Available</a:t>
                      </a:r>
                      <a:endParaRPr lang="en-IN" sz="1200" kern="1200" dirty="0">
                        <a:solidFill>
                          <a:schemeClr val="tx1">
                            <a:lumMod val="50000"/>
                          </a:schemeClr>
                        </a:solidFill>
                        <a:latin typeface="+mn-lt"/>
                        <a:ea typeface="+mn-ea"/>
                        <a:cs typeface="+mn-cs"/>
                      </a:endParaRPr>
                    </a:p>
                  </a:txBody>
                  <a:tcPr anchor="ctr"/>
                </a:tc>
                <a:tc>
                  <a:txBody>
                    <a:bodyPr/>
                    <a:lstStyle/>
                    <a:p>
                      <a:pPr marL="0" algn="l" defTabSz="457200" rtl="0" eaLnBrk="1" latinLnBrk="0" hangingPunct="1"/>
                      <a:r>
                        <a:rPr lang="en-IN" sz="1200" kern="1200" dirty="0" smtClean="0">
                          <a:solidFill>
                            <a:schemeClr val="tx1">
                              <a:lumMod val="50000"/>
                            </a:schemeClr>
                          </a:solidFill>
                          <a:latin typeface="+mn-lt"/>
                          <a:ea typeface="+mn-ea"/>
                          <a:cs typeface="+mn-cs"/>
                        </a:rPr>
                        <a:t>USA – Hard coded</a:t>
                      </a:r>
                      <a:endParaRPr lang="en-IN" sz="1200" kern="1200" dirty="0">
                        <a:solidFill>
                          <a:schemeClr val="tx1">
                            <a:lumMod val="50000"/>
                          </a:schemeClr>
                        </a:solidFill>
                        <a:latin typeface="+mn-lt"/>
                        <a:ea typeface="+mn-ea"/>
                        <a:cs typeface="+mn-cs"/>
                      </a:endParaRPr>
                    </a:p>
                  </a:txBody>
                  <a:tcPr anchor="ctr"/>
                </a:tc>
              </a:tr>
              <a:tr h="288000">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Phone Contact</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Contact number of the store</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r>
                        <a:rPr lang="en-IN" sz="1200" kern="1200" dirty="0" smtClean="0">
                          <a:solidFill>
                            <a:schemeClr val="tx1">
                              <a:lumMod val="50000"/>
                            </a:schemeClr>
                          </a:solidFill>
                          <a:latin typeface="+mn-lt"/>
                          <a:ea typeface="+mn-ea"/>
                          <a:cs typeface="+mn-cs"/>
                        </a:rPr>
                        <a:t>SAREACD-SPHONENO</a:t>
                      </a:r>
                      <a:endParaRPr lang="en-IN" sz="1200" kern="1200" dirty="0">
                        <a:solidFill>
                          <a:schemeClr val="tx1">
                            <a:lumMod val="50000"/>
                          </a:schemeClr>
                        </a:solidFill>
                        <a:latin typeface="+mn-lt"/>
                        <a:ea typeface="+mn-ea"/>
                        <a:cs typeface="+mn-cs"/>
                      </a:endParaRPr>
                    </a:p>
                  </a:txBody>
                  <a:tcPr anchor="ctr"/>
                </a:tc>
                <a:tc>
                  <a:txBody>
                    <a:bodyPr/>
                    <a:lstStyle/>
                    <a:p>
                      <a:pPr marL="0" algn="l" defTabSz="457200" rtl="0" eaLnBrk="1" latinLnBrk="0" hangingPunct="1"/>
                      <a:r>
                        <a:rPr lang="en-US" sz="1200" kern="1200" dirty="0" smtClean="0">
                          <a:solidFill>
                            <a:schemeClr val="tx1">
                              <a:lumMod val="50000"/>
                            </a:schemeClr>
                          </a:solidFill>
                          <a:latin typeface="+mn-lt"/>
                          <a:ea typeface="+mn-ea"/>
                          <a:cs typeface="+mn-cs"/>
                        </a:rPr>
                        <a:t>Area Code-Phone Number(SAREACD-SPHONENO)</a:t>
                      </a:r>
                      <a:endParaRPr lang="en-IN" sz="1200" kern="1200" dirty="0">
                        <a:solidFill>
                          <a:schemeClr val="tx1">
                            <a:lumMod val="50000"/>
                          </a:schemeClr>
                        </a:solidFill>
                        <a:latin typeface="+mn-lt"/>
                        <a:ea typeface="+mn-ea"/>
                        <a:cs typeface="+mn-cs"/>
                      </a:endParaRPr>
                    </a:p>
                  </a:txBody>
                  <a:tcPr anchor="ctr"/>
                </a:tc>
              </a:tr>
              <a:tr h="288000">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Latitude</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Store Latitude</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r>
                        <a:rPr lang="en-US" sz="1200" kern="1200" dirty="0" smtClean="0">
                          <a:solidFill>
                            <a:schemeClr val="tx1">
                              <a:lumMod val="50000"/>
                            </a:schemeClr>
                          </a:solidFill>
                          <a:latin typeface="+mn-lt"/>
                          <a:ea typeface="+mn-ea"/>
                          <a:cs typeface="+mn-cs"/>
                        </a:rPr>
                        <a:t>SLAT</a:t>
                      </a:r>
                      <a:endParaRPr lang="en-IN" sz="1200" kern="1200" dirty="0">
                        <a:solidFill>
                          <a:schemeClr val="tx1">
                            <a:lumMod val="50000"/>
                          </a:schemeClr>
                        </a:solidFill>
                        <a:latin typeface="+mn-lt"/>
                        <a:ea typeface="+mn-ea"/>
                        <a:cs typeface="+mn-cs"/>
                      </a:endParaRPr>
                    </a:p>
                  </a:txBody>
                  <a:tcPr anchor="ctr"/>
                </a:tc>
                <a:tc>
                  <a:txBody>
                    <a:bodyPr/>
                    <a:lstStyle/>
                    <a:p>
                      <a:pPr marL="0" algn="l" defTabSz="457200" rtl="0" eaLnBrk="1" latinLnBrk="0" hangingPunct="1"/>
                      <a:r>
                        <a:rPr lang="en-US" sz="1200" kern="1200" dirty="0" smtClean="0">
                          <a:solidFill>
                            <a:schemeClr val="tx1">
                              <a:lumMod val="50000"/>
                            </a:schemeClr>
                          </a:solidFill>
                          <a:latin typeface="+mn-lt"/>
                          <a:ea typeface="+mn-ea"/>
                          <a:cs typeface="+mn-cs"/>
                        </a:rPr>
                        <a:t>Latitude</a:t>
                      </a:r>
                      <a:endParaRPr lang="en-IN" sz="1200" kern="1200" dirty="0">
                        <a:solidFill>
                          <a:schemeClr val="tx1">
                            <a:lumMod val="50000"/>
                          </a:schemeClr>
                        </a:solidFill>
                        <a:latin typeface="+mn-lt"/>
                        <a:ea typeface="+mn-ea"/>
                        <a:cs typeface="+mn-cs"/>
                      </a:endParaRPr>
                    </a:p>
                  </a:txBody>
                  <a:tcPr anchor="ctr"/>
                </a:tc>
              </a:tr>
              <a:tr h="288000">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Longitude</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Store Longitude</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r>
                        <a:rPr lang="en-US" sz="1200" kern="1200" dirty="0" smtClean="0">
                          <a:solidFill>
                            <a:schemeClr val="tx1">
                              <a:lumMod val="50000"/>
                            </a:schemeClr>
                          </a:solidFill>
                          <a:latin typeface="+mn-lt"/>
                          <a:ea typeface="+mn-ea"/>
                          <a:cs typeface="+mn-cs"/>
                        </a:rPr>
                        <a:t>SLONG</a:t>
                      </a:r>
                      <a:endParaRPr lang="en-IN" sz="1200" kern="1200" dirty="0">
                        <a:solidFill>
                          <a:schemeClr val="tx1">
                            <a:lumMod val="50000"/>
                          </a:schemeClr>
                        </a:solidFill>
                        <a:latin typeface="+mn-lt"/>
                        <a:ea typeface="+mn-ea"/>
                        <a:cs typeface="+mn-cs"/>
                      </a:endParaRPr>
                    </a:p>
                  </a:txBody>
                  <a:tcPr anchor="ctr"/>
                </a:tc>
                <a:tc>
                  <a:txBody>
                    <a:bodyPr/>
                    <a:lstStyle/>
                    <a:p>
                      <a:pPr marL="0" algn="l" defTabSz="457200" rtl="0" eaLnBrk="1" latinLnBrk="0" hangingPunct="1"/>
                      <a:r>
                        <a:rPr lang="en-US" sz="1200" kern="1200" dirty="0" smtClean="0">
                          <a:solidFill>
                            <a:schemeClr val="tx1">
                              <a:lumMod val="50000"/>
                            </a:schemeClr>
                          </a:solidFill>
                          <a:latin typeface="+mn-lt"/>
                          <a:ea typeface="+mn-ea"/>
                          <a:cs typeface="+mn-cs"/>
                        </a:rPr>
                        <a:t>Longitude</a:t>
                      </a:r>
                      <a:endParaRPr lang="en-IN" sz="1200" kern="1200" dirty="0">
                        <a:solidFill>
                          <a:schemeClr val="tx1">
                            <a:lumMod val="50000"/>
                          </a:schemeClr>
                        </a:solidFill>
                        <a:latin typeface="+mn-lt"/>
                        <a:ea typeface="+mn-ea"/>
                        <a:cs typeface="+mn-cs"/>
                      </a:endParaRPr>
                    </a:p>
                  </a:txBody>
                  <a:tcPr anchor="ctr"/>
                </a:tc>
              </a:tr>
              <a:tr h="288000">
                <a:tc>
                  <a:txBody>
                    <a:bodyPr/>
                    <a:lstStyle/>
                    <a:p>
                      <a:pPr marL="0" algn="l" defTabSz="457200" rtl="0" eaLnBrk="1" latinLnBrk="0" hangingPunct="1">
                        <a:spcAft>
                          <a:spcPts val="0"/>
                        </a:spcAft>
                      </a:pPr>
                      <a:r>
                        <a:rPr lang="en-US" sz="1200" kern="1200" dirty="0">
                          <a:solidFill>
                            <a:schemeClr val="tx1">
                              <a:lumMod val="50000"/>
                            </a:schemeClr>
                          </a:solidFill>
                          <a:latin typeface="+mn-lt"/>
                          <a:ea typeface="+mn-ea"/>
                          <a:cs typeface="+mn-cs"/>
                        </a:rPr>
                        <a:t>Distance</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algn="l" defTabSz="457200" rtl="0" eaLnBrk="1" latinLnBrk="0" hangingPunct="1">
                        <a:spcAft>
                          <a:spcPts val="0"/>
                        </a:spcAft>
                      </a:pPr>
                      <a:r>
                        <a:rPr lang="en-US" sz="1200" kern="1200" dirty="0" smtClean="0">
                          <a:solidFill>
                            <a:schemeClr val="tx1">
                              <a:lumMod val="50000"/>
                            </a:schemeClr>
                          </a:solidFill>
                          <a:latin typeface="+mn-lt"/>
                          <a:ea typeface="+mn-ea"/>
                          <a:cs typeface="+mn-cs"/>
                        </a:rPr>
                        <a:t>Absolute Distance </a:t>
                      </a:r>
                      <a:r>
                        <a:rPr lang="en-US" sz="1200" kern="1200" dirty="0">
                          <a:solidFill>
                            <a:schemeClr val="tx1">
                              <a:lumMod val="50000"/>
                            </a:schemeClr>
                          </a:solidFill>
                          <a:latin typeface="+mn-lt"/>
                          <a:ea typeface="+mn-ea"/>
                          <a:cs typeface="+mn-cs"/>
                        </a:rPr>
                        <a:t>from the given latitude/longitude of the location to the store</a:t>
                      </a:r>
                      <a:endParaRPr lang="en-IN" sz="1200" kern="1200" dirty="0">
                        <a:solidFill>
                          <a:schemeClr val="tx1">
                            <a:lumMod val="50000"/>
                          </a:schemeClr>
                        </a:solidFill>
                        <a:latin typeface="+mn-lt"/>
                        <a:ea typeface="+mn-ea"/>
                        <a:cs typeface="+mn-cs"/>
                      </a:endParaRPr>
                    </a:p>
                  </a:txBody>
                  <a:tcPr marL="68580" marR="68580"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lumMod val="50000"/>
                            </a:schemeClr>
                          </a:solidFill>
                          <a:latin typeface="+mn-lt"/>
                          <a:ea typeface="+mn-ea"/>
                          <a:cs typeface="+mn-cs"/>
                        </a:rPr>
                        <a:t>Not Available</a:t>
                      </a:r>
                      <a:endParaRPr lang="en-IN" sz="1200" kern="1200" dirty="0" smtClean="0">
                        <a:solidFill>
                          <a:schemeClr val="tx1">
                            <a:lumMod val="50000"/>
                          </a:schemeClr>
                        </a:solidFill>
                        <a:latin typeface="+mn-lt"/>
                        <a:ea typeface="+mn-ea"/>
                        <a:cs typeface="+mn-cs"/>
                      </a:endParaRPr>
                    </a:p>
                  </a:txBody>
                  <a:tcPr anchor="ctr"/>
                </a:tc>
                <a:tc>
                  <a:txBody>
                    <a:bodyPr/>
                    <a:lstStyle/>
                    <a:p>
                      <a:pPr marL="0" algn="l" defTabSz="457200" rtl="0" eaLnBrk="1" latinLnBrk="0" hangingPunct="1"/>
                      <a:r>
                        <a:rPr lang="en-IN" sz="1200" kern="1200" dirty="0" smtClean="0">
                          <a:solidFill>
                            <a:schemeClr val="tx1">
                              <a:lumMod val="50000"/>
                            </a:schemeClr>
                          </a:solidFill>
                          <a:latin typeface="+mn-lt"/>
                          <a:ea typeface="+mn-ea"/>
                          <a:cs typeface="+mn-cs"/>
                        </a:rPr>
                        <a:t>Absolute distance calculated , to provide stores within Radius from a given </a:t>
                      </a:r>
                      <a:r>
                        <a:rPr lang="en-IN" sz="1200" kern="1200" dirty="0" err="1" smtClean="0">
                          <a:solidFill>
                            <a:schemeClr val="tx1">
                              <a:lumMod val="50000"/>
                            </a:schemeClr>
                          </a:solidFill>
                          <a:latin typeface="+mn-lt"/>
                          <a:ea typeface="+mn-ea"/>
                          <a:cs typeface="+mn-cs"/>
                        </a:rPr>
                        <a:t>Lat</a:t>
                      </a:r>
                      <a:r>
                        <a:rPr lang="en-IN" sz="1200" kern="1200" dirty="0" smtClean="0">
                          <a:solidFill>
                            <a:schemeClr val="tx1">
                              <a:lumMod val="50000"/>
                            </a:schemeClr>
                          </a:solidFill>
                          <a:latin typeface="+mn-lt"/>
                          <a:ea typeface="+mn-ea"/>
                          <a:cs typeface="+mn-cs"/>
                        </a:rPr>
                        <a:t> / Long</a:t>
                      </a:r>
                      <a:endParaRPr lang="en-IN" sz="1200" kern="1200" dirty="0">
                        <a:solidFill>
                          <a:schemeClr val="tx1">
                            <a:lumMod val="50000"/>
                          </a:schemeClr>
                        </a:solidFill>
                        <a:latin typeface="+mn-lt"/>
                        <a:ea typeface="+mn-ea"/>
                        <a:cs typeface="+mn-cs"/>
                      </a:endParaRPr>
                    </a:p>
                  </a:txBody>
                  <a:tcPr anchor="ctr"/>
                </a:tc>
              </a:tr>
            </a:tbl>
          </a:graphicData>
        </a:graphic>
      </p:graphicFrame>
      <p:sp>
        <p:nvSpPr>
          <p:cNvPr id="5" name="Text Placeholder 4"/>
          <p:cNvSpPr>
            <a:spLocks noGrp="1"/>
          </p:cNvSpPr>
          <p:nvPr>
            <p:ph type="body" idx="15"/>
          </p:nvPr>
        </p:nvSpPr>
        <p:spPr/>
        <p:txBody>
          <a:bodyPr/>
          <a:lstStyle/>
          <a:p>
            <a:endParaRPr lang="en-IN" dirty="0"/>
          </a:p>
        </p:txBody>
      </p:sp>
    </p:spTree>
    <p:extLst>
      <p:ext uri="{BB962C8B-B14F-4D97-AF65-F5344CB8AC3E}">
        <p14:creationId xmlns:p14="http://schemas.microsoft.com/office/powerpoint/2010/main" val="10850922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45266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Product availability api</a:t>
            </a:r>
            <a:endParaRPr lang="en-IN" dirty="0"/>
          </a:p>
        </p:txBody>
      </p:sp>
      <p:sp>
        <p:nvSpPr>
          <p:cNvPr id="6" name="Text Placeholder 5"/>
          <p:cNvSpPr>
            <a:spLocks noGrp="1"/>
          </p:cNvSpPr>
          <p:nvPr>
            <p:ph type="body" idx="13"/>
          </p:nvPr>
        </p:nvSpPr>
        <p:spPr/>
        <p:txBody>
          <a:bodyPr/>
          <a:lstStyle/>
          <a:p>
            <a:r>
              <a:rPr lang="en-US" dirty="0" smtClean="0"/>
              <a:t>Overview &amp; Scope</a:t>
            </a:r>
            <a:endParaRPr lang="en-IN" dirty="0"/>
          </a:p>
        </p:txBody>
      </p:sp>
      <p:sp>
        <p:nvSpPr>
          <p:cNvPr id="7" name="Content Placeholder 6"/>
          <p:cNvSpPr>
            <a:spLocks noGrp="1"/>
          </p:cNvSpPr>
          <p:nvPr>
            <p:ph sz="quarter" idx="14"/>
          </p:nvPr>
        </p:nvSpPr>
        <p:spPr>
          <a:xfrm>
            <a:off x="594360" y="2020824"/>
            <a:ext cx="8165465" cy="4303776"/>
          </a:xfrm>
        </p:spPr>
        <p:txBody>
          <a:bodyPr/>
          <a:lstStyle/>
          <a:p>
            <a:r>
              <a:rPr lang="en-US" dirty="0"/>
              <a:t>Product availability API provides the estimated availability of a given product along with channel / market in retailer locations in a given radius based on the consumer location</a:t>
            </a:r>
          </a:p>
          <a:p>
            <a:r>
              <a:rPr lang="en-US" dirty="0"/>
              <a:t>Product availability will be calculated using the scanning or retail Point-of-Sale data available in the syndicated US factory (AOD Core) that is </a:t>
            </a:r>
            <a:r>
              <a:rPr lang="en-US" u="sng" dirty="0"/>
              <a:t>refreshed once in 2 weeks </a:t>
            </a:r>
          </a:p>
          <a:p>
            <a:r>
              <a:rPr lang="en-US" dirty="0"/>
              <a:t>Products will be included only from releasable stores based on retailer agreements</a:t>
            </a:r>
          </a:p>
          <a:p>
            <a:r>
              <a:rPr lang="en-US" dirty="0"/>
              <a:t>For the purpose of PILOT, only 5 US commodity categories are included that are most wanted by </a:t>
            </a:r>
            <a:r>
              <a:rPr lang="en-US" dirty="0" err="1"/>
              <a:t>Redlaser</a:t>
            </a:r>
            <a:r>
              <a:rPr lang="en-US" dirty="0"/>
              <a:t> based on past scans</a:t>
            </a:r>
          </a:p>
          <a:p>
            <a:r>
              <a:rPr lang="en-US" dirty="0" err="1"/>
              <a:t>Redlaser</a:t>
            </a:r>
            <a:r>
              <a:rPr lang="en-US" dirty="0"/>
              <a:t> will federate the API calls from their back end API.</a:t>
            </a:r>
          </a:p>
        </p:txBody>
      </p:sp>
      <p:sp>
        <p:nvSpPr>
          <p:cNvPr id="8" name="Text Placeholder 7"/>
          <p:cNvSpPr>
            <a:spLocks noGrp="1"/>
          </p:cNvSpPr>
          <p:nvPr>
            <p:ph type="body" idx="15"/>
          </p:nvPr>
        </p:nvSpPr>
        <p:spPr/>
        <p:txBody>
          <a:bodyPr/>
          <a:lstStyle/>
          <a:p>
            <a:endParaRPr lang="en-IN"/>
          </a:p>
        </p:txBody>
      </p:sp>
    </p:spTree>
    <p:extLst>
      <p:ext uri="{BB962C8B-B14F-4D97-AF65-F5344CB8AC3E}">
        <p14:creationId xmlns:p14="http://schemas.microsoft.com/office/powerpoint/2010/main" val="169936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a:t>
            </a:r>
            <a:endParaRPr lang="en-IN" dirty="0"/>
          </a:p>
        </p:txBody>
      </p:sp>
      <p:sp>
        <p:nvSpPr>
          <p:cNvPr id="3" name="Text Placeholder 2"/>
          <p:cNvSpPr>
            <a:spLocks noGrp="1"/>
          </p:cNvSpPr>
          <p:nvPr>
            <p:ph type="body" idx="13"/>
          </p:nvPr>
        </p:nvSpPr>
        <p:spPr/>
        <p:txBody>
          <a:bodyPr/>
          <a:lstStyle/>
          <a:p>
            <a:endParaRPr lang="en-IN"/>
          </a:p>
        </p:txBody>
      </p:sp>
      <p:sp>
        <p:nvSpPr>
          <p:cNvPr id="4" name="Content Placeholder 3"/>
          <p:cNvSpPr>
            <a:spLocks noGrp="1"/>
          </p:cNvSpPr>
          <p:nvPr>
            <p:ph sz="quarter" idx="14"/>
          </p:nvPr>
        </p:nvSpPr>
        <p:spPr/>
        <p:txBody>
          <a:bodyPr/>
          <a:lstStyle/>
          <a:p>
            <a:r>
              <a:rPr lang="en-US" dirty="0"/>
              <a:t>Total API request volumes per day are expected to be</a:t>
            </a:r>
          </a:p>
          <a:p>
            <a:pPr lvl="1"/>
            <a:r>
              <a:rPr lang="en-US" dirty="0"/>
              <a:t>400K, on a regular day</a:t>
            </a:r>
          </a:p>
          <a:p>
            <a:pPr lvl="1"/>
            <a:r>
              <a:rPr lang="en-US" dirty="0"/>
              <a:t>1 million, during holidays</a:t>
            </a:r>
          </a:p>
          <a:p>
            <a:r>
              <a:rPr lang="en-US" dirty="0">
                <a:solidFill>
                  <a:schemeClr val="tx2"/>
                </a:solidFill>
              </a:rPr>
              <a:t>API will be configured with the following plan  </a:t>
            </a:r>
          </a:p>
          <a:p>
            <a:pPr lvl="1"/>
            <a:r>
              <a:rPr lang="en-US" dirty="0">
                <a:solidFill>
                  <a:schemeClr val="tx2"/>
                </a:solidFill>
              </a:rPr>
              <a:t>50 per sec throttling</a:t>
            </a:r>
          </a:p>
          <a:p>
            <a:pPr lvl="1"/>
            <a:r>
              <a:rPr lang="en-US" dirty="0">
                <a:solidFill>
                  <a:schemeClr val="tx2"/>
                </a:solidFill>
              </a:rPr>
              <a:t>50K per hour quota</a:t>
            </a:r>
          </a:p>
          <a:p>
            <a:pPr lvl="1"/>
            <a:r>
              <a:rPr lang="en-US" dirty="0">
                <a:solidFill>
                  <a:schemeClr val="tx2"/>
                </a:solidFill>
              </a:rPr>
              <a:t>10M call limit / per month with API platform provider </a:t>
            </a:r>
          </a:p>
          <a:p>
            <a:r>
              <a:rPr lang="en-US" dirty="0"/>
              <a:t>Response time for a request should be less than a second</a:t>
            </a:r>
            <a:endParaRPr lang="en-IN" dirty="0"/>
          </a:p>
        </p:txBody>
      </p:sp>
      <p:sp>
        <p:nvSpPr>
          <p:cNvPr id="5" name="Text Placeholder 4"/>
          <p:cNvSpPr>
            <a:spLocks noGrp="1"/>
          </p:cNvSpPr>
          <p:nvPr>
            <p:ph type="body" idx="15"/>
          </p:nvPr>
        </p:nvSpPr>
        <p:spPr/>
        <p:txBody>
          <a:bodyPr/>
          <a:lstStyle/>
          <a:p>
            <a:endParaRPr lang="en-IN"/>
          </a:p>
        </p:txBody>
      </p:sp>
    </p:spTree>
    <p:extLst>
      <p:ext uri="{BB962C8B-B14F-4D97-AF65-F5344CB8AC3E}">
        <p14:creationId xmlns:p14="http://schemas.microsoft.com/office/powerpoint/2010/main" val="1135137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Key soLUTION ASSUMPTIONS</a:t>
            </a:r>
            <a:endParaRPr lang="en-IN" dirty="0"/>
          </a:p>
        </p:txBody>
      </p:sp>
      <p:sp>
        <p:nvSpPr>
          <p:cNvPr id="6" name="Text Placeholder 5"/>
          <p:cNvSpPr>
            <a:spLocks noGrp="1"/>
          </p:cNvSpPr>
          <p:nvPr>
            <p:ph type="body" idx="13"/>
          </p:nvPr>
        </p:nvSpPr>
        <p:spPr/>
        <p:txBody>
          <a:bodyPr/>
          <a:lstStyle/>
          <a:p>
            <a:endParaRPr lang="en-IN" dirty="0"/>
          </a:p>
        </p:txBody>
      </p:sp>
      <p:sp>
        <p:nvSpPr>
          <p:cNvPr id="8" name="Text Placeholder 7"/>
          <p:cNvSpPr>
            <a:spLocks noGrp="1"/>
          </p:cNvSpPr>
          <p:nvPr>
            <p:ph type="body" idx="15"/>
          </p:nvPr>
        </p:nvSpPr>
        <p:spPr/>
        <p:txBody>
          <a:bodyPr/>
          <a:lstStyle/>
          <a:p>
            <a:endParaRPr lang="en-IN" dirty="0"/>
          </a:p>
        </p:txBody>
      </p:sp>
      <p:sp>
        <p:nvSpPr>
          <p:cNvPr id="3" name="Content Placeholder 2"/>
          <p:cNvSpPr>
            <a:spLocks noGrp="1"/>
          </p:cNvSpPr>
          <p:nvPr>
            <p:ph sz="quarter" idx="14"/>
          </p:nvPr>
        </p:nvSpPr>
        <p:spPr/>
        <p:txBody>
          <a:bodyPr/>
          <a:lstStyle/>
          <a:p>
            <a:pPr>
              <a:spcAft>
                <a:spcPts val="600"/>
              </a:spcAft>
            </a:pPr>
            <a:r>
              <a:rPr lang="en-US" dirty="0"/>
              <a:t>PILOT duration is 6 months.  Nielsen can only have a TIBCO API Exchange Platform</a:t>
            </a:r>
          </a:p>
          <a:p>
            <a:pPr>
              <a:spcAft>
                <a:spcPts val="600"/>
              </a:spcAft>
            </a:pPr>
            <a:r>
              <a:rPr lang="en-US" dirty="0" smtClean="0"/>
              <a:t>AOD </a:t>
            </a:r>
            <a:r>
              <a:rPr lang="en-US" dirty="0"/>
              <a:t>CORE is the only data source used for the API for the PILOT. This solution is applicable only to PILOT and cannot extend to the larger DDE </a:t>
            </a:r>
            <a:r>
              <a:rPr lang="en-US" dirty="0" smtClean="0"/>
              <a:t>needs.</a:t>
            </a:r>
            <a:endParaRPr lang="en-US" dirty="0"/>
          </a:p>
          <a:p>
            <a:pPr>
              <a:spcAft>
                <a:spcPts val="600"/>
              </a:spcAft>
            </a:pPr>
            <a:r>
              <a:rPr lang="en-US" dirty="0" smtClean="0"/>
              <a:t>Data required for Marketplace will be extracted from AOD directly, without going through the spec'ing process.</a:t>
            </a:r>
          </a:p>
          <a:p>
            <a:pPr>
              <a:spcAft>
                <a:spcPts val="600"/>
              </a:spcAft>
            </a:pPr>
            <a:r>
              <a:rPr lang="en-US" dirty="0"/>
              <a:t>AOD CORE updates are bi-weekly.  API will be delivering availability that is 2 weeks old.</a:t>
            </a:r>
          </a:p>
          <a:p>
            <a:pPr>
              <a:spcAft>
                <a:spcPts val="600"/>
              </a:spcAft>
            </a:pPr>
            <a:r>
              <a:rPr lang="en-US" dirty="0" smtClean="0"/>
              <a:t>For </a:t>
            </a:r>
            <a:r>
              <a:rPr lang="en-US" dirty="0" smtClean="0"/>
              <a:t>performance reasons, calculations and transformations will be performed outside AOD CORE, in the MarketPlace Netezza server, after extracting the base data from AOD. </a:t>
            </a:r>
            <a:endParaRPr lang="en-US" dirty="0"/>
          </a:p>
        </p:txBody>
      </p:sp>
    </p:spTree>
    <p:extLst>
      <p:ext uri="{BB962C8B-B14F-4D97-AF65-F5344CB8AC3E}">
        <p14:creationId xmlns:p14="http://schemas.microsoft.com/office/powerpoint/2010/main" val="1081701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a:t>
            </a:r>
            <a:r>
              <a:rPr lang="en-US" dirty="0" smtClean="0"/>
              <a:t>solution ASSUMPTIONS (CONTD.)</a:t>
            </a:r>
            <a:endParaRPr lang="en-US" dirty="0"/>
          </a:p>
        </p:txBody>
      </p:sp>
      <p:sp>
        <p:nvSpPr>
          <p:cNvPr id="3" name="Text Placeholder 2"/>
          <p:cNvSpPr>
            <a:spLocks noGrp="1"/>
          </p:cNvSpPr>
          <p:nvPr>
            <p:ph type="body" idx="13"/>
          </p:nvPr>
        </p:nvSpPr>
        <p:spPr/>
        <p:txBody>
          <a:bodyPr/>
          <a:lstStyle/>
          <a:p>
            <a:endParaRPr lang="en-US"/>
          </a:p>
        </p:txBody>
      </p:sp>
      <p:sp>
        <p:nvSpPr>
          <p:cNvPr id="4" name="Content Placeholder 3"/>
          <p:cNvSpPr>
            <a:spLocks noGrp="1"/>
          </p:cNvSpPr>
          <p:nvPr>
            <p:ph sz="quarter" idx="14"/>
          </p:nvPr>
        </p:nvSpPr>
        <p:spPr>
          <a:xfrm>
            <a:off x="594360" y="2020824"/>
            <a:ext cx="8165465" cy="4456176"/>
          </a:xfrm>
        </p:spPr>
        <p:txBody>
          <a:bodyPr/>
          <a:lstStyle/>
          <a:p>
            <a:pPr>
              <a:spcAft>
                <a:spcPts val="600"/>
              </a:spcAft>
            </a:pPr>
            <a:r>
              <a:rPr lang="en-US" dirty="0" smtClean="0"/>
              <a:t>Data required by the API will be copied to multiple Netezza servers and the API traffic will be balanced across these servers.</a:t>
            </a:r>
          </a:p>
          <a:p>
            <a:pPr>
              <a:spcAft>
                <a:spcPts val="600"/>
              </a:spcAft>
            </a:pPr>
            <a:r>
              <a:rPr lang="en-US" dirty="0" smtClean="0"/>
              <a:t>Dynamic Load Balancer (DLB) component will be used to identify the </a:t>
            </a:r>
            <a:r>
              <a:rPr lang="en-US" dirty="0"/>
              <a:t>least loaded Netezza </a:t>
            </a:r>
            <a:r>
              <a:rPr lang="en-US" dirty="0" smtClean="0"/>
              <a:t>server suited to execute incoming query.</a:t>
            </a:r>
            <a:endParaRPr lang="en-US" dirty="0"/>
          </a:p>
          <a:p>
            <a:pPr>
              <a:spcAft>
                <a:spcPts val="600"/>
              </a:spcAft>
            </a:pPr>
            <a:r>
              <a:rPr lang="en-US" dirty="0"/>
              <a:t>AOD service delivery will find a set of Netezza Servers that will meet the NFRs of Nielsen </a:t>
            </a:r>
            <a:r>
              <a:rPr lang="en-US" dirty="0" smtClean="0"/>
              <a:t>MarketPlace</a:t>
            </a:r>
            <a:r>
              <a:rPr lang="en-US" dirty="0"/>
              <a:t>. </a:t>
            </a:r>
            <a:r>
              <a:rPr lang="en-US" dirty="0" smtClean="0"/>
              <a:t>MarketPlace </a:t>
            </a:r>
            <a:r>
              <a:rPr lang="en-US" dirty="0"/>
              <a:t>will be responsible for periodically extracting required data from AOD CORE and refreshing all the target Netezza servers with the data necessary for the API.</a:t>
            </a:r>
          </a:p>
          <a:p>
            <a:pPr>
              <a:spcAft>
                <a:spcPts val="600"/>
              </a:spcAft>
            </a:pPr>
            <a:r>
              <a:rPr lang="en-US" dirty="0" smtClean="0"/>
              <a:t>No </a:t>
            </a:r>
            <a:r>
              <a:rPr lang="en-US" dirty="0"/>
              <a:t>additional infrastructure will be purchased for Nielsen </a:t>
            </a:r>
            <a:r>
              <a:rPr lang="en-US" dirty="0" smtClean="0"/>
              <a:t>MarketPlace, </a:t>
            </a:r>
            <a:r>
              <a:rPr lang="en-US" dirty="0"/>
              <a:t>either shared platforms or AOD servers will be used.</a:t>
            </a:r>
          </a:p>
          <a:p>
            <a:pPr>
              <a:spcAft>
                <a:spcPts val="600"/>
              </a:spcAft>
            </a:pPr>
            <a:r>
              <a:rPr lang="en-US" dirty="0"/>
              <a:t>The throttle/call limits are agreed by </a:t>
            </a:r>
            <a:r>
              <a:rPr lang="en-US" dirty="0" err="1"/>
              <a:t>Redlaser</a:t>
            </a:r>
            <a:r>
              <a:rPr lang="en-US" dirty="0"/>
              <a:t> and the </a:t>
            </a:r>
            <a:r>
              <a:rPr lang="en-US" dirty="0" err="1"/>
              <a:t>MarketPlace</a:t>
            </a:r>
            <a:r>
              <a:rPr lang="en-US" dirty="0"/>
              <a:t> </a:t>
            </a:r>
            <a:r>
              <a:rPr lang="en-US" dirty="0" smtClean="0"/>
              <a:t>Team</a:t>
            </a:r>
            <a:endParaRPr lang="en-US" dirty="0"/>
          </a:p>
          <a:p>
            <a:pPr>
              <a:spcAft>
                <a:spcPts val="600"/>
              </a:spcAft>
            </a:pPr>
            <a:r>
              <a:rPr lang="en-US" dirty="0" smtClean="0"/>
              <a:t>The </a:t>
            </a:r>
            <a:r>
              <a:rPr lang="en-US" dirty="0"/>
              <a:t>initial phase of the API will provide absolute distance between the consumer location and the store</a:t>
            </a:r>
            <a:r>
              <a:rPr lang="en-US" dirty="0" smtClean="0"/>
              <a:t>.</a:t>
            </a:r>
            <a:endParaRPr lang="en-US" dirty="0"/>
          </a:p>
        </p:txBody>
      </p:sp>
    </p:spTree>
    <p:extLst>
      <p:ext uri="{BB962C8B-B14F-4D97-AF65-F5344CB8AC3E}">
        <p14:creationId xmlns:p14="http://schemas.microsoft.com/office/powerpoint/2010/main" val="4106531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1" name="Rectangle 2110"/>
          <p:cNvSpPr/>
          <p:nvPr/>
        </p:nvSpPr>
        <p:spPr>
          <a:xfrm>
            <a:off x="3989400" y="4276725"/>
            <a:ext cx="4860000" cy="2358000"/>
          </a:xfrm>
          <a:prstGeom prst="rect">
            <a:avLst/>
          </a:prstGeom>
          <a:solidFill>
            <a:schemeClr val="bg1"/>
          </a:solidFill>
          <a:ln w="3175">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lIns="36000" tIns="0" rIns="36000" bIns="0" rtlCol="0" anchor="t"/>
          <a:lstStyle/>
          <a:p>
            <a:pPr algn="ctr"/>
            <a:r>
              <a:rPr lang="en-US" sz="900" dirty="0" smtClean="0">
                <a:solidFill>
                  <a:schemeClr val="accent1"/>
                </a:solidFill>
              </a:rPr>
              <a:t>MarketPlace</a:t>
            </a:r>
            <a:endParaRPr lang="en-US" sz="900" dirty="0">
              <a:solidFill>
                <a:schemeClr val="accent1"/>
              </a:solidFill>
            </a:endParaRPr>
          </a:p>
        </p:txBody>
      </p:sp>
      <p:grpSp>
        <p:nvGrpSpPr>
          <p:cNvPr id="152" name="Group 151"/>
          <p:cNvGrpSpPr/>
          <p:nvPr/>
        </p:nvGrpSpPr>
        <p:grpSpPr>
          <a:xfrm>
            <a:off x="4343400" y="4746808"/>
            <a:ext cx="1740557" cy="1867204"/>
            <a:chOff x="4572000" y="4746808"/>
            <a:chExt cx="1740557" cy="1867204"/>
          </a:xfrm>
        </p:grpSpPr>
        <p:grpSp>
          <p:nvGrpSpPr>
            <p:cNvPr id="1051" name="Group 1050"/>
            <p:cNvGrpSpPr/>
            <p:nvPr/>
          </p:nvGrpSpPr>
          <p:grpSpPr>
            <a:xfrm>
              <a:off x="4572000" y="4746808"/>
              <a:ext cx="1740557" cy="1867204"/>
              <a:chOff x="4572000" y="4746808"/>
              <a:chExt cx="1740557" cy="1867204"/>
            </a:xfrm>
          </p:grpSpPr>
          <p:sp>
            <p:nvSpPr>
              <p:cNvPr id="113" name="Can 112"/>
              <p:cNvSpPr/>
              <p:nvPr/>
            </p:nvSpPr>
            <p:spPr>
              <a:xfrm>
                <a:off x="4572000" y="4759065"/>
                <a:ext cx="1152000" cy="1512000"/>
              </a:xfrm>
              <a:prstGeom prst="can">
                <a:avLst>
                  <a:gd name="adj" fmla="val 20543"/>
                </a:avLst>
              </a:prstGeom>
              <a:solidFill>
                <a:schemeClr val="bg2">
                  <a:lumMod val="20000"/>
                  <a:lumOff val="80000"/>
                </a:schemeClr>
              </a:solidFill>
              <a:ln>
                <a:solidFill>
                  <a:schemeClr val="tx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900" dirty="0">
                  <a:solidFill>
                    <a:schemeClr val="tx2">
                      <a:lumMod val="85000"/>
                      <a:lumOff val="15000"/>
                    </a:schemeClr>
                  </a:solidFill>
                </a:endParaRPr>
              </a:p>
            </p:txBody>
          </p:sp>
          <p:grpSp>
            <p:nvGrpSpPr>
              <p:cNvPr id="181" name="Group 180"/>
              <p:cNvGrpSpPr/>
              <p:nvPr/>
            </p:nvGrpSpPr>
            <p:grpSpPr>
              <a:xfrm>
                <a:off x="5731349" y="4746808"/>
                <a:ext cx="581208" cy="1656001"/>
                <a:chOff x="548024" y="4495798"/>
                <a:chExt cx="581208" cy="1989725"/>
              </a:xfrm>
            </p:grpSpPr>
            <p:pic>
              <p:nvPicPr>
                <p:cNvPr id="182" name="Picture 1" descr="image00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628" y="6305523"/>
                  <a:ext cx="576000" cy="1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024" y="4495798"/>
                  <a:ext cx="581208" cy="1773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66" name="TextBox 165"/>
              <p:cNvSpPr txBox="1"/>
              <p:nvPr/>
            </p:nvSpPr>
            <p:spPr>
              <a:xfrm>
                <a:off x="4813672" y="6402809"/>
                <a:ext cx="1143509" cy="211203"/>
              </a:xfrm>
              <a:prstGeom prst="rect">
                <a:avLst/>
              </a:prstGeom>
              <a:noFill/>
            </p:spPr>
            <p:txBody>
              <a:bodyPr wrap="none" lIns="36000" tIns="36000" rIns="36000" bIns="36000" rtlCol="0">
                <a:spAutoFit/>
              </a:bodyPr>
              <a:lstStyle>
                <a:defPPr>
                  <a:defRPr lang="en-US"/>
                </a:defPPr>
                <a:lvl1pPr>
                  <a:defRPr sz="1000">
                    <a:solidFill>
                      <a:schemeClr val="tx2"/>
                    </a:solidFill>
                  </a:defRPr>
                </a:lvl1pPr>
              </a:lstStyle>
              <a:p>
                <a:r>
                  <a:rPr lang="en-US" sz="900" dirty="0" smtClean="0">
                    <a:solidFill>
                      <a:schemeClr val="tx2">
                        <a:lumMod val="85000"/>
                        <a:lumOff val="15000"/>
                      </a:schemeClr>
                    </a:solidFill>
                  </a:rPr>
                  <a:t>MarketPlace Netezza 1</a:t>
                </a:r>
                <a:endParaRPr lang="en-IN" sz="900" dirty="0">
                  <a:solidFill>
                    <a:schemeClr val="tx2">
                      <a:lumMod val="85000"/>
                      <a:lumOff val="15000"/>
                    </a:schemeClr>
                  </a:solidFill>
                </a:endParaRPr>
              </a:p>
            </p:txBody>
          </p:sp>
        </p:grpSp>
        <p:grpSp>
          <p:nvGrpSpPr>
            <p:cNvPr id="1050" name="Group 1049"/>
            <p:cNvGrpSpPr/>
            <p:nvPr/>
          </p:nvGrpSpPr>
          <p:grpSpPr>
            <a:xfrm>
              <a:off x="4644000" y="5119352"/>
              <a:ext cx="1008001" cy="1052848"/>
              <a:chOff x="4644000" y="5119352"/>
              <a:chExt cx="1008001" cy="1052848"/>
            </a:xfrm>
          </p:grpSpPr>
          <p:sp>
            <p:nvSpPr>
              <p:cNvPr id="115" name="Can 114"/>
              <p:cNvSpPr/>
              <p:nvPr/>
            </p:nvSpPr>
            <p:spPr>
              <a:xfrm>
                <a:off x="4644000" y="5740200"/>
                <a:ext cx="1008000" cy="432000"/>
              </a:xfrm>
              <a:prstGeom prst="can">
                <a:avLst>
                  <a:gd name="adj" fmla="val 34909"/>
                </a:avLst>
              </a:prstGeom>
              <a:solidFill>
                <a:srgbClr val="B9E5FB"/>
              </a:solidFill>
              <a:ln w="127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endParaRPr lang="en-IN" sz="900" dirty="0">
                  <a:solidFill>
                    <a:schemeClr val="tx2">
                      <a:lumMod val="85000"/>
                      <a:lumOff val="15000"/>
                    </a:schemeClr>
                  </a:solidFill>
                </a:endParaRPr>
              </a:p>
            </p:txBody>
          </p:sp>
          <p:sp>
            <p:nvSpPr>
              <p:cNvPr id="116" name="Can 115"/>
              <p:cNvSpPr/>
              <p:nvPr/>
            </p:nvSpPr>
            <p:spPr>
              <a:xfrm>
                <a:off x="4644000" y="5421690"/>
                <a:ext cx="1008000" cy="432000"/>
              </a:xfrm>
              <a:prstGeom prst="can">
                <a:avLst>
                  <a:gd name="adj" fmla="val 41384"/>
                </a:avLst>
              </a:prstGeom>
              <a:solidFill>
                <a:srgbClr val="F0CCEB"/>
              </a:solidFill>
              <a:ln w="127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900" dirty="0">
                  <a:solidFill>
                    <a:schemeClr val="tx2">
                      <a:lumMod val="85000"/>
                      <a:lumOff val="15000"/>
                    </a:schemeClr>
                  </a:solidFill>
                </a:endParaRPr>
              </a:p>
            </p:txBody>
          </p:sp>
          <p:sp>
            <p:nvSpPr>
              <p:cNvPr id="118" name="Can 117"/>
              <p:cNvSpPr/>
              <p:nvPr/>
            </p:nvSpPr>
            <p:spPr>
              <a:xfrm>
                <a:off x="4644001" y="5119352"/>
                <a:ext cx="1008000" cy="450000"/>
              </a:xfrm>
              <a:prstGeom prst="can">
                <a:avLst>
                  <a:gd name="adj" fmla="val 34562"/>
                </a:avLst>
              </a:prstGeom>
              <a:solidFill>
                <a:srgbClr val="92D050"/>
              </a:solidFill>
              <a:ln w="127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900" dirty="0" smtClean="0">
                    <a:solidFill>
                      <a:schemeClr val="tx2">
                        <a:lumMod val="85000"/>
                        <a:lumOff val="15000"/>
                      </a:schemeClr>
                    </a:solidFill>
                  </a:rPr>
                  <a:t>MarketPlace DB</a:t>
                </a:r>
                <a:endParaRPr lang="en-IN" sz="900" dirty="0">
                  <a:solidFill>
                    <a:schemeClr val="tx2">
                      <a:lumMod val="85000"/>
                      <a:lumOff val="15000"/>
                    </a:schemeClr>
                  </a:solidFill>
                </a:endParaRPr>
              </a:p>
            </p:txBody>
          </p:sp>
        </p:grpSp>
      </p:grpSp>
      <p:sp>
        <p:nvSpPr>
          <p:cNvPr id="2109" name="Rectangle 2108"/>
          <p:cNvSpPr/>
          <p:nvPr/>
        </p:nvSpPr>
        <p:spPr>
          <a:xfrm>
            <a:off x="752475" y="4276725"/>
            <a:ext cx="3204000" cy="2358000"/>
          </a:xfrm>
          <a:prstGeom prst="rect">
            <a:avLst/>
          </a:prstGeom>
          <a:solidFill>
            <a:schemeClr val="bg1"/>
          </a:solidFill>
          <a:ln w="3175">
            <a:solidFill>
              <a:schemeClr val="accent1">
                <a:lumMod val="40000"/>
                <a:lumOff val="60000"/>
              </a:schemeClr>
            </a:solidFill>
            <a:prstDash val="sysDot"/>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0" rIns="36000" bIns="0" numCol="1" spcCol="0" rtlCol="0" fromWordArt="0" anchor="t" anchorCtr="0" forceAA="0" compatLnSpc="1">
            <a:prstTxWarp prst="textNoShape">
              <a:avLst/>
            </a:prstTxWarp>
            <a:noAutofit/>
          </a:bodyPr>
          <a:lstStyle/>
          <a:p>
            <a:pPr algn="ctr"/>
            <a:r>
              <a:rPr lang="en-US" sz="900" dirty="0">
                <a:solidFill>
                  <a:schemeClr val="accent1">
                    <a:lumMod val="60000"/>
                    <a:lumOff val="40000"/>
                  </a:schemeClr>
                </a:solidFill>
              </a:rPr>
              <a:t>AOD</a:t>
            </a:r>
          </a:p>
        </p:txBody>
      </p:sp>
      <p:sp>
        <p:nvSpPr>
          <p:cNvPr id="2" name="Title 1"/>
          <p:cNvSpPr>
            <a:spLocks noGrp="1"/>
          </p:cNvSpPr>
          <p:nvPr>
            <p:ph type="title"/>
          </p:nvPr>
        </p:nvSpPr>
        <p:spPr/>
        <p:txBody>
          <a:bodyPr/>
          <a:lstStyle/>
          <a:p>
            <a:r>
              <a:rPr lang="en-US" dirty="0" smtClean="0"/>
              <a:t>SOLUTION ARCHITECTURE</a:t>
            </a:r>
            <a:endParaRPr lang="en-IN" dirty="0"/>
          </a:p>
        </p:txBody>
      </p:sp>
      <p:cxnSp>
        <p:nvCxnSpPr>
          <p:cNvPr id="57" name="Straight Arrow Connector 56"/>
          <p:cNvCxnSpPr>
            <a:endCxn id="58" idx="1"/>
          </p:cNvCxnSpPr>
          <p:nvPr/>
        </p:nvCxnSpPr>
        <p:spPr>
          <a:xfrm>
            <a:off x="1219200" y="2362995"/>
            <a:ext cx="791062" cy="0"/>
          </a:xfrm>
          <a:prstGeom prst="straightConnector1">
            <a:avLst/>
          </a:prstGeom>
          <a:ln w="9525">
            <a:solidFill>
              <a:schemeClr val="bg1">
                <a:lumMod val="50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1752600" y="2038995"/>
            <a:ext cx="996033" cy="862987"/>
            <a:chOff x="1905000" y="2038995"/>
            <a:chExt cx="996033" cy="862987"/>
          </a:xfrm>
        </p:grpSpPr>
        <p:pic>
          <p:nvPicPr>
            <p:cNvPr id="58"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62662" y="2038995"/>
              <a:ext cx="584905" cy="6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1905000" y="2690779"/>
              <a:ext cx="996033" cy="211203"/>
            </a:xfrm>
            <a:prstGeom prst="rect">
              <a:avLst/>
            </a:prstGeom>
            <a:noFill/>
          </p:spPr>
          <p:txBody>
            <a:bodyPr wrap="none" lIns="36000" tIns="36000" rIns="36000" bIns="36000" rtlCol="0">
              <a:spAutoFit/>
            </a:bodyPr>
            <a:lstStyle/>
            <a:p>
              <a:r>
                <a:rPr lang="en-US" sz="900" dirty="0" smtClean="0">
                  <a:solidFill>
                    <a:schemeClr val="tx2">
                      <a:lumMod val="85000"/>
                      <a:lumOff val="15000"/>
                    </a:schemeClr>
                  </a:solidFill>
                </a:rPr>
                <a:t>Product Search App</a:t>
              </a:r>
              <a:endParaRPr lang="en-IN" sz="900" dirty="0">
                <a:solidFill>
                  <a:schemeClr val="tx2">
                    <a:lumMod val="85000"/>
                    <a:lumOff val="15000"/>
                  </a:schemeClr>
                </a:solidFill>
              </a:endParaRPr>
            </a:p>
          </p:txBody>
        </p:sp>
      </p:grpSp>
      <p:cxnSp>
        <p:nvCxnSpPr>
          <p:cNvPr id="2051" name="Straight Connector 2050"/>
          <p:cNvCxnSpPr/>
          <p:nvPr/>
        </p:nvCxnSpPr>
        <p:spPr>
          <a:xfrm>
            <a:off x="533400" y="4191000"/>
            <a:ext cx="8316000" cy="0"/>
          </a:xfrm>
          <a:prstGeom prst="line">
            <a:avLst/>
          </a:prstGeom>
          <a:ln w="12700">
            <a:prstDash val="lgDash"/>
          </a:ln>
        </p:spPr>
        <p:style>
          <a:lnRef idx="2">
            <a:schemeClr val="accent1"/>
          </a:lnRef>
          <a:fillRef idx="0">
            <a:schemeClr val="accent1"/>
          </a:fillRef>
          <a:effectRef idx="1">
            <a:schemeClr val="accent1"/>
          </a:effectRef>
          <a:fontRef idx="minor">
            <a:schemeClr val="tx1"/>
          </a:fontRef>
        </p:style>
      </p:cxnSp>
      <p:grpSp>
        <p:nvGrpSpPr>
          <p:cNvPr id="48" name="Group 47"/>
          <p:cNvGrpSpPr/>
          <p:nvPr/>
        </p:nvGrpSpPr>
        <p:grpSpPr>
          <a:xfrm>
            <a:off x="685800" y="2074995"/>
            <a:ext cx="661214" cy="826987"/>
            <a:chOff x="685800" y="2074995"/>
            <a:chExt cx="661214" cy="826987"/>
          </a:xfrm>
        </p:grpSpPr>
        <p:sp>
          <p:nvSpPr>
            <p:cNvPr id="72" name="TextBox 71"/>
            <p:cNvSpPr txBox="1"/>
            <p:nvPr/>
          </p:nvSpPr>
          <p:spPr>
            <a:xfrm>
              <a:off x="721972" y="2690779"/>
              <a:ext cx="537574" cy="211203"/>
            </a:xfrm>
            <a:prstGeom prst="rect">
              <a:avLst/>
            </a:prstGeom>
            <a:noFill/>
          </p:spPr>
          <p:txBody>
            <a:bodyPr wrap="none" lIns="36000" tIns="36000" rIns="36000" bIns="36000" rtlCol="0">
              <a:spAutoFit/>
            </a:bodyPr>
            <a:lstStyle/>
            <a:p>
              <a:r>
                <a:rPr lang="en-US" sz="900" dirty="0" smtClean="0">
                  <a:solidFill>
                    <a:schemeClr val="tx2">
                      <a:lumMod val="85000"/>
                      <a:lumOff val="15000"/>
                    </a:schemeClr>
                  </a:solidFill>
                </a:rPr>
                <a:t>End Users</a:t>
              </a:r>
              <a:endParaRPr lang="en-IN" sz="900" dirty="0">
                <a:solidFill>
                  <a:schemeClr val="tx2">
                    <a:lumMod val="85000"/>
                    <a:lumOff val="15000"/>
                  </a:schemeClr>
                </a:solidFill>
              </a:endParaRPr>
            </a:p>
          </p:txBody>
        </p:sp>
        <p:pic>
          <p:nvPicPr>
            <p:cNvPr id="2095" name="Picture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074995"/>
              <a:ext cx="661214" cy="57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068" name="Rectangle 2067"/>
          <p:cNvSpPr/>
          <p:nvPr/>
        </p:nvSpPr>
        <p:spPr>
          <a:xfrm>
            <a:off x="533400" y="4267200"/>
            <a:ext cx="228600" cy="2376000"/>
          </a:xfrm>
          <a:prstGeom prst="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chemeClr val="tx2">
                    <a:lumMod val="85000"/>
                    <a:lumOff val="15000"/>
                  </a:schemeClr>
                </a:solidFill>
              </a:rPr>
              <a:t>Data Layer</a:t>
            </a:r>
            <a:endParaRPr lang="en-IN" sz="900" dirty="0">
              <a:solidFill>
                <a:schemeClr val="tx2">
                  <a:lumMod val="85000"/>
                  <a:lumOff val="15000"/>
                </a:schemeClr>
              </a:solidFill>
            </a:endParaRPr>
          </a:p>
        </p:txBody>
      </p:sp>
      <p:sp>
        <p:nvSpPr>
          <p:cNvPr id="100" name="Rectangle 99"/>
          <p:cNvSpPr/>
          <p:nvPr/>
        </p:nvSpPr>
        <p:spPr>
          <a:xfrm>
            <a:off x="8620800" y="1238250"/>
            <a:ext cx="228600" cy="2880000"/>
          </a:xfrm>
          <a:prstGeom prst="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chemeClr val="tx2">
                    <a:lumMod val="85000"/>
                    <a:lumOff val="15000"/>
                  </a:schemeClr>
                </a:solidFill>
              </a:rPr>
              <a:t>App/API</a:t>
            </a:r>
          </a:p>
          <a:p>
            <a:pPr algn="ctr"/>
            <a:r>
              <a:rPr lang="en-US" sz="900" dirty="0" smtClean="0">
                <a:solidFill>
                  <a:schemeClr val="tx2">
                    <a:lumMod val="85000"/>
                    <a:lumOff val="15000"/>
                  </a:schemeClr>
                </a:solidFill>
              </a:rPr>
              <a:t> Layer</a:t>
            </a:r>
            <a:endParaRPr lang="en-IN" sz="900" dirty="0">
              <a:solidFill>
                <a:schemeClr val="tx2">
                  <a:lumMod val="85000"/>
                  <a:lumOff val="15000"/>
                </a:schemeClr>
              </a:solidFill>
            </a:endParaRPr>
          </a:p>
        </p:txBody>
      </p:sp>
      <p:grpSp>
        <p:nvGrpSpPr>
          <p:cNvPr id="56" name="Group 55"/>
          <p:cNvGrpSpPr/>
          <p:nvPr/>
        </p:nvGrpSpPr>
        <p:grpSpPr>
          <a:xfrm>
            <a:off x="5670860" y="3124720"/>
            <a:ext cx="697874" cy="978352"/>
            <a:chOff x="5785154" y="3200400"/>
            <a:chExt cx="697874" cy="978352"/>
          </a:xfrm>
        </p:grpSpPr>
        <p:pic>
          <p:nvPicPr>
            <p:cNvPr id="9" name="Picture 2"/>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8297" y="3200400"/>
              <a:ext cx="504000" cy="68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5785154" y="3829050"/>
              <a:ext cx="697874" cy="349702"/>
            </a:xfrm>
            <a:prstGeom prst="rect">
              <a:avLst/>
            </a:prstGeom>
            <a:noFill/>
          </p:spPr>
          <p:txBody>
            <a:bodyPr wrap="none" lIns="36000" tIns="36000" rIns="36000" bIns="36000" rtlCol="0">
              <a:spAutoFit/>
            </a:bodyPr>
            <a:lstStyle>
              <a:defPPr>
                <a:defRPr lang="en-US"/>
              </a:defPPr>
              <a:lvl1pPr>
                <a:defRPr sz="1000">
                  <a:solidFill>
                    <a:schemeClr val="tx2"/>
                  </a:solidFill>
                </a:defRPr>
              </a:lvl1pPr>
            </a:lstStyle>
            <a:p>
              <a:pPr algn="ctr"/>
              <a:r>
                <a:rPr lang="en-US" sz="900" dirty="0">
                  <a:solidFill>
                    <a:schemeClr val="tx2">
                      <a:lumMod val="85000"/>
                      <a:lumOff val="15000"/>
                    </a:schemeClr>
                  </a:solidFill>
                </a:rPr>
                <a:t>TIBCO </a:t>
              </a:r>
              <a:r>
                <a:rPr lang="en-US" sz="900" dirty="0" smtClean="0">
                  <a:solidFill>
                    <a:schemeClr val="tx2">
                      <a:lumMod val="85000"/>
                      <a:lumOff val="15000"/>
                    </a:schemeClr>
                  </a:solidFill>
                </a:rPr>
                <a:t>BW </a:t>
              </a:r>
            </a:p>
            <a:p>
              <a:pPr algn="ctr"/>
              <a:r>
                <a:rPr lang="en-US" sz="900" dirty="0" smtClean="0">
                  <a:solidFill>
                    <a:schemeClr val="tx2">
                      <a:lumMod val="85000"/>
                      <a:lumOff val="15000"/>
                    </a:schemeClr>
                  </a:solidFill>
                </a:rPr>
                <a:t>(Rest Plug-in)</a:t>
              </a:r>
              <a:endParaRPr lang="en-IN" sz="900" dirty="0">
                <a:solidFill>
                  <a:schemeClr val="tx2">
                    <a:lumMod val="85000"/>
                    <a:lumOff val="15000"/>
                  </a:schemeClr>
                </a:solidFill>
              </a:endParaRPr>
            </a:p>
          </p:txBody>
        </p:sp>
      </p:grpSp>
      <p:grpSp>
        <p:nvGrpSpPr>
          <p:cNvPr id="2102" name="Group 2101"/>
          <p:cNvGrpSpPr/>
          <p:nvPr/>
        </p:nvGrpSpPr>
        <p:grpSpPr>
          <a:xfrm>
            <a:off x="847199" y="4343400"/>
            <a:ext cx="1080000" cy="1159408"/>
            <a:chOff x="847199" y="4343400"/>
            <a:chExt cx="1080000" cy="1159408"/>
          </a:xfrm>
          <a:solidFill>
            <a:schemeClr val="accent2">
              <a:lumMod val="20000"/>
              <a:lumOff val="80000"/>
            </a:schemeClr>
          </a:solidFill>
        </p:grpSpPr>
        <p:sp>
          <p:nvSpPr>
            <p:cNvPr id="39" name="Rounded Rectangle 38"/>
            <p:cNvSpPr/>
            <p:nvPr/>
          </p:nvSpPr>
          <p:spPr>
            <a:xfrm>
              <a:off x="847199" y="4343400"/>
              <a:ext cx="1080000" cy="1159408"/>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900" dirty="0">
                <a:solidFill>
                  <a:schemeClr val="tx2">
                    <a:lumMod val="85000"/>
                    <a:lumOff val="15000"/>
                  </a:schemeClr>
                </a:solidFill>
              </a:endParaRPr>
            </a:p>
          </p:txBody>
        </p:sp>
        <p:sp>
          <p:nvSpPr>
            <p:cNvPr id="67" name="TextBox 66"/>
            <p:cNvSpPr txBox="1"/>
            <p:nvPr/>
          </p:nvSpPr>
          <p:spPr>
            <a:xfrm>
              <a:off x="937199" y="4373925"/>
              <a:ext cx="900000" cy="360000"/>
            </a:xfrm>
            <a:prstGeom prst="rect">
              <a:avLst/>
            </a:prstGeom>
            <a:grpFill/>
          </p:spPr>
          <p:txBody>
            <a:bodyPr wrap="square" lIns="0" tIns="0" rIns="0" bIns="0" rtlCol="0">
              <a:noAutofit/>
            </a:bodyPr>
            <a:lstStyle/>
            <a:p>
              <a:pPr algn="ctr"/>
              <a:r>
                <a:rPr lang="en-US" sz="900" b="1" dirty="0" smtClean="0">
                  <a:solidFill>
                    <a:schemeClr val="tx2">
                      <a:lumMod val="85000"/>
                      <a:lumOff val="15000"/>
                    </a:schemeClr>
                  </a:solidFill>
                </a:rPr>
                <a:t>Managed File Transfer Platform</a:t>
              </a:r>
              <a:endParaRPr lang="en-IN" sz="900" b="1" dirty="0">
                <a:solidFill>
                  <a:schemeClr val="tx2">
                    <a:lumMod val="85000"/>
                    <a:lumOff val="15000"/>
                  </a:schemeClr>
                </a:solidFill>
              </a:endParaRPr>
            </a:p>
          </p:txBody>
        </p:sp>
        <p:pic>
          <p:nvPicPr>
            <p:cNvPr id="66" name="Picture 34" descr="http://static.naukimg.com/logo_images/30615.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3502" y="5286375"/>
              <a:ext cx="587394" cy="184487"/>
            </a:xfrm>
            <a:prstGeom prst="rect">
              <a:avLst/>
            </a:prstGeom>
            <a:grpFill/>
            <a:ln>
              <a:noFill/>
            </a:ln>
            <a:extLst/>
          </p:spPr>
        </p:pic>
      </p:grpSp>
      <p:grpSp>
        <p:nvGrpSpPr>
          <p:cNvPr id="224" name="Group 223"/>
          <p:cNvGrpSpPr/>
          <p:nvPr/>
        </p:nvGrpSpPr>
        <p:grpSpPr>
          <a:xfrm>
            <a:off x="883199" y="4732436"/>
            <a:ext cx="1008000" cy="525364"/>
            <a:chOff x="3656594" y="5884165"/>
            <a:chExt cx="1008000" cy="525364"/>
          </a:xfrm>
        </p:grpSpPr>
        <p:pic>
          <p:nvPicPr>
            <p:cNvPr id="52" name="Picture 8" descr="http://www.clker.com/cliparts/f/H/5/a/Q/y/text-file-icon-hi.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45361" y="5884165"/>
              <a:ext cx="434884" cy="363378"/>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656594" y="6198326"/>
              <a:ext cx="1008000" cy="211203"/>
            </a:xfrm>
            <a:prstGeom prst="rect">
              <a:avLst/>
            </a:prstGeom>
            <a:noFill/>
          </p:spPr>
          <p:txBody>
            <a:bodyPr wrap="square" lIns="36000" tIns="36000" rIns="36000" bIns="36000" rtlCol="0">
              <a:spAutoFit/>
            </a:bodyPr>
            <a:lstStyle/>
            <a:p>
              <a:pPr algn="ctr"/>
              <a:r>
                <a:rPr lang="en-US" sz="900" dirty="0" smtClean="0">
                  <a:solidFill>
                    <a:schemeClr val="tx2">
                      <a:lumMod val="85000"/>
                      <a:lumOff val="15000"/>
                    </a:schemeClr>
                  </a:solidFill>
                </a:rPr>
                <a:t>Releasable  Stores</a:t>
              </a:r>
              <a:endParaRPr lang="en-IN" sz="900" dirty="0">
                <a:solidFill>
                  <a:schemeClr val="tx2">
                    <a:lumMod val="85000"/>
                    <a:lumOff val="15000"/>
                  </a:schemeClr>
                </a:solidFill>
              </a:endParaRPr>
            </a:p>
          </p:txBody>
        </p:sp>
      </p:grpSp>
      <p:cxnSp>
        <p:nvCxnSpPr>
          <p:cNvPr id="126" name="Elbow Connector 125"/>
          <p:cNvCxnSpPr>
            <a:stCxn id="108" idx="3"/>
            <a:endCxn id="9" idx="1"/>
          </p:cNvCxnSpPr>
          <p:nvPr/>
        </p:nvCxnSpPr>
        <p:spPr>
          <a:xfrm flipV="1">
            <a:off x="5091444" y="3466720"/>
            <a:ext cx="752559" cy="3080"/>
          </a:xfrm>
          <a:prstGeom prst="bentConnector3">
            <a:avLst>
              <a:gd name="adj1" fmla="val 3170"/>
            </a:avLst>
          </a:prstGeom>
          <a:ln w="9525">
            <a:solidFill>
              <a:schemeClr val="bg1">
                <a:lumMod val="50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28" name="Group 27"/>
          <p:cNvGrpSpPr/>
          <p:nvPr/>
        </p:nvGrpSpPr>
        <p:grpSpPr>
          <a:xfrm>
            <a:off x="4498522" y="3124200"/>
            <a:ext cx="620930" cy="904456"/>
            <a:chOff x="4105532" y="3347356"/>
            <a:chExt cx="620930" cy="904456"/>
          </a:xfrm>
        </p:grpSpPr>
        <p:pic>
          <p:nvPicPr>
            <p:cNvPr id="108" name="Picture 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4454" y="3347356"/>
              <a:ext cx="504000" cy="6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7" name="TextBox 216"/>
            <p:cNvSpPr txBox="1"/>
            <p:nvPr/>
          </p:nvSpPr>
          <p:spPr>
            <a:xfrm>
              <a:off x="4105532" y="4040609"/>
              <a:ext cx="620930" cy="211203"/>
            </a:xfrm>
            <a:prstGeom prst="rect">
              <a:avLst/>
            </a:prstGeom>
            <a:noFill/>
          </p:spPr>
          <p:txBody>
            <a:bodyPr wrap="none" lIns="36000" tIns="36000" rIns="36000" bIns="36000" rtlCol="0">
              <a:spAutoFit/>
            </a:bodyPr>
            <a:lstStyle>
              <a:defPPr>
                <a:defRPr lang="en-US"/>
              </a:defPPr>
              <a:lvl1pPr>
                <a:defRPr sz="1000">
                  <a:solidFill>
                    <a:schemeClr val="tx2"/>
                  </a:solidFill>
                </a:defRPr>
              </a:lvl1pPr>
            </a:lstStyle>
            <a:p>
              <a:r>
                <a:rPr lang="en-US" sz="900" dirty="0" smtClean="0">
                  <a:solidFill>
                    <a:schemeClr val="tx2">
                      <a:lumMod val="85000"/>
                      <a:lumOff val="15000"/>
                    </a:schemeClr>
                  </a:solidFill>
                </a:rPr>
                <a:t>Web Server</a:t>
              </a:r>
              <a:endParaRPr lang="en-IN" sz="900" dirty="0">
                <a:solidFill>
                  <a:schemeClr val="tx2">
                    <a:lumMod val="85000"/>
                    <a:lumOff val="15000"/>
                  </a:schemeClr>
                </a:solidFill>
              </a:endParaRPr>
            </a:p>
          </p:txBody>
        </p:sp>
      </p:grpSp>
      <p:sp>
        <p:nvSpPr>
          <p:cNvPr id="1049" name="TextBox 1048"/>
          <p:cNvSpPr txBox="1"/>
          <p:nvPr/>
        </p:nvSpPr>
        <p:spPr>
          <a:xfrm>
            <a:off x="4000500" y="4436997"/>
            <a:ext cx="790848" cy="211203"/>
          </a:xfrm>
          <a:prstGeom prst="rect">
            <a:avLst/>
          </a:prstGeom>
          <a:noFill/>
        </p:spPr>
        <p:txBody>
          <a:bodyPr wrap="none" lIns="36000" tIns="36000" rIns="36000" bIns="36000" rtlCol="0">
            <a:spAutoFit/>
          </a:bodyPr>
          <a:lstStyle>
            <a:defPPr>
              <a:defRPr lang="en-US"/>
            </a:defPPr>
            <a:lvl1pPr>
              <a:defRPr sz="1000">
                <a:solidFill>
                  <a:schemeClr val="tx2"/>
                </a:solidFill>
              </a:defRPr>
            </a:lvl1pPr>
          </a:lstStyle>
          <a:p>
            <a:r>
              <a:rPr lang="en-US" sz="900" dirty="0">
                <a:solidFill>
                  <a:schemeClr val="tx2">
                    <a:lumMod val="85000"/>
                    <a:lumOff val="15000"/>
                  </a:schemeClr>
                </a:solidFill>
              </a:rPr>
              <a:t>Data </a:t>
            </a:r>
            <a:r>
              <a:rPr lang="en-US" sz="900" dirty="0" smtClean="0">
                <a:solidFill>
                  <a:schemeClr val="tx2">
                    <a:lumMod val="85000"/>
                    <a:lumOff val="15000"/>
                  </a:schemeClr>
                </a:solidFill>
              </a:rPr>
              <a:t>Extraction</a:t>
            </a:r>
            <a:endParaRPr lang="en-IN" sz="900" dirty="0">
              <a:solidFill>
                <a:schemeClr val="tx2">
                  <a:lumMod val="85000"/>
                  <a:lumOff val="15000"/>
                </a:schemeClr>
              </a:solidFill>
            </a:endParaRPr>
          </a:p>
        </p:txBody>
      </p:sp>
      <p:grpSp>
        <p:nvGrpSpPr>
          <p:cNvPr id="55" name="Group 54"/>
          <p:cNvGrpSpPr/>
          <p:nvPr/>
        </p:nvGrpSpPr>
        <p:grpSpPr>
          <a:xfrm>
            <a:off x="3276600" y="1161035"/>
            <a:ext cx="3124200" cy="1725394"/>
            <a:chOff x="3581400" y="1161035"/>
            <a:chExt cx="3124200" cy="1725394"/>
          </a:xfrm>
        </p:grpSpPr>
        <p:pic>
          <p:nvPicPr>
            <p:cNvPr id="85" name="Picture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1400" y="1161035"/>
              <a:ext cx="3124200" cy="1725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3" name="Group 52"/>
            <p:cNvGrpSpPr/>
            <p:nvPr/>
          </p:nvGrpSpPr>
          <p:grpSpPr>
            <a:xfrm>
              <a:off x="4277036" y="1721951"/>
              <a:ext cx="1730826" cy="823574"/>
              <a:chOff x="4277036" y="1721951"/>
              <a:chExt cx="1730826" cy="823574"/>
            </a:xfrm>
          </p:grpSpPr>
          <p:sp>
            <p:nvSpPr>
              <p:cNvPr id="2110" name="Rounded Rectangle 2109"/>
              <p:cNvSpPr/>
              <p:nvPr/>
            </p:nvSpPr>
            <p:spPr>
              <a:xfrm>
                <a:off x="4333163" y="1740595"/>
                <a:ext cx="1618572" cy="804930"/>
              </a:xfrm>
              <a:prstGeom prst="roundRec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900">
                  <a:solidFill>
                    <a:schemeClr val="tx2">
                      <a:lumMod val="85000"/>
                      <a:lumOff val="15000"/>
                    </a:schemeClr>
                  </a:solidFill>
                </a:endParaRPr>
              </a:p>
            </p:txBody>
          </p:sp>
          <p:sp>
            <p:nvSpPr>
              <p:cNvPr id="73" name="Rounded Rectangle 72"/>
              <p:cNvSpPr/>
              <p:nvPr/>
            </p:nvSpPr>
            <p:spPr>
              <a:xfrm>
                <a:off x="4726304" y="2247435"/>
                <a:ext cx="832289" cy="233671"/>
              </a:xfrm>
              <a:prstGeom prst="round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36000" tIns="36000" rIns="36000" bIns="36000" rtlCol="0" anchor="ctr">
                <a:spAutoFit/>
              </a:bodyPr>
              <a:lstStyle/>
              <a:p>
                <a:pPr algn="ctr"/>
                <a:r>
                  <a:rPr lang="en-US" sz="900" dirty="0" smtClean="0">
                    <a:solidFill>
                      <a:schemeClr val="tx2">
                        <a:lumMod val="85000"/>
                        <a:lumOff val="15000"/>
                      </a:schemeClr>
                    </a:solidFill>
                  </a:rPr>
                  <a:t>Traffic Manager</a:t>
                </a:r>
                <a:endParaRPr lang="en-IN" sz="900" dirty="0">
                  <a:solidFill>
                    <a:schemeClr val="tx2">
                      <a:lumMod val="85000"/>
                      <a:lumOff val="15000"/>
                    </a:schemeClr>
                  </a:solidFill>
                </a:endParaRPr>
              </a:p>
            </p:txBody>
          </p:sp>
          <p:sp>
            <p:nvSpPr>
              <p:cNvPr id="167" name="Rounded Rectangle 166"/>
              <p:cNvSpPr/>
              <p:nvPr/>
            </p:nvSpPr>
            <p:spPr>
              <a:xfrm>
                <a:off x="4627446" y="1957918"/>
                <a:ext cx="1030005" cy="233671"/>
              </a:xfrm>
              <a:prstGeom prst="round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36000" tIns="36000" rIns="36000" bIns="36000" rtlCol="0" anchor="ctr">
                <a:spAutoFit/>
              </a:bodyPr>
              <a:lstStyle/>
              <a:p>
                <a:pPr algn="ctr"/>
                <a:r>
                  <a:rPr lang="en-US" sz="900" dirty="0" smtClean="0">
                    <a:solidFill>
                      <a:schemeClr val="tx2">
                        <a:lumMod val="85000"/>
                        <a:lumOff val="15000"/>
                      </a:schemeClr>
                    </a:solidFill>
                  </a:rPr>
                  <a:t>Management Portal</a:t>
                </a:r>
                <a:endParaRPr lang="en-IN" sz="900" dirty="0">
                  <a:solidFill>
                    <a:schemeClr val="tx2">
                      <a:lumMod val="85000"/>
                      <a:lumOff val="15000"/>
                    </a:schemeClr>
                  </a:solidFill>
                </a:endParaRPr>
              </a:p>
            </p:txBody>
          </p:sp>
          <p:sp>
            <p:nvSpPr>
              <p:cNvPr id="226" name="TextBox 225"/>
              <p:cNvSpPr txBox="1"/>
              <p:nvPr/>
            </p:nvSpPr>
            <p:spPr>
              <a:xfrm>
                <a:off x="4277036" y="1721951"/>
                <a:ext cx="1730826" cy="211203"/>
              </a:xfrm>
              <a:prstGeom prst="rect">
                <a:avLst/>
              </a:prstGeom>
              <a:noFill/>
            </p:spPr>
            <p:txBody>
              <a:bodyPr wrap="square" lIns="36000" tIns="36000" rIns="36000" bIns="36000" rtlCol="0">
                <a:spAutoFit/>
              </a:bodyPr>
              <a:lstStyle>
                <a:defPPr>
                  <a:defRPr lang="en-US"/>
                </a:defPPr>
                <a:lvl1pPr>
                  <a:defRPr sz="1000">
                    <a:solidFill>
                      <a:schemeClr val="tx2"/>
                    </a:solidFill>
                  </a:defRPr>
                </a:lvl1pPr>
              </a:lstStyle>
              <a:p>
                <a:pPr algn="ctr"/>
                <a:r>
                  <a:rPr lang="en-US" sz="900" b="1" dirty="0"/>
                  <a:t>TIBCO </a:t>
                </a:r>
                <a:r>
                  <a:rPr lang="en-US" sz="900" b="1" dirty="0" smtClean="0"/>
                  <a:t>API Exchange</a:t>
                </a:r>
                <a:endParaRPr lang="en-IN" sz="900" b="1" dirty="0">
                  <a:solidFill>
                    <a:schemeClr val="tx2">
                      <a:lumMod val="85000"/>
                      <a:lumOff val="15000"/>
                    </a:schemeClr>
                  </a:solidFill>
                </a:endParaRPr>
              </a:p>
            </p:txBody>
          </p:sp>
        </p:grpSp>
      </p:grpSp>
      <p:cxnSp>
        <p:nvCxnSpPr>
          <p:cNvPr id="88" name="Elbow Connector 87"/>
          <p:cNvCxnSpPr>
            <a:stCxn id="58" idx="3"/>
            <a:endCxn id="73" idx="1"/>
          </p:cNvCxnSpPr>
          <p:nvPr/>
        </p:nvCxnSpPr>
        <p:spPr>
          <a:xfrm>
            <a:off x="2595167" y="2362995"/>
            <a:ext cx="1826337" cy="1276"/>
          </a:xfrm>
          <a:prstGeom prst="bentConnector3">
            <a:avLst>
              <a:gd name="adj1" fmla="val 98503"/>
            </a:avLst>
          </a:prstGeom>
          <a:ln w="9525">
            <a:solidFill>
              <a:schemeClr val="bg1">
                <a:lumMod val="50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9" name="Elbow Connector 88"/>
          <p:cNvCxnSpPr>
            <a:stCxn id="108" idx="0"/>
            <a:endCxn id="73" idx="2"/>
          </p:cNvCxnSpPr>
          <p:nvPr/>
        </p:nvCxnSpPr>
        <p:spPr>
          <a:xfrm rot="16200000" flipV="1">
            <a:off x="4517000" y="2801755"/>
            <a:ext cx="643094" cy="1795"/>
          </a:xfrm>
          <a:prstGeom prst="bentConnector3">
            <a:avLst>
              <a:gd name="adj1" fmla="val 5566"/>
            </a:avLst>
          </a:prstGeom>
          <a:ln w="9525">
            <a:solidFill>
              <a:schemeClr val="bg1">
                <a:lumMod val="50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62" name="Rounded Rectangle 61"/>
          <p:cNvSpPr/>
          <p:nvPr/>
        </p:nvSpPr>
        <p:spPr>
          <a:xfrm>
            <a:off x="6127194" y="3352800"/>
            <a:ext cx="1008000" cy="324000"/>
          </a:xfrm>
          <a:prstGeom prst="round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chemeClr val="tx2">
                    <a:lumMod val="85000"/>
                    <a:lumOff val="15000"/>
                  </a:schemeClr>
                </a:solidFill>
              </a:rPr>
              <a:t>Product Availability API</a:t>
            </a:r>
            <a:endParaRPr lang="en-IN" sz="900" dirty="0">
              <a:solidFill>
                <a:schemeClr val="tx2">
                  <a:lumMod val="85000"/>
                  <a:lumOff val="15000"/>
                </a:schemeClr>
              </a:solidFill>
            </a:endParaRPr>
          </a:p>
        </p:txBody>
      </p:sp>
      <p:grpSp>
        <p:nvGrpSpPr>
          <p:cNvPr id="251" name="Group 250"/>
          <p:cNvGrpSpPr/>
          <p:nvPr/>
        </p:nvGrpSpPr>
        <p:grpSpPr>
          <a:xfrm>
            <a:off x="7467600" y="1778695"/>
            <a:ext cx="768012" cy="579003"/>
            <a:chOff x="7473026" y="2067146"/>
            <a:chExt cx="768012" cy="579003"/>
          </a:xfrm>
        </p:grpSpPr>
        <p:grpSp>
          <p:nvGrpSpPr>
            <p:cNvPr id="243" name="Group 242"/>
            <p:cNvGrpSpPr/>
            <p:nvPr/>
          </p:nvGrpSpPr>
          <p:grpSpPr>
            <a:xfrm>
              <a:off x="7473026" y="2067146"/>
              <a:ext cx="768012" cy="360000"/>
              <a:chOff x="7053944" y="1981200"/>
              <a:chExt cx="768012" cy="360000"/>
            </a:xfrm>
          </p:grpSpPr>
          <p:grpSp>
            <p:nvGrpSpPr>
              <p:cNvPr id="240" name="Group 239"/>
              <p:cNvGrpSpPr/>
              <p:nvPr/>
            </p:nvGrpSpPr>
            <p:grpSpPr>
              <a:xfrm>
                <a:off x="7461956" y="1981200"/>
                <a:ext cx="360000" cy="360000"/>
                <a:chOff x="7847629" y="2090255"/>
                <a:chExt cx="263525" cy="269876"/>
              </a:xfrm>
              <a:solidFill>
                <a:schemeClr val="accent1">
                  <a:lumMod val="40000"/>
                  <a:lumOff val="60000"/>
                </a:schemeClr>
              </a:solidFill>
            </p:grpSpPr>
            <p:sp>
              <p:nvSpPr>
                <p:cNvPr id="229" name="Oval 5"/>
                <p:cNvSpPr>
                  <a:spLocks noChangeArrowheads="1"/>
                </p:cNvSpPr>
                <p:nvPr/>
              </p:nvSpPr>
              <p:spPr bwMode="auto">
                <a:xfrm>
                  <a:off x="7907954" y="2090255"/>
                  <a:ext cx="142875" cy="1412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00">
                    <a:solidFill>
                      <a:schemeClr val="tx2">
                        <a:lumMod val="85000"/>
                        <a:lumOff val="15000"/>
                      </a:schemeClr>
                    </a:solidFill>
                  </a:endParaRPr>
                </a:p>
              </p:txBody>
            </p:sp>
            <p:sp>
              <p:nvSpPr>
                <p:cNvPr id="230" name="Freeform 6"/>
                <p:cNvSpPr>
                  <a:spLocks/>
                </p:cNvSpPr>
                <p:nvPr/>
              </p:nvSpPr>
              <p:spPr bwMode="auto">
                <a:xfrm>
                  <a:off x="7847629" y="2250593"/>
                  <a:ext cx="263525" cy="109538"/>
                </a:xfrm>
                <a:custGeom>
                  <a:avLst/>
                  <a:gdLst>
                    <a:gd name="T0" fmla="*/ 124 w 161"/>
                    <a:gd name="T1" fmla="*/ 0 h 67"/>
                    <a:gd name="T2" fmla="*/ 37 w 161"/>
                    <a:gd name="T3" fmla="*/ 0 h 67"/>
                    <a:gd name="T4" fmla="*/ 0 w 161"/>
                    <a:gd name="T5" fmla="*/ 37 h 67"/>
                    <a:gd name="T6" fmla="*/ 0 w 161"/>
                    <a:gd name="T7" fmla="*/ 67 h 67"/>
                    <a:gd name="T8" fmla="*/ 161 w 161"/>
                    <a:gd name="T9" fmla="*/ 67 h 67"/>
                    <a:gd name="T10" fmla="*/ 161 w 161"/>
                    <a:gd name="T11" fmla="*/ 37 h 67"/>
                    <a:gd name="T12" fmla="*/ 124 w 161"/>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161" h="67">
                      <a:moveTo>
                        <a:pt x="124" y="0"/>
                      </a:moveTo>
                      <a:cubicBezTo>
                        <a:pt x="37" y="0"/>
                        <a:pt x="37" y="0"/>
                        <a:pt x="37" y="0"/>
                      </a:cubicBezTo>
                      <a:cubicBezTo>
                        <a:pt x="17" y="0"/>
                        <a:pt x="0" y="16"/>
                        <a:pt x="0" y="37"/>
                      </a:cubicBezTo>
                      <a:cubicBezTo>
                        <a:pt x="0" y="67"/>
                        <a:pt x="0" y="67"/>
                        <a:pt x="0" y="67"/>
                      </a:cubicBezTo>
                      <a:cubicBezTo>
                        <a:pt x="161" y="67"/>
                        <a:pt x="161" y="67"/>
                        <a:pt x="161" y="67"/>
                      </a:cubicBezTo>
                      <a:cubicBezTo>
                        <a:pt x="161" y="37"/>
                        <a:pt x="161" y="37"/>
                        <a:pt x="161" y="37"/>
                      </a:cubicBezTo>
                      <a:cubicBezTo>
                        <a:pt x="161" y="16"/>
                        <a:pt x="144" y="0"/>
                        <a:pt x="1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00">
                    <a:solidFill>
                      <a:schemeClr val="tx2">
                        <a:lumMod val="85000"/>
                        <a:lumOff val="15000"/>
                      </a:schemeClr>
                    </a:solidFill>
                  </a:endParaRPr>
                </a:p>
              </p:txBody>
            </p:sp>
          </p:grpSp>
          <p:grpSp>
            <p:nvGrpSpPr>
              <p:cNvPr id="238" name="Group 237"/>
              <p:cNvGrpSpPr/>
              <p:nvPr/>
            </p:nvGrpSpPr>
            <p:grpSpPr>
              <a:xfrm>
                <a:off x="7053944" y="1981200"/>
                <a:ext cx="360000" cy="360000"/>
                <a:chOff x="7195166" y="2090255"/>
                <a:chExt cx="263525" cy="269876"/>
              </a:xfrm>
              <a:solidFill>
                <a:schemeClr val="accent1">
                  <a:lumMod val="40000"/>
                  <a:lumOff val="60000"/>
                </a:schemeClr>
              </a:solidFill>
            </p:grpSpPr>
            <p:sp>
              <p:nvSpPr>
                <p:cNvPr id="231" name="Oval 7"/>
                <p:cNvSpPr>
                  <a:spLocks noChangeArrowheads="1"/>
                </p:cNvSpPr>
                <p:nvPr/>
              </p:nvSpPr>
              <p:spPr bwMode="auto">
                <a:xfrm>
                  <a:off x="7255491" y="2090255"/>
                  <a:ext cx="141288" cy="1412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00">
                    <a:solidFill>
                      <a:schemeClr val="tx2">
                        <a:lumMod val="85000"/>
                        <a:lumOff val="15000"/>
                      </a:schemeClr>
                    </a:solidFill>
                  </a:endParaRPr>
                </a:p>
              </p:txBody>
            </p:sp>
            <p:sp>
              <p:nvSpPr>
                <p:cNvPr id="232" name="Freeform 8"/>
                <p:cNvSpPr>
                  <a:spLocks/>
                </p:cNvSpPr>
                <p:nvPr/>
              </p:nvSpPr>
              <p:spPr bwMode="auto">
                <a:xfrm>
                  <a:off x="7195166" y="2250593"/>
                  <a:ext cx="263525" cy="109538"/>
                </a:xfrm>
                <a:custGeom>
                  <a:avLst/>
                  <a:gdLst>
                    <a:gd name="T0" fmla="*/ 123 w 161"/>
                    <a:gd name="T1" fmla="*/ 0 h 67"/>
                    <a:gd name="T2" fmla="*/ 37 w 161"/>
                    <a:gd name="T3" fmla="*/ 0 h 67"/>
                    <a:gd name="T4" fmla="*/ 0 w 161"/>
                    <a:gd name="T5" fmla="*/ 37 h 67"/>
                    <a:gd name="T6" fmla="*/ 0 w 161"/>
                    <a:gd name="T7" fmla="*/ 67 h 67"/>
                    <a:gd name="T8" fmla="*/ 161 w 161"/>
                    <a:gd name="T9" fmla="*/ 67 h 67"/>
                    <a:gd name="T10" fmla="*/ 161 w 161"/>
                    <a:gd name="T11" fmla="*/ 37 h 67"/>
                    <a:gd name="T12" fmla="*/ 123 w 161"/>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161" h="67">
                      <a:moveTo>
                        <a:pt x="123" y="0"/>
                      </a:moveTo>
                      <a:cubicBezTo>
                        <a:pt x="37" y="0"/>
                        <a:pt x="37" y="0"/>
                        <a:pt x="37" y="0"/>
                      </a:cubicBezTo>
                      <a:cubicBezTo>
                        <a:pt x="16" y="0"/>
                        <a:pt x="0" y="16"/>
                        <a:pt x="0" y="37"/>
                      </a:cubicBezTo>
                      <a:cubicBezTo>
                        <a:pt x="0" y="67"/>
                        <a:pt x="0" y="67"/>
                        <a:pt x="0" y="67"/>
                      </a:cubicBezTo>
                      <a:cubicBezTo>
                        <a:pt x="161" y="67"/>
                        <a:pt x="161" y="67"/>
                        <a:pt x="161" y="67"/>
                      </a:cubicBezTo>
                      <a:cubicBezTo>
                        <a:pt x="161" y="37"/>
                        <a:pt x="161" y="37"/>
                        <a:pt x="161" y="37"/>
                      </a:cubicBezTo>
                      <a:cubicBezTo>
                        <a:pt x="161" y="16"/>
                        <a:pt x="144" y="0"/>
                        <a:pt x="1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00">
                    <a:solidFill>
                      <a:schemeClr val="tx2">
                        <a:lumMod val="85000"/>
                        <a:lumOff val="15000"/>
                      </a:schemeClr>
                    </a:solidFill>
                  </a:endParaRPr>
                </a:p>
              </p:txBody>
            </p:sp>
          </p:grpSp>
          <p:grpSp>
            <p:nvGrpSpPr>
              <p:cNvPr id="239" name="Group 238"/>
              <p:cNvGrpSpPr/>
              <p:nvPr/>
            </p:nvGrpSpPr>
            <p:grpSpPr>
              <a:xfrm>
                <a:off x="7257950" y="1981200"/>
                <a:ext cx="360000" cy="360000"/>
                <a:chOff x="7520604" y="2090255"/>
                <a:chExt cx="265113" cy="269876"/>
              </a:xfrm>
              <a:solidFill>
                <a:schemeClr val="accent1"/>
              </a:solidFill>
            </p:grpSpPr>
            <p:sp>
              <p:nvSpPr>
                <p:cNvPr id="236" name="Oval 12"/>
                <p:cNvSpPr>
                  <a:spLocks noChangeArrowheads="1"/>
                </p:cNvSpPr>
                <p:nvPr/>
              </p:nvSpPr>
              <p:spPr bwMode="auto">
                <a:xfrm>
                  <a:off x="7582516" y="2090255"/>
                  <a:ext cx="141288" cy="1412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00">
                    <a:solidFill>
                      <a:schemeClr val="tx2">
                        <a:lumMod val="85000"/>
                        <a:lumOff val="15000"/>
                      </a:schemeClr>
                    </a:solidFill>
                  </a:endParaRPr>
                </a:p>
              </p:txBody>
            </p:sp>
            <p:sp>
              <p:nvSpPr>
                <p:cNvPr id="237" name="Freeform 13"/>
                <p:cNvSpPr>
                  <a:spLocks/>
                </p:cNvSpPr>
                <p:nvPr/>
              </p:nvSpPr>
              <p:spPr bwMode="auto">
                <a:xfrm>
                  <a:off x="7520604" y="2250593"/>
                  <a:ext cx="265113" cy="109538"/>
                </a:xfrm>
                <a:custGeom>
                  <a:avLst/>
                  <a:gdLst>
                    <a:gd name="T0" fmla="*/ 123 w 161"/>
                    <a:gd name="T1" fmla="*/ 0 h 67"/>
                    <a:gd name="T2" fmla="*/ 37 w 161"/>
                    <a:gd name="T3" fmla="*/ 0 h 67"/>
                    <a:gd name="T4" fmla="*/ 0 w 161"/>
                    <a:gd name="T5" fmla="*/ 37 h 67"/>
                    <a:gd name="T6" fmla="*/ 0 w 161"/>
                    <a:gd name="T7" fmla="*/ 67 h 67"/>
                    <a:gd name="T8" fmla="*/ 161 w 161"/>
                    <a:gd name="T9" fmla="*/ 67 h 67"/>
                    <a:gd name="T10" fmla="*/ 161 w 161"/>
                    <a:gd name="T11" fmla="*/ 37 h 67"/>
                    <a:gd name="T12" fmla="*/ 123 w 161"/>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161" h="67">
                      <a:moveTo>
                        <a:pt x="123" y="0"/>
                      </a:moveTo>
                      <a:cubicBezTo>
                        <a:pt x="37" y="0"/>
                        <a:pt x="37" y="0"/>
                        <a:pt x="37" y="0"/>
                      </a:cubicBezTo>
                      <a:cubicBezTo>
                        <a:pt x="17" y="0"/>
                        <a:pt x="0" y="16"/>
                        <a:pt x="0" y="37"/>
                      </a:cubicBezTo>
                      <a:cubicBezTo>
                        <a:pt x="0" y="67"/>
                        <a:pt x="0" y="67"/>
                        <a:pt x="0" y="67"/>
                      </a:cubicBezTo>
                      <a:cubicBezTo>
                        <a:pt x="161" y="67"/>
                        <a:pt x="161" y="67"/>
                        <a:pt x="161" y="67"/>
                      </a:cubicBezTo>
                      <a:cubicBezTo>
                        <a:pt x="161" y="37"/>
                        <a:pt x="161" y="37"/>
                        <a:pt x="161" y="37"/>
                      </a:cubicBezTo>
                      <a:cubicBezTo>
                        <a:pt x="161" y="16"/>
                        <a:pt x="144" y="0"/>
                        <a:pt x="1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00">
                    <a:solidFill>
                      <a:schemeClr val="tx2">
                        <a:lumMod val="85000"/>
                        <a:lumOff val="15000"/>
                      </a:schemeClr>
                    </a:solidFill>
                  </a:endParaRPr>
                </a:p>
              </p:txBody>
            </p:sp>
          </p:grpSp>
        </p:grpSp>
        <p:sp>
          <p:nvSpPr>
            <p:cNvPr id="122" name="TextBox 121"/>
            <p:cNvSpPr txBox="1"/>
            <p:nvPr/>
          </p:nvSpPr>
          <p:spPr>
            <a:xfrm>
              <a:off x="7555451" y="2434946"/>
              <a:ext cx="603298" cy="211203"/>
            </a:xfrm>
            <a:prstGeom prst="rect">
              <a:avLst/>
            </a:prstGeom>
            <a:noFill/>
          </p:spPr>
          <p:txBody>
            <a:bodyPr wrap="none" lIns="36000" tIns="36000" rIns="36000" bIns="36000" rtlCol="0">
              <a:spAutoFit/>
            </a:bodyPr>
            <a:lstStyle>
              <a:defPPr>
                <a:defRPr lang="en-US"/>
              </a:defPPr>
              <a:lvl1pPr>
                <a:defRPr sz="1000">
                  <a:solidFill>
                    <a:schemeClr val="tx2"/>
                  </a:solidFill>
                </a:defRPr>
              </a:lvl1pPr>
            </a:lstStyle>
            <a:p>
              <a:r>
                <a:rPr lang="en-US" sz="900" dirty="0" smtClean="0">
                  <a:solidFill>
                    <a:schemeClr val="tx2">
                      <a:lumMod val="85000"/>
                      <a:lumOff val="15000"/>
                    </a:schemeClr>
                  </a:solidFill>
                </a:rPr>
                <a:t>Developers</a:t>
              </a:r>
              <a:endParaRPr lang="en-IN" sz="900" dirty="0">
                <a:solidFill>
                  <a:schemeClr val="tx2">
                    <a:lumMod val="85000"/>
                    <a:lumOff val="15000"/>
                  </a:schemeClr>
                </a:solidFill>
              </a:endParaRPr>
            </a:p>
          </p:txBody>
        </p:sp>
      </p:grpSp>
      <p:cxnSp>
        <p:nvCxnSpPr>
          <p:cNvPr id="127" name="Straight Arrow Connector 126"/>
          <p:cNvCxnSpPr>
            <a:stCxn id="232" idx="2"/>
            <a:endCxn id="167" idx="3"/>
          </p:cNvCxnSpPr>
          <p:nvPr/>
        </p:nvCxnSpPr>
        <p:spPr>
          <a:xfrm flipH="1">
            <a:off x="5352651" y="2073269"/>
            <a:ext cx="2114949" cy="1485"/>
          </a:xfrm>
          <a:prstGeom prst="straightConnector1">
            <a:avLst/>
          </a:prstGeom>
          <a:ln w="9525">
            <a:solidFill>
              <a:schemeClr val="bg1">
                <a:lumMod val="50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pic>
        <p:nvPicPr>
          <p:cNvPr id="102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75238" y="5836004"/>
            <a:ext cx="423923" cy="46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 name="TextBox 92"/>
          <p:cNvSpPr txBox="1"/>
          <p:nvPr/>
        </p:nvSpPr>
        <p:spPr>
          <a:xfrm>
            <a:off x="945697" y="6297418"/>
            <a:ext cx="873578" cy="319724"/>
          </a:xfrm>
          <a:prstGeom prst="rect">
            <a:avLst/>
          </a:prstGeom>
          <a:noFill/>
        </p:spPr>
        <p:txBody>
          <a:bodyPr wrap="square" lIns="0" tIns="0" rIns="0" bIns="0" rtlCol="0">
            <a:noAutofit/>
          </a:bodyPr>
          <a:lstStyle>
            <a:defPPr>
              <a:defRPr lang="en-US"/>
            </a:defPPr>
            <a:lvl1pPr>
              <a:defRPr sz="1000">
                <a:solidFill>
                  <a:schemeClr val="tx2"/>
                </a:solidFill>
              </a:defRPr>
            </a:lvl1pPr>
          </a:lstStyle>
          <a:p>
            <a:pPr algn="ctr"/>
            <a:r>
              <a:rPr lang="en-US" sz="900" dirty="0" smtClean="0">
                <a:solidFill>
                  <a:schemeClr val="tx2">
                    <a:lumMod val="85000"/>
                    <a:lumOff val="15000"/>
                  </a:schemeClr>
                </a:solidFill>
              </a:rPr>
              <a:t>Market Masters Mainframe</a:t>
            </a:r>
            <a:endParaRPr lang="en-IN" sz="900" dirty="0">
              <a:solidFill>
                <a:schemeClr val="tx2">
                  <a:lumMod val="85000"/>
                  <a:lumOff val="15000"/>
                </a:schemeClr>
              </a:solidFill>
            </a:endParaRPr>
          </a:p>
        </p:txBody>
      </p:sp>
      <p:cxnSp>
        <p:nvCxnSpPr>
          <p:cNvPr id="94" name="Elbow Connector 93"/>
          <p:cNvCxnSpPr>
            <a:stCxn id="1026" idx="0"/>
            <a:endCxn id="39" idx="2"/>
          </p:cNvCxnSpPr>
          <p:nvPr/>
        </p:nvCxnSpPr>
        <p:spPr>
          <a:xfrm rot="16200000" flipV="1">
            <a:off x="1220602" y="5669405"/>
            <a:ext cx="333196" cy="1"/>
          </a:xfrm>
          <a:prstGeom prst="bentConnector3">
            <a:avLst>
              <a:gd name="adj1" fmla="val 50000"/>
            </a:avLst>
          </a:prstGeom>
          <a:ln w="9525">
            <a:solidFill>
              <a:schemeClr val="bg1">
                <a:lumMod val="50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252" name="Group 251"/>
          <p:cNvGrpSpPr/>
          <p:nvPr/>
        </p:nvGrpSpPr>
        <p:grpSpPr>
          <a:xfrm>
            <a:off x="2133600" y="4746808"/>
            <a:ext cx="1754818" cy="1854946"/>
            <a:chOff x="2246401" y="4746808"/>
            <a:chExt cx="1754818" cy="1854946"/>
          </a:xfrm>
        </p:grpSpPr>
        <p:sp>
          <p:nvSpPr>
            <p:cNvPr id="41" name="Can 40"/>
            <p:cNvSpPr/>
            <p:nvPr/>
          </p:nvSpPr>
          <p:spPr>
            <a:xfrm>
              <a:off x="2246401" y="4746808"/>
              <a:ext cx="1152000" cy="1512000"/>
            </a:xfrm>
            <a:prstGeom prst="can">
              <a:avLst>
                <a:gd name="adj" fmla="val 22688"/>
              </a:avLst>
            </a:prstGeom>
            <a:solidFill>
              <a:schemeClr val="bg2">
                <a:lumMod val="20000"/>
                <a:lumOff val="80000"/>
              </a:schemeClr>
            </a:solidFill>
            <a:ln>
              <a:solidFill>
                <a:schemeClr val="tx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900" dirty="0">
                <a:solidFill>
                  <a:schemeClr val="tx2">
                    <a:lumMod val="85000"/>
                    <a:lumOff val="15000"/>
                  </a:schemeClr>
                </a:solidFill>
              </a:endParaRPr>
            </a:p>
          </p:txBody>
        </p:sp>
        <p:grpSp>
          <p:nvGrpSpPr>
            <p:cNvPr id="2059" name="Group 2058"/>
            <p:cNvGrpSpPr/>
            <p:nvPr/>
          </p:nvGrpSpPr>
          <p:grpSpPr>
            <a:xfrm>
              <a:off x="3410716" y="4746808"/>
              <a:ext cx="590503" cy="1662795"/>
              <a:chOff x="2580574" y="4510524"/>
              <a:chExt cx="590503" cy="1997887"/>
            </a:xfrm>
          </p:grpSpPr>
          <p:pic>
            <p:nvPicPr>
              <p:cNvPr id="43" name="Picture 1" descr="image00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5077" y="6328411"/>
                <a:ext cx="576000" cy="1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580574" y="4510524"/>
                <a:ext cx="585957" cy="1773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45" name="TextBox 244"/>
            <p:cNvSpPr txBox="1"/>
            <p:nvPr/>
          </p:nvSpPr>
          <p:spPr>
            <a:xfrm>
              <a:off x="2325631" y="6390551"/>
              <a:ext cx="1441668" cy="211203"/>
            </a:xfrm>
            <a:prstGeom prst="rect">
              <a:avLst/>
            </a:prstGeom>
            <a:noFill/>
          </p:spPr>
          <p:txBody>
            <a:bodyPr wrap="none" lIns="36000" tIns="36000" rIns="36000" bIns="36000" rtlCol="0">
              <a:spAutoFit/>
            </a:bodyPr>
            <a:lstStyle>
              <a:defPPr>
                <a:defRPr lang="en-US"/>
              </a:defPPr>
              <a:lvl1pPr>
                <a:defRPr sz="1000">
                  <a:solidFill>
                    <a:schemeClr val="tx2"/>
                  </a:solidFill>
                </a:defRPr>
              </a:lvl1pPr>
            </a:lstStyle>
            <a:p>
              <a:r>
                <a:rPr lang="en-US" sz="900" dirty="0" smtClean="0">
                  <a:solidFill>
                    <a:schemeClr val="tx2">
                      <a:lumMod val="85000"/>
                      <a:lumOff val="15000"/>
                    </a:schemeClr>
                  </a:solidFill>
                </a:rPr>
                <a:t>AOD Syndicated (Production)</a:t>
              </a:r>
              <a:endParaRPr lang="en-IN" sz="900" dirty="0">
                <a:solidFill>
                  <a:schemeClr val="tx2">
                    <a:lumMod val="85000"/>
                    <a:lumOff val="15000"/>
                  </a:schemeClr>
                </a:solidFill>
              </a:endParaRPr>
            </a:p>
          </p:txBody>
        </p:sp>
        <p:grpSp>
          <p:nvGrpSpPr>
            <p:cNvPr id="246" name="Group 245"/>
            <p:cNvGrpSpPr/>
            <p:nvPr/>
          </p:nvGrpSpPr>
          <p:grpSpPr>
            <a:xfrm>
              <a:off x="2345059" y="5144962"/>
              <a:ext cx="936000" cy="1014980"/>
              <a:chOff x="1760573" y="4815686"/>
              <a:chExt cx="936000" cy="1014980"/>
            </a:xfrm>
          </p:grpSpPr>
          <p:sp>
            <p:nvSpPr>
              <p:cNvPr id="174" name="Can 173"/>
              <p:cNvSpPr/>
              <p:nvPr/>
            </p:nvSpPr>
            <p:spPr>
              <a:xfrm>
                <a:off x="1760573" y="5398666"/>
                <a:ext cx="936000" cy="432000"/>
              </a:xfrm>
              <a:prstGeom prst="can">
                <a:avLst>
                  <a:gd name="adj" fmla="val 41384"/>
                </a:avLst>
              </a:prstGeom>
              <a:solidFill>
                <a:srgbClr val="F0CCEB"/>
              </a:solidFill>
              <a:ln w="127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900" dirty="0">
                  <a:solidFill>
                    <a:schemeClr val="tx2">
                      <a:lumMod val="85000"/>
                      <a:lumOff val="15000"/>
                    </a:schemeClr>
                  </a:solidFill>
                </a:endParaRPr>
              </a:p>
            </p:txBody>
          </p:sp>
          <p:sp>
            <p:nvSpPr>
              <p:cNvPr id="173" name="Can 172"/>
              <p:cNvSpPr/>
              <p:nvPr/>
            </p:nvSpPr>
            <p:spPr>
              <a:xfrm>
                <a:off x="1760573" y="4815686"/>
                <a:ext cx="936000" cy="720000"/>
              </a:xfrm>
              <a:prstGeom prst="can">
                <a:avLst>
                  <a:gd name="adj" fmla="val 25636"/>
                </a:avLst>
              </a:prstGeom>
              <a:solidFill>
                <a:srgbClr val="B9E5FB"/>
              </a:solidFill>
              <a:ln w="127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900" dirty="0" smtClean="0">
                    <a:solidFill>
                      <a:schemeClr val="tx2">
                        <a:lumMod val="85000"/>
                        <a:lumOff val="15000"/>
                      </a:schemeClr>
                    </a:solidFill>
                  </a:rPr>
                  <a:t>AOD Core/Planners</a:t>
                </a:r>
                <a:endParaRPr lang="en-IN" sz="900" dirty="0">
                  <a:solidFill>
                    <a:schemeClr val="tx2">
                      <a:lumMod val="85000"/>
                      <a:lumOff val="15000"/>
                    </a:schemeClr>
                  </a:solidFill>
                </a:endParaRPr>
              </a:p>
            </p:txBody>
          </p:sp>
        </p:grpSp>
      </p:grpSp>
      <p:cxnSp>
        <p:nvCxnSpPr>
          <p:cNvPr id="2070" name="Elbow Connector 2069"/>
          <p:cNvCxnSpPr>
            <a:stCxn id="173" idx="1"/>
            <a:endCxn id="118" idx="2"/>
          </p:cNvCxnSpPr>
          <p:nvPr/>
        </p:nvCxnSpPr>
        <p:spPr>
          <a:xfrm rot="16200000" flipH="1">
            <a:off x="3458134" y="4387086"/>
            <a:ext cx="199390" cy="1715143"/>
          </a:xfrm>
          <a:prstGeom prst="bentConnector4">
            <a:avLst>
              <a:gd name="adj1" fmla="val -253186"/>
              <a:gd name="adj2" fmla="val 85857"/>
            </a:avLst>
          </a:prstGeom>
          <a:ln w="9525">
            <a:solidFill>
              <a:schemeClr val="bg1">
                <a:lumMod val="50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7" name="Elbow Connector 86"/>
          <p:cNvCxnSpPr>
            <a:stCxn id="39" idx="3"/>
            <a:endCxn id="173" idx="2"/>
          </p:cNvCxnSpPr>
          <p:nvPr/>
        </p:nvCxnSpPr>
        <p:spPr>
          <a:xfrm>
            <a:off x="1927199" y="4923104"/>
            <a:ext cx="305059" cy="581858"/>
          </a:xfrm>
          <a:prstGeom prst="bentConnector3">
            <a:avLst>
              <a:gd name="adj1" fmla="val 31266"/>
            </a:avLst>
          </a:prstGeom>
          <a:ln w="9525">
            <a:solidFill>
              <a:schemeClr val="bg1">
                <a:lumMod val="50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155" name="Group 154"/>
          <p:cNvGrpSpPr/>
          <p:nvPr/>
        </p:nvGrpSpPr>
        <p:grpSpPr>
          <a:xfrm>
            <a:off x="7035075" y="4746808"/>
            <a:ext cx="1746975" cy="1867204"/>
            <a:chOff x="7010400" y="4746808"/>
            <a:chExt cx="1746975" cy="1867204"/>
          </a:xfrm>
        </p:grpSpPr>
        <p:sp>
          <p:nvSpPr>
            <p:cNvPr id="110" name="Can 109"/>
            <p:cNvSpPr/>
            <p:nvPr/>
          </p:nvSpPr>
          <p:spPr>
            <a:xfrm>
              <a:off x="7010400" y="4759065"/>
              <a:ext cx="1152000" cy="1512000"/>
            </a:xfrm>
            <a:prstGeom prst="can">
              <a:avLst>
                <a:gd name="adj" fmla="val 20543"/>
              </a:avLst>
            </a:prstGeom>
            <a:solidFill>
              <a:schemeClr val="bg2">
                <a:lumMod val="20000"/>
                <a:lumOff val="80000"/>
              </a:schemeClr>
            </a:solidFill>
            <a:ln>
              <a:solidFill>
                <a:schemeClr val="tx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900" dirty="0">
                <a:solidFill>
                  <a:schemeClr val="tx2">
                    <a:lumMod val="85000"/>
                    <a:lumOff val="15000"/>
                  </a:schemeClr>
                </a:solidFill>
              </a:endParaRPr>
            </a:p>
          </p:txBody>
        </p:sp>
        <p:grpSp>
          <p:nvGrpSpPr>
            <p:cNvPr id="17" name="Group 16"/>
            <p:cNvGrpSpPr/>
            <p:nvPr/>
          </p:nvGrpSpPr>
          <p:grpSpPr>
            <a:xfrm>
              <a:off x="8176167" y="4746808"/>
              <a:ext cx="581208" cy="1656001"/>
              <a:chOff x="8376192" y="4524375"/>
              <a:chExt cx="581208" cy="1656001"/>
            </a:xfrm>
          </p:grpSpPr>
          <p:pic>
            <p:nvPicPr>
              <p:cNvPr id="112" name="Picture 1" descr="image00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8796" y="6030566"/>
                <a:ext cx="576000" cy="149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6192" y="4524375"/>
                <a:ext cx="581208" cy="147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3" name="Group 152"/>
            <p:cNvGrpSpPr/>
            <p:nvPr/>
          </p:nvGrpSpPr>
          <p:grpSpPr>
            <a:xfrm>
              <a:off x="7082400" y="5109827"/>
              <a:ext cx="1008001" cy="1062373"/>
              <a:chOff x="7082400" y="5109827"/>
              <a:chExt cx="1008001" cy="1062373"/>
            </a:xfrm>
          </p:grpSpPr>
          <p:sp>
            <p:nvSpPr>
              <p:cNvPr id="119" name="Can 118"/>
              <p:cNvSpPr/>
              <p:nvPr/>
            </p:nvSpPr>
            <p:spPr>
              <a:xfrm>
                <a:off x="7082400" y="5740200"/>
                <a:ext cx="1008000" cy="432000"/>
              </a:xfrm>
              <a:prstGeom prst="can">
                <a:avLst>
                  <a:gd name="adj" fmla="val 34909"/>
                </a:avLst>
              </a:prstGeom>
              <a:solidFill>
                <a:srgbClr val="B9E5FB"/>
              </a:solidFill>
              <a:ln w="127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endParaRPr lang="en-IN" sz="900" dirty="0">
                  <a:solidFill>
                    <a:schemeClr val="tx2">
                      <a:lumMod val="85000"/>
                      <a:lumOff val="15000"/>
                    </a:schemeClr>
                  </a:solidFill>
                </a:endParaRPr>
              </a:p>
            </p:txBody>
          </p:sp>
          <p:sp>
            <p:nvSpPr>
              <p:cNvPr id="120" name="Can 119"/>
              <p:cNvSpPr/>
              <p:nvPr/>
            </p:nvSpPr>
            <p:spPr>
              <a:xfrm>
                <a:off x="7082400" y="5421690"/>
                <a:ext cx="1008000" cy="432000"/>
              </a:xfrm>
              <a:prstGeom prst="can">
                <a:avLst>
                  <a:gd name="adj" fmla="val 41384"/>
                </a:avLst>
              </a:prstGeom>
              <a:solidFill>
                <a:srgbClr val="F0CCEB"/>
              </a:solidFill>
              <a:ln w="127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900" dirty="0">
                  <a:solidFill>
                    <a:schemeClr val="tx2">
                      <a:lumMod val="85000"/>
                      <a:lumOff val="15000"/>
                    </a:schemeClr>
                  </a:solidFill>
                </a:endParaRPr>
              </a:p>
            </p:txBody>
          </p:sp>
          <p:sp>
            <p:nvSpPr>
              <p:cNvPr id="121" name="Can 120"/>
              <p:cNvSpPr/>
              <p:nvPr/>
            </p:nvSpPr>
            <p:spPr>
              <a:xfrm>
                <a:off x="7082401" y="5109827"/>
                <a:ext cx="1008000" cy="468000"/>
              </a:xfrm>
              <a:prstGeom prst="can">
                <a:avLst>
                  <a:gd name="adj" fmla="val 34562"/>
                </a:avLst>
              </a:prstGeom>
              <a:solidFill>
                <a:srgbClr val="92D050"/>
              </a:solidFill>
              <a:ln w="127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900" dirty="0" smtClean="0">
                    <a:solidFill>
                      <a:schemeClr val="tx2">
                        <a:lumMod val="85000"/>
                        <a:lumOff val="15000"/>
                      </a:schemeClr>
                    </a:solidFill>
                  </a:rPr>
                  <a:t>MarketPlace DB</a:t>
                </a:r>
                <a:endParaRPr lang="en-IN" sz="900" dirty="0">
                  <a:solidFill>
                    <a:schemeClr val="tx2">
                      <a:lumMod val="85000"/>
                      <a:lumOff val="15000"/>
                    </a:schemeClr>
                  </a:solidFill>
                </a:endParaRPr>
              </a:p>
            </p:txBody>
          </p:sp>
        </p:grpSp>
        <p:sp>
          <p:nvSpPr>
            <p:cNvPr id="123" name="TextBox 122"/>
            <p:cNvSpPr txBox="1"/>
            <p:nvPr/>
          </p:nvSpPr>
          <p:spPr>
            <a:xfrm>
              <a:off x="7249616" y="6402809"/>
              <a:ext cx="1146715" cy="211203"/>
            </a:xfrm>
            <a:prstGeom prst="rect">
              <a:avLst/>
            </a:prstGeom>
            <a:noFill/>
          </p:spPr>
          <p:txBody>
            <a:bodyPr wrap="none" lIns="36000" tIns="36000" rIns="36000" bIns="36000" rtlCol="0">
              <a:spAutoFit/>
            </a:bodyPr>
            <a:lstStyle>
              <a:defPPr>
                <a:defRPr lang="en-US"/>
              </a:defPPr>
              <a:lvl1pPr>
                <a:defRPr sz="1000">
                  <a:solidFill>
                    <a:schemeClr val="tx2"/>
                  </a:solidFill>
                </a:defRPr>
              </a:lvl1pPr>
            </a:lstStyle>
            <a:p>
              <a:r>
                <a:rPr lang="en-US" sz="900" dirty="0" smtClean="0">
                  <a:solidFill>
                    <a:schemeClr val="tx2">
                      <a:lumMod val="85000"/>
                      <a:lumOff val="15000"/>
                    </a:schemeClr>
                  </a:solidFill>
                </a:rPr>
                <a:t>MarketPlace Netezza n</a:t>
              </a:r>
              <a:endParaRPr lang="en-IN" sz="900" dirty="0">
                <a:solidFill>
                  <a:schemeClr val="tx2">
                    <a:lumMod val="85000"/>
                    <a:lumOff val="15000"/>
                  </a:schemeClr>
                </a:solidFill>
              </a:endParaRPr>
            </a:p>
          </p:txBody>
        </p:sp>
      </p:grpSp>
      <p:sp>
        <p:nvSpPr>
          <p:cNvPr id="35" name="TextBox 34"/>
          <p:cNvSpPr txBox="1"/>
          <p:nvPr/>
        </p:nvSpPr>
        <p:spPr>
          <a:xfrm>
            <a:off x="6096000" y="5500302"/>
            <a:ext cx="936000" cy="137388"/>
          </a:xfrm>
          <a:prstGeom prst="rect">
            <a:avLst/>
          </a:prstGeom>
          <a:noFill/>
        </p:spPr>
        <p:txBody>
          <a:bodyPr wrap="square" lIns="0" tIns="0" rIns="0" bIns="0" rtlCol="0">
            <a:noAutofit/>
          </a:bodyPr>
          <a:lstStyle/>
          <a:p>
            <a:pPr algn="ctr"/>
            <a:r>
              <a:rPr lang="en-US" sz="900" b="1" dirty="0" smtClean="0">
                <a:solidFill>
                  <a:schemeClr val="tx2">
                    <a:lumMod val="85000"/>
                    <a:lumOff val="15000"/>
                  </a:schemeClr>
                </a:solidFill>
              </a:rPr>
              <a:t>. . . . .</a:t>
            </a:r>
            <a:endParaRPr lang="en-US" sz="900" b="1" dirty="0">
              <a:solidFill>
                <a:schemeClr val="tx2">
                  <a:lumMod val="85000"/>
                  <a:lumOff val="15000"/>
                </a:schemeClr>
              </a:solidFill>
            </a:endParaRPr>
          </a:p>
        </p:txBody>
      </p:sp>
      <p:sp>
        <p:nvSpPr>
          <p:cNvPr id="145" name="TextBox 144"/>
          <p:cNvSpPr txBox="1"/>
          <p:nvPr/>
        </p:nvSpPr>
        <p:spPr>
          <a:xfrm>
            <a:off x="6096000" y="6414701"/>
            <a:ext cx="936000" cy="138499"/>
          </a:xfrm>
          <a:prstGeom prst="rect">
            <a:avLst/>
          </a:prstGeom>
          <a:noFill/>
        </p:spPr>
        <p:txBody>
          <a:bodyPr wrap="square" lIns="0" tIns="0" rIns="0" bIns="0" rtlCol="0">
            <a:noAutofit/>
          </a:bodyPr>
          <a:lstStyle/>
          <a:p>
            <a:pPr algn="ctr"/>
            <a:r>
              <a:rPr lang="en-US" sz="900" b="1" dirty="0" smtClean="0">
                <a:solidFill>
                  <a:schemeClr val="tx2">
                    <a:lumMod val="85000"/>
                    <a:lumOff val="15000"/>
                  </a:schemeClr>
                </a:solidFill>
              </a:rPr>
              <a:t>. . . . .</a:t>
            </a:r>
            <a:endParaRPr lang="en-US" sz="900" b="1" dirty="0">
              <a:solidFill>
                <a:schemeClr val="tx2">
                  <a:lumMod val="85000"/>
                  <a:lumOff val="15000"/>
                </a:schemeClr>
              </a:solidFill>
            </a:endParaRPr>
          </a:p>
        </p:txBody>
      </p:sp>
      <p:cxnSp>
        <p:nvCxnSpPr>
          <p:cNvPr id="193" name="Elbow Connector 192"/>
          <p:cNvCxnSpPr>
            <a:stCxn id="62" idx="2"/>
            <a:endCxn id="118" idx="1"/>
          </p:cNvCxnSpPr>
          <p:nvPr/>
        </p:nvCxnSpPr>
        <p:spPr>
          <a:xfrm rot="5400000">
            <a:off x="5054022" y="3542180"/>
            <a:ext cx="1442552" cy="1711793"/>
          </a:xfrm>
          <a:prstGeom prst="curvedConnector3">
            <a:avLst>
              <a:gd name="adj1" fmla="val 42077"/>
            </a:avLst>
          </a:prstGeom>
          <a:ln w="19050">
            <a:solidFill>
              <a:schemeClr val="accent4">
                <a:lumMod val="20000"/>
                <a:lumOff val="80000"/>
              </a:schemeClr>
            </a:solidFill>
            <a:headEnd type="arrow"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210" name="Elbow Connector 209"/>
          <p:cNvCxnSpPr>
            <a:stCxn id="62" idx="2"/>
            <a:endCxn id="121" idx="1"/>
          </p:cNvCxnSpPr>
          <p:nvPr/>
        </p:nvCxnSpPr>
        <p:spPr>
          <a:xfrm rot="16200000" flipH="1">
            <a:off x="6404622" y="3903372"/>
            <a:ext cx="1433027" cy="979882"/>
          </a:xfrm>
          <a:prstGeom prst="curvedConnector3">
            <a:avLst>
              <a:gd name="adj1" fmla="val 41359"/>
            </a:avLst>
          </a:prstGeom>
          <a:ln w="19050">
            <a:solidFill>
              <a:schemeClr val="accent4">
                <a:lumMod val="20000"/>
                <a:lumOff val="80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289" name="TextBox 288"/>
          <p:cNvSpPr txBox="1"/>
          <p:nvPr/>
        </p:nvSpPr>
        <p:spPr>
          <a:xfrm>
            <a:off x="6096000" y="5163212"/>
            <a:ext cx="842145" cy="211203"/>
          </a:xfrm>
          <a:prstGeom prst="rect">
            <a:avLst/>
          </a:prstGeom>
          <a:noFill/>
        </p:spPr>
        <p:txBody>
          <a:bodyPr wrap="none" lIns="36000" tIns="36000" rIns="36000" bIns="36000" rtlCol="0">
            <a:spAutoFit/>
          </a:bodyPr>
          <a:lstStyle>
            <a:defPPr>
              <a:defRPr lang="en-US"/>
            </a:defPPr>
            <a:lvl1pPr>
              <a:defRPr sz="1000">
                <a:solidFill>
                  <a:schemeClr val="tx2"/>
                </a:solidFill>
              </a:defRPr>
            </a:lvl1pPr>
          </a:lstStyle>
          <a:p>
            <a:r>
              <a:rPr lang="en-US" sz="900" dirty="0">
                <a:solidFill>
                  <a:schemeClr val="tx2">
                    <a:lumMod val="85000"/>
                    <a:lumOff val="15000"/>
                  </a:schemeClr>
                </a:solidFill>
              </a:rPr>
              <a:t>Data </a:t>
            </a:r>
            <a:r>
              <a:rPr lang="en-US" sz="900" dirty="0" smtClean="0">
                <a:solidFill>
                  <a:schemeClr val="tx2">
                    <a:lumMod val="85000"/>
                    <a:lumOff val="15000"/>
                  </a:schemeClr>
                </a:solidFill>
              </a:rPr>
              <a:t>Replication</a:t>
            </a:r>
            <a:endParaRPr lang="en-IN" sz="900" dirty="0">
              <a:solidFill>
                <a:schemeClr val="tx2">
                  <a:lumMod val="85000"/>
                  <a:lumOff val="15000"/>
                </a:schemeClr>
              </a:solidFill>
            </a:endParaRPr>
          </a:p>
        </p:txBody>
      </p:sp>
      <p:cxnSp>
        <p:nvCxnSpPr>
          <p:cNvPr id="292" name="Elbow Connector 291"/>
          <p:cNvCxnSpPr>
            <a:stCxn id="118" idx="4"/>
            <a:endCxn id="121" idx="2"/>
          </p:cNvCxnSpPr>
          <p:nvPr/>
        </p:nvCxnSpPr>
        <p:spPr>
          <a:xfrm flipV="1">
            <a:off x="5423401" y="5343827"/>
            <a:ext cx="1683675" cy="525"/>
          </a:xfrm>
          <a:prstGeom prst="bentConnector3">
            <a:avLst>
              <a:gd name="adj1" fmla="val 50000"/>
            </a:avLst>
          </a:prstGeom>
          <a:ln w="9525">
            <a:solidFill>
              <a:schemeClr val="bg1">
                <a:lumMod val="50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pic>
        <p:nvPicPr>
          <p:cNvPr id="98" name="Picture 9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996830" y="2911230"/>
            <a:ext cx="593970" cy="593970"/>
          </a:xfrm>
          <a:prstGeom prst="rect">
            <a:avLst/>
          </a:prstGeom>
        </p:spPr>
      </p:pic>
      <p:pic>
        <p:nvPicPr>
          <p:cNvPr id="99" name="Picture 9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828800" y="3429000"/>
            <a:ext cx="952500" cy="266700"/>
          </a:xfrm>
          <a:prstGeom prst="rect">
            <a:avLst/>
          </a:prstGeom>
        </p:spPr>
      </p:pic>
    </p:spTree>
    <p:extLst>
      <p:ext uri="{BB962C8B-B14F-4D97-AF65-F5344CB8AC3E}">
        <p14:creationId xmlns:p14="http://schemas.microsoft.com/office/powerpoint/2010/main" val="431094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Solution architecture - details</a:t>
            </a:r>
            <a:endParaRPr lang="en-IN" dirty="0"/>
          </a:p>
        </p:txBody>
      </p:sp>
      <p:sp>
        <p:nvSpPr>
          <p:cNvPr id="6" name="Text Placeholder 5"/>
          <p:cNvSpPr>
            <a:spLocks noGrp="1"/>
          </p:cNvSpPr>
          <p:nvPr>
            <p:ph type="body" idx="13"/>
          </p:nvPr>
        </p:nvSpPr>
        <p:spPr/>
        <p:txBody>
          <a:bodyPr/>
          <a:lstStyle/>
          <a:p>
            <a:endParaRPr lang="en-IN" dirty="0"/>
          </a:p>
        </p:txBody>
      </p:sp>
      <p:sp>
        <p:nvSpPr>
          <p:cNvPr id="7" name="Content Placeholder 6"/>
          <p:cNvSpPr>
            <a:spLocks noGrp="1"/>
          </p:cNvSpPr>
          <p:nvPr>
            <p:ph sz="quarter" idx="14"/>
          </p:nvPr>
        </p:nvSpPr>
        <p:spPr>
          <a:xfrm>
            <a:off x="594360" y="1676400"/>
            <a:ext cx="8165465" cy="4876800"/>
          </a:xfrm>
        </p:spPr>
        <p:txBody>
          <a:bodyPr/>
          <a:lstStyle/>
          <a:p>
            <a:r>
              <a:rPr lang="en-US" dirty="0" smtClean="0"/>
              <a:t>Marketplace </a:t>
            </a:r>
            <a:r>
              <a:rPr lang="en-US" dirty="0"/>
              <a:t>data requirements</a:t>
            </a:r>
          </a:p>
          <a:p>
            <a:pPr lvl="1"/>
            <a:r>
              <a:rPr lang="en-US" dirty="0"/>
              <a:t>Product dimension:</a:t>
            </a:r>
          </a:p>
          <a:p>
            <a:pPr lvl="2">
              <a:spcBef>
                <a:spcPts val="600"/>
              </a:spcBef>
            </a:pPr>
            <a:r>
              <a:rPr lang="en-US" dirty="0"/>
              <a:t>Include only the products from 5 Pilot competitive categories - </a:t>
            </a:r>
          </a:p>
          <a:p>
            <a:pPr marL="914400" lvl="2" indent="0">
              <a:spcBef>
                <a:spcPts val="600"/>
              </a:spcBef>
              <a:buNone/>
            </a:pPr>
            <a:r>
              <a:rPr lang="en-US" sz="800" dirty="0"/>
              <a:t>		CEREAL-READY TO EAT</a:t>
            </a:r>
            <a:br>
              <a:rPr lang="en-US" sz="800" dirty="0"/>
            </a:br>
            <a:r>
              <a:rPr lang="en-US" sz="800" dirty="0"/>
              <a:t>		SPORT DRINK</a:t>
            </a:r>
            <a:br>
              <a:rPr lang="en-US" sz="800" dirty="0"/>
            </a:br>
            <a:r>
              <a:rPr lang="en-US" sz="800" dirty="0"/>
              <a:t>		WATER-BOTTLED-NONCARBONATED</a:t>
            </a:r>
            <a:br>
              <a:rPr lang="en-US" sz="800" dirty="0"/>
            </a:br>
            <a:r>
              <a:rPr lang="en-US" sz="800" dirty="0"/>
              <a:t>		FACIAL TISSUE</a:t>
            </a:r>
            <a:br>
              <a:rPr lang="en-US" sz="800" dirty="0"/>
            </a:br>
            <a:r>
              <a:rPr lang="en-US" sz="800" dirty="0"/>
              <a:t>		HAND &amp; BODY LOTION-ADULT</a:t>
            </a:r>
          </a:p>
          <a:p>
            <a:pPr lvl="2">
              <a:spcBef>
                <a:spcPts val="600"/>
              </a:spcBef>
            </a:pPr>
            <a:r>
              <a:rPr lang="en-US" dirty="0"/>
              <a:t>Exclude Private Label Items in these 5 competitive categories</a:t>
            </a:r>
          </a:p>
          <a:p>
            <a:pPr lvl="2">
              <a:spcBef>
                <a:spcPts val="600"/>
              </a:spcBef>
            </a:pPr>
            <a:r>
              <a:rPr lang="en-US" dirty="0"/>
              <a:t>Include only the product characteristics required in the API response and characteristics required to build product description</a:t>
            </a:r>
          </a:p>
          <a:p>
            <a:pPr lvl="1"/>
            <a:r>
              <a:rPr lang="en-US" dirty="0"/>
              <a:t>Store dimension:</a:t>
            </a:r>
          </a:p>
          <a:p>
            <a:pPr lvl="2">
              <a:spcBef>
                <a:spcPts val="600"/>
              </a:spcBef>
            </a:pPr>
            <a:r>
              <a:rPr lang="en-US" dirty="0"/>
              <a:t>Include releasable stores only</a:t>
            </a:r>
          </a:p>
          <a:p>
            <a:pPr lvl="2">
              <a:spcBef>
                <a:spcPts val="600"/>
              </a:spcBef>
            </a:pPr>
            <a:r>
              <a:rPr lang="en-US" dirty="0"/>
              <a:t>Include only the store characteristics required in the API response and characteristics required to compute product availability</a:t>
            </a:r>
          </a:p>
          <a:p>
            <a:pPr lvl="1"/>
            <a:r>
              <a:rPr lang="en-US" dirty="0"/>
              <a:t>Period dimension:</a:t>
            </a:r>
          </a:p>
          <a:p>
            <a:pPr lvl="2">
              <a:spcBef>
                <a:spcPts val="600"/>
              </a:spcBef>
            </a:pPr>
            <a:r>
              <a:rPr lang="en-US" dirty="0"/>
              <a:t>Include only the latest 4 weeks.</a:t>
            </a:r>
          </a:p>
          <a:p>
            <a:pPr lvl="1"/>
            <a:r>
              <a:rPr lang="en-US" dirty="0"/>
              <a:t>Facts</a:t>
            </a:r>
          </a:p>
          <a:p>
            <a:pPr lvl="2">
              <a:spcBef>
                <a:spcPts val="600"/>
              </a:spcBef>
            </a:pPr>
            <a:r>
              <a:rPr lang="en-US" dirty="0"/>
              <a:t>Restrict fact data to the above mentioned dimensions </a:t>
            </a:r>
            <a:endParaRPr lang="en-US" dirty="0"/>
          </a:p>
        </p:txBody>
      </p:sp>
      <p:sp>
        <p:nvSpPr>
          <p:cNvPr id="8" name="Text Placeholder 7"/>
          <p:cNvSpPr>
            <a:spLocks noGrp="1"/>
          </p:cNvSpPr>
          <p:nvPr>
            <p:ph type="body" idx="15"/>
          </p:nvPr>
        </p:nvSpPr>
        <p:spPr>
          <a:xfrm>
            <a:off x="594360" y="6629400"/>
            <a:ext cx="8165465" cy="109728"/>
          </a:xfrm>
        </p:spPr>
        <p:txBody>
          <a:bodyPr/>
          <a:lstStyle/>
          <a:p>
            <a:endParaRPr lang="en-IN" dirty="0"/>
          </a:p>
        </p:txBody>
      </p:sp>
    </p:spTree>
    <p:extLst>
      <p:ext uri="{BB962C8B-B14F-4D97-AF65-F5344CB8AC3E}">
        <p14:creationId xmlns:p14="http://schemas.microsoft.com/office/powerpoint/2010/main" val="3305480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Solution architecture – details (CONTD.)</a:t>
            </a:r>
            <a:endParaRPr lang="en-IN" dirty="0"/>
          </a:p>
        </p:txBody>
      </p:sp>
      <p:sp>
        <p:nvSpPr>
          <p:cNvPr id="6" name="Text Placeholder 5"/>
          <p:cNvSpPr>
            <a:spLocks noGrp="1"/>
          </p:cNvSpPr>
          <p:nvPr>
            <p:ph type="body" idx="13"/>
          </p:nvPr>
        </p:nvSpPr>
        <p:spPr/>
        <p:txBody>
          <a:bodyPr/>
          <a:lstStyle/>
          <a:p>
            <a:endParaRPr lang="en-IN" dirty="0"/>
          </a:p>
        </p:txBody>
      </p:sp>
      <p:sp>
        <p:nvSpPr>
          <p:cNvPr id="7" name="Content Placeholder 6"/>
          <p:cNvSpPr>
            <a:spLocks noGrp="1"/>
          </p:cNvSpPr>
          <p:nvPr>
            <p:ph sz="quarter" idx="14"/>
          </p:nvPr>
        </p:nvSpPr>
        <p:spPr>
          <a:xfrm>
            <a:off x="594360" y="1676400"/>
            <a:ext cx="8165465" cy="4876800"/>
          </a:xfrm>
        </p:spPr>
        <p:txBody>
          <a:bodyPr/>
          <a:lstStyle/>
          <a:p>
            <a:pPr>
              <a:spcAft>
                <a:spcPts val="600"/>
              </a:spcAft>
            </a:pPr>
            <a:r>
              <a:rPr lang="en-US" dirty="0" smtClean="0"/>
              <a:t>Releasable Stores Load</a:t>
            </a:r>
            <a:endParaRPr lang="en-US" dirty="0"/>
          </a:p>
          <a:p>
            <a:pPr lvl="1">
              <a:spcAft>
                <a:spcPts val="600"/>
              </a:spcAft>
            </a:pPr>
            <a:r>
              <a:rPr lang="en-US" dirty="0"/>
              <a:t>Releasable stores file </a:t>
            </a:r>
            <a:r>
              <a:rPr lang="en-US" dirty="0" smtClean="0"/>
              <a:t>will </a:t>
            </a:r>
            <a:r>
              <a:rPr lang="en-US" dirty="0"/>
              <a:t>be placed in the MFT </a:t>
            </a:r>
            <a:r>
              <a:rPr lang="en-US" dirty="0" smtClean="0"/>
              <a:t>server/folder </a:t>
            </a:r>
            <a:r>
              <a:rPr lang="en-US" dirty="0"/>
              <a:t>location</a:t>
            </a:r>
          </a:p>
          <a:p>
            <a:pPr lvl="1">
              <a:spcAft>
                <a:spcPts val="600"/>
              </a:spcAft>
            </a:pPr>
            <a:r>
              <a:rPr lang="en-US" dirty="0"/>
              <a:t>Releasable stores would be loaded into a </a:t>
            </a:r>
            <a:r>
              <a:rPr lang="en-US" dirty="0" smtClean="0"/>
              <a:t>table in the AOD Core/Planners DB present  in the AOD core server</a:t>
            </a:r>
          </a:p>
          <a:p>
            <a:pPr lvl="1">
              <a:spcAft>
                <a:spcPts val="600"/>
              </a:spcAft>
            </a:pPr>
            <a:r>
              <a:rPr lang="en-US" dirty="0" smtClean="0"/>
              <a:t>This is an existing AOD process and the same would be leveraged by </a:t>
            </a:r>
            <a:r>
              <a:rPr lang="en-US" dirty="0" err="1" smtClean="0"/>
              <a:t>MarketPlace</a:t>
            </a:r>
            <a:r>
              <a:rPr lang="en-US" dirty="0" smtClean="0"/>
              <a:t>.</a:t>
            </a:r>
          </a:p>
          <a:p>
            <a:pPr lvl="1">
              <a:spcAft>
                <a:spcPts val="600"/>
              </a:spcAft>
            </a:pPr>
            <a:r>
              <a:rPr lang="en-US" dirty="0">
                <a:solidFill>
                  <a:schemeClr val="tx1"/>
                </a:solidFill>
              </a:rPr>
              <a:t>One time Releasable stores reference file will be </a:t>
            </a:r>
            <a:r>
              <a:rPr lang="en-US" dirty="0" smtClean="0">
                <a:solidFill>
                  <a:schemeClr val="tx1"/>
                </a:solidFill>
              </a:rPr>
              <a:t>provided to </a:t>
            </a:r>
            <a:r>
              <a:rPr lang="en-US" dirty="0" err="1" smtClean="0">
                <a:solidFill>
                  <a:schemeClr val="tx1"/>
                </a:solidFill>
              </a:rPr>
              <a:t>Redlaser</a:t>
            </a:r>
            <a:endParaRPr lang="en-US" dirty="0"/>
          </a:p>
          <a:p>
            <a:pPr>
              <a:spcAft>
                <a:spcPts val="600"/>
              </a:spcAft>
            </a:pPr>
            <a:r>
              <a:rPr lang="en-IN" dirty="0" smtClean="0"/>
              <a:t>Data Extraction process</a:t>
            </a:r>
          </a:p>
          <a:p>
            <a:pPr lvl="1">
              <a:spcAft>
                <a:spcPts val="600"/>
              </a:spcAft>
            </a:pPr>
            <a:r>
              <a:rPr lang="en-US" dirty="0" smtClean="0"/>
              <a:t>Data </a:t>
            </a:r>
            <a:r>
              <a:rPr lang="en-US" dirty="0"/>
              <a:t>would be </a:t>
            </a:r>
            <a:r>
              <a:rPr lang="en-US" dirty="0" smtClean="0"/>
              <a:t>extracted </a:t>
            </a:r>
            <a:r>
              <a:rPr lang="en-US" dirty="0"/>
              <a:t>from the </a:t>
            </a:r>
            <a:r>
              <a:rPr lang="en-US" dirty="0" smtClean="0"/>
              <a:t>AOD </a:t>
            </a:r>
            <a:r>
              <a:rPr lang="en-US" dirty="0"/>
              <a:t>Core to the MarketPlace DB in </a:t>
            </a:r>
            <a:r>
              <a:rPr lang="en-US" dirty="0" smtClean="0"/>
              <a:t>one of the </a:t>
            </a:r>
            <a:r>
              <a:rPr lang="en-US" dirty="0"/>
              <a:t>target MarketPlace Netezza </a:t>
            </a:r>
            <a:r>
              <a:rPr lang="en-US" dirty="0" smtClean="0"/>
              <a:t>Servers, say master server</a:t>
            </a:r>
          </a:p>
          <a:p>
            <a:pPr lvl="1">
              <a:spcAft>
                <a:spcPts val="600"/>
              </a:spcAft>
            </a:pPr>
            <a:r>
              <a:rPr lang="en-US" dirty="0"/>
              <a:t>The data </a:t>
            </a:r>
            <a:r>
              <a:rPr lang="en-US" dirty="0" smtClean="0"/>
              <a:t>extraction process </a:t>
            </a:r>
            <a:r>
              <a:rPr lang="en-US" dirty="0"/>
              <a:t>will apply the following </a:t>
            </a:r>
            <a:r>
              <a:rPr lang="en-US" dirty="0" smtClean="0"/>
              <a:t>filters on the source data:</a:t>
            </a:r>
            <a:endParaRPr lang="en-US" dirty="0"/>
          </a:p>
          <a:p>
            <a:pPr lvl="2">
              <a:spcBef>
                <a:spcPts val="600"/>
              </a:spcBef>
            </a:pPr>
            <a:r>
              <a:rPr lang="en-US" dirty="0" smtClean="0"/>
              <a:t>Stores - Include only the releasable stores</a:t>
            </a:r>
          </a:p>
          <a:p>
            <a:pPr lvl="2">
              <a:spcBef>
                <a:spcPts val="600"/>
              </a:spcBef>
            </a:pPr>
            <a:r>
              <a:rPr lang="en-US" dirty="0" smtClean="0"/>
              <a:t>Products - Include </a:t>
            </a:r>
            <a:r>
              <a:rPr lang="en-US" dirty="0"/>
              <a:t>only the </a:t>
            </a:r>
            <a:r>
              <a:rPr lang="en-US" dirty="0" smtClean="0"/>
              <a:t>available products (</a:t>
            </a:r>
            <a:r>
              <a:rPr lang="en-US" dirty="0"/>
              <a:t>units &gt; 0 in </a:t>
            </a:r>
            <a:r>
              <a:rPr lang="en-US" dirty="0" smtClean="0"/>
              <a:t>releasable stores, in the last </a:t>
            </a:r>
            <a:r>
              <a:rPr lang="en-US" dirty="0"/>
              <a:t>4 weeks</a:t>
            </a:r>
            <a:r>
              <a:rPr lang="en-US" dirty="0" smtClean="0"/>
              <a:t>) from the 5 pilot Competitive Categories</a:t>
            </a:r>
          </a:p>
          <a:p>
            <a:pPr lvl="2">
              <a:spcBef>
                <a:spcPts val="600"/>
              </a:spcBef>
            </a:pPr>
            <a:r>
              <a:rPr lang="en-US" dirty="0" smtClean="0"/>
              <a:t>Facts - Include only the latest week sales data of available products from the 5 pilot Competitive Categories in the releasable stores</a:t>
            </a:r>
            <a:endParaRPr lang="en-US" dirty="0"/>
          </a:p>
        </p:txBody>
      </p:sp>
    </p:spTree>
    <p:extLst>
      <p:ext uri="{BB962C8B-B14F-4D97-AF65-F5344CB8AC3E}">
        <p14:creationId xmlns:p14="http://schemas.microsoft.com/office/powerpoint/2010/main" val="1076201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2007_2010_Multicolor_Template_Standard_12_19_12">
  <a:themeElements>
    <a:clrScheme name="Multicolor">
      <a:dk1>
        <a:srgbClr val="5F5F5F"/>
      </a:dk1>
      <a:lt1>
        <a:srgbClr val="FFFFFF"/>
      </a:lt1>
      <a:dk2>
        <a:srgbClr val="000000"/>
      </a:dk2>
      <a:lt2>
        <a:srgbClr val="707276"/>
      </a:lt2>
      <a:accent1>
        <a:srgbClr val="009DD9"/>
      </a:accent1>
      <a:accent2>
        <a:srgbClr val="FF8300"/>
      </a:accent2>
      <a:accent3>
        <a:srgbClr val="B21DAC"/>
      </a:accent3>
      <a:accent4>
        <a:srgbClr val="D70036"/>
      </a:accent4>
      <a:accent5>
        <a:srgbClr val="707276"/>
      </a:accent5>
      <a:accent6>
        <a:srgbClr val="000000"/>
      </a:accent6>
      <a:hlink>
        <a:srgbClr val="B21DAC"/>
      </a:hlink>
      <a:folHlink>
        <a:srgbClr val="D7003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20000"/>
            <a:lumOff val="80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Yellow">
      <a:srgbClr val="FFCD00"/>
    </a:custClr>
    <a:custClr name="Dark Red">
      <a:srgbClr val="9B0C10"/>
    </a:custClr>
    <a:custClr name="Light Red">
      <a:srgbClr val="F69493"/>
    </a:custClr>
    <a:custClr name="Pale Red">
      <a:srgbClr val="FACAC7"/>
    </a:custClr>
    <a:custClr name="Dark Purple">
      <a:srgbClr val="80076B"/>
    </a:custClr>
    <a:custClr name="Light Purple">
      <a:srgbClr val="DE98D5"/>
    </a:custClr>
    <a:custClr name="Pale Purple">
      <a:srgbClr val="F0CCEB"/>
    </a:custClr>
    <a:custClr name="Dark Orange">
      <a:srgbClr val="F15722"/>
    </a:custClr>
    <a:custClr name="Light Orange">
      <a:srgbClr val="FCBC85"/>
    </a:custClr>
    <a:custClr name="Pale Orange">
      <a:srgbClr val="FEDBBD"/>
    </a:custClr>
    <a:custClr name="Dark Cyan">
      <a:srgbClr val="007FC7"/>
    </a:custClr>
    <a:custClr name="Light Cyan">
      <a:srgbClr val="6ECFF6"/>
    </a:custClr>
    <a:custClr name="Pale Cyan">
      <a:srgbClr val="B9E5FB"/>
    </a:custClr>
    <a:custClr name="Dark Green">
      <a:srgbClr val="218535"/>
    </a:custClr>
    <a:custClr name="Green">
      <a:srgbClr val="8DC63F"/>
    </a:custClr>
    <a:custClr name="Light Green">
      <a:srgbClr val="C4DF9B"/>
    </a:custClr>
    <a:custClr name="Pale Green">
      <a:srgbClr val="E0EED0"/>
    </a:custClr>
    <a:custClr name="Light Gray">
      <a:srgbClr val="B6B6B9"/>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42165A3EA892479C49DC27B5C95F5A" ma:contentTypeVersion="2" ma:contentTypeDescription="Create a new document." ma:contentTypeScope="" ma:versionID="08e02a095596248ae215f31a3712e0fb">
  <xsd:schema xmlns:xsd="http://www.w3.org/2001/XMLSchema" xmlns:xs="http://www.w3.org/2001/XMLSchema" xmlns:p="http://schemas.microsoft.com/office/2006/metadata/properties" xmlns:ns2="ea7ec9a4-77ba-4264-bb3a-15d654c9cacd" targetNamespace="http://schemas.microsoft.com/office/2006/metadata/properties" ma:root="true" ma:fieldsID="c42d37114df0f0d6514dc1bc9aed510f" ns2:_="">
    <xsd:import namespace="ea7ec9a4-77ba-4264-bb3a-15d654c9cacd"/>
    <xsd:element name="properties">
      <xsd:complexType>
        <xsd:sequence>
          <xsd:element name="documentManagement">
            <xsd:complexType>
              <xsd:all>
                <xsd:element ref="ns2:Topic"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7ec9a4-77ba-4264-bb3a-15d654c9cacd" elementFormDefault="qualified">
    <xsd:import namespace="http://schemas.microsoft.com/office/2006/documentManagement/types"/>
    <xsd:import namespace="http://schemas.microsoft.com/office/infopath/2007/PartnerControls"/>
    <xsd:element name="Topic" ma:index="8" nillable="true" ma:displayName="Topic" ma:description="Use the topic field to organize your library content and display in the summary view." ma:format="Dropdown" ma:internalName="Topic">
      <xsd:simpleType>
        <xsd:restriction base="dms:Choice">
          <xsd:enumeration value="Contracts and Sub Contracts"/>
          <xsd:enumeration value="Project Audit"/>
          <xsd:enumeration value="Meeting Minutes"/>
          <xsd:enumeration value="Project Budget,Scope and Time Status"/>
          <xsd:enumeration value="Project Summary Reports"/>
          <xsd:enumeration value="Project Training Documents"/>
          <xsd:enumeration value="Project Tracking"/>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9" ma:displayName="Comments"/>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opic xmlns="ea7ec9a4-77ba-4264-bb3a-15d654c9cacd" xsi:nil="true"/>
  </documentManagement>
</p:properties>
</file>

<file path=customXml/itemProps1.xml><?xml version="1.0" encoding="utf-8"?>
<ds:datastoreItem xmlns:ds="http://schemas.openxmlformats.org/officeDocument/2006/customXml" ds:itemID="{71ED6D91-19E2-4C75-B5E8-0FD78F53EC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7ec9a4-77ba-4264-bb3a-15d654c9ca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D492E5-03BD-4D9C-929C-404F11A74B06}">
  <ds:schemaRefs>
    <ds:schemaRef ds:uri="http://schemas.microsoft.com/sharepoint/v3/contenttype/forms"/>
  </ds:schemaRefs>
</ds:datastoreItem>
</file>

<file path=customXml/itemProps3.xml><?xml version="1.0" encoding="utf-8"?>
<ds:datastoreItem xmlns:ds="http://schemas.openxmlformats.org/officeDocument/2006/customXml" ds:itemID="{E14BC90D-148A-47DB-9D2C-EE1B8EF15D35}">
  <ds:schemaRefs>
    <ds:schemaRef ds:uri="http://purl.org/dc/elements/1.1/"/>
    <ds:schemaRef ds:uri="http://purl.org/dc/terms/"/>
    <ds:schemaRef ds:uri="http://schemas.openxmlformats.org/package/2006/metadata/core-properties"/>
    <ds:schemaRef ds:uri="http://schemas.microsoft.com/office/2006/documentManagement/types"/>
    <ds:schemaRef ds:uri="ea7ec9a4-77ba-4264-bb3a-15d654c9cacd"/>
    <ds:schemaRef ds:uri="http://schemas.microsoft.com/office/2006/metadata/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2007_2010_Multicolor_Template_Standard_12_19_12</Template>
  <TotalTime>0</TotalTime>
  <Words>1861</Words>
  <Application>Microsoft Office PowerPoint</Application>
  <PresentationFormat>On-screen Show (4:3)</PresentationFormat>
  <Paragraphs>318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2007_2010_Multicolor_Template_Standard_12_19_12</vt:lpstr>
      <vt:lpstr>Nielsen MARKETPLACE PILOT</vt:lpstr>
      <vt:lpstr>Nielsen MARKETPLACE pilot</vt:lpstr>
      <vt:lpstr>Product availability api</vt:lpstr>
      <vt:lpstr>Non-functional requirements</vt:lpstr>
      <vt:lpstr>Key soLUTION ASSUMPTIONS</vt:lpstr>
      <vt:lpstr>Key solution ASSUMPTIONS (CONTD.)</vt:lpstr>
      <vt:lpstr>SOLUTION ARCHITECTURE</vt:lpstr>
      <vt:lpstr>Solution architecture - details</vt:lpstr>
      <vt:lpstr>Solution architecture – details (CONTD.)</vt:lpstr>
      <vt:lpstr>Solution architecture – details (CONTD.)</vt:lpstr>
      <vt:lpstr>Solution architecture – details (CONTD.)</vt:lpstr>
      <vt:lpstr>Physical architecture</vt:lpstr>
      <vt:lpstr>Security architecture</vt:lpstr>
      <vt:lpstr>OPEN QUESTIONS</vt:lpstr>
      <vt:lpstr>Component list – HARDWARE</vt:lpstr>
      <vt:lpstr>Component list – THIRD PARTY SOFTWARE</vt:lpstr>
      <vt:lpstr>Component list – SOFTWARE</vt:lpstr>
      <vt:lpstr>PROCESS FLOW</vt:lpstr>
      <vt:lpstr>DATA MAPPING – Products</vt:lpstr>
      <vt:lpstr>DATA MAPPING – retailers &amp; Location</vt:lpstr>
      <vt:lpstr>DATA MAPPING – retailers &amp; Location (CONTD.)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2013-07-16T08:31:29Z</dcterms:created>
  <dcterms:modified xsi:type="dcterms:W3CDTF">2014-03-19T18:02:24Z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0x0101007C42165A3EA892479C49DC27B5C95F5A</vt:lpwstr>
  </property>
  <property fmtid="{D5CDD505-2E9C-101B-9397-08002B2CF9AE}" pid="3" name="IsMyDocuments">
    <vt:bool>true</vt:bool>
  </property>
</Properties>
</file>