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4" r:id="rId3"/>
    <p:sldId id="279" r:id="rId4"/>
    <p:sldId id="257" r:id="rId5"/>
    <p:sldId id="258" r:id="rId6"/>
    <p:sldId id="259" r:id="rId7"/>
    <p:sldId id="262" r:id="rId8"/>
    <p:sldId id="260" r:id="rId9"/>
    <p:sldId id="263" r:id="rId10"/>
    <p:sldId id="264" r:id="rId11"/>
    <p:sldId id="269" r:id="rId12"/>
    <p:sldId id="271" r:id="rId13"/>
    <p:sldId id="278" r:id="rId14"/>
    <p:sldId id="270" r:id="rId15"/>
    <p:sldId id="282" r:id="rId16"/>
    <p:sldId id="272" r:id="rId17"/>
    <p:sldId id="274" r:id="rId18"/>
    <p:sldId id="277" r:id="rId19"/>
    <p:sldId id="275" r:id="rId20"/>
    <p:sldId id="276" r:id="rId21"/>
    <p:sldId id="265" r:id="rId22"/>
    <p:sldId id="273" r:id="rId23"/>
    <p:sldId id="266" r:id="rId24"/>
    <p:sldId id="267" r:id="rId25"/>
    <p:sldId id="268" r:id="rId26"/>
    <p:sldId id="281" r:id="rId27"/>
    <p:sldId id="283"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0" d="100"/>
          <a:sy n="110"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337095981860006"/>
          <c:y val="0.10014843675529361"/>
          <c:w val="0.85038508858267714"/>
          <c:h val="0.77054522818988502"/>
        </c:manualLayout>
      </c:layout>
      <c:barChart>
        <c:barDir val="bar"/>
        <c:grouping val="clustered"/>
        <c:varyColors val="0"/>
        <c:ser>
          <c:idx val="0"/>
          <c:order val="0"/>
          <c:tx>
            <c:strRef>
              <c:f>Sheet1!$B$1</c:f>
              <c:strCache>
                <c:ptCount val="1"/>
                <c:pt idx="0">
                  <c:v>Count</c:v>
                </c:pt>
              </c:strCache>
            </c:strRef>
          </c:tx>
          <c:spPr>
            <a:noFill/>
            <a:ln w="25400" cap="flat" cmpd="sng" algn="ctr">
              <a:solidFill>
                <a:schemeClr val="accent1"/>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Accidents</c:v>
                </c:pt>
                <c:pt idx="1">
                  <c:v>Casualties</c:v>
                </c:pt>
              </c:strCache>
            </c:strRef>
          </c:cat>
          <c:val>
            <c:numRef>
              <c:f>Sheet1!$B$2:$B$3</c:f>
              <c:numCache>
                <c:formatCode>_(* #,##0_);_(* \(#,##0\);_(* "-"??_);_(@_)</c:formatCode>
                <c:ptCount val="2"/>
                <c:pt idx="0">
                  <c:v>151269</c:v>
                </c:pt>
                <c:pt idx="1">
                  <c:v>593391</c:v>
                </c:pt>
              </c:numCache>
            </c:numRef>
          </c:val>
          <c:extLst>
            <c:ext xmlns:c16="http://schemas.microsoft.com/office/drawing/2014/chart" uri="{C3380CC4-5D6E-409C-BE32-E72D297353CC}">
              <c16:uniqueId val="{00000000-10AB-4B0E-9C68-7FA84AF64AA6}"/>
            </c:ext>
          </c:extLst>
        </c:ser>
        <c:dLbls>
          <c:dLblPos val="inEnd"/>
          <c:showLegendKey val="0"/>
          <c:showVal val="1"/>
          <c:showCatName val="0"/>
          <c:showSerName val="0"/>
          <c:showPercent val="0"/>
          <c:showBubbleSize val="0"/>
        </c:dLbls>
        <c:gapWidth val="227"/>
        <c:overlap val="-48"/>
        <c:axId val="538665135"/>
        <c:axId val="1810972031"/>
      </c:barChart>
      <c:catAx>
        <c:axId val="538665135"/>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810972031"/>
        <c:crosses val="autoZero"/>
        <c:auto val="1"/>
        <c:lblAlgn val="ctr"/>
        <c:lblOffset val="100"/>
        <c:noMultiLvlLbl val="0"/>
      </c:catAx>
      <c:valAx>
        <c:axId val="1810972031"/>
        <c:scaling>
          <c:orientation val="minMax"/>
        </c:scaling>
        <c:delete val="1"/>
        <c:axPos val="b"/>
        <c:numFmt formatCode="_(* #,##0_);_(* \(#,##0\);_(* &quot;-&quot;??_);_(@_)" sourceLinked="1"/>
        <c:majorTickMark val="none"/>
        <c:minorTickMark val="none"/>
        <c:tickLblPos val="nextTo"/>
        <c:crossAx val="538665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D37B-0355-46D9-8040-4C7CF6E62CF1}"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EDD13-2D7E-48D3-BC36-DE7B6AA57783}" type="slidenum">
              <a:rPr lang="en-US" smtClean="0"/>
              <a:t>‹#›</a:t>
            </a:fld>
            <a:endParaRPr lang="en-US"/>
          </a:p>
        </p:txBody>
      </p:sp>
    </p:spTree>
    <p:extLst>
      <p:ext uri="{BB962C8B-B14F-4D97-AF65-F5344CB8AC3E}">
        <p14:creationId xmlns:p14="http://schemas.microsoft.com/office/powerpoint/2010/main" val="320574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any particular request included in the test data, I needed a guiding question. </a:t>
            </a:r>
          </a:p>
          <a:p>
            <a:endParaRPr lang="en-US" dirty="0"/>
          </a:p>
          <a:p>
            <a:r>
              <a:rPr lang="en-US" dirty="0"/>
              <a:t>My teenager is doing driver’s training right now, which made this test data timely.</a:t>
            </a:r>
          </a:p>
          <a:p>
            <a:endParaRPr lang="en-US" dirty="0"/>
          </a:p>
          <a:p>
            <a:r>
              <a:rPr lang="en-US" dirty="0"/>
              <a:t>Maybe this data can tell me something that will help me prevent either of us from being involved in an accident.</a:t>
            </a:r>
          </a:p>
        </p:txBody>
      </p:sp>
      <p:sp>
        <p:nvSpPr>
          <p:cNvPr id="4" name="Slide Number Placeholder 3"/>
          <p:cNvSpPr>
            <a:spLocks noGrp="1"/>
          </p:cNvSpPr>
          <p:nvPr>
            <p:ph type="sldNum" sz="quarter" idx="5"/>
          </p:nvPr>
        </p:nvSpPr>
        <p:spPr/>
        <p:txBody>
          <a:bodyPr/>
          <a:lstStyle/>
          <a:p>
            <a:fld id="{FF8EDD13-2D7E-48D3-BC36-DE7B6AA57783}" type="slidenum">
              <a:rPr lang="en-US" smtClean="0"/>
              <a:t>3</a:t>
            </a:fld>
            <a:endParaRPr lang="en-US"/>
          </a:p>
        </p:txBody>
      </p:sp>
    </p:spTree>
    <p:extLst>
      <p:ext uri="{BB962C8B-B14F-4D97-AF65-F5344CB8AC3E}">
        <p14:creationId xmlns:p14="http://schemas.microsoft.com/office/powerpoint/2010/main" val="653074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more males injured, the severity trends the same in both groups.</a:t>
            </a:r>
          </a:p>
        </p:txBody>
      </p:sp>
      <p:sp>
        <p:nvSpPr>
          <p:cNvPr id="4" name="Slide Number Placeholder 3"/>
          <p:cNvSpPr>
            <a:spLocks noGrp="1"/>
          </p:cNvSpPr>
          <p:nvPr>
            <p:ph type="sldNum" sz="quarter" idx="5"/>
          </p:nvPr>
        </p:nvSpPr>
        <p:spPr/>
        <p:txBody>
          <a:bodyPr/>
          <a:lstStyle/>
          <a:p>
            <a:fld id="{FF8EDD13-2D7E-48D3-BC36-DE7B6AA57783}" type="slidenum">
              <a:rPr lang="en-US" smtClean="0"/>
              <a:t>12</a:t>
            </a:fld>
            <a:endParaRPr lang="en-US"/>
          </a:p>
        </p:txBody>
      </p:sp>
    </p:spTree>
    <p:extLst>
      <p:ext uri="{BB962C8B-B14F-4D97-AF65-F5344CB8AC3E}">
        <p14:creationId xmlns:p14="http://schemas.microsoft.com/office/powerpoint/2010/main" val="3719053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8EDD13-2D7E-48D3-BC36-DE7B6AA57783}" type="slidenum">
              <a:rPr lang="en-US" smtClean="0"/>
              <a:t>13</a:t>
            </a:fld>
            <a:endParaRPr lang="en-US"/>
          </a:p>
        </p:txBody>
      </p:sp>
    </p:spTree>
    <p:extLst>
      <p:ext uri="{BB962C8B-B14F-4D97-AF65-F5344CB8AC3E}">
        <p14:creationId xmlns:p14="http://schemas.microsoft.com/office/powerpoint/2010/main" val="3118095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Passengers are more often female, and rear-seat passengers are injured less often.</a:t>
            </a:r>
          </a:p>
        </p:txBody>
      </p:sp>
      <p:sp>
        <p:nvSpPr>
          <p:cNvPr id="4" name="Slide Number Placeholder 3"/>
          <p:cNvSpPr>
            <a:spLocks noGrp="1"/>
          </p:cNvSpPr>
          <p:nvPr>
            <p:ph type="sldNum" sz="quarter" idx="5"/>
          </p:nvPr>
        </p:nvSpPr>
        <p:spPr/>
        <p:txBody>
          <a:bodyPr/>
          <a:lstStyle/>
          <a:p>
            <a:fld id="{FF8EDD13-2D7E-48D3-BC36-DE7B6AA57783}" type="slidenum">
              <a:rPr lang="en-US" smtClean="0"/>
              <a:t>14</a:t>
            </a:fld>
            <a:endParaRPr lang="en-US"/>
          </a:p>
        </p:txBody>
      </p:sp>
    </p:spTree>
    <p:extLst>
      <p:ext uri="{BB962C8B-B14F-4D97-AF65-F5344CB8AC3E}">
        <p14:creationId xmlns:p14="http://schemas.microsoft.com/office/powerpoint/2010/main" val="680911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to population</a:t>
            </a:r>
          </a:p>
        </p:txBody>
      </p:sp>
      <p:sp>
        <p:nvSpPr>
          <p:cNvPr id="4" name="Slide Number Placeholder 3"/>
          <p:cNvSpPr>
            <a:spLocks noGrp="1"/>
          </p:cNvSpPr>
          <p:nvPr>
            <p:ph type="sldNum" sz="quarter" idx="5"/>
          </p:nvPr>
        </p:nvSpPr>
        <p:spPr/>
        <p:txBody>
          <a:bodyPr/>
          <a:lstStyle/>
          <a:p>
            <a:fld id="{FF8EDD13-2D7E-48D3-BC36-DE7B6AA57783}" type="slidenum">
              <a:rPr lang="en-US" smtClean="0"/>
              <a:t>15</a:t>
            </a:fld>
            <a:endParaRPr lang="en-US"/>
          </a:p>
        </p:txBody>
      </p:sp>
    </p:spTree>
    <p:extLst>
      <p:ext uri="{BB962C8B-B14F-4D97-AF65-F5344CB8AC3E}">
        <p14:creationId xmlns:p14="http://schemas.microsoft.com/office/powerpoint/2010/main" val="2419156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is going on with 30 MPH (and should it be KMH, but the data was labeled as such). Unclear why without more time and probably more/different datasets. But this would be interesting to dig into further with more time.</a:t>
            </a:r>
          </a:p>
        </p:txBody>
      </p:sp>
      <p:sp>
        <p:nvSpPr>
          <p:cNvPr id="4" name="Slide Number Placeholder 3"/>
          <p:cNvSpPr>
            <a:spLocks noGrp="1"/>
          </p:cNvSpPr>
          <p:nvPr>
            <p:ph type="sldNum" sz="quarter" idx="5"/>
          </p:nvPr>
        </p:nvSpPr>
        <p:spPr/>
        <p:txBody>
          <a:bodyPr/>
          <a:lstStyle/>
          <a:p>
            <a:fld id="{FF8EDD13-2D7E-48D3-BC36-DE7B6AA57783}" type="slidenum">
              <a:rPr lang="en-US" smtClean="0"/>
              <a:t>17</a:t>
            </a:fld>
            <a:endParaRPr lang="en-US"/>
          </a:p>
        </p:txBody>
      </p:sp>
    </p:spTree>
    <p:extLst>
      <p:ext uri="{BB962C8B-B14F-4D97-AF65-F5344CB8AC3E}">
        <p14:creationId xmlns:p14="http://schemas.microsoft.com/office/powerpoint/2010/main" val="4133984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Urban areas over-represent accidents</a:t>
            </a:r>
          </a:p>
        </p:txBody>
      </p:sp>
      <p:sp>
        <p:nvSpPr>
          <p:cNvPr id="4" name="Slide Number Placeholder 3"/>
          <p:cNvSpPr>
            <a:spLocks noGrp="1"/>
          </p:cNvSpPr>
          <p:nvPr>
            <p:ph type="sldNum" sz="quarter" idx="5"/>
          </p:nvPr>
        </p:nvSpPr>
        <p:spPr/>
        <p:txBody>
          <a:bodyPr/>
          <a:lstStyle/>
          <a:p>
            <a:fld id="{FF8EDD13-2D7E-48D3-BC36-DE7B6AA57783}" type="slidenum">
              <a:rPr lang="en-US" smtClean="0"/>
              <a:t>18</a:t>
            </a:fld>
            <a:endParaRPr lang="en-US"/>
          </a:p>
        </p:txBody>
      </p:sp>
    </p:spTree>
    <p:extLst>
      <p:ext uri="{BB962C8B-B14F-4D97-AF65-F5344CB8AC3E}">
        <p14:creationId xmlns:p14="http://schemas.microsoft.com/office/powerpoint/2010/main" val="402239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Bell curve, is this significant, or does this represent the population? Couldn’t find that answer within the allotted timeframe.</a:t>
            </a:r>
          </a:p>
        </p:txBody>
      </p:sp>
      <p:sp>
        <p:nvSpPr>
          <p:cNvPr id="4" name="Slide Number Placeholder 3"/>
          <p:cNvSpPr>
            <a:spLocks noGrp="1"/>
          </p:cNvSpPr>
          <p:nvPr>
            <p:ph type="sldNum" sz="quarter" idx="5"/>
          </p:nvPr>
        </p:nvSpPr>
        <p:spPr/>
        <p:txBody>
          <a:bodyPr/>
          <a:lstStyle/>
          <a:p>
            <a:fld id="{FF8EDD13-2D7E-48D3-BC36-DE7B6AA57783}" type="slidenum">
              <a:rPr lang="en-US" smtClean="0"/>
              <a:t>19</a:t>
            </a:fld>
            <a:endParaRPr lang="en-US"/>
          </a:p>
        </p:txBody>
      </p:sp>
    </p:spTree>
    <p:extLst>
      <p:ext uri="{BB962C8B-B14F-4D97-AF65-F5344CB8AC3E}">
        <p14:creationId xmlns:p14="http://schemas.microsoft.com/office/powerpoint/2010/main" val="3477473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IMD really makes me want to dive further into what other factors correlate to this.</a:t>
            </a:r>
          </a:p>
          <a:p>
            <a:endParaRPr lang="en-US" dirty="0"/>
          </a:p>
          <a:p>
            <a:r>
              <a:rPr lang="en-US" dirty="0"/>
              <a:t>Does this also mean the roads entities in these areas have lower budgets and they are less safe? Could be an area to further investigate.</a:t>
            </a:r>
          </a:p>
        </p:txBody>
      </p:sp>
      <p:sp>
        <p:nvSpPr>
          <p:cNvPr id="4" name="Slide Number Placeholder 3"/>
          <p:cNvSpPr>
            <a:spLocks noGrp="1"/>
          </p:cNvSpPr>
          <p:nvPr>
            <p:ph type="sldNum" sz="quarter" idx="5"/>
          </p:nvPr>
        </p:nvSpPr>
        <p:spPr/>
        <p:txBody>
          <a:bodyPr/>
          <a:lstStyle/>
          <a:p>
            <a:fld id="{FF8EDD13-2D7E-48D3-BC36-DE7B6AA57783}" type="slidenum">
              <a:rPr lang="en-US" smtClean="0"/>
              <a:t>20</a:t>
            </a:fld>
            <a:endParaRPr lang="en-US"/>
          </a:p>
        </p:txBody>
      </p:sp>
    </p:spTree>
    <p:extLst>
      <p:ext uri="{BB962C8B-B14F-4D97-AF65-F5344CB8AC3E}">
        <p14:creationId xmlns:p14="http://schemas.microsoft.com/office/powerpoint/2010/main" val="3874921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1v2v3</a:t>
            </a:r>
          </a:p>
        </p:txBody>
      </p:sp>
      <p:sp>
        <p:nvSpPr>
          <p:cNvPr id="4" name="Slide Number Placeholder 3"/>
          <p:cNvSpPr>
            <a:spLocks noGrp="1"/>
          </p:cNvSpPr>
          <p:nvPr>
            <p:ph type="sldNum" sz="quarter" idx="5"/>
          </p:nvPr>
        </p:nvSpPr>
        <p:spPr/>
        <p:txBody>
          <a:bodyPr/>
          <a:lstStyle/>
          <a:p>
            <a:fld id="{FF8EDD13-2D7E-48D3-BC36-DE7B6AA57783}" type="slidenum">
              <a:rPr lang="en-US" smtClean="0"/>
              <a:t>21</a:t>
            </a:fld>
            <a:endParaRPr lang="en-US"/>
          </a:p>
        </p:txBody>
      </p:sp>
    </p:spTree>
    <p:extLst>
      <p:ext uri="{BB962C8B-B14F-4D97-AF65-F5344CB8AC3E}">
        <p14:creationId xmlns:p14="http://schemas.microsoft.com/office/powerpoint/2010/main" val="1901896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wins? </a:t>
            </a:r>
          </a:p>
        </p:txBody>
      </p:sp>
      <p:sp>
        <p:nvSpPr>
          <p:cNvPr id="4" name="Slide Number Placeholder 3"/>
          <p:cNvSpPr>
            <a:spLocks noGrp="1"/>
          </p:cNvSpPr>
          <p:nvPr>
            <p:ph type="sldNum" sz="quarter" idx="5"/>
          </p:nvPr>
        </p:nvSpPr>
        <p:spPr/>
        <p:txBody>
          <a:bodyPr/>
          <a:lstStyle/>
          <a:p>
            <a:fld id="{FF8EDD13-2D7E-48D3-BC36-DE7B6AA57783}" type="slidenum">
              <a:rPr lang="en-US" smtClean="0"/>
              <a:t>22</a:t>
            </a:fld>
            <a:endParaRPr lang="en-US"/>
          </a:p>
        </p:txBody>
      </p:sp>
    </p:spTree>
    <p:extLst>
      <p:ext uri="{BB962C8B-B14F-4D97-AF65-F5344CB8AC3E}">
        <p14:creationId xmlns:p14="http://schemas.microsoft.com/office/powerpoint/2010/main" val="3909649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Timeframe of study: 2015-2018</a:t>
            </a:r>
          </a:p>
          <a:p>
            <a:endParaRPr lang="en-US" dirty="0"/>
          </a:p>
          <a:p>
            <a:r>
              <a:rPr lang="en-US" dirty="0"/>
              <a:t>Accidents (unique count of </a:t>
            </a:r>
            <a:r>
              <a:rPr lang="en-US" dirty="0" err="1"/>
              <a:t>Accident_Index</a:t>
            </a:r>
            <a:r>
              <a:rPr lang="en-US" dirty="0"/>
              <a:t> IDs)</a:t>
            </a:r>
          </a:p>
          <a:p>
            <a:endParaRPr lang="en-US" dirty="0"/>
          </a:p>
          <a:p>
            <a:r>
              <a:rPr lang="en-US" dirty="0"/>
              <a:t>Casualties (count of all casualties). </a:t>
            </a:r>
          </a:p>
        </p:txBody>
      </p:sp>
      <p:sp>
        <p:nvSpPr>
          <p:cNvPr id="4" name="Slide Number Placeholder 3"/>
          <p:cNvSpPr>
            <a:spLocks noGrp="1"/>
          </p:cNvSpPr>
          <p:nvPr>
            <p:ph type="sldNum" sz="quarter" idx="5"/>
          </p:nvPr>
        </p:nvSpPr>
        <p:spPr/>
        <p:txBody>
          <a:bodyPr/>
          <a:lstStyle/>
          <a:p>
            <a:fld id="{FF8EDD13-2D7E-48D3-BC36-DE7B6AA57783}" type="slidenum">
              <a:rPr lang="en-US" smtClean="0"/>
              <a:t>4</a:t>
            </a:fld>
            <a:endParaRPr lang="en-US"/>
          </a:p>
        </p:txBody>
      </p:sp>
    </p:spTree>
    <p:extLst>
      <p:ext uri="{BB962C8B-B14F-4D97-AF65-F5344CB8AC3E}">
        <p14:creationId xmlns:p14="http://schemas.microsoft.com/office/powerpoint/2010/main" val="2549432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Dry wins?</a:t>
            </a:r>
          </a:p>
        </p:txBody>
      </p:sp>
      <p:sp>
        <p:nvSpPr>
          <p:cNvPr id="4" name="Slide Number Placeholder 3"/>
          <p:cNvSpPr>
            <a:spLocks noGrp="1"/>
          </p:cNvSpPr>
          <p:nvPr>
            <p:ph type="sldNum" sz="quarter" idx="5"/>
          </p:nvPr>
        </p:nvSpPr>
        <p:spPr/>
        <p:txBody>
          <a:bodyPr/>
          <a:lstStyle/>
          <a:p>
            <a:fld id="{FF8EDD13-2D7E-48D3-BC36-DE7B6AA57783}" type="slidenum">
              <a:rPr lang="en-US" smtClean="0"/>
              <a:t>23</a:t>
            </a:fld>
            <a:endParaRPr lang="en-US"/>
          </a:p>
        </p:txBody>
      </p:sp>
    </p:spTree>
    <p:extLst>
      <p:ext uri="{BB962C8B-B14F-4D97-AF65-F5344CB8AC3E}">
        <p14:creationId xmlns:p14="http://schemas.microsoft.com/office/powerpoint/2010/main" val="2250459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lane each way</a:t>
            </a:r>
          </a:p>
        </p:txBody>
      </p:sp>
      <p:sp>
        <p:nvSpPr>
          <p:cNvPr id="4" name="Slide Number Placeholder 3"/>
          <p:cNvSpPr>
            <a:spLocks noGrp="1"/>
          </p:cNvSpPr>
          <p:nvPr>
            <p:ph type="sldNum" sz="quarter" idx="5"/>
          </p:nvPr>
        </p:nvSpPr>
        <p:spPr/>
        <p:txBody>
          <a:bodyPr/>
          <a:lstStyle/>
          <a:p>
            <a:fld id="{FF8EDD13-2D7E-48D3-BC36-DE7B6AA57783}" type="slidenum">
              <a:rPr lang="en-US" smtClean="0"/>
              <a:t>24</a:t>
            </a:fld>
            <a:endParaRPr lang="en-US"/>
          </a:p>
        </p:txBody>
      </p:sp>
    </p:spTree>
    <p:extLst>
      <p:ext uri="{BB962C8B-B14F-4D97-AF65-F5344CB8AC3E}">
        <p14:creationId xmlns:p14="http://schemas.microsoft.com/office/powerpoint/2010/main" val="3437684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Driving straight, not intersections, now that is fascinating.</a:t>
            </a:r>
          </a:p>
        </p:txBody>
      </p:sp>
      <p:sp>
        <p:nvSpPr>
          <p:cNvPr id="4" name="Slide Number Placeholder 3"/>
          <p:cNvSpPr>
            <a:spLocks noGrp="1"/>
          </p:cNvSpPr>
          <p:nvPr>
            <p:ph type="sldNum" sz="quarter" idx="5"/>
          </p:nvPr>
        </p:nvSpPr>
        <p:spPr/>
        <p:txBody>
          <a:bodyPr/>
          <a:lstStyle/>
          <a:p>
            <a:fld id="{FF8EDD13-2D7E-48D3-BC36-DE7B6AA57783}" type="slidenum">
              <a:rPr lang="en-US" smtClean="0"/>
              <a:t>25</a:t>
            </a:fld>
            <a:endParaRPr lang="en-US"/>
          </a:p>
        </p:txBody>
      </p:sp>
    </p:spTree>
    <p:extLst>
      <p:ext uri="{BB962C8B-B14F-4D97-AF65-F5344CB8AC3E}">
        <p14:creationId xmlns:p14="http://schemas.microsoft.com/office/powerpoint/2010/main" val="224018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Accidents decreased throughout the study period.</a:t>
            </a:r>
          </a:p>
        </p:txBody>
      </p:sp>
      <p:sp>
        <p:nvSpPr>
          <p:cNvPr id="4" name="Slide Number Placeholder 3"/>
          <p:cNvSpPr>
            <a:spLocks noGrp="1"/>
          </p:cNvSpPr>
          <p:nvPr>
            <p:ph type="sldNum" sz="quarter" idx="5"/>
          </p:nvPr>
        </p:nvSpPr>
        <p:spPr/>
        <p:txBody>
          <a:bodyPr/>
          <a:lstStyle/>
          <a:p>
            <a:fld id="{FF8EDD13-2D7E-48D3-BC36-DE7B6AA57783}" type="slidenum">
              <a:rPr lang="en-US" smtClean="0"/>
              <a:t>5</a:t>
            </a:fld>
            <a:endParaRPr lang="en-US"/>
          </a:p>
        </p:txBody>
      </p:sp>
    </p:spTree>
    <p:extLst>
      <p:ext uri="{BB962C8B-B14F-4D97-AF65-F5344CB8AC3E}">
        <p14:creationId xmlns:p14="http://schemas.microsoft.com/office/powerpoint/2010/main" val="1132231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particular month or season more dangerous.</a:t>
            </a:r>
          </a:p>
        </p:txBody>
      </p:sp>
      <p:sp>
        <p:nvSpPr>
          <p:cNvPr id="4" name="Slide Number Placeholder 3"/>
          <p:cNvSpPr>
            <a:spLocks noGrp="1"/>
          </p:cNvSpPr>
          <p:nvPr>
            <p:ph type="sldNum" sz="quarter" idx="5"/>
          </p:nvPr>
        </p:nvSpPr>
        <p:spPr/>
        <p:txBody>
          <a:bodyPr/>
          <a:lstStyle/>
          <a:p>
            <a:fld id="{FF8EDD13-2D7E-48D3-BC36-DE7B6AA57783}" type="slidenum">
              <a:rPr lang="en-US" smtClean="0"/>
              <a:t>6</a:t>
            </a:fld>
            <a:endParaRPr lang="en-US"/>
          </a:p>
        </p:txBody>
      </p:sp>
    </p:spTree>
    <p:extLst>
      <p:ext uri="{BB962C8B-B14F-4D97-AF65-F5344CB8AC3E}">
        <p14:creationId xmlns:p14="http://schemas.microsoft.com/office/powerpoint/2010/main" val="721988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time break-ups and key.</a:t>
            </a:r>
          </a:p>
        </p:txBody>
      </p:sp>
      <p:sp>
        <p:nvSpPr>
          <p:cNvPr id="4" name="Slide Number Placeholder 3"/>
          <p:cNvSpPr>
            <a:spLocks noGrp="1"/>
          </p:cNvSpPr>
          <p:nvPr>
            <p:ph type="sldNum" sz="quarter" idx="5"/>
          </p:nvPr>
        </p:nvSpPr>
        <p:spPr/>
        <p:txBody>
          <a:bodyPr/>
          <a:lstStyle/>
          <a:p>
            <a:fld id="{FF8EDD13-2D7E-48D3-BC36-DE7B6AA57783}" type="slidenum">
              <a:rPr lang="en-US" smtClean="0"/>
              <a:t>7</a:t>
            </a:fld>
            <a:endParaRPr lang="en-US"/>
          </a:p>
        </p:txBody>
      </p:sp>
    </p:spTree>
    <p:extLst>
      <p:ext uri="{BB962C8B-B14F-4D97-AF65-F5344CB8AC3E}">
        <p14:creationId xmlns:p14="http://schemas.microsoft.com/office/powerpoint/2010/main" val="3007572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and contrast</a:t>
            </a:r>
          </a:p>
        </p:txBody>
      </p:sp>
      <p:sp>
        <p:nvSpPr>
          <p:cNvPr id="4" name="Slide Number Placeholder 3"/>
          <p:cNvSpPr>
            <a:spLocks noGrp="1"/>
          </p:cNvSpPr>
          <p:nvPr>
            <p:ph type="sldNum" sz="quarter" idx="5"/>
          </p:nvPr>
        </p:nvSpPr>
        <p:spPr/>
        <p:txBody>
          <a:bodyPr/>
          <a:lstStyle/>
          <a:p>
            <a:fld id="{FF8EDD13-2D7E-48D3-BC36-DE7B6AA57783}" type="slidenum">
              <a:rPr lang="en-US" smtClean="0"/>
              <a:t>8</a:t>
            </a:fld>
            <a:endParaRPr lang="en-US"/>
          </a:p>
        </p:txBody>
      </p:sp>
    </p:spTree>
    <p:extLst>
      <p:ext uri="{BB962C8B-B14F-4D97-AF65-F5344CB8AC3E}">
        <p14:creationId xmlns:p14="http://schemas.microsoft.com/office/powerpoint/2010/main" val="180275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indicated, included for reference and frankly to show I can map data.</a:t>
            </a:r>
          </a:p>
        </p:txBody>
      </p:sp>
      <p:sp>
        <p:nvSpPr>
          <p:cNvPr id="4" name="Slide Number Placeholder 3"/>
          <p:cNvSpPr>
            <a:spLocks noGrp="1"/>
          </p:cNvSpPr>
          <p:nvPr>
            <p:ph type="sldNum" sz="quarter" idx="5"/>
          </p:nvPr>
        </p:nvSpPr>
        <p:spPr/>
        <p:txBody>
          <a:bodyPr/>
          <a:lstStyle/>
          <a:p>
            <a:fld id="{FF8EDD13-2D7E-48D3-BC36-DE7B6AA57783}" type="slidenum">
              <a:rPr lang="en-US" smtClean="0"/>
              <a:t>9</a:t>
            </a:fld>
            <a:endParaRPr lang="en-US"/>
          </a:p>
        </p:txBody>
      </p:sp>
    </p:spTree>
    <p:extLst>
      <p:ext uri="{BB962C8B-B14F-4D97-AF65-F5344CB8AC3E}">
        <p14:creationId xmlns:p14="http://schemas.microsoft.com/office/powerpoint/2010/main" val="1561932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Nothing indicated, included for reference and frankly to show I can map data.</a:t>
            </a:r>
          </a:p>
          <a:p>
            <a:endParaRPr lang="en-US" dirty="0"/>
          </a:p>
        </p:txBody>
      </p:sp>
      <p:sp>
        <p:nvSpPr>
          <p:cNvPr id="4" name="Slide Number Placeholder 3"/>
          <p:cNvSpPr>
            <a:spLocks noGrp="1"/>
          </p:cNvSpPr>
          <p:nvPr>
            <p:ph type="sldNum" sz="quarter" idx="5"/>
          </p:nvPr>
        </p:nvSpPr>
        <p:spPr/>
        <p:txBody>
          <a:bodyPr/>
          <a:lstStyle/>
          <a:p>
            <a:fld id="{FF8EDD13-2D7E-48D3-BC36-DE7B6AA57783}" type="slidenum">
              <a:rPr lang="en-US" smtClean="0"/>
              <a:t>10</a:t>
            </a:fld>
            <a:endParaRPr lang="en-US"/>
          </a:p>
        </p:txBody>
      </p:sp>
    </p:spTree>
    <p:extLst>
      <p:ext uri="{BB962C8B-B14F-4D97-AF65-F5344CB8AC3E}">
        <p14:creationId xmlns:p14="http://schemas.microsoft.com/office/powerpoint/2010/main" val="75580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Male drivers</a:t>
            </a:r>
          </a:p>
        </p:txBody>
      </p:sp>
      <p:sp>
        <p:nvSpPr>
          <p:cNvPr id="4" name="Slide Number Placeholder 3"/>
          <p:cNvSpPr>
            <a:spLocks noGrp="1"/>
          </p:cNvSpPr>
          <p:nvPr>
            <p:ph type="sldNum" sz="quarter" idx="5"/>
          </p:nvPr>
        </p:nvSpPr>
        <p:spPr/>
        <p:txBody>
          <a:bodyPr/>
          <a:lstStyle/>
          <a:p>
            <a:fld id="{FF8EDD13-2D7E-48D3-BC36-DE7B6AA57783}" type="slidenum">
              <a:rPr lang="en-US" smtClean="0"/>
              <a:t>11</a:t>
            </a:fld>
            <a:endParaRPr lang="en-US"/>
          </a:p>
        </p:txBody>
      </p:sp>
    </p:spTree>
    <p:extLst>
      <p:ext uri="{BB962C8B-B14F-4D97-AF65-F5344CB8AC3E}">
        <p14:creationId xmlns:p14="http://schemas.microsoft.com/office/powerpoint/2010/main" val="280932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9/4/2023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9/4/2023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UKRoadSafetyData_16938634422570/Total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commons.wikimedia.org/wiki/File:UK_population_pyramid_%282018%29.jpg" TargetMode="Externa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interviewfiles.blob.core.windows.net/ukroadsafetydata/UKRoadSafetyData.zip"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doi.org/10.3390/s2303170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drive.google.com/drive/folders/13V8vFDmsK7PdSAw4G9gwAgIaKnnaO2Gy?usp=sharing" TargetMode="External"/><Relationship Id="rId2" Type="http://schemas.openxmlformats.org/officeDocument/2006/relationships/hyperlink" Target="https://www.toposcreative.com/p/uk-road-safety-technical-analysis.html" TargetMode="External"/><Relationship Id="rId1" Type="http://schemas.openxmlformats.org/officeDocument/2006/relationships/slideLayout" Target="../slideLayouts/slideLayout7.xml"/><Relationship Id="rId6" Type="http://schemas.openxmlformats.org/officeDocument/2006/relationships/hyperlink" Target="https://drive.google.com/drive/folders/1UukOy77Yc66f9AZWgjCl0mbxBFx1UA2u?usp=sharing" TargetMode="External"/><Relationship Id="rId5" Type="http://schemas.openxmlformats.org/officeDocument/2006/relationships/hyperlink" Target="https://github.com/darrellwolfe/UK_RoadSafety" TargetMode="External"/><Relationship Id="rId4" Type="http://schemas.openxmlformats.org/officeDocument/2006/relationships/hyperlink" Target="https://public.tableau.com/app/profile/darrell.wolfe/viz/UKRoadSafetyData_16938634422570/Total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8DB54ADB-825C-49A4-AA6D-B8A9FB924EB8}"/>
              </a:ext>
            </a:extLst>
          </p:cNvPr>
          <p:cNvSpPr>
            <a:spLocks noGrp="1"/>
          </p:cNvSpPr>
          <p:nvPr>
            <p:ph type="ctrTitle"/>
          </p:nvPr>
        </p:nvSpPr>
        <p:spPr/>
        <p:txBody>
          <a:bodyPr/>
          <a:lstStyle/>
          <a:p>
            <a:r>
              <a:rPr lang="en-us" dirty="0">
                <a:hlinkClick r:id="rId2"/>
              </a:rPr>
              <a:t>UK Road Safety Data</a:t>
            </a:r>
          </a:p>
        </p:txBody>
      </p:sp>
      <p:sp>
        <p:nvSpPr>
          <p:cNvPr id="3" name="slide1">
            <a:extLst>
              <a:ext uri="{FF2B5EF4-FFF2-40B4-BE49-F238E27FC236}">
                <a16:creationId xmlns:a16="http://schemas.microsoft.com/office/drawing/2014/main" id="{168F7B98-3805-4316-B6AD-6195ED55EA00}"/>
              </a:ext>
            </a:extLst>
          </p:cNvPr>
          <p:cNvSpPr>
            <a:spLocks noGrp="1"/>
          </p:cNvSpPr>
          <p:nvPr>
            <p:ph type="subTitle" idx="1"/>
          </p:nvPr>
        </p:nvSpPr>
        <p:spPr/>
        <p:txBody>
          <a:bodyPr/>
          <a:lstStyle/>
          <a:p>
            <a:r>
              <a:rPr lang="en-US" dirty="0"/>
              <a:t>Analysis by Darrell Wolfe</a:t>
            </a:r>
          </a:p>
          <a:p>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Map_LocTypes">
            <a:extLst>
              <a:ext uri="{FF2B5EF4-FFF2-40B4-BE49-F238E27FC236}">
                <a16:creationId xmlns:a16="http://schemas.microsoft.com/office/drawing/2014/main" id="{92163DD5-FC71-40DA-A0BC-FB0685435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758"/>
            <a:ext cx="12192000" cy="667248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lide14" descr="Driver_MF">
            <a:extLst>
              <a:ext uri="{FF2B5EF4-FFF2-40B4-BE49-F238E27FC236}">
                <a16:creationId xmlns:a16="http://schemas.microsoft.com/office/drawing/2014/main" id="{D774C418-584B-493C-B387-FC1AA9B78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470" y="0"/>
            <a:ext cx="296106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slide16" descr="Casu_MF">
            <a:extLst>
              <a:ext uri="{FF2B5EF4-FFF2-40B4-BE49-F238E27FC236}">
                <a16:creationId xmlns:a16="http://schemas.microsoft.com/office/drawing/2014/main" id="{7BC863D3-80C6-4D33-8931-A387C6527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044" y="0"/>
            <a:ext cx="511791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slide23" descr="M-F">
            <a:extLst>
              <a:ext uri="{FF2B5EF4-FFF2-40B4-BE49-F238E27FC236}">
                <a16:creationId xmlns:a16="http://schemas.microsoft.com/office/drawing/2014/main" id="{66F67AC6-EDE4-49B7-B8FD-BC9D89B86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441" y="0"/>
            <a:ext cx="5641118"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lide15" descr="Passenger Front_Rear">
            <a:extLst>
              <a:ext uri="{FF2B5EF4-FFF2-40B4-BE49-F238E27FC236}">
                <a16:creationId xmlns:a16="http://schemas.microsoft.com/office/drawing/2014/main" id="{62BCDD3E-BED0-4FFC-9622-7F5F79A0D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1485"/>
            <a:ext cx="12192000" cy="141503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lide17" descr="Ages of Casualty">
            <a:extLst>
              <a:ext uri="{FF2B5EF4-FFF2-40B4-BE49-F238E27FC236}">
                <a16:creationId xmlns:a16="http://schemas.microsoft.com/office/drawing/2014/main" id="{0264F29E-0009-44C0-A55B-6EAB5977A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020" y="117267"/>
            <a:ext cx="7084295" cy="6623465"/>
          </a:xfrm>
          <a:prstGeom prst="rect">
            <a:avLst/>
          </a:prstGeom>
        </p:spPr>
      </p:pic>
    </p:spTree>
    <p:extLst>
      <p:ext uri="{BB962C8B-B14F-4D97-AF65-F5344CB8AC3E}">
        <p14:creationId xmlns:p14="http://schemas.microsoft.com/office/powerpoint/2010/main" val="149759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lide17" descr="Ages of Casualty">
            <a:extLst>
              <a:ext uri="{FF2B5EF4-FFF2-40B4-BE49-F238E27FC236}">
                <a16:creationId xmlns:a16="http://schemas.microsoft.com/office/drawing/2014/main" id="{0264F29E-0009-44C0-A55B-6EAB5977A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414" y="40089"/>
            <a:ext cx="7084295" cy="6623465"/>
          </a:xfrm>
          <a:prstGeom prst="rect">
            <a:avLst/>
          </a:prstGeom>
        </p:spPr>
      </p:pic>
      <p:sp>
        <p:nvSpPr>
          <p:cNvPr id="3" name="TextBox 2">
            <a:extLst>
              <a:ext uri="{FF2B5EF4-FFF2-40B4-BE49-F238E27FC236}">
                <a16:creationId xmlns:a16="http://schemas.microsoft.com/office/drawing/2014/main" id="{94163388-3CBA-F8C2-73E0-E3E290C1FB13}"/>
              </a:ext>
            </a:extLst>
          </p:cNvPr>
          <p:cNvSpPr txBox="1"/>
          <p:nvPr/>
        </p:nvSpPr>
        <p:spPr>
          <a:xfrm>
            <a:off x="460291" y="2995367"/>
            <a:ext cx="3368809" cy="261610"/>
          </a:xfrm>
          <a:prstGeom prst="rect">
            <a:avLst/>
          </a:prstGeom>
          <a:noFill/>
        </p:spPr>
        <p:txBody>
          <a:bodyPr wrap="square">
            <a:spAutoFit/>
          </a:bodyPr>
          <a:lstStyle/>
          <a:p>
            <a:pPr algn="l"/>
            <a:r>
              <a:rPr lang="en-US" sz="1100" b="0" i="0" dirty="0">
                <a:solidFill>
                  <a:srgbClr val="000000"/>
                </a:solidFill>
                <a:effectLst/>
                <a:latin typeface="Linux Libertine"/>
                <a:hlinkClick r:id="rId3"/>
              </a:rPr>
              <a:t>UK population pyramid (2018) WikiMedia Commons</a:t>
            </a:r>
            <a:endParaRPr lang="en-US" sz="1100" b="0" i="0" dirty="0">
              <a:solidFill>
                <a:srgbClr val="000000"/>
              </a:solidFill>
              <a:effectLst/>
              <a:latin typeface="Linux Libertine"/>
            </a:endParaRPr>
          </a:p>
        </p:txBody>
      </p:sp>
      <p:pic>
        <p:nvPicPr>
          <p:cNvPr id="1028" name="Picture 4">
            <a:extLst>
              <a:ext uri="{FF2B5EF4-FFF2-40B4-BE49-F238E27FC236}">
                <a16:creationId xmlns:a16="http://schemas.microsoft.com/office/drawing/2014/main" id="{BC542125-949F-0280-92FE-AE95F7A423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85" y="119975"/>
            <a:ext cx="4130417" cy="287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slide19" descr="Speed Limits">
            <a:extLst>
              <a:ext uri="{FF2B5EF4-FFF2-40B4-BE49-F238E27FC236}">
                <a16:creationId xmlns:a16="http://schemas.microsoft.com/office/drawing/2014/main" id="{33BD334C-605E-41DA-802C-B94DC91BC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512" y="0"/>
            <a:ext cx="592697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slide22" descr="Home Area">
            <a:extLst>
              <a:ext uri="{FF2B5EF4-FFF2-40B4-BE49-F238E27FC236}">
                <a16:creationId xmlns:a16="http://schemas.microsoft.com/office/drawing/2014/main" id="{074D9E18-E3CF-4782-B447-324224318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2479"/>
            <a:ext cx="12192000" cy="115304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lide20" descr="Vehicle Ages">
            <a:extLst>
              <a:ext uri="{FF2B5EF4-FFF2-40B4-BE49-F238E27FC236}">
                <a16:creationId xmlns:a16="http://schemas.microsoft.com/office/drawing/2014/main" id="{051A5FC5-5344-4035-83ED-5844FB2E2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95779"/>
            <a:ext cx="12192000" cy="206644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FD0C2-5AAC-1B19-5538-BCFC33D552BC}"/>
              </a:ext>
            </a:extLst>
          </p:cNvPr>
          <p:cNvSpPr txBox="1"/>
          <p:nvPr/>
        </p:nvSpPr>
        <p:spPr>
          <a:xfrm>
            <a:off x="679268" y="428178"/>
            <a:ext cx="9048205" cy="6063198"/>
          </a:xfrm>
          <a:prstGeom prst="rect">
            <a:avLst/>
          </a:prstGeom>
          <a:noFill/>
        </p:spPr>
        <p:txBody>
          <a:bodyPr wrap="square" rtlCol="0">
            <a:spAutoFit/>
          </a:bodyPr>
          <a:lstStyle/>
          <a:p>
            <a:pPr algn="l"/>
            <a:endParaRPr lang="en-US" sz="1600" b="0" i="0" dirty="0">
              <a:solidFill>
                <a:srgbClr val="636363"/>
              </a:solidFill>
              <a:effectLst/>
            </a:endParaRPr>
          </a:p>
          <a:p>
            <a:pPr algn="l"/>
            <a:r>
              <a:rPr lang="en-US" b="1" dirty="0">
                <a:solidFill>
                  <a:srgbClr val="636363"/>
                </a:solidFill>
              </a:rPr>
              <a:t>Dataset</a:t>
            </a:r>
            <a:endParaRPr lang="en-US" b="1" i="0" dirty="0">
              <a:solidFill>
                <a:srgbClr val="636363"/>
              </a:solidFill>
              <a:effectLst/>
            </a:endParaRPr>
          </a:p>
          <a:p>
            <a:pPr algn="l"/>
            <a:r>
              <a:rPr lang="en-US" sz="1600" b="0" i="0" dirty="0">
                <a:solidFill>
                  <a:srgbClr val="636363"/>
                </a:solidFill>
                <a:effectLst/>
              </a:rPr>
              <a:t>The UKRoadSafetyData.zip was provided to me to use as test data for analysis practice and demonstration. </a:t>
            </a:r>
            <a:r>
              <a:rPr lang="en-US" sz="1600" b="0" i="0" u="none" strike="noStrike" dirty="0">
                <a:solidFill>
                  <a:srgbClr val="337AB7"/>
                </a:solidFill>
                <a:effectLst/>
                <a:hlinkClick r:id="rId2"/>
              </a:rPr>
              <a:t>Link to dataset -</a:t>
            </a:r>
            <a:endParaRPr lang="en-US" sz="1600" b="0" i="0" dirty="0">
              <a:solidFill>
                <a:srgbClr val="636363"/>
              </a:solidFill>
              <a:effectLst/>
            </a:endParaRPr>
          </a:p>
          <a:p>
            <a:pPr algn="l"/>
            <a:endParaRPr lang="en-US" sz="1600" b="0" i="0" dirty="0">
              <a:solidFill>
                <a:srgbClr val="636363"/>
              </a:solidFill>
              <a:effectLst/>
            </a:endParaRPr>
          </a:p>
          <a:p>
            <a:pPr marL="285750" indent="-285750" algn="l">
              <a:buFont typeface="Arial" panose="020B0604020202020204" pitchFamily="34" charset="0"/>
              <a:buChar char="•"/>
            </a:pPr>
            <a:r>
              <a:rPr lang="en-US" sz="1600" dirty="0">
                <a:solidFill>
                  <a:srgbClr val="636363"/>
                </a:solidFill>
              </a:rPr>
              <a:t>Accident Data (four files, 2015-2018)</a:t>
            </a:r>
          </a:p>
          <a:p>
            <a:pPr marL="285750" indent="-285750" algn="l">
              <a:buFont typeface="Arial" panose="020B0604020202020204" pitchFamily="34" charset="0"/>
              <a:buChar char="•"/>
            </a:pPr>
            <a:r>
              <a:rPr lang="en-US" sz="1600" dirty="0">
                <a:solidFill>
                  <a:srgbClr val="636363"/>
                </a:solidFill>
              </a:rPr>
              <a:t>Vehicle Data (four files, 2015-2018)</a:t>
            </a:r>
          </a:p>
          <a:p>
            <a:pPr marL="285750" indent="-285750" algn="l">
              <a:buFont typeface="Arial" panose="020B0604020202020204" pitchFamily="34" charset="0"/>
              <a:buChar char="•"/>
            </a:pPr>
            <a:r>
              <a:rPr lang="en-US" sz="1600" dirty="0">
                <a:solidFill>
                  <a:srgbClr val="636363"/>
                </a:solidFill>
              </a:rPr>
              <a:t>Casualty Data  (four files, 2015-2018)</a:t>
            </a:r>
          </a:p>
          <a:p>
            <a:pPr marL="285750" indent="-285750" algn="l">
              <a:buFont typeface="Arial" panose="020B0604020202020204" pitchFamily="34" charset="0"/>
              <a:buChar char="•"/>
            </a:pPr>
            <a:r>
              <a:rPr lang="en-US" sz="1600" dirty="0">
                <a:solidFill>
                  <a:srgbClr val="636363"/>
                </a:solidFill>
              </a:rPr>
              <a:t>Codes Tables (Various codes tables)</a:t>
            </a:r>
          </a:p>
          <a:p>
            <a:pPr marL="285750" indent="-285750" algn="l">
              <a:buFont typeface="Arial" panose="020B0604020202020204" pitchFamily="34" charset="0"/>
              <a:buChar char="•"/>
            </a:pPr>
            <a:r>
              <a:rPr lang="en-US" sz="1600" dirty="0">
                <a:solidFill>
                  <a:srgbClr val="636363"/>
                </a:solidFill>
              </a:rPr>
              <a:t>Alcohol Data – Not used in this Analysis</a:t>
            </a:r>
          </a:p>
          <a:p>
            <a:pPr marL="285750" indent="-285750" algn="l">
              <a:buFont typeface="Arial" panose="020B0604020202020204" pitchFamily="34" charset="0"/>
              <a:buChar char="•"/>
            </a:pPr>
            <a:r>
              <a:rPr lang="en-US" sz="1600" dirty="0">
                <a:solidFill>
                  <a:srgbClr val="636363"/>
                </a:solidFill>
              </a:rPr>
              <a:t>Unverified 2019 data – Not used in this Analysis</a:t>
            </a:r>
          </a:p>
          <a:p>
            <a:pPr marL="285750" indent="-285750" algn="l">
              <a:buFont typeface="Arial" panose="020B0604020202020204" pitchFamily="34" charset="0"/>
              <a:buChar char="•"/>
            </a:pPr>
            <a:endParaRPr lang="en-US" sz="1600" dirty="0">
              <a:solidFill>
                <a:srgbClr val="636363"/>
              </a:solidFill>
            </a:endParaRPr>
          </a:p>
          <a:p>
            <a:pPr algn="l"/>
            <a:r>
              <a:rPr lang="en-US" b="1" i="0" dirty="0">
                <a:solidFill>
                  <a:srgbClr val="636363"/>
                </a:solidFill>
                <a:effectLst/>
              </a:rPr>
              <a:t>Tools</a:t>
            </a:r>
          </a:p>
          <a:p>
            <a:pPr marL="285750" indent="-285750" algn="l">
              <a:buFont typeface="Arial" panose="020B0604020202020204" pitchFamily="34" charset="0"/>
              <a:buChar char="•"/>
            </a:pPr>
            <a:r>
              <a:rPr lang="en-US" sz="1600" b="0" i="0" dirty="0">
                <a:solidFill>
                  <a:srgbClr val="636363"/>
                </a:solidFill>
                <a:effectLst/>
              </a:rPr>
              <a:t>Microsoft SQL Server Management Studio</a:t>
            </a:r>
          </a:p>
          <a:p>
            <a:pPr marL="285750" indent="-285750" algn="l">
              <a:buFont typeface="Arial" panose="020B0604020202020204" pitchFamily="34" charset="0"/>
              <a:buChar char="•"/>
            </a:pPr>
            <a:r>
              <a:rPr lang="en-US" sz="1600" b="0" i="0" dirty="0">
                <a:solidFill>
                  <a:srgbClr val="636363"/>
                </a:solidFill>
                <a:effectLst/>
              </a:rPr>
              <a:t>Microsoft Visual Studio 2022</a:t>
            </a:r>
          </a:p>
          <a:p>
            <a:pPr marL="285750" indent="-285750" algn="l">
              <a:buFont typeface="Arial" panose="020B0604020202020204" pitchFamily="34" charset="0"/>
              <a:buChar char="•"/>
            </a:pPr>
            <a:r>
              <a:rPr lang="en-US" sz="1600" b="0" i="0" dirty="0">
                <a:solidFill>
                  <a:srgbClr val="636363"/>
                </a:solidFill>
                <a:effectLst/>
              </a:rPr>
              <a:t>Microsoft Excel (Power Query, CSVs)</a:t>
            </a:r>
          </a:p>
          <a:p>
            <a:pPr marL="285750" indent="-285750" algn="l">
              <a:buFont typeface="Arial" panose="020B0604020202020204" pitchFamily="34" charset="0"/>
              <a:buChar char="•"/>
            </a:pPr>
            <a:r>
              <a:rPr lang="en-US" sz="1600" b="0" i="0" dirty="0">
                <a:solidFill>
                  <a:srgbClr val="636363"/>
                </a:solidFill>
                <a:effectLst/>
              </a:rPr>
              <a:t>Posit RStudio</a:t>
            </a:r>
          </a:p>
          <a:p>
            <a:pPr marL="285750" indent="-285750" algn="l">
              <a:buFont typeface="Arial" panose="020B0604020202020204" pitchFamily="34" charset="0"/>
              <a:buChar char="•"/>
            </a:pPr>
            <a:r>
              <a:rPr lang="en-US" sz="1600" b="0" i="0" dirty="0">
                <a:solidFill>
                  <a:srgbClr val="636363"/>
                </a:solidFill>
                <a:effectLst/>
              </a:rPr>
              <a:t>Tableau Public</a:t>
            </a:r>
          </a:p>
          <a:p>
            <a:pPr algn="l"/>
            <a:endParaRPr lang="en-US" sz="1600" b="0" i="0" dirty="0">
              <a:solidFill>
                <a:srgbClr val="636363"/>
              </a:solidFill>
              <a:effectLst/>
            </a:endParaRPr>
          </a:p>
          <a:p>
            <a:pPr algn="l"/>
            <a:r>
              <a:rPr lang="en-US" b="1" i="0" dirty="0">
                <a:solidFill>
                  <a:srgbClr val="636363"/>
                </a:solidFill>
                <a:effectLst/>
              </a:rPr>
              <a:t>Languages</a:t>
            </a:r>
            <a:endParaRPr lang="en-US" sz="1600" b="1" i="0" dirty="0">
              <a:solidFill>
                <a:srgbClr val="636363"/>
              </a:solidFill>
              <a:effectLst/>
            </a:endParaRPr>
          </a:p>
          <a:p>
            <a:pPr marL="285750" indent="-285750" algn="l">
              <a:buFont typeface="Arial" panose="020B0604020202020204" pitchFamily="34" charset="0"/>
              <a:buChar char="•"/>
            </a:pPr>
            <a:r>
              <a:rPr lang="en-US" sz="1600" b="0" i="0" dirty="0">
                <a:solidFill>
                  <a:srgbClr val="636363"/>
                </a:solidFill>
                <a:effectLst/>
              </a:rPr>
              <a:t>SQL</a:t>
            </a:r>
          </a:p>
          <a:p>
            <a:pPr marL="285750" indent="-285750" algn="l">
              <a:buFont typeface="Arial" panose="020B0604020202020204" pitchFamily="34" charset="0"/>
              <a:buChar char="•"/>
            </a:pPr>
            <a:r>
              <a:rPr lang="en-US" sz="1600" b="0" i="0" dirty="0">
                <a:solidFill>
                  <a:srgbClr val="636363"/>
                </a:solidFill>
                <a:effectLst/>
              </a:rPr>
              <a:t>R</a:t>
            </a:r>
          </a:p>
          <a:p>
            <a:br>
              <a:rPr lang="en-US" sz="1600" dirty="0"/>
            </a:br>
            <a:endParaRPr lang="en-US" sz="1600" dirty="0"/>
          </a:p>
        </p:txBody>
      </p:sp>
    </p:spTree>
    <p:extLst>
      <p:ext uri="{BB962C8B-B14F-4D97-AF65-F5344CB8AC3E}">
        <p14:creationId xmlns:p14="http://schemas.microsoft.com/office/powerpoint/2010/main" val="3431501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slide21" descr="IMD">
            <a:extLst>
              <a:ext uri="{FF2B5EF4-FFF2-40B4-BE49-F238E27FC236}">
                <a16:creationId xmlns:a16="http://schemas.microsoft.com/office/drawing/2014/main" id="{8C56F492-7C3E-4EF2-81D0-47B5F342C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7012"/>
            <a:ext cx="12192000" cy="302397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Veh Ref Count">
            <a:extLst>
              <a:ext uri="{FF2B5EF4-FFF2-40B4-BE49-F238E27FC236}">
                <a16:creationId xmlns:a16="http://schemas.microsoft.com/office/drawing/2014/main" id="{7C208C43-B8F2-464E-8BE0-F896A52B1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73163"/>
            <a:ext cx="12192000" cy="131167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lide18" descr="Light">
            <a:extLst>
              <a:ext uri="{FF2B5EF4-FFF2-40B4-BE49-F238E27FC236}">
                <a16:creationId xmlns:a16="http://schemas.microsoft.com/office/drawing/2014/main" id="{C14A9E66-5A20-4BE9-928F-4E2654686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065" y="0"/>
            <a:ext cx="6641869"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Dry vs Wet">
            <a:extLst>
              <a:ext uri="{FF2B5EF4-FFF2-40B4-BE49-F238E27FC236}">
                <a16:creationId xmlns:a16="http://schemas.microsoft.com/office/drawing/2014/main" id="{A40D6F1F-9870-4839-B09C-74AA15881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639" y="0"/>
            <a:ext cx="855872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Road Types">
            <a:extLst>
              <a:ext uri="{FF2B5EF4-FFF2-40B4-BE49-F238E27FC236}">
                <a16:creationId xmlns:a16="http://schemas.microsoft.com/office/drawing/2014/main" id="{82941216-83DA-4867-A8D4-C41006124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29" y="0"/>
            <a:ext cx="8432742"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Road Hypnosis">
            <a:extLst>
              <a:ext uri="{FF2B5EF4-FFF2-40B4-BE49-F238E27FC236}">
                <a16:creationId xmlns:a16="http://schemas.microsoft.com/office/drawing/2014/main" id="{9EE019D7-9FC1-4F31-B36B-5BD3A0F80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860" y="0"/>
            <a:ext cx="8313707" cy="6858000"/>
          </a:xfrm>
          <a:prstGeom prst="rect">
            <a:avLst/>
          </a:prstGeom>
        </p:spPr>
      </p:pic>
      <p:sp>
        <p:nvSpPr>
          <p:cNvPr id="2" name="TextBox 1">
            <a:extLst>
              <a:ext uri="{FF2B5EF4-FFF2-40B4-BE49-F238E27FC236}">
                <a16:creationId xmlns:a16="http://schemas.microsoft.com/office/drawing/2014/main" id="{3196A6C7-1771-ACE3-8846-1033F69C9E69}"/>
              </a:ext>
            </a:extLst>
          </p:cNvPr>
          <p:cNvSpPr txBox="1"/>
          <p:nvPr/>
        </p:nvSpPr>
        <p:spPr>
          <a:xfrm>
            <a:off x="197433" y="142853"/>
            <a:ext cx="3190201" cy="1754326"/>
          </a:xfrm>
          <a:prstGeom prst="rect">
            <a:avLst/>
          </a:prstGeom>
          <a:noFill/>
        </p:spPr>
        <p:txBody>
          <a:bodyPr wrap="square">
            <a:spAutoFit/>
          </a:bodyPr>
          <a:lstStyle/>
          <a:p>
            <a:r>
              <a:rPr lang="en-US" dirty="0"/>
              <a:t>One vehicle Manoeuvre shows to be involved in more accidents than any other, "Going ahead", which indicates a state known as Road Hypnosis.</a:t>
            </a:r>
            <a:r>
              <a:rPr lang="en-US" baseline="30000" dirty="0"/>
              <a:t>1</a:t>
            </a:r>
          </a:p>
        </p:txBody>
      </p:sp>
      <p:sp>
        <p:nvSpPr>
          <p:cNvPr id="3" name="TextBox 2">
            <a:extLst>
              <a:ext uri="{FF2B5EF4-FFF2-40B4-BE49-F238E27FC236}">
                <a16:creationId xmlns:a16="http://schemas.microsoft.com/office/drawing/2014/main" id="{D2C5FEE2-E6A8-F4A6-1E23-9E4086C42EA8}"/>
              </a:ext>
            </a:extLst>
          </p:cNvPr>
          <p:cNvSpPr txBox="1"/>
          <p:nvPr/>
        </p:nvSpPr>
        <p:spPr>
          <a:xfrm>
            <a:off x="0" y="5776428"/>
            <a:ext cx="3680860" cy="938719"/>
          </a:xfrm>
          <a:prstGeom prst="rect">
            <a:avLst/>
          </a:prstGeom>
          <a:noFill/>
        </p:spPr>
        <p:txBody>
          <a:bodyPr wrap="square">
            <a:spAutoFit/>
          </a:bodyPr>
          <a:lstStyle/>
          <a:p>
            <a:r>
              <a:rPr lang="en-US" sz="1100" b="0" i="0" dirty="0">
                <a:solidFill>
                  <a:schemeClr val="bg1">
                    <a:lumMod val="75000"/>
                  </a:schemeClr>
                </a:solidFill>
                <a:effectLst/>
                <a:latin typeface="Segoe UI" panose="020B0502040204020203" pitchFamily="34" charset="0"/>
              </a:rPr>
              <a:t>1. Shi, </a:t>
            </a:r>
            <a:r>
              <a:rPr lang="en-US" sz="1100" b="0" i="0" dirty="0" err="1">
                <a:solidFill>
                  <a:schemeClr val="bg1">
                    <a:lumMod val="75000"/>
                  </a:schemeClr>
                </a:solidFill>
                <a:effectLst/>
                <a:latin typeface="Segoe UI" panose="020B0502040204020203" pitchFamily="34" charset="0"/>
              </a:rPr>
              <a:t>Huili</a:t>
            </a:r>
            <a:r>
              <a:rPr lang="en-US" sz="1100" b="0" i="0" dirty="0">
                <a:solidFill>
                  <a:schemeClr val="bg1">
                    <a:lumMod val="75000"/>
                  </a:schemeClr>
                </a:solidFill>
                <a:effectLst/>
                <a:latin typeface="Segoe UI" panose="020B0502040204020203" pitchFamily="34" charset="0"/>
              </a:rPr>
              <a:t>, </a:t>
            </a:r>
            <a:r>
              <a:rPr lang="en-US" sz="1100" b="0" i="0" dirty="0" err="1">
                <a:solidFill>
                  <a:schemeClr val="bg1">
                    <a:lumMod val="75000"/>
                  </a:schemeClr>
                </a:solidFill>
                <a:effectLst/>
                <a:latin typeface="Segoe UI" panose="020B0502040204020203" pitchFamily="34" charset="0"/>
              </a:rPr>
              <a:t>Longfei</a:t>
            </a:r>
            <a:r>
              <a:rPr lang="en-US" sz="1100" b="0" i="0" dirty="0">
                <a:solidFill>
                  <a:schemeClr val="bg1">
                    <a:lumMod val="75000"/>
                  </a:schemeClr>
                </a:solidFill>
                <a:effectLst/>
                <a:latin typeface="Segoe UI" panose="020B0502040204020203" pitchFamily="34" charset="0"/>
              </a:rPr>
              <a:t> Chen, </a:t>
            </a:r>
            <a:r>
              <a:rPr lang="en-US" sz="1100" b="0" i="0" dirty="0" err="1">
                <a:solidFill>
                  <a:schemeClr val="bg1">
                    <a:lumMod val="75000"/>
                  </a:schemeClr>
                </a:solidFill>
                <a:effectLst/>
                <a:latin typeface="Segoe UI" panose="020B0502040204020203" pitchFamily="34" charset="0"/>
              </a:rPr>
              <a:t>Xiaoyuan</a:t>
            </a:r>
            <a:r>
              <a:rPr lang="en-US" sz="1100" b="0" i="0" dirty="0">
                <a:solidFill>
                  <a:schemeClr val="bg1">
                    <a:lumMod val="75000"/>
                  </a:schemeClr>
                </a:solidFill>
                <a:effectLst/>
                <a:latin typeface="Segoe UI" panose="020B0502040204020203" pitchFamily="34" charset="0"/>
              </a:rPr>
              <a:t> Wang, Bin Wang, Gang Wang, </a:t>
            </a:r>
            <a:r>
              <a:rPr lang="en-US" sz="1100" b="0" i="0" dirty="0" err="1">
                <a:solidFill>
                  <a:schemeClr val="bg1">
                    <a:lumMod val="75000"/>
                  </a:schemeClr>
                </a:solidFill>
                <a:effectLst/>
                <a:latin typeface="Segoe UI" panose="020B0502040204020203" pitchFamily="34" charset="0"/>
              </a:rPr>
              <a:t>andFusheng</a:t>
            </a:r>
            <a:r>
              <a:rPr lang="en-US" sz="1100" b="0" i="0" dirty="0">
                <a:solidFill>
                  <a:schemeClr val="bg1">
                    <a:lumMod val="75000"/>
                  </a:schemeClr>
                </a:solidFill>
                <a:effectLst/>
                <a:latin typeface="Segoe UI" panose="020B0502040204020203" pitchFamily="34" charset="0"/>
              </a:rPr>
              <a:t> Zhong. 2023. “Research on Recognition of Road Hypnosis </a:t>
            </a:r>
            <a:r>
              <a:rPr lang="en-US" sz="1100" b="0" i="0" dirty="0" err="1">
                <a:solidFill>
                  <a:schemeClr val="bg1">
                    <a:lumMod val="75000"/>
                  </a:schemeClr>
                </a:solidFill>
                <a:effectLst/>
                <a:latin typeface="Segoe UI" panose="020B0502040204020203" pitchFamily="34" charset="0"/>
              </a:rPr>
              <a:t>inthe</a:t>
            </a:r>
            <a:r>
              <a:rPr lang="en-US" sz="1100" b="0" i="0" dirty="0">
                <a:solidFill>
                  <a:schemeClr val="bg1">
                    <a:lumMod val="75000"/>
                  </a:schemeClr>
                </a:solidFill>
                <a:effectLst/>
                <a:latin typeface="Segoe UI" panose="020B0502040204020203" pitchFamily="34" charset="0"/>
              </a:rPr>
              <a:t> Typical Monotonous Scene.” </a:t>
            </a:r>
            <a:r>
              <a:rPr lang="en-US" sz="1100" b="0" i="1" dirty="0">
                <a:solidFill>
                  <a:schemeClr val="bg1">
                    <a:lumMod val="75000"/>
                  </a:schemeClr>
                </a:solidFill>
                <a:effectLst/>
                <a:latin typeface="Segoe UI" panose="020B0502040204020203" pitchFamily="34" charset="0"/>
              </a:rPr>
              <a:t>Sensors (</a:t>
            </a:r>
            <a:r>
              <a:rPr lang="en-US" sz="1100" b="0" i="1" dirty="0" err="1">
                <a:solidFill>
                  <a:schemeClr val="bg1">
                    <a:lumMod val="75000"/>
                  </a:schemeClr>
                </a:solidFill>
                <a:effectLst/>
                <a:latin typeface="Segoe UI" panose="020B0502040204020203" pitchFamily="34" charset="0"/>
              </a:rPr>
              <a:t>Basel,Switzerland</a:t>
            </a:r>
            <a:r>
              <a:rPr lang="en-US" sz="1100" b="0" i="1" dirty="0">
                <a:solidFill>
                  <a:schemeClr val="bg1">
                    <a:lumMod val="75000"/>
                  </a:schemeClr>
                </a:solidFill>
                <a:effectLst/>
                <a:latin typeface="Segoe UI" panose="020B0502040204020203" pitchFamily="34" charset="0"/>
              </a:rPr>
              <a:t>)</a:t>
            </a:r>
            <a:r>
              <a:rPr lang="en-US" sz="1100" b="0" i="0" dirty="0">
                <a:solidFill>
                  <a:schemeClr val="bg1">
                    <a:lumMod val="75000"/>
                  </a:schemeClr>
                </a:solidFill>
                <a:effectLst/>
                <a:latin typeface="Segoe UI" panose="020B0502040204020203" pitchFamily="34" charset="0"/>
              </a:rPr>
              <a:t> 23 (3): 1701. </a:t>
            </a:r>
            <a:r>
              <a:rPr lang="en-US" sz="1100" b="0" i="0" dirty="0">
                <a:solidFill>
                  <a:schemeClr val="bg1">
                    <a:lumMod val="75000"/>
                  </a:schemeClr>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https://doi.org/10.3390/s23031701</a:t>
            </a:r>
            <a:r>
              <a:rPr lang="en-US" sz="1100" b="0" i="0" dirty="0">
                <a:solidFill>
                  <a:schemeClr val="bg1">
                    <a:lumMod val="75000"/>
                  </a:schemeClr>
                </a:solidFill>
                <a:effectLst/>
                <a:latin typeface="Segoe UI" panose="020B0502040204020203" pitchFamily="34" charset="0"/>
              </a:rPr>
              <a:t>.</a:t>
            </a:r>
            <a:endParaRPr lang="en-US" sz="1100" dirty="0">
              <a:solidFill>
                <a:schemeClr val="bg1">
                  <a:lumMod val="75000"/>
                </a:schemeClr>
              </a:solidFill>
            </a:endParaRPr>
          </a:p>
        </p:txBody>
      </p:sp>
      <p:cxnSp>
        <p:nvCxnSpPr>
          <p:cNvPr id="5" name="Straight Arrow Connector 4">
            <a:extLst>
              <a:ext uri="{FF2B5EF4-FFF2-40B4-BE49-F238E27FC236}">
                <a16:creationId xmlns:a16="http://schemas.microsoft.com/office/drawing/2014/main" id="{0EE99071-E2FC-4DF9-89AB-1BC509D8F75A}"/>
              </a:ext>
            </a:extLst>
          </p:cNvPr>
          <p:cNvCxnSpPr>
            <a:cxnSpLocks/>
          </p:cNvCxnSpPr>
          <p:nvPr/>
        </p:nvCxnSpPr>
        <p:spPr>
          <a:xfrm flipV="1">
            <a:off x="8368938" y="1020016"/>
            <a:ext cx="1114697" cy="74022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B2BFE-942F-F966-2B10-BEFBBB2A0746}"/>
              </a:ext>
            </a:extLst>
          </p:cNvPr>
          <p:cNvSpPr txBox="1"/>
          <p:nvPr/>
        </p:nvSpPr>
        <p:spPr>
          <a:xfrm>
            <a:off x="2682239" y="278675"/>
            <a:ext cx="5442857" cy="923330"/>
          </a:xfrm>
          <a:prstGeom prst="rect">
            <a:avLst/>
          </a:prstGeom>
          <a:noFill/>
        </p:spPr>
        <p:txBody>
          <a:bodyPr wrap="square" rtlCol="0">
            <a:spAutoFit/>
          </a:bodyPr>
          <a:lstStyle/>
          <a:p>
            <a:pPr algn="ctr"/>
            <a:r>
              <a:rPr lang="en-US" sz="5400" dirty="0"/>
              <a:t>Conclusions</a:t>
            </a:r>
            <a:endParaRPr lang="en-US" dirty="0"/>
          </a:p>
        </p:txBody>
      </p:sp>
      <p:sp>
        <p:nvSpPr>
          <p:cNvPr id="3" name="TextBox 2">
            <a:extLst>
              <a:ext uri="{FF2B5EF4-FFF2-40B4-BE49-F238E27FC236}">
                <a16:creationId xmlns:a16="http://schemas.microsoft.com/office/drawing/2014/main" id="{D95F7F94-EDF1-0962-4E0B-4F91785325C5}"/>
              </a:ext>
            </a:extLst>
          </p:cNvPr>
          <p:cNvSpPr txBox="1"/>
          <p:nvPr/>
        </p:nvSpPr>
        <p:spPr>
          <a:xfrm>
            <a:off x="1515291" y="1776549"/>
            <a:ext cx="8456023" cy="3108543"/>
          </a:xfrm>
          <a:prstGeom prst="rect">
            <a:avLst/>
          </a:prstGeom>
          <a:noFill/>
        </p:spPr>
        <p:txBody>
          <a:bodyPr wrap="square" rtlCol="0">
            <a:spAutoFit/>
          </a:bodyPr>
          <a:lstStyle/>
          <a:p>
            <a:r>
              <a:rPr lang="en-US" dirty="0"/>
              <a:t>Some conditions can make it more likely for an accident to occur.</a:t>
            </a:r>
          </a:p>
          <a:p>
            <a:endParaRPr lang="en-US" dirty="0"/>
          </a:p>
          <a:p>
            <a:pPr marL="285750" indent="-285750">
              <a:buFont typeface="Arial" panose="020B0604020202020204" pitchFamily="34" charset="0"/>
              <a:buChar char="•"/>
            </a:pPr>
            <a:r>
              <a:rPr lang="en-US" dirty="0"/>
              <a:t>Driving in the afternoons or on the way home after work.</a:t>
            </a:r>
          </a:p>
          <a:p>
            <a:pPr marL="285750" indent="-285750">
              <a:buFont typeface="Arial" panose="020B0604020202020204" pitchFamily="34" charset="0"/>
              <a:buChar char="•"/>
            </a:pPr>
            <a:r>
              <a:rPr lang="en-US" dirty="0"/>
              <a:t>Driving on long straight routes in good weather (leading to carelessness).</a:t>
            </a:r>
          </a:p>
          <a:p>
            <a:pPr marL="285750" indent="-285750">
              <a:buFont typeface="Arial" panose="020B0604020202020204" pitchFamily="34" charset="0"/>
              <a:buChar char="•"/>
            </a:pPr>
            <a:r>
              <a:rPr lang="en-US" dirty="0"/>
              <a:t>Driving an older vehicle, in urban city regions, or in areas where the IMD index indicates the possibility of dangerous factors.</a:t>
            </a:r>
          </a:p>
          <a:p>
            <a:pPr marL="285750" indent="-285750">
              <a:buFont typeface="Arial" panose="020B0604020202020204" pitchFamily="34" charset="0"/>
              <a:buChar char="•"/>
            </a:pPr>
            <a:r>
              <a:rPr lang="en-US" dirty="0"/>
              <a:t>Driving in regions where the speed limit is lower may lead to accidents (for reasons not investigated in this analysis).</a:t>
            </a:r>
          </a:p>
          <a:p>
            <a:endParaRPr lang="en-US" i="1" dirty="0"/>
          </a:p>
          <a:p>
            <a:endParaRPr lang="en-US" i="1" dirty="0"/>
          </a:p>
          <a:p>
            <a:r>
              <a:rPr lang="en-US" sz="1600" i="1" dirty="0">
                <a:solidFill>
                  <a:schemeClr val="tx1">
                    <a:lumMod val="50000"/>
                    <a:lumOff val="50000"/>
                  </a:schemeClr>
                </a:solidFill>
              </a:rPr>
              <a:t>Note: If a passenger, </a:t>
            </a:r>
            <a:r>
              <a:rPr lang="en-US" sz="1600" i="1" dirty="0" err="1">
                <a:solidFill>
                  <a:schemeClr val="tx1">
                    <a:lumMod val="50000"/>
                    <a:lumOff val="50000"/>
                  </a:schemeClr>
                </a:solidFill>
              </a:rPr>
              <a:t>chosing</a:t>
            </a:r>
            <a:r>
              <a:rPr lang="en-US" sz="1600" i="1" dirty="0">
                <a:solidFill>
                  <a:schemeClr val="tx1">
                    <a:lumMod val="50000"/>
                    <a:lumOff val="50000"/>
                  </a:schemeClr>
                </a:solidFill>
              </a:rPr>
              <a:t> the rear seat may prevent or lessen injury in case of an accident.</a:t>
            </a:r>
            <a:endParaRPr lang="en-US" dirty="0">
              <a:solidFill>
                <a:schemeClr val="tx1">
                  <a:lumMod val="50000"/>
                  <a:lumOff val="50000"/>
                </a:schemeClr>
              </a:solidFill>
            </a:endParaRPr>
          </a:p>
        </p:txBody>
      </p:sp>
    </p:spTree>
    <p:extLst>
      <p:ext uri="{BB962C8B-B14F-4D97-AF65-F5344CB8AC3E}">
        <p14:creationId xmlns:p14="http://schemas.microsoft.com/office/powerpoint/2010/main" val="2602332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C3736-3FAB-059B-683B-C69AC849E69C}"/>
              </a:ext>
            </a:extLst>
          </p:cNvPr>
          <p:cNvSpPr txBox="1"/>
          <p:nvPr/>
        </p:nvSpPr>
        <p:spPr>
          <a:xfrm>
            <a:off x="3137263" y="200297"/>
            <a:ext cx="5886994" cy="646331"/>
          </a:xfrm>
          <a:prstGeom prst="rect">
            <a:avLst/>
          </a:prstGeom>
          <a:noFill/>
        </p:spPr>
        <p:txBody>
          <a:bodyPr wrap="square" rtlCol="0">
            <a:spAutoFit/>
          </a:bodyPr>
          <a:lstStyle/>
          <a:p>
            <a:pPr algn="ctr"/>
            <a:r>
              <a:rPr lang="en-US" sz="3600" dirty="0"/>
              <a:t>Appendix – Data Stories</a:t>
            </a:r>
          </a:p>
        </p:txBody>
      </p:sp>
      <p:sp>
        <p:nvSpPr>
          <p:cNvPr id="4" name="TextBox 3">
            <a:extLst>
              <a:ext uri="{FF2B5EF4-FFF2-40B4-BE49-F238E27FC236}">
                <a16:creationId xmlns:a16="http://schemas.microsoft.com/office/drawing/2014/main" id="{E38BC1F6-D4D4-5C87-714F-7F88193FC558}"/>
              </a:ext>
            </a:extLst>
          </p:cNvPr>
          <p:cNvSpPr txBox="1"/>
          <p:nvPr/>
        </p:nvSpPr>
        <p:spPr>
          <a:xfrm>
            <a:off x="239486" y="846628"/>
            <a:ext cx="11682548" cy="4455066"/>
          </a:xfrm>
          <a:prstGeom prst="rect">
            <a:avLst/>
          </a:prstGeom>
          <a:noFill/>
        </p:spPr>
        <p:txBody>
          <a:bodyPr wrap="square">
            <a:spAutoFit/>
          </a:bodyPr>
          <a:lstStyle/>
          <a:p>
            <a:r>
              <a:rPr lang="en-US" sz="1050" b="1" dirty="0"/>
              <a:t>The Data Stories - Details</a:t>
            </a:r>
          </a:p>
          <a:p>
            <a:r>
              <a:rPr lang="en-US" sz="1050" dirty="0"/>
              <a:t>The following data stories came to light throughout this analysis:</a:t>
            </a:r>
          </a:p>
          <a:p>
            <a:pPr marL="171450" indent="-171450">
              <a:buFont typeface="Arial" panose="020B0604020202020204" pitchFamily="34" charset="0"/>
              <a:buChar char="•"/>
            </a:pPr>
            <a:r>
              <a:rPr lang="en-US" sz="1050" dirty="0"/>
              <a:t>In 2015-2018, there were an aggregate total of 151.269 accidents and 593.391 casualties.</a:t>
            </a:r>
          </a:p>
          <a:p>
            <a:pPr marL="171450" indent="-171450">
              <a:buFont typeface="Arial" panose="020B0604020202020204" pitchFamily="34" charset="0"/>
              <a:buChar char="•"/>
            </a:pPr>
            <a:r>
              <a:rPr lang="en-US" sz="1050" dirty="0"/>
              <a:t>Accidents decreased dramatically during these years, possibly indicating a combination of safer vehicles, driver awareness, new laws, and other factors.</a:t>
            </a:r>
          </a:p>
          <a:p>
            <a:pPr marL="171450" indent="-171450">
              <a:buFont typeface="Arial" panose="020B0604020202020204" pitchFamily="34" charset="0"/>
              <a:buChar char="•"/>
            </a:pPr>
            <a:r>
              <a:rPr lang="en-US" sz="1050" dirty="0"/>
              <a:t>There were no indications that any particular month or season was more dangerous.</a:t>
            </a:r>
          </a:p>
          <a:p>
            <a:pPr marL="171450" indent="-171450">
              <a:buFont typeface="Arial" panose="020B0604020202020204" pitchFamily="34" charset="0"/>
              <a:buChar char="•"/>
            </a:pPr>
            <a:r>
              <a:rPr lang="en-US" sz="1050" dirty="0"/>
              <a:t>Weekdays are the most dangerous, especially Fridays.</a:t>
            </a:r>
          </a:p>
          <a:p>
            <a:pPr marL="171450" indent="-171450">
              <a:buFont typeface="Arial" panose="020B0604020202020204" pitchFamily="34" charset="0"/>
              <a:buChar char="•"/>
            </a:pPr>
            <a:r>
              <a:rPr lang="en-US" sz="1050" dirty="0"/>
              <a:t>While Fatal and Serious accidents do not show a preference for the day of the week, Slight injuries are reported at higher frequency on weekdays, with the highest on Fridays. Although the number of accidents have steadily dropped from 2015-2018 (the timeframe of the study).</a:t>
            </a:r>
          </a:p>
          <a:p>
            <a:pPr marL="171450" indent="-171450">
              <a:buFont typeface="Arial" panose="020B0604020202020204" pitchFamily="34" charset="0"/>
              <a:buChar char="•"/>
            </a:pPr>
            <a:r>
              <a:rPr lang="en-US" sz="1050" dirty="0"/>
              <a:t>Afternoon and Evening Commutes are most dangerous. The hours of 1p to 5p are the most likely times for an accident, followed closely by the hours of 5p to 8p. Most accidents occurred during daylight, following by well lit nights, which coincides with these findings.</a:t>
            </a:r>
          </a:p>
          <a:p>
            <a:pPr marL="171450" indent="-171450">
              <a:buFont typeface="Arial" panose="020B0604020202020204" pitchFamily="34" charset="0"/>
              <a:buChar char="•"/>
            </a:pPr>
            <a:r>
              <a:rPr lang="en-US" sz="1050" i="1" dirty="0"/>
              <a:t>Note: the "Evening Late/Late Night" categories could have been spread across times better. This was an oversight and would be corrected upon an updated version.</a:t>
            </a:r>
            <a:r>
              <a:rPr lang="en-US" sz="1050" dirty="0"/>
              <a:t> </a:t>
            </a:r>
          </a:p>
          <a:p>
            <a:pPr marL="171450" indent="-171450">
              <a:buFont typeface="Arial" panose="020B0604020202020204" pitchFamily="34" charset="0"/>
              <a:buChar char="•"/>
            </a:pPr>
            <a:r>
              <a:rPr lang="en-US" sz="1050" dirty="0"/>
              <a:t>Types of Roads and Lanes did not show any particularly interesting patterns, but two maps were included as reference.</a:t>
            </a:r>
          </a:p>
          <a:p>
            <a:pPr marL="171450" indent="-171450">
              <a:buFont typeface="Arial" panose="020B0604020202020204" pitchFamily="34" charset="0"/>
              <a:buChar char="•"/>
            </a:pPr>
            <a:r>
              <a:rPr lang="en-US" sz="1050" dirty="0"/>
              <a:t>While there were more male drivers than female, and more male casualties than female, the distribution of injuries Fatal, Serious, and Slight were correlated to those numbers and did not reveal anything interesting.</a:t>
            </a:r>
          </a:p>
          <a:p>
            <a:pPr marL="171450" indent="-171450">
              <a:buFont typeface="Arial" panose="020B0604020202020204" pitchFamily="34" charset="0"/>
              <a:buChar char="•"/>
            </a:pPr>
            <a:r>
              <a:rPr lang="en-US" sz="1050" dirty="0"/>
              <a:t>However, while males were the driver more often, females were injured as passengers more often. And rear-seat injuries were far less common than front seat injuries.</a:t>
            </a:r>
          </a:p>
          <a:p>
            <a:pPr marL="171450" indent="-171450">
              <a:buFont typeface="Arial" panose="020B0604020202020204" pitchFamily="34" charset="0"/>
              <a:buChar char="•"/>
            </a:pPr>
            <a:r>
              <a:rPr lang="en-US" sz="1050" dirty="0"/>
              <a:t>One vehicle Manoeuvre shows to be involved in more accidents than any other, "Going ahead", which indicates a state known as Road Hypnosis.[@shi2023]</a:t>
            </a:r>
          </a:p>
          <a:p>
            <a:pPr marL="171450" indent="-171450">
              <a:buFont typeface="Arial" panose="020B0604020202020204" pitchFamily="34" charset="0"/>
              <a:buChar char="•"/>
            </a:pPr>
            <a:r>
              <a:rPr lang="en-US" sz="1050" dirty="0"/>
              <a:t>Ages: While at first ages seem to show more accidents for those 26-35 with a bell curve on either side, this also correlates with the working population. Therefore, this may only be a reflection and not an indication. When comparing this to the population data (from WikiMedia Commons), this guess held true.</a:t>
            </a:r>
          </a:p>
          <a:p>
            <a:pPr marL="171450" indent="-171450">
              <a:buFont typeface="Arial" panose="020B0604020202020204" pitchFamily="34" charset="0"/>
              <a:buChar char="•"/>
            </a:pPr>
            <a:r>
              <a:rPr lang="en-US" sz="1050" dirty="0"/>
              <a:t>Speed Limit: One speed limit (30 MPH (or is that KMH?) has a higher representation of accidents than all others. This seems highly correlated with the fact that most accidents occur in urban city areas and during afternoon or commute hours.</a:t>
            </a:r>
          </a:p>
          <a:p>
            <a:pPr marL="171450" indent="-171450">
              <a:buFont typeface="Arial" panose="020B0604020202020204" pitchFamily="34" charset="0"/>
              <a:buChar char="•"/>
            </a:pPr>
            <a:r>
              <a:rPr lang="en-US" sz="1050" dirty="0"/>
              <a:t>Vehicles 26-35 years old played an outsized role in accidents, however, the age bands showed a bell curve, which is likely an indication of the population of vehicles available for accident incidents.</a:t>
            </a:r>
          </a:p>
          <a:p>
            <a:pPr marL="171450" indent="-171450">
              <a:buFont typeface="Arial" panose="020B0604020202020204" pitchFamily="34" charset="0"/>
              <a:buChar char="•"/>
            </a:pPr>
            <a:r>
              <a:rPr lang="en-US" sz="1050" dirty="0"/>
              <a:t>The Index of Multiple Deprivation (IMD) did show that accidents in deprived regions were higher, this may reflect multiple factors including access to safer vehicles and local budgets for road maintenance.</a:t>
            </a:r>
          </a:p>
          <a:p>
            <a:pPr marL="171450" indent="-171450">
              <a:buFont typeface="Arial" panose="020B0604020202020204" pitchFamily="34" charset="0"/>
              <a:buChar char="•"/>
            </a:pPr>
            <a:r>
              <a:rPr lang="en-US" sz="1050" dirty="0"/>
              <a:t>Accidents involving one vehicle were most common, followed by those involving two, with a representation for third vehicles. Very few involved more than three. </a:t>
            </a:r>
          </a:p>
          <a:p>
            <a:pPr marL="171450" indent="-171450">
              <a:buFont typeface="Arial" panose="020B0604020202020204" pitchFamily="34" charset="0"/>
              <a:buChar char="•"/>
            </a:pPr>
            <a:r>
              <a:rPr lang="en-US" sz="1050" dirty="0"/>
              <a:t>Surprisingly, most accidents occurred with one vehicle in daylight hours on dry single-lane roads, while driving straight ahead (not while navigating a turn or intersection).</a:t>
            </a:r>
          </a:p>
          <a:p>
            <a:pPr marL="171450" indent="-171450">
              <a:buFont typeface="Arial" panose="020B0604020202020204" pitchFamily="34" charset="0"/>
              <a:buChar char="•"/>
            </a:pPr>
            <a:r>
              <a:rPr lang="en-US" sz="1050" dirty="0"/>
              <a:t>This reminded me of a term I had heard called Road Hypnosis; which is especially important in North Idaho, USA. This occurs when the driver is taking a well-known route and driving straight ahead. The human brain has evolved to only store important information, and a well-known straight route does not fall into this category. The brain goes into a form of autopilot, and drivers sometimes tell stories of having arrived at home after work without remembering the drive. In this auto-pilot state, one can miss clues that something has changed or even drift off the road entirely.</a:t>
            </a:r>
          </a:p>
        </p:txBody>
      </p:sp>
    </p:spTree>
    <p:extLst>
      <p:ext uri="{BB962C8B-B14F-4D97-AF65-F5344CB8AC3E}">
        <p14:creationId xmlns:p14="http://schemas.microsoft.com/office/powerpoint/2010/main" val="211045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755765-4E18-99C5-0647-CE43F3BBC006}"/>
              </a:ext>
            </a:extLst>
          </p:cNvPr>
          <p:cNvSpPr txBox="1"/>
          <p:nvPr/>
        </p:nvSpPr>
        <p:spPr>
          <a:xfrm>
            <a:off x="2616926" y="330925"/>
            <a:ext cx="6958148" cy="646331"/>
          </a:xfrm>
          <a:prstGeom prst="rect">
            <a:avLst/>
          </a:prstGeom>
          <a:noFill/>
        </p:spPr>
        <p:txBody>
          <a:bodyPr wrap="square" rtlCol="0">
            <a:spAutoFit/>
          </a:bodyPr>
          <a:lstStyle/>
          <a:p>
            <a:pPr algn="ctr"/>
            <a:r>
              <a:rPr lang="en-US" sz="3600" dirty="0"/>
              <a:t>Appendix – Data Analysis Details</a:t>
            </a:r>
          </a:p>
        </p:txBody>
      </p:sp>
      <p:sp>
        <p:nvSpPr>
          <p:cNvPr id="8" name="TextBox 7">
            <a:extLst>
              <a:ext uri="{FF2B5EF4-FFF2-40B4-BE49-F238E27FC236}">
                <a16:creationId xmlns:a16="http://schemas.microsoft.com/office/drawing/2014/main" id="{752E9D86-A251-2771-1432-AAFB4EFFB323}"/>
              </a:ext>
            </a:extLst>
          </p:cNvPr>
          <p:cNvSpPr txBox="1"/>
          <p:nvPr/>
        </p:nvSpPr>
        <p:spPr>
          <a:xfrm>
            <a:off x="2486297" y="1084447"/>
            <a:ext cx="6096000" cy="4985980"/>
          </a:xfrm>
          <a:prstGeom prst="rect">
            <a:avLst/>
          </a:prstGeom>
          <a:noFill/>
        </p:spPr>
        <p:txBody>
          <a:bodyPr wrap="square">
            <a:spAutoFit/>
          </a:bodyPr>
          <a:lstStyle/>
          <a:p>
            <a:r>
              <a:rPr lang="en-US" b="1" dirty="0"/>
              <a:t>Technical Review</a:t>
            </a:r>
            <a:r>
              <a:rPr lang="en-US" dirty="0"/>
              <a:t>:</a:t>
            </a:r>
          </a:p>
          <a:p>
            <a:pPr lvl="1"/>
            <a:r>
              <a:rPr lang="en-US" sz="1600" i="1" dirty="0"/>
              <a:t>For those wanting to review the more detailed technical review.</a:t>
            </a:r>
          </a:p>
          <a:p>
            <a:pPr lvl="2">
              <a:buFont typeface="Arial" panose="020B0604020202020204" pitchFamily="34" charset="0"/>
              <a:buChar char="•"/>
            </a:pPr>
            <a:r>
              <a:rPr lang="en-US" dirty="0"/>
              <a:t> Web Based: </a:t>
            </a:r>
            <a:r>
              <a:rPr lang="en-US" dirty="0">
                <a:hlinkClick r:id="rId2" tooltip="UK Road Safety, Technical Analysis, Darrell Wolfe, (Temporary Demo Page - Topos Creative, LLC)"/>
              </a:rPr>
              <a:t>UK Road Safety, Technical Analysis, Darrell Wolfe, (Temporary Demo Page - </a:t>
            </a:r>
            <a:r>
              <a:rPr lang="en-US" dirty="0" err="1">
                <a:hlinkClick r:id="rId2" tooltip="UK Road Safety, Technical Analysis, Darrell Wolfe, (Temporary Demo Page - Topos Creative, LLC)"/>
              </a:rPr>
              <a:t>Topos</a:t>
            </a:r>
            <a:r>
              <a:rPr lang="en-US" dirty="0">
                <a:hlinkClick r:id="rId2" tooltip="UK Road Safety, Technical Analysis, Darrell Wolfe, (Temporary Demo Page - Topos Creative, LLC)"/>
              </a:rPr>
              <a:t> Creative, LLC)</a:t>
            </a:r>
            <a:endParaRPr lang="en-US" dirty="0"/>
          </a:p>
          <a:p>
            <a:pPr lvl="2"/>
            <a:endParaRPr lang="en-US" dirty="0"/>
          </a:p>
          <a:p>
            <a:pPr lvl="2">
              <a:buFont typeface="Arial" panose="020B0604020202020204" pitchFamily="34" charset="0"/>
              <a:buChar char="•"/>
            </a:pPr>
            <a:r>
              <a:rPr lang="en-US" dirty="0"/>
              <a:t> Word/PDF: </a:t>
            </a:r>
            <a:r>
              <a:rPr lang="en-US" dirty="0">
                <a:hlinkClick r:id="rId3" tooltip="Google Drive: Word Doc &amp; PDF Doc"/>
              </a:rPr>
              <a:t>Google Drive: Word Doc &amp; PDF Doc</a:t>
            </a:r>
            <a:endParaRPr lang="en-US" dirty="0"/>
          </a:p>
          <a:p>
            <a:pPr>
              <a:buFont typeface="Arial" panose="020B0604020202020204" pitchFamily="34" charset="0"/>
              <a:buChar char="•"/>
            </a:pPr>
            <a:endParaRPr lang="en-US" dirty="0"/>
          </a:p>
          <a:p>
            <a:r>
              <a:rPr lang="en-US" b="1" dirty="0"/>
              <a:t>Tableau Public</a:t>
            </a:r>
            <a:r>
              <a:rPr lang="en-US" dirty="0"/>
              <a:t>:</a:t>
            </a:r>
          </a:p>
          <a:p>
            <a:pPr lvl="1"/>
            <a:r>
              <a:rPr lang="en-US" dirty="0">
                <a:hlinkClick r:id="rId4"/>
              </a:rPr>
              <a:t>Link Here</a:t>
            </a:r>
            <a:endParaRPr lang="en-US" dirty="0"/>
          </a:p>
          <a:p>
            <a:endParaRPr lang="en-US" dirty="0"/>
          </a:p>
          <a:p>
            <a:r>
              <a:rPr lang="en-US" b="1" dirty="0"/>
              <a:t>GitHub</a:t>
            </a:r>
            <a:r>
              <a:rPr lang="en-US" dirty="0"/>
              <a:t>:</a:t>
            </a:r>
          </a:p>
          <a:p>
            <a:pPr lvl="1"/>
            <a:r>
              <a:rPr lang="en-US" dirty="0">
                <a:hlinkClick r:id="rId5" tooltip="GitHub_UK Road Safety Repo"/>
              </a:rPr>
              <a:t>- </a:t>
            </a:r>
            <a:r>
              <a:rPr lang="en-US" dirty="0" err="1">
                <a:hlinkClick r:id="rId5" tooltip="GitHub_UK Road Safety Repo"/>
              </a:rPr>
              <a:t>GitHub_UK</a:t>
            </a:r>
            <a:r>
              <a:rPr lang="en-US" dirty="0">
                <a:hlinkClick r:id="rId5" tooltip="GitHub_UK Road Safety Repo"/>
              </a:rPr>
              <a:t> Road Safety Repo</a:t>
            </a:r>
            <a:endParaRPr lang="en-US" dirty="0"/>
          </a:p>
          <a:p>
            <a:endParaRPr lang="en-US" dirty="0"/>
          </a:p>
          <a:p>
            <a:r>
              <a:rPr lang="en-US" b="1" dirty="0"/>
              <a:t>Google Drive</a:t>
            </a:r>
            <a:r>
              <a:rPr lang="en-US" dirty="0"/>
              <a:t>: </a:t>
            </a:r>
          </a:p>
          <a:p>
            <a:pPr lvl="1"/>
            <a:r>
              <a:rPr lang="en-US" sz="1600" i="1" dirty="0"/>
              <a:t>Link to files used for this exercise, including the Power Query transformation and re-organized CSVs. </a:t>
            </a:r>
          </a:p>
          <a:p>
            <a:pPr lvl="1"/>
            <a:r>
              <a:rPr lang="en-US" dirty="0">
                <a:hlinkClick r:id="rId6" tooltip="UK Road Safety, Darrell Wolfe Analysis, Google Drive Files"/>
              </a:rPr>
              <a:t>- UK Road Safety, Darrell Wolfe Analysis, Google Drive Files</a:t>
            </a:r>
            <a:endParaRPr lang="en-US" dirty="0"/>
          </a:p>
        </p:txBody>
      </p:sp>
    </p:spTree>
    <p:extLst>
      <p:ext uri="{BB962C8B-B14F-4D97-AF65-F5344CB8AC3E}">
        <p14:creationId xmlns:p14="http://schemas.microsoft.com/office/powerpoint/2010/main" val="197937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1EFF2-2B7B-1CED-5DA7-C26ECDB659F8}"/>
              </a:ext>
            </a:extLst>
          </p:cNvPr>
          <p:cNvSpPr txBox="1"/>
          <p:nvPr/>
        </p:nvSpPr>
        <p:spPr>
          <a:xfrm>
            <a:off x="535577" y="2506456"/>
            <a:ext cx="11120846" cy="1569660"/>
          </a:xfrm>
          <a:prstGeom prst="rect">
            <a:avLst/>
          </a:prstGeom>
          <a:noFill/>
        </p:spPr>
        <p:txBody>
          <a:bodyPr wrap="square" rtlCol="0">
            <a:spAutoFit/>
          </a:bodyPr>
          <a:lstStyle/>
          <a:p>
            <a:r>
              <a:rPr lang="en-US" sz="3200" dirty="0">
                <a:solidFill>
                  <a:srgbClr val="C00000"/>
                </a:solidFill>
              </a:rPr>
              <a:t>If you knew you were going to get into an accident on your commute home tonight, but you could prevent it, would you want to know how?</a:t>
            </a:r>
          </a:p>
        </p:txBody>
      </p:sp>
      <p:sp>
        <p:nvSpPr>
          <p:cNvPr id="4" name="TextBox 3">
            <a:extLst>
              <a:ext uri="{FF2B5EF4-FFF2-40B4-BE49-F238E27FC236}">
                <a16:creationId xmlns:a16="http://schemas.microsoft.com/office/drawing/2014/main" id="{257E4944-DAB1-0300-5541-769259EAABB9}"/>
              </a:ext>
            </a:extLst>
          </p:cNvPr>
          <p:cNvSpPr txBox="1"/>
          <p:nvPr/>
        </p:nvSpPr>
        <p:spPr>
          <a:xfrm>
            <a:off x="1824445" y="1025244"/>
            <a:ext cx="9257212" cy="923330"/>
          </a:xfrm>
          <a:prstGeom prst="rect">
            <a:avLst/>
          </a:prstGeom>
          <a:noFill/>
        </p:spPr>
        <p:txBody>
          <a:bodyPr wrap="square" rtlCol="0">
            <a:spAutoFit/>
          </a:bodyPr>
          <a:lstStyle/>
          <a:p>
            <a:r>
              <a:rPr lang="en-US" sz="5400" dirty="0"/>
              <a:t>Can we prevent an accident?</a:t>
            </a:r>
          </a:p>
        </p:txBody>
      </p:sp>
      <p:sp>
        <p:nvSpPr>
          <p:cNvPr id="5" name="TextBox 4">
            <a:extLst>
              <a:ext uri="{FF2B5EF4-FFF2-40B4-BE49-F238E27FC236}">
                <a16:creationId xmlns:a16="http://schemas.microsoft.com/office/drawing/2014/main" id="{32F54929-4D6A-2387-19EB-29480B019BC8}"/>
              </a:ext>
            </a:extLst>
          </p:cNvPr>
          <p:cNvSpPr txBox="1"/>
          <p:nvPr/>
        </p:nvSpPr>
        <p:spPr>
          <a:xfrm>
            <a:off x="148045" y="5191880"/>
            <a:ext cx="10406743" cy="1446550"/>
          </a:xfrm>
          <a:prstGeom prst="rect">
            <a:avLst/>
          </a:prstGeom>
          <a:noFill/>
        </p:spPr>
        <p:txBody>
          <a:bodyPr wrap="square" rtlCol="0">
            <a:spAutoFit/>
          </a:bodyPr>
          <a:lstStyle/>
          <a:p>
            <a:r>
              <a:rPr lang="en-US" dirty="0">
                <a:solidFill>
                  <a:schemeClr val="bg1">
                    <a:lumMod val="50000"/>
                  </a:schemeClr>
                </a:solidFill>
              </a:rPr>
              <a:t>Disclaimers:</a:t>
            </a:r>
          </a:p>
          <a:p>
            <a:pPr marL="285750" indent="-285750">
              <a:buFont typeface="Arial" panose="020B0604020202020204" pitchFamily="34" charset="0"/>
              <a:buChar char="•"/>
            </a:pPr>
            <a:r>
              <a:rPr lang="en-US" sz="1400" dirty="0">
                <a:solidFill>
                  <a:schemeClr val="bg1">
                    <a:lumMod val="50000"/>
                  </a:schemeClr>
                </a:solidFill>
              </a:rPr>
              <a:t>Incomplete data or missing values are present in several measures, leading to an incomplete representation of all accidents within those metrics.</a:t>
            </a:r>
          </a:p>
          <a:p>
            <a:pPr marL="285750" indent="-285750">
              <a:buFont typeface="Arial" panose="020B0604020202020204" pitchFamily="34" charset="0"/>
              <a:buChar char="•"/>
            </a:pPr>
            <a:r>
              <a:rPr lang="en-US" sz="1400" dirty="0">
                <a:solidFill>
                  <a:schemeClr val="bg1">
                    <a:lumMod val="50000"/>
                  </a:schemeClr>
                </a:solidFill>
              </a:rPr>
              <a:t>The following slides represent the question “Does this tell me anything?” Therefore, some slides will reflect that a particular measure is not significant, while others may indicate something interesting or useful. Sometimes it is the items that do not show a trend that surprised me most.</a:t>
            </a:r>
          </a:p>
        </p:txBody>
      </p:sp>
    </p:spTree>
    <p:extLst>
      <p:ext uri="{BB962C8B-B14F-4D97-AF65-F5344CB8AC3E}">
        <p14:creationId xmlns:p14="http://schemas.microsoft.com/office/powerpoint/2010/main" val="290199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549A41F-3A47-CA43-FFD0-B3F7E76D6379}"/>
              </a:ext>
            </a:extLst>
          </p:cNvPr>
          <p:cNvGraphicFramePr/>
          <p:nvPr>
            <p:extLst>
              <p:ext uri="{D42A27DB-BD31-4B8C-83A1-F6EECF244321}">
                <p14:modId xmlns:p14="http://schemas.microsoft.com/office/powerpoint/2010/main" val="1972553019"/>
              </p:ext>
            </p:extLst>
          </p:nvPr>
        </p:nvGraphicFramePr>
        <p:xfrm>
          <a:off x="2850544" y="1100062"/>
          <a:ext cx="6336937" cy="465787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A271516-06D4-E016-0D73-A35C167CBB56}"/>
              </a:ext>
            </a:extLst>
          </p:cNvPr>
          <p:cNvSpPr txBox="1"/>
          <p:nvPr/>
        </p:nvSpPr>
        <p:spPr>
          <a:xfrm>
            <a:off x="4157219" y="453731"/>
            <a:ext cx="3723588" cy="646331"/>
          </a:xfrm>
          <a:prstGeom prst="rect">
            <a:avLst/>
          </a:prstGeom>
          <a:noFill/>
        </p:spPr>
        <p:txBody>
          <a:bodyPr wrap="square" rtlCol="0">
            <a:spAutoFit/>
          </a:bodyPr>
          <a:lstStyle/>
          <a:p>
            <a:pPr algn="ctr"/>
            <a:r>
              <a:rPr lang="en-US" b="1" dirty="0"/>
              <a:t>THE UK ROAD SAFETY DATASET</a:t>
            </a:r>
          </a:p>
          <a:p>
            <a:pPr algn="ctr"/>
            <a:r>
              <a:rPr lang="en-US" dirty="0"/>
              <a:t>2015 - 2018</a:t>
            </a:r>
          </a:p>
        </p:txBody>
      </p:sp>
      <p:sp>
        <p:nvSpPr>
          <p:cNvPr id="10" name="TextBox 9">
            <a:extLst>
              <a:ext uri="{FF2B5EF4-FFF2-40B4-BE49-F238E27FC236}">
                <a16:creationId xmlns:a16="http://schemas.microsoft.com/office/drawing/2014/main" id="{6D619674-7E4D-82AD-AAE2-EDF512D430B0}"/>
              </a:ext>
            </a:extLst>
          </p:cNvPr>
          <p:cNvSpPr txBox="1"/>
          <p:nvPr/>
        </p:nvSpPr>
        <p:spPr>
          <a:xfrm>
            <a:off x="243840" y="6219603"/>
            <a:ext cx="8133806" cy="369332"/>
          </a:xfrm>
          <a:prstGeom prst="rect">
            <a:avLst/>
          </a:prstGeom>
          <a:noFill/>
        </p:spPr>
        <p:txBody>
          <a:bodyPr wrap="square" rtlCol="0">
            <a:spAutoFit/>
          </a:bodyPr>
          <a:lstStyle/>
          <a:p>
            <a:r>
              <a:rPr lang="en-US" i="1" dirty="0">
                <a:solidFill>
                  <a:schemeClr val="tx1">
                    <a:lumMod val="50000"/>
                    <a:lumOff val="50000"/>
                  </a:schemeClr>
                </a:solidFill>
              </a:rPr>
              <a:t>Note: Data from 2019 was collected but unverified. Therefore, left out of this analysis.</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Year over Year">
            <a:extLst>
              <a:ext uri="{FF2B5EF4-FFF2-40B4-BE49-F238E27FC236}">
                <a16:creationId xmlns:a16="http://schemas.microsoft.com/office/drawing/2014/main" id="{48567B9F-69F1-4A76-ACF9-59B2C13F7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14" y="0"/>
            <a:ext cx="1173757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easons">
            <a:extLst>
              <a:ext uri="{FF2B5EF4-FFF2-40B4-BE49-F238E27FC236}">
                <a16:creationId xmlns:a16="http://schemas.microsoft.com/office/drawing/2014/main" id="{57792633-D35F-40EA-9E0F-C3FC88189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504" y="0"/>
            <a:ext cx="832699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Time Groups">
            <a:extLst>
              <a:ext uri="{FF2B5EF4-FFF2-40B4-BE49-F238E27FC236}">
                <a16:creationId xmlns:a16="http://schemas.microsoft.com/office/drawing/2014/main" id="{2449046B-E9BC-48CB-818C-C2B47D10C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692" y="0"/>
            <a:ext cx="8440616"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everity_Days_Bar">
            <a:extLst>
              <a:ext uri="{FF2B5EF4-FFF2-40B4-BE49-F238E27FC236}">
                <a16:creationId xmlns:a16="http://schemas.microsoft.com/office/drawing/2014/main" id="{4C26F2BC-9A61-49D4-8084-0E84EFC76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0535"/>
            <a:ext cx="12192000" cy="369692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Map_RoadTypes">
            <a:extLst>
              <a:ext uri="{FF2B5EF4-FFF2-40B4-BE49-F238E27FC236}">
                <a16:creationId xmlns:a16="http://schemas.microsoft.com/office/drawing/2014/main" id="{0F82B7FA-5629-4184-9E27-3CF40F12B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9221"/>
            <a:ext cx="12192000" cy="5059557"/>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TotalTime>
  <Words>1548</Words>
  <Application>Microsoft Office PowerPoint</Application>
  <PresentationFormat>Widescreen</PresentationFormat>
  <Paragraphs>136</Paragraphs>
  <Slides>28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Arial</vt:lpstr>
      <vt:lpstr>Calibri</vt:lpstr>
      <vt:lpstr>Calibri Light</vt:lpstr>
      <vt:lpstr>Linux Libertine</vt:lpstr>
      <vt:lpstr>Segoe UI</vt:lpstr>
      <vt:lpstr>Office Theme</vt:lpstr>
      <vt:lpstr>UK Road Safety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Road Safety Data</dc:title>
  <dc:creator>Darrell Wolfe</dc:creator>
  <cp:lastModifiedBy>Darrell G Wolfe</cp:lastModifiedBy>
  <cp:revision>18</cp:revision>
  <dcterms:created xsi:type="dcterms:W3CDTF">2023-09-05T04:12:13Z</dcterms:created>
  <dcterms:modified xsi:type="dcterms:W3CDTF">2023-09-05T06:31:59Z</dcterms:modified>
</cp:coreProperties>
</file>