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4"/>
  </p:sldMasterIdLst>
  <p:notesMasterIdLst>
    <p:notesMasterId r:id="rId21"/>
  </p:notesMasterIdLst>
  <p:sldIdLst>
    <p:sldId id="257" r:id="rId5"/>
    <p:sldId id="258" r:id="rId6"/>
    <p:sldId id="259" r:id="rId7"/>
    <p:sldId id="261" r:id="rId8"/>
    <p:sldId id="262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0" r:id="rId18"/>
    <p:sldId id="276" r:id="rId19"/>
    <p:sldId id="271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Format med tema 1 - dekorfärg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just format 3 - Dekorfär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llanmörkt format 4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81531" autoAdjust="0"/>
  </p:normalViewPr>
  <p:slideViewPr>
    <p:cSldViewPr snapToGrid="0" snapToObjects="1">
      <p:cViewPr varScale="1">
        <p:scale>
          <a:sx n="60" d="100"/>
          <a:sy n="60" d="100"/>
        </p:scale>
        <p:origin x="10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F348-792B-49FC-8D68-5132B8B47E4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DA53D-750D-485B-96DA-D77B8489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A53D-750D-485B-96DA-D77B84892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9162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968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77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60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73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1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338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32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177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07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349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47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01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79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065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54" y="2641101"/>
            <a:ext cx="7870092" cy="1698710"/>
          </a:xfrm>
          <a:prstGeom prst="rect">
            <a:avLst/>
          </a:prstGeom>
        </p:spPr>
      </p:pic>
      <p:sp>
        <p:nvSpPr>
          <p:cNvPr id="7" name="Platshållare för text 6"/>
          <p:cNvSpPr>
            <a:spLocks noGrp="1"/>
          </p:cNvSpPr>
          <p:nvPr>
            <p:ph type="body" sz="quarter" idx="10" hasCustomPrompt="1"/>
          </p:nvPr>
        </p:nvSpPr>
        <p:spPr>
          <a:xfrm>
            <a:off x="2160954" y="6102281"/>
            <a:ext cx="7870092" cy="6364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 err="1" smtClean="0"/>
              <a:t>förnamn.efternamn@advectas.se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71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Rubrik och innehål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Rubrik och innehå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vsnittsrubri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3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7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4_Avsnittsrubri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2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lutsbild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6054" y="1997746"/>
            <a:ext cx="10543863" cy="977195"/>
          </a:xfrm>
        </p:spPr>
        <p:txBody>
          <a:bodyPr anchor="b">
            <a:normAutofit/>
          </a:bodyPr>
          <a:lstStyle>
            <a:lvl1pPr algn="ctr">
              <a:defRPr sz="4267">
                <a:solidFill>
                  <a:schemeClr val="bg2"/>
                </a:solidFill>
                <a:latin typeface="+mn-lt"/>
                <a:cs typeface="Arial"/>
              </a:defRPr>
            </a:lvl1pPr>
          </a:lstStyle>
          <a:p>
            <a:r>
              <a:rPr lang="en-US" dirty="0" err="1" smtClean="0"/>
              <a:t>kontakt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120" y="5111262"/>
            <a:ext cx="3893760" cy="836933"/>
          </a:xfrm>
          <a:prstGeom prst="rect">
            <a:avLst/>
          </a:prstGeom>
        </p:spPr>
      </p:pic>
      <p:sp>
        <p:nvSpPr>
          <p:cNvPr id="9" name="Platshållare för text 8"/>
          <p:cNvSpPr>
            <a:spLocks noGrp="1"/>
          </p:cNvSpPr>
          <p:nvPr>
            <p:ph type="body" sz="quarter" idx="10" hasCustomPrompt="1"/>
          </p:nvPr>
        </p:nvSpPr>
        <p:spPr>
          <a:xfrm>
            <a:off x="787330" y="3185957"/>
            <a:ext cx="10542587" cy="855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 smtClean="0"/>
              <a:t>Kontaktuppgift</a:t>
            </a:r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9120" y="5111262"/>
            <a:ext cx="3893760" cy="8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56" y="2641101"/>
            <a:ext cx="7870087" cy="1698710"/>
          </a:xfrm>
          <a:prstGeom prst="rect">
            <a:avLst/>
          </a:prstGeom>
        </p:spPr>
      </p:pic>
      <p:sp>
        <p:nvSpPr>
          <p:cNvPr id="3" name="Platshållare för text 6"/>
          <p:cNvSpPr>
            <a:spLocks noGrp="1"/>
          </p:cNvSpPr>
          <p:nvPr>
            <p:ph type="body" sz="quarter" idx="10" hasCustomPrompt="1"/>
          </p:nvPr>
        </p:nvSpPr>
        <p:spPr>
          <a:xfrm>
            <a:off x="2160954" y="6102281"/>
            <a:ext cx="7870092" cy="6364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sv-SE" dirty="0" err="1" smtClean="0"/>
              <a:t>förnamn.efternamn@advectas.se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25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8" y="1353922"/>
            <a:ext cx="9701069" cy="1492132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 hasCustomPrompt="1"/>
          </p:nvPr>
        </p:nvSpPr>
        <p:spPr>
          <a:xfrm>
            <a:off x="1251679" y="3320716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6589" y="3332748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sp>
        <p:nvSpPr>
          <p:cNvPr id="10" name="Platshållare för text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41499" y="3320716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ubrik och innehål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Rubrik och innehå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2385"/>
            <a:ext cx="10515600" cy="1492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56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78" r:id="rId5"/>
    <p:sldLayoutId id="2147483776" r:id="rId6"/>
    <p:sldLayoutId id="214748377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4" r:id="rId13"/>
    <p:sldLayoutId id="2147483773" r:id="rId14"/>
    <p:sldLayoutId id="2147483779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Clr>
          <a:schemeClr val="tx1"/>
        </a:buClr>
        <a:buNone/>
        <a:defRPr sz="4400" b="0" kern="1200" cap="all" spc="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28142"/>
            <a:ext cx="12192000" cy="2928620"/>
          </a:xfrm>
        </p:spPr>
        <p:txBody>
          <a:bodyPr>
            <a:normAutofit/>
          </a:bodyPr>
          <a:lstStyle/>
          <a:p>
            <a:pPr algn="ctr"/>
            <a:endParaRPr lang="sv-SE" sz="4800" dirty="0" smtClean="0"/>
          </a:p>
          <a:p>
            <a:pPr algn="ctr"/>
            <a:r>
              <a:rPr lang="sv-SE" sz="4800" dirty="0" err="1" smtClean="0"/>
              <a:t>Introduction</a:t>
            </a:r>
            <a:r>
              <a:rPr lang="sv-SE" sz="4800" dirty="0" smtClean="0"/>
              <a:t> to </a:t>
            </a:r>
            <a:r>
              <a:rPr lang="sv-SE" sz="4800" dirty="0" err="1" smtClean="0"/>
              <a:t>Python</a:t>
            </a:r>
            <a:endParaRPr lang="sv-SE" sz="4800" dirty="0" smtClean="0"/>
          </a:p>
          <a:p>
            <a:pPr algn="ctr"/>
            <a:r>
              <a:rPr lang="sv-SE" sz="2800" dirty="0" smtClean="0">
                <a:solidFill>
                  <a:schemeClr val="tx2"/>
                </a:solidFill>
              </a:rPr>
              <a:t>Darrel Robinson</a:t>
            </a:r>
            <a:br>
              <a:rPr lang="sv-SE" sz="2800" dirty="0" smtClean="0">
                <a:solidFill>
                  <a:schemeClr val="tx2"/>
                </a:solidFill>
              </a:rPr>
            </a:br>
            <a:r>
              <a:rPr lang="sv-SE" sz="2800" dirty="0" smtClean="0">
                <a:solidFill>
                  <a:schemeClr val="tx2"/>
                </a:solidFill>
              </a:rPr>
              <a:t>darrel.robinson@advectas.se</a:t>
            </a:r>
          </a:p>
          <a:p>
            <a:pPr algn="ctr"/>
            <a:endParaRPr lang="sv-SE" sz="2800" dirty="0">
              <a:solidFill>
                <a:schemeClr val="tx2"/>
              </a:solidFill>
            </a:endParaRPr>
          </a:p>
          <a:p>
            <a:endParaRPr lang="sv-SE" sz="4800" dirty="0"/>
          </a:p>
        </p:txBody>
      </p:sp>
    </p:spTree>
    <p:extLst>
      <p:ext uri="{BB962C8B-B14F-4D97-AF65-F5344CB8AC3E}">
        <p14:creationId xmlns:p14="http://schemas.microsoft.com/office/powerpoint/2010/main" val="1541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r>
              <a:rPr lang="sv-SE" dirty="0" smtClean="0"/>
              <a:t>: </a:t>
            </a:r>
            <a:r>
              <a:rPr lang="sv-SE" dirty="0" err="1" smtClean="0"/>
              <a:t>answer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293544"/>
            <a:ext cx="10077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smtClean="0"/>
              <a:t>a = 5</a:t>
            </a:r>
          </a:p>
          <a:p>
            <a:pPr marL="234950" lvl="0" indent="-220663"/>
            <a:r>
              <a:rPr lang="sv-SE" dirty="0"/>
              <a:t>b</a:t>
            </a:r>
            <a:r>
              <a:rPr lang="sv-SE" dirty="0" smtClean="0"/>
              <a:t> = 10</a:t>
            </a:r>
          </a:p>
          <a:p>
            <a:pPr marL="234950" lvl="0" indent="-220663"/>
            <a:r>
              <a:rPr lang="sv-SE" dirty="0"/>
              <a:t>c</a:t>
            </a:r>
            <a:r>
              <a:rPr lang="sv-SE" dirty="0" smtClean="0"/>
              <a:t> = 7</a:t>
            </a:r>
          </a:p>
          <a:p>
            <a:pPr marL="234950" lvl="0" indent="-220663"/>
            <a:r>
              <a:rPr lang="sv-SE" dirty="0" smtClean="0"/>
              <a:t>x = (a + b) * b / c</a:t>
            </a:r>
          </a:p>
          <a:p>
            <a:pPr marL="234950" lvl="0" indent="-220663"/>
            <a:endParaRPr lang="sv-SE" dirty="0"/>
          </a:p>
          <a:p>
            <a:pPr marL="234950" indent="-220663"/>
            <a:r>
              <a:rPr lang="en-US" dirty="0"/>
              <a:t>print("Adding", a, "and", b, "then multiplying by", b, "then dividing by", c,  "gives", x, ".  Rounded down to the nearest whole number gives", </a:t>
            </a:r>
            <a:r>
              <a:rPr lang="en-US" dirty="0" err="1"/>
              <a:t>int</a:t>
            </a:r>
            <a:r>
              <a:rPr lang="en-US" dirty="0"/>
              <a:t>(x), </a:t>
            </a:r>
            <a:r>
              <a:rPr lang="en-US" dirty="0" smtClean="0"/>
              <a:t>".")</a:t>
            </a:r>
          </a:p>
          <a:p>
            <a:pPr marL="234950" indent="-220663"/>
            <a:endParaRPr lang="sv-SE" dirty="0"/>
          </a:p>
          <a:p>
            <a:pPr marL="234950" indent="-220663"/>
            <a:endParaRPr lang="sv-SE" dirty="0" smtClean="0"/>
          </a:p>
          <a:p>
            <a:pPr marL="234950" indent="-220663"/>
            <a:r>
              <a:rPr lang="sv-SE" dirty="0" err="1" smtClean="0"/>
              <a:t>Now</a:t>
            </a:r>
            <a:r>
              <a:rPr lang="sv-SE" dirty="0" smtClean="0"/>
              <a:t> try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different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a, b, and/or c. 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the benefit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.  As new data </a:t>
            </a:r>
            <a:r>
              <a:rPr lang="sv-SE" dirty="0" err="1" smtClean="0"/>
              <a:t>comes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the system, </a:t>
            </a:r>
            <a:r>
              <a:rPr lang="sv-SE" dirty="0" err="1" smtClean="0"/>
              <a:t>your</a:t>
            </a:r>
            <a:r>
              <a:rPr lang="sv-SE" dirty="0" smtClean="0"/>
              <a:t> output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automatically</a:t>
            </a:r>
            <a:r>
              <a:rPr lang="sv-SE" dirty="0" smtClean="0"/>
              <a:t>.  </a:t>
            </a:r>
          </a:p>
          <a:p>
            <a:pPr marL="234950" indent="-220663"/>
            <a:endParaRPr lang="sv-SE" dirty="0"/>
          </a:p>
          <a:p>
            <a:pPr marL="300037" indent="-285750">
              <a:buFontTx/>
              <a:buChar char="-"/>
            </a:pPr>
            <a:r>
              <a:rPr lang="sv-SE" dirty="0" smtClean="0"/>
              <a:t>Order </a:t>
            </a:r>
            <a:r>
              <a:rPr lang="sv-SE" dirty="0" err="1" smtClean="0"/>
              <a:t>of</a:t>
            </a:r>
            <a:r>
              <a:rPr lang="sv-SE" dirty="0" smtClean="0"/>
              <a:t> operations </a:t>
            </a:r>
          </a:p>
          <a:p>
            <a:pPr marL="300037" indent="-285750">
              <a:buFontTx/>
              <a:buChar char="-"/>
            </a:pPr>
            <a:r>
              <a:rPr lang="sv-SE" dirty="0" err="1" smtClean="0"/>
              <a:t>Assigning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endParaRPr lang="sv-SE" dirty="0" smtClean="0"/>
          </a:p>
          <a:p>
            <a:pPr marL="300037" indent="-285750">
              <a:buFontTx/>
              <a:buChar char="-"/>
            </a:pPr>
            <a:r>
              <a:rPr lang="sv-SE" dirty="0" err="1" smtClean="0"/>
              <a:t>Combining</a:t>
            </a:r>
            <a:r>
              <a:rPr lang="sv-SE" dirty="0" smtClean="0"/>
              <a:t> different </a:t>
            </a:r>
            <a:r>
              <a:rPr lang="sv-SE" dirty="0" err="1" smtClean="0"/>
              <a:t>variable</a:t>
            </a:r>
            <a:r>
              <a:rPr lang="sv-SE" dirty="0" smtClean="0"/>
              <a:t> </a:t>
            </a:r>
            <a:r>
              <a:rPr lang="sv-SE" dirty="0" err="1" smtClean="0"/>
              <a:t>types</a:t>
            </a:r>
            <a:r>
              <a:rPr lang="sv-SE" dirty="0" smtClean="0"/>
              <a:t> in a print call</a:t>
            </a:r>
          </a:p>
          <a:p>
            <a:pPr marL="300037" indent="-285750">
              <a:buFontTx/>
              <a:buChar char="-"/>
            </a:pPr>
            <a:r>
              <a:rPr lang="sv-SE" dirty="0" err="1" smtClean="0"/>
              <a:t>Coercion</a:t>
            </a:r>
            <a:r>
              <a:rPr lang="sv-SE" dirty="0" smtClean="0"/>
              <a:t> to new </a:t>
            </a:r>
            <a:r>
              <a:rPr lang="sv-SE" dirty="0" err="1" smtClean="0"/>
              <a:t>variable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endParaRPr lang="sv-SE" dirty="0" smtClean="0"/>
          </a:p>
          <a:p>
            <a:pPr marL="300037" indent="-285750">
              <a:buFontTx/>
              <a:buChar char="-"/>
            </a:pPr>
            <a:endParaRPr lang="sv-SE" dirty="0"/>
          </a:p>
          <a:p>
            <a:pPr marL="14287"/>
            <a:r>
              <a:rPr lang="sv-SE" dirty="0" err="1" smtClean="0"/>
              <a:t>Turn</a:t>
            </a:r>
            <a:r>
              <a:rPr lang="sv-SE" dirty="0" smtClean="0"/>
              <a:t> it </a:t>
            </a:r>
            <a:r>
              <a:rPr lang="sv-SE" dirty="0" err="1" smtClean="0"/>
              <a:t>into</a:t>
            </a:r>
            <a:r>
              <a:rPr lang="sv-SE" dirty="0" smtClean="0"/>
              <a:t> a program!</a:t>
            </a:r>
          </a:p>
        </p:txBody>
      </p:sp>
    </p:spTree>
    <p:extLst>
      <p:ext uri="{BB962C8B-B14F-4D97-AF65-F5344CB8AC3E}">
        <p14:creationId xmlns:p14="http://schemas.microsoft.com/office/powerpoint/2010/main" val="19347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r>
              <a:rPr lang="sv-SE" dirty="0" smtClean="0"/>
              <a:t>: Solution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293544"/>
            <a:ext cx="10077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err="1" smtClean="0"/>
              <a:t>Turn</a:t>
            </a:r>
            <a:r>
              <a:rPr lang="sv-SE" dirty="0" smtClean="0"/>
              <a:t> it </a:t>
            </a:r>
            <a:r>
              <a:rPr lang="sv-SE" dirty="0" err="1" smtClean="0"/>
              <a:t>into</a:t>
            </a:r>
            <a:r>
              <a:rPr lang="sv-SE" dirty="0" smtClean="0"/>
              <a:t> a program!</a:t>
            </a:r>
            <a:endParaRPr lang="sv-SE" dirty="0"/>
          </a:p>
          <a:p>
            <a:pPr marL="234950" lvl="0" indent="-220663"/>
            <a:endParaRPr lang="sv-SE" dirty="0" smtClean="0"/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print("pick an integer")</a:t>
            </a:r>
          </a:p>
          <a:p>
            <a:pPr marL="234950" lvl="0" indent="-220663"/>
            <a:r>
              <a:rPr lang="en-US" dirty="0"/>
              <a:t>a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print("now pick another integer")</a:t>
            </a:r>
          </a:p>
          <a:p>
            <a:pPr marL="234950" lvl="0" indent="-220663"/>
            <a:r>
              <a:rPr lang="en-US" dirty="0"/>
              <a:t>b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print("and one more")</a:t>
            </a:r>
          </a:p>
          <a:p>
            <a:pPr marL="234950" lvl="0" indent="-220663"/>
            <a:r>
              <a:rPr lang="en-US" dirty="0"/>
              <a:t>c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x = (a + b) * b / c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print("Adding", a, "and", b, "then multiplying by", b, "then dividing by", c,  "gives", x, ".  Rounded down to the nearest whole number gives", </a:t>
            </a:r>
            <a:r>
              <a:rPr lang="en-US" dirty="0" err="1"/>
              <a:t>int</a:t>
            </a:r>
            <a:r>
              <a:rPr lang="en-US" dirty="0"/>
              <a:t>(x), ".")</a:t>
            </a:r>
          </a:p>
          <a:p>
            <a:pPr marL="234950" lvl="0" indent="-220663"/>
            <a:endParaRPr lang="en-US" dirty="0"/>
          </a:p>
          <a:p>
            <a:pPr marL="234950" lvl="0" indent="-220663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216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2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Write </a:t>
            </a:r>
            <a:r>
              <a:rPr lang="en-US" sz="2000" dirty="0"/>
              <a:t>code that prints Hello if 1 is stored in spam, </a:t>
            </a:r>
            <a:r>
              <a:rPr lang="en-US" sz="2000" dirty="0" smtClean="0"/>
              <a:t>prints </a:t>
            </a:r>
            <a:r>
              <a:rPr lang="en-US" sz="2000" dirty="0"/>
              <a:t>Howdy if 2 is stored in spam, </a:t>
            </a:r>
          </a:p>
          <a:p>
            <a:pPr marL="234950" lvl="0" indent="-220663"/>
            <a:r>
              <a:rPr lang="en-US" sz="2000" dirty="0" smtClean="0"/>
              <a:t>and </a:t>
            </a:r>
            <a:r>
              <a:rPr lang="en-US" sz="2000" dirty="0"/>
              <a:t>prints Greetings! if anything else is stored in spam.</a:t>
            </a:r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Write</a:t>
            </a:r>
            <a:r>
              <a:rPr lang="sv-SE" sz="2000" dirty="0" smtClean="0"/>
              <a:t> a short program </a:t>
            </a:r>
            <a:r>
              <a:rPr lang="sv-SE" sz="2000" dirty="0" err="1" smtClean="0"/>
              <a:t>that</a:t>
            </a:r>
            <a:r>
              <a:rPr lang="sv-SE" sz="2000" dirty="0" smtClean="0"/>
              <a:t> </a:t>
            </a:r>
            <a:r>
              <a:rPr lang="sv-SE" sz="2000" dirty="0" err="1" smtClean="0"/>
              <a:t>prints</a:t>
            </a:r>
            <a:r>
              <a:rPr lang="sv-SE" sz="2000" dirty="0" smtClean="0"/>
              <a:t> the </a:t>
            </a:r>
            <a:r>
              <a:rPr lang="sv-SE" sz="2000" dirty="0" err="1" smtClean="0"/>
              <a:t>numbers</a:t>
            </a:r>
            <a:r>
              <a:rPr lang="sv-SE" sz="2000" dirty="0" smtClean="0"/>
              <a:t> 1 to 10 </a:t>
            </a:r>
            <a:r>
              <a:rPr lang="sv-SE" sz="2000" dirty="0" err="1" smtClean="0"/>
              <a:t>using</a:t>
            </a:r>
            <a:r>
              <a:rPr lang="sv-SE" sz="2000" dirty="0" smtClean="0"/>
              <a:t> a for loop.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96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2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: solution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smtClean="0"/>
              <a:t>1)</a:t>
            </a:r>
            <a:endParaRPr lang="en-US" dirty="0" smtClean="0"/>
          </a:p>
          <a:p>
            <a:pPr marL="234950" lvl="0" indent="-220663"/>
            <a:r>
              <a:rPr lang="en-US" dirty="0" smtClean="0"/>
              <a:t>spam </a:t>
            </a:r>
            <a:r>
              <a:rPr lang="en-US" dirty="0"/>
              <a:t>= 3</a:t>
            </a:r>
          </a:p>
          <a:p>
            <a:pPr marL="234950" lvl="0" indent="-220663"/>
            <a:r>
              <a:rPr lang="en-US" dirty="0"/>
              <a:t>if spam == 1:</a:t>
            </a:r>
          </a:p>
          <a:p>
            <a:pPr marL="234950" lvl="0" indent="-220663"/>
            <a:r>
              <a:rPr lang="en-US" dirty="0"/>
              <a:t>    print("Hello")</a:t>
            </a:r>
          </a:p>
          <a:p>
            <a:pPr marL="234950" lvl="0" indent="-220663"/>
            <a:r>
              <a:rPr lang="en-US" dirty="0" err="1"/>
              <a:t>elif</a:t>
            </a:r>
            <a:r>
              <a:rPr lang="en-US" dirty="0"/>
              <a:t> spam == 2:</a:t>
            </a:r>
          </a:p>
          <a:p>
            <a:pPr marL="234950" lvl="0" indent="-220663"/>
            <a:r>
              <a:rPr lang="en-US" dirty="0"/>
              <a:t>    print("Howdy")</a:t>
            </a:r>
          </a:p>
          <a:p>
            <a:pPr marL="234950" lvl="0" indent="-220663"/>
            <a:r>
              <a:rPr lang="en-US" dirty="0"/>
              <a:t>else:</a:t>
            </a:r>
          </a:p>
          <a:p>
            <a:pPr marL="234950" lvl="0" indent="-220663"/>
            <a:r>
              <a:rPr lang="en-US" dirty="0"/>
              <a:t>    print("Greetings</a:t>
            </a:r>
            <a:r>
              <a:rPr lang="en-US" dirty="0" smtClean="0"/>
              <a:t>!")</a:t>
            </a:r>
          </a:p>
          <a:p>
            <a:pPr marL="234950" lvl="0" indent="-220663"/>
            <a:endParaRPr lang="en-US" dirty="0"/>
          </a:p>
          <a:p>
            <a:pPr marL="234950" lvl="0" indent="-220663"/>
            <a:endParaRPr lang="sv-SE" dirty="0" smtClean="0"/>
          </a:p>
          <a:p>
            <a:pPr marL="234950" lvl="0" indent="-220663"/>
            <a:r>
              <a:rPr lang="sv-SE" dirty="0" smtClean="0"/>
              <a:t>2)</a:t>
            </a:r>
            <a:endParaRPr lang="en-US" dirty="0" smtClean="0"/>
          </a:p>
          <a:p>
            <a:pPr marL="234950" lvl="0" indent="-220663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234950" lvl="0" indent="-220663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53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3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71" y="1083335"/>
            <a:ext cx="8533973" cy="51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3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 - solution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775637" y="2147777"/>
            <a:ext cx="7899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collatz</a:t>
            </a:r>
            <a:r>
              <a:rPr lang="en-US" dirty="0"/>
              <a:t>(number):</a:t>
            </a:r>
          </a:p>
          <a:p>
            <a:r>
              <a:rPr lang="en-US" dirty="0"/>
              <a:t>    if number % 2 == 0:</a:t>
            </a:r>
          </a:p>
          <a:p>
            <a:r>
              <a:rPr lang="en-US" dirty="0"/>
              <a:t>        print(number </a:t>
            </a:r>
            <a:r>
              <a:rPr lang="en-US" dirty="0" smtClean="0"/>
              <a:t>// </a:t>
            </a:r>
            <a:r>
              <a:rPr lang="en-US" dirty="0"/>
              <a:t>2)</a:t>
            </a:r>
          </a:p>
          <a:p>
            <a:r>
              <a:rPr lang="en-US" dirty="0"/>
              <a:t>        return number </a:t>
            </a:r>
            <a:r>
              <a:rPr lang="en-US" dirty="0" smtClean="0"/>
              <a:t>// </a:t>
            </a:r>
            <a:r>
              <a:rPr lang="en-US" dirty="0"/>
              <a:t>2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print(number*3+1)</a:t>
            </a:r>
          </a:p>
          <a:p>
            <a:r>
              <a:rPr lang="en-US" dirty="0"/>
              <a:t>        return(number*3+1)</a:t>
            </a:r>
          </a:p>
          <a:p>
            <a:endParaRPr lang="en-US" dirty="0"/>
          </a:p>
          <a:p>
            <a:r>
              <a:rPr lang="en-US" dirty="0"/>
              <a:t>print("input a number")</a:t>
            </a:r>
          </a:p>
          <a:p>
            <a:r>
              <a:rPr lang="en-US" dirty="0"/>
              <a:t>number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while number != 1:</a:t>
            </a:r>
          </a:p>
          <a:p>
            <a:r>
              <a:rPr lang="en-US" dirty="0"/>
              <a:t>    number = </a:t>
            </a:r>
            <a:r>
              <a:rPr lang="en-US" dirty="0" err="1"/>
              <a:t>collatz</a:t>
            </a:r>
            <a:r>
              <a:rPr lang="en-US" dirty="0"/>
              <a:t>(number)</a:t>
            </a:r>
          </a:p>
        </p:txBody>
      </p:sp>
    </p:spTree>
    <p:extLst>
      <p:ext uri="{BB962C8B-B14F-4D97-AF65-F5344CB8AC3E}">
        <p14:creationId xmlns:p14="http://schemas.microsoft.com/office/powerpoint/2010/main" val="88455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4 </a:t>
            </a:r>
            <a:r>
              <a:rPr lang="en-SE" dirty="0" smtClean="0"/>
              <a:t>–</a:t>
            </a:r>
            <a:r>
              <a:rPr lang="sv-SE" dirty="0" smtClean="0"/>
              <a:t> data </a:t>
            </a:r>
            <a:r>
              <a:rPr lang="sv-SE" dirty="0" err="1" smtClean="0"/>
              <a:t>structures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240137" y="1765181"/>
            <a:ext cx="100777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Create a list with a for loop, any list. You’ll need to use the .append() method</a:t>
            </a:r>
            <a:endParaRPr lang="en-US" sz="2000" dirty="0"/>
          </a:p>
          <a:p>
            <a:endParaRPr lang="sv-SE" dirty="0" smtClean="0"/>
          </a:p>
          <a:p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Do the same with a list comprehension</a:t>
            </a:r>
            <a:endParaRPr lang="en-US" sz="2000" dirty="0"/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</a:t>
            </a:r>
            <a:r>
              <a:rPr lang="sv-SE" sz="2000" dirty="0" smtClean="0"/>
              <a:t> a for loop on the </a:t>
            </a:r>
            <a:r>
              <a:rPr lang="sv-SE" sz="2000" dirty="0" err="1" smtClean="0"/>
              <a:t>birthdays</a:t>
            </a:r>
            <a:r>
              <a:rPr lang="sv-SE" sz="2000" dirty="0" smtClean="0"/>
              <a:t> </a:t>
            </a:r>
            <a:r>
              <a:rPr lang="sv-SE" sz="2000" dirty="0" err="1" smtClean="0"/>
              <a:t>dictionary</a:t>
            </a:r>
            <a:r>
              <a:rPr lang="sv-SE" sz="2000" dirty="0" smtClean="0"/>
              <a:t> to get a list </a:t>
            </a:r>
            <a:r>
              <a:rPr lang="sv-SE" sz="2000" dirty="0" err="1" smtClean="0"/>
              <a:t>of</a:t>
            </a:r>
            <a:r>
              <a:rPr lang="sv-SE" sz="2000" dirty="0" smtClean="0"/>
              <a:t> all </a:t>
            </a:r>
            <a:r>
              <a:rPr lang="sv-SE" sz="2000" dirty="0" err="1" smtClean="0"/>
              <a:t>of</a:t>
            </a:r>
            <a:r>
              <a:rPr lang="sv-SE" sz="2000" dirty="0" smtClean="0"/>
              <a:t> the </a:t>
            </a:r>
            <a:r>
              <a:rPr lang="sv-SE" sz="2000" dirty="0" err="1" smtClean="0"/>
              <a:t>keys</a:t>
            </a:r>
            <a:r>
              <a:rPr lang="sv-SE" sz="2000" dirty="0" smtClean="0"/>
              <a:t> in the </a:t>
            </a:r>
            <a:r>
              <a:rPr lang="sv-SE" sz="2000" dirty="0" err="1" smtClean="0"/>
              <a:t>dictionary</a:t>
            </a:r>
            <a:endParaRPr lang="sv-SE" sz="2000" dirty="0" smtClean="0"/>
          </a:p>
          <a:p>
            <a:endParaRPr lang="sv-SE" sz="2000" dirty="0"/>
          </a:p>
          <a:p>
            <a:r>
              <a:rPr lang="sv-SE" sz="2000" dirty="0" err="1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/>
              <a:t>Use</a:t>
            </a:r>
            <a:r>
              <a:rPr lang="sv-SE" sz="2000" dirty="0"/>
              <a:t> a for loop on the </a:t>
            </a:r>
            <a:r>
              <a:rPr lang="sv-SE" sz="2000" dirty="0" err="1"/>
              <a:t>birthdays</a:t>
            </a:r>
            <a:r>
              <a:rPr lang="sv-SE" sz="2000" dirty="0"/>
              <a:t> </a:t>
            </a:r>
            <a:r>
              <a:rPr lang="sv-SE" sz="2000" dirty="0" err="1"/>
              <a:t>dictionary</a:t>
            </a:r>
            <a:r>
              <a:rPr lang="sv-SE" sz="2000" dirty="0"/>
              <a:t> to get a list </a:t>
            </a:r>
            <a:r>
              <a:rPr lang="sv-SE" sz="2000" dirty="0" err="1"/>
              <a:t>of</a:t>
            </a:r>
            <a:r>
              <a:rPr lang="sv-SE" sz="2000" dirty="0"/>
              <a:t> all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smtClean="0"/>
              <a:t>the </a:t>
            </a:r>
            <a:r>
              <a:rPr lang="sv-SE" sz="2000" dirty="0" err="1" smtClean="0"/>
              <a:t>values</a:t>
            </a:r>
            <a:r>
              <a:rPr lang="sv-SE" sz="2000" dirty="0" smtClean="0"/>
              <a:t> in </a:t>
            </a:r>
            <a:r>
              <a:rPr lang="sv-SE" sz="2000" dirty="0"/>
              <a:t>the </a:t>
            </a:r>
            <a:r>
              <a:rPr lang="sv-SE" sz="2000" dirty="0" err="1"/>
              <a:t>dictionary</a:t>
            </a:r>
            <a:r>
              <a:rPr lang="sv-SE" sz="2000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36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python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8" y="2049852"/>
            <a:ext cx="6567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General-purpose</a:t>
            </a:r>
            <a:r>
              <a:rPr lang="sv-SE" sz="2000" dirty="0" smtClean="0"/>
              <a:t> </a:t>
            </a:r>
            <a:r>
              <a:rPr lang="sv-SE" sz="2000" dirty="0" err="1" smtClean="0"/>
              <a:t>programming</a:t>
            </a:r>
            <a:r>
              <a:rPr lang="sv-SE" sz="2000" dirty="0" smtClean="0"/>
              <a:t> </a:t>
            </a:r>
            <a:r>
              <a:rPr lang="sv-SE" sz="2000" dirty="0" err="1" smtClean="0"/>
              <a:t>language</a:t>
            </a:r>
            <a:endParaRPr lang="sv-SE" sz="2000" dirty="0"/>
          </a:p>
          <a:p>
            <a:pPr lvl="0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”High-level</a:t>
            </a:r>
            <a:r>
              <a:rPr lang="sv-SE" sz="2000" dirty="0" smtClean="0"/>
              <a:t>” </a:t>
            </a:r>
            <a:r>
              <a:rPr lang="sv-SE" sz="2000" dirty="0" err="1" smtClean="0"/>
              <a:t>language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Initially</a:t>
            </a:r>
            <a:r>
              <a:rPr lang="sv-SE" sz="2000" dirty="0" smtClean="0"/>
              <a:t> a </a:t>
            </a:r>
            <a:r>
              <a:rPr lang="sv-SE" sz="2000" dirty="0" err="1" smtClean="0"/>
              <a:t>scripting</a:t>
            </a:r>
            <a:r>
              <a:rPr lang="sv-SE" sz="2000" dirty="0" smtClean="0"/>
              <a:t> </a:t>
            </a:r>
            <a:r>
              <a:rPr lang="sv-SE" sz="2000" dirty="0" err="1" smtClean="0"/>
              <a:t>language</a:t>
            </a:r>
            <a:r>
              <a:rPr lang="sv-SE" sz="2000" dirty="0" smtClean="0"/>
              <a:t> </a:t>
            </a:r>
            <a:r>
              <a:rPr lang="sv-SE" sz="2000" dirty="0" err="1" smtClean="0"/>
              <a:t>but</a:t>
            </a:r>
            <a:r>
              <a:rPr lang="sv-SE" sz="2000" dirty="0" smtClean="0"/>
              <a:t> is </a:t>
            </a:r>
            <a:r>
              <a:rPr lang="sv-SE" sz="2000" dirty="0" err="1" smtClean="0"/>
              <a:t>now</a:t>
            </a:r>
            <a:r>
              <a:rPr lang="sv-SE" sz="2000" dirty="0" smtClean="0"/>
              <a:t> </a:t>
            </a:r>
            <a:r>
              <a:rPr lang="sv-SE" sz="2000" dirty="0" err="1" smtClean="0"/>
              <a:t>used</a:t>
            </a:r>
            <a:r>
              <a:rPr lang="sv-SE" sz="2000" dirty="0" smtClean="0"/>
              <a:t> for </a:t>
            </a:r>
            <a:r>
              <a:rPr lang="sv-SE" sz="2000" dirty="0" err="1" smtClean="0"/>
              <a:t>app</a:t>
            </a:r>
            <a:r>
              <a:rPr lang="sv-SE" sz="2000" dirty="0" smtClean="0"/>
              <a:t> </a:t>
            </a:r>
            <a:r>
              <a:rPr lang="sv-SE" sz="2000" dirty="0" err="1" smtClean="0"/>
              <a:t>development</a:t>
            </a:r>
            <a:r>
              <a:rPr lang="sv-SE" sz="2000" dirty="0" smtClean="0"/>
              <a:t> as </a:t>
            </a:r>
            <a:r>
              <a:rPr lang="sv-SE" sz="2000" dirty="0" err="1" smtClean="0"/>
              <a:t>well</a:t>
            </a:r>
            <a:r>
              <a:rPr lang="sv-SE" sz="2000" dirty="0" smtClean="0"/>
              <a:t> (YouTube) </a:t>
            </a:r>
            <a:endParaRPr lang="sv-SE" sz="2000" dirty="0"/>
          </a:p>
          <a:p>
            <a:endParaRPr lang="sv-SE" sz="2000" dirty="0"/>
          </a:p>
          <a:p>
            <a:pPr marL="279400" indent="-279400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Used</a:t>
            </a:r>
            <a:r>
              <a:rPr lang="sv-SE" sz="2000" dirty="0" smtClean="0"/>
              <a:t> </a:t>
            </a:r>
            <a:r>
              <a:rPr lang="sv-SE" sz="2000" dirty="0" err="1" smtClean="0"/>
              <a:t>widely</a:t>
            </a:r>
            <a:r>
              <a:rPr lang="sv-SE" sz="2000" dirty="0" smtClean="0"/>
              <a:t> in Data Science for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, </a:t>
            </a:r>
            <a:r>
              <a:rPr lang="sv-SE" sz="2000" dirty="0" err="1" smtClean="0"/>
              <a:t>visualization</a:t>
            </a:r>
            <a:r>
              <a:rPr lang="sv-SE" sz="2000" dirty="0" smtClean="0"/>
              <a:t>, and </a:t>
            </a:r>
            <a:r>
              <a:rPr lang="sv-SE" sz="2000" dirty="0" err="1" smtClean="0"/>
              <a:t>machine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endParaRPr lang="sv-SE" sz="2000" dirty="0"/>
          </a:p>
          <a:p>
            <a:pPr algn="just"/>
            <a:endParaRPr lang="sv-SE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50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Data science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17" y="1299167"/>
            <a:ext cx="5062812" cy="48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Python</a:t>
            </a:r>
            <a:r>
              <a:rPr lang="sv-SE" dirty="0" smtClean="0"/>
              <a:t> and 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609905"/>
            <a:ext cx="1007771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Data</a:t>
            </a:r>
            <a:r>
              <a:rPr lang="sv-SE" sz="2000" dirty="0" smtClean="0"/>
              <a:t> scientists </a:t>
            </a:r>
            <a:r>
              <a:rPr lang="sv-SE" sz="2000" dirty="0" err="1" smtClean="0"/>
              <a:t>typically</a:t>
            </a:r>
            <a:r>
              <a:rPr lang="sv-SE" sz="2000" dirty="0" smtClean="0"/>
              <a:t> come from </a:t>
            </a:r>
            <a:r>
              <a:rPr lang="sv-SE" sz="2000" dirty="0" err="1" smtClean="0"/>
              <a:t>one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two</a:t>
            </a:r>
            <a:r>
              <a:rPr lang="sv-SE" sz="2000" dirty="0" smtClean="0"/>
              <a:t> </a:t>
            </a:r>
            <a:r>
              <a:rPr lang="sv-SE" sz="2000" dirty="0" err="1" smtClean="0"/>
              <a:t>backgrounds</a:t>
            </a:r>
            <a:r>
              <a:rPr lang="sv-SE" sz="2000" dirty="0" smtClean="0"/>
              <a:t>:</a:t>
            </a:r>
          </a:p>
          <a:p>
            <a:pPr marL="279400" indent="-265113"/>
            <a:endParaRPr lang="sv-SE" sz="2000" dirty="0"/>
          </a:p>
          <a:p>
            <a:pPr marL="279400" indent="-265113"/>
            <a:r>
              <a:rPr lang="sv-SE" sz="2000" dirty="0" smtClean="0"/>
              <a:t>	Computer science/</a:t>
            </a:r>
            <a:r>
              <a:rPr lang="sv-SE" sz="2000" dirty="0" err="1" smtClean="0"/>
              <a:t>programming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tend</a:t>
            </a:r>
            <a:r>
              <a:rPr lang="sv-SE" sz="2000" dirty="0" smtClean="0"/>
              <a:t> to start as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sv-SE" sz="2000" dirty="0" err="1" smtClean="0"/>
              <a:t>users</a:t>
            </a:r>
            <a:endParaRPr lang="sv-SE" sz="2000" dirty="0" smtClean="0"/>
          </a:p>
          <a:p>
            <a:pPr marL="279400" indent="-265113"/>
            <a:r>
              <a:rPr lang="sv-SE" sz="2000" dirty="0"/>
              <a:t>	</a:t>
            </a:r>
            <a:r>
              <a:rPr lang="sv-SE" sz="2000" dirty="0" err="1" smtClean="0"/>
              <a:t>Statistics</a:t>
            </a:r>
            <a:r>
              <a:rPr lang="sv-SE" sz="2000" dirty="0" smtClean="0"/>
              <a:t>/Research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tend</a:t>
            </a:r>
            <a:r>
              <a:rPr lang="sv-SE" sz="2000" dirty="0" smtClean="0"/>
              <a:t> to start as R </a:t>
            </a:r>
            <a:r>
              <a:rPr lang="sv-SE" sz="2000" dirty="0" err="1" smtClean="0"/>
              <a:t>users</a:t>
            </a: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/>
          </a:p>
          <a:p>
            <a:pPr lvl="0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R’s</a:t>
            </a:r>
            <a:r>
              <a:rPr lang="sv-SE" sz="2000" dirty="0" smtClean="0"/>
              <a:t> </a:t>
            </a:r>
            <a:r>
              <a:rPr lang="sv-SE" sz="2000" dirty="0" err="1" smtClean="0"/>
              <a:t>strengths</a:t>
            </a:r>
            <a:r>
              <a:rPr lang="sv-SE" sz="2000" dirty="0" smtClean="0"/>
              <a:t> </a:t>
            </a:r>
            <a:r>
              <a:rPr lang="sv-SE" sz="2000" dirty="0" err="1" smtClean="0"/>
              <a:t>are</a:t>
            </a:r>
            <a:r>
              <a:rPr lang="sv-SE" sz="2000" dirty="0" smtClean="0"/>
              <a:t> a </a:t>
            </a:r>
            <a:r>
              <a:rPr lang="sv-SE" sz="2000" dirty="0" err="1" smtClean="0"/>
              <a:t>much</a:t>
            </a:r>
            <a:r>
              <a:rPr lang="sv-SE" sz="2000" dirty="0" smtClean="0"/>
              <a:t> </a:t>
            </a:r>
            <a:r>
              <a:rPr lang="sv-SE" sz="2000" dirty="0" err="1" smtClean="0"/>
              <a:t>broader</a:t>
            </a:r>
            <a:r>
              <a:rPr lang="sv-SE" sz="2000" dirty="0" smtClean="0"/>
              <a:t> set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 for </a:t>
            </a:r>
            <a:r>
              <a:rPr lang="sv-SE" sz="2000" dirty="0" err="1" smtClean="0"/>
              <a:t>traditional</a:t>
            </a:r>
            <a:r>
              <a:rPr lang="sv-SE" sz="2000" dirty="0" smtClean="0"/>
              <a:t> </a:t>
            </a:r>
            <a:r>
              <a:rPr lang="sv-SE" sz="2000" dirty="0" err="1" smtClean="0"/>
              <a:t>statistics</a:t>
            </a:r>
            <a:r>
              <a:rPr lang="sv-SE" sz="2000" dirty="0" smtClean="0"/>
              <a:t> and </a:t>
            </a:r>
            <a:r>
              <a:rPr lang="sv-SE" sz="2000" dirty="0" err="1" smtClean="0"/>
              <a:t>econometrics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sv-SE" sz="2000" dirty="0" err="1" smtClean="0"/>
              <a:t>plays</a:t>
            </a:r>
            <a:r>
              <a:rPr lang="sv-SE" sz="2000" dirty="0" smtClean="0"/>
              <a:t> </a:t>
            </a:r>
            <a:r>
              <a:rPr lang="sv-SE" sz="2000" dirty="0" err="1" smtClean="0"/>
              <a:t>better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other</a:t>
            </a:r>
            <a:r>
              <a:rPr lang="sv-SE" sz="2000" dirty="0" smtClean="0"/>
              <a:t> systems and </a:t>
            </a:r>
            <a:r>
              <a:rPr lang="sv-SE" sz="2000" dirty="0" err="1" smtClean="0"/>
              <a:t>languages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better</a:t>
            </a:r>
            <a:r>
              <a:rPr lang="sv-SE" sz="2000" dirty="0" smtClean="0"/>
              <a:t> for </a:t>
            </a:r>
            <a:r>
              <a:rPr lang="sv-SE" sz="2000" dirty="0" err="1" smtClean="0"/>
              <a:t>production</a:t>
            </a:r>
            <a:r>
              <a:rPr lang="sv-SE" sz="2000" dirty="0" smtClean="0"/>
              <a:t>.  </a:t>
            </a:r>
          </a:p>
          <a:p>
            <a:r>
              <a:rPr lang="sv-SE" sz="2000" dirty="0"/>
              <a:t>	</a:t>
            </a:r>
            <a:r>
              <a:rPr lang="sv-SE" sz="2000" dirty="0" smtClean="0"/>
              <a:t>Projects </a:t>
            </a:r>
            <a:r>
              <a:rPr lang="sv-SE" sz="2000" dirty="0" err="1" smtClean="0"/>
              <a:t>written</a:t>
            </a:r>
            <a:r>
              <a:rPr lang="sv-SE" sz="2000" dirty="0" smtClean="0"/>
              <a:t> in R </a:t>
            </a:r>
            <a:r>
              <a:rPr lang="sv-SE" sz="2000" dirty="0" err="1" smtClean="0"/>
              <a:t>often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be </a:t>
            </a:r>
            <a:r>
              <a:rPr lang="sv-SE" sz="2000" dirty="0" err="1" smtClean="0"/>
              <a:t>translated</a:t>
            </a:r>
            <a:r>
              <a:rPr lang="sv-SE" sz="2000" dirty="0" smtClean="0"/>
              <a:t> to C or Java for </a:t>
            </a:r>
            <a:r>
              <a:rPr lang="sv-SE" sz="2000" dirty="0" err="1" smtClean="0"/>
              <a:t>production</a:t>
            </a:r>
            <a:r>
              <a:rPr lang="sv-SE" sz="2000" dirty="0"/>
              <a:t/>
            </a:r>
            <a:br>
              <a:rPr lang="sv-SE" sz="2000" dirty="0"/>
            </a:br>
            <a:endParaRPr lang="sv-SE" sz="2000" dirty="0"/>
          </a:p>
          <a:p>
            <a:pPr marL="279400" indent="-279400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Both</a:t>
            </a:r>
            <a:r>
              <a:rPr lang="sv-SE" sz="2000" dirty="0" smtClean="0"/>
              <a:t> </a:t>
            </a:r>
            <a:r>
              <a:rPr lang="sv-SE" sz="2000" dirty="0" err="1" smtClean="0"/>
              <a:t>have</a:t>
            </a:r>
            <a:r>
              <a:rPr lang="sv-SE" sz="2000" dirty="0" smtClean="0"/>
              <a:t> </a:t>
            </a:r>
            <a:r>
              <a:rPr lang="sv-SE" sz="2000" dirty="0" err="1" smtClean="0"/>
              <a:t>machine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r>
              <a:rPr lang="sv-SE" sz="2000" dirty="0" smtClean="0"/>
              <a:t> / </a:t>
            </a:r>
            <a:r>
              <a:rPr lang="sv-SE" sz="2000" dirty="0" err="1" smtClean="0"/>
              <a:t>deep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r>
              <a:rPr lang="sv-SE" sz="2000" dirty="0" smtClean="0"/>
              <a:t> </a:t>
            </a:r>
            <a:r>
              <a:rPr lang="sv-SE" sz="2000" dirty="0" err="1" smtClean="0"/>
              <a:t>capabilities</a:t>
            </a:r>
            <a:endParaRPr lang="sv-SE" sz="2000" dirty="0"/>
          </a:p>
          <a:p>
            <a:pPr algn="just"/>
            <a:endParaRPr lang="sv-SE" dirty="0" smtClean="0"/>
          </a:p>
          <a:p>
            <a:pPr algn="just"/>
            <a:r>
              <a:rPr lang="sv-SE" sz="2000" dirty="0" err="1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/>
              <a:t>Both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</a:t>
            </a:r>
            <a:r>
              <a:rPr lang="sv-SE" sz="2000" dirty="0" smtClean="0"/>
              <a:t>extensive ”</a:t>
            </a:r>
            <a:r>
              <a:rPr lang="sv-SE" sz="2000" dirty="0" err="1" smtClean="0"/>
              <a:t>base</a:t>
            </a:r>
            <a:r>
              <a:rPr lang="sv-SE" sz="2000" dirty="0" smtClean="0"/>
              <a:t>”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 and </a:t>
            </a:r>
            <a:r>
              <a:rPr lang="sv-SE" sz="2000" dirty="0" err="1" smtClean="0"/>
              <a:t>third</a:t>
            </a:r>
            <a:r>
              <a:rPr lang="sv-SE" sz="2000" dirty="0" smtClean="0"/>
              <a:t>-party </a:t>
            </a:r>
            <a:r>
              <a:rPr lang="sv-SE" sz="2000" dirty="0" err="1" smtClean="0"/>
              <a:t>libraries</a:t>
            </a:r>
            <a:r>
              <a:rPr lang="sv-SE" sz="2000" dirty="0" smtClean="0"/>
              <a:t> to </a:t>
            </a:r>
            <a:r>
              <a:rPr lang="sv-SE" sz="2000" dirty="0" err="1" smtClean="0"/>
              <a:t>extend</a:t>
            </a:r>
            <a:r>
              <a:rPr lang="sv-SE" sz="2000" dirty="0" smtClean="0"/>
              <a:t> </a:t>
            </a:r>
            <a:r>
              <a:rPr lang="sv-SE" sz="2000" dirty="0" err="1" smtClean="0"/>
              <a:t>functionality</a:t>
            </a:r>
            <a:endParaRPr lang="sv-SE" sz="2000" dirty="0"/>
          </a:p>
          <a:p>
            <a:pPr algn="just"/>
            <a:endParaRPr lang="sv-SE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3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Today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2170622"/>
            <a:ext cx="10077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starting</a:t>
            </a:r>
            <a:r>
              <a:rPr lang="sv-SE" sz="2000" dirty="0" smtClean="0"/>
              <a:t> from the </a:t>
            </a:r>
            <a:r>
              <a:rPr lang="sv-SE" sz="2000" dirty="0" err="1" smtClean="0"/>
              <a:t>basics</a:t>
            </a:r>
            <a:endParaRPr lang="sv-SE" sz="2000" dirty="0" smtClean="0"/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Basic</a:t>
            </a:r>
            <a:r>
              <a:rPr lang="sv-SE" sz="2000" dirty="0" smtClean="0"/>
              <a:t> operations, </a:t>
            </a:r>
            <a:r>
              <a:rPr lang="sv-SE" sz="2000" dirty="0" err="1" smtClean="0"/>
              <a:t>flow</a:t>
            </a:r>
            <a:r>
              <a:rPr lang="sv-SE" sz="2000" dirty="0" smtClean="0"/>
              <a:t> </a:t>
            </a:r>
            <a:r>
              <a:rPr lang="sv-SE" sz="2000" dirty="0" err="1" smtClean="0"/>
              <a:t>control</a:t>
            </a:r>
            <a:r>
              <a:rPr lang="sv-SE" sz="2000" dirty="0" smtClean="0"/>
              <a:t>,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,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modules</a:t>
            </a:r>
            <a:r>
              <a:rPr lang="sv-SE" sz="2000" dirty="0" smtClean="0"/>
              <a:t>, web-</a:t>
            </a:r>
            <a:r>
              <a:rPr lang="sv-SE" sz="2000" dirty="0" err="1" smtClean="0"/>
              <a:t>scraping</a:t>
            </a:r>
            <a:r>
              <a:rPr lang="sv-SE" sz="2000" dirty="0" smtClean="0"/>
              <a:t>, simple data </a:t>
            </a:r>
            <a:r>
              <a:rPr lang="sv-SE" sz="2000" dirty="0" err="1" smtClean="0"/>
              <a:t>analysis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Short</a:t>
            </a:r>
            <a:r>
              <a:rPr lang="sv-SE" sz="2000" dirty="0" smtClean="0"/>
              <a:t>, </a:t>
            </a:r>
            <a:r>
              <a:rPr lang="sv-SE" sz="2000" dirty="0" err="1" smtClean="0"/>
              <a:t>interactive</a:t>
            </a:r>
            <a:r>
              <a:rPr lang="sv-SE" sz="2000" dirty="0" smtClean="0"/>
              <a:t> ”</a:t>
            </a:r>
            <a:r>
              <a:rPr lang="sv-SE" sz="2000" dirty="0" err="1" smtClean="0"/>
              <a:t>lessons</a:t>
            </a:r>
            <a:r>
              <a:rPr lang="sv-SE" sz="2000" dirty="0" smtClean="0"/>
              <a:t>” </a:t>
            </a:r>
            <a:r>
              <a:rPr lang="sv-SE" sz="2000" dirty="0" err="1" smtClean="0"/>
              <a:t>followed</a:t>
            </a:r>
            <a:r>
              <a:rPr lang="sv-SE" sz="2000" dirty="0" smtClean="0"/>
              <a:t> by a short task for </a:t>
            </a:r>
            <a:r>
              <a:rPr lang="sv-SE" sz="2000" dirty="0" err="1" smtClean="0"/>
              <a:t>you</a:t>
            </a:r>
            <a:r>
              <a:rPr lang="sv-SE" sz="2000" dirty="0" smtClean="0"/>
              <a:t> to </a:t>
            </a:r>
            <a:r>
              <a:rPr lang="sv-SE" sz="2000" dirty="0" err="1" smtClean="0"/>
              <a:t>complete</a:t>
            </a:r>
            <a:endParaRPr lang="sv-SE" sz="2000" dirty="0" smtClean="0"/>
          </a:p>
          <a:p>
            <a:endParaRPr lang="sv-SE" dirty="0" smtClean="0"/>
          </a:p>
          <a:p>
            <a:pPr algn="just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</a:t>
            </a:r>
            <a:r>
              <a:rPr lang="sv-SE" sz="2000" dirty="0" smtClean="0"/>
              <a:t> the </a:t>
            </a:r>
            <a:r>
              <a:rPr lang="sv-SE" sz="2000" dirty="0" err="1" smtClean="0"/>
              <a:t>afternoon</a:t>
            </a:r>
            <a:r>
              <a:rPr lang="sv-SE" sz="2000" dirty="0" smtClean="0"/>
              <a:t> </a:t>
            </a:r>
            <a:r>
              <a:rPr lang="sv-SE" sz="2000" dirty="0" err="1" smtClean="0"/>
              <a:t>I’ll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introduce</a:t>
            </a:r>
            <a:r>
              <a:rPr lang="sv-SE" sz="2000" dirty="0" smtClean="0"/>
              <a:t> </a:t>
            </a:r>
            <a:r>
              <a:rPr lang="sv-SE" sz="2000" dirty="0" err="1" smtClean="0"/>
              <a:t>some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the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fun</a:t>
            </a:r>
            <a:r>
              <a:rPr lang="sv-SE" sz="2000" dirty="0" smtClean="0"/>
              <a:t> (and </a:t>
            </a:r>
            <a:r>
              <a:rPr lang="sv-SE" sz="2000" dirty="0" err="1" smtClean="0"/>
              <a:t>useful</a:t>
            </a:r>
            <a:r>
              <a:rPr lang="sv-SE" sz="2000" dirty="0" smtClean="0"/>
              <a:t>) </a:t>
            </a:r>
            <a:r>
              <a:rPr lang="sv-SE" sz="2000" dirty="0" err="1" smtClean="0"/>
              <a:t>applications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web </a:t>
            </a:r>
            <a:r>
              <a:rPr lang="sv-SE" sz="2000" dirty="0" err="1" smtClean="0"/>
              <a:t>scraping</a:t>
            </a:r>
            <a:r>
              <a:rPr lang="sv-SE" sz="2000" dirty="0" smtClean="0"/>
              <a:t> and </a:t>
            </a:r>
            <a:r>
              <a:rPr lang="sv-SE" sz="2000" dirty="0" err="1" smtClean="0"/>
              <a:t>some</a:t>
            </a:r>
            <a:r>
              <a:rPr lang="sv-SE" sz="2000" dirty="0" smtClean="0"/>
              <a:t> simple data </a:t>
            </a:r>
            <a:r>
              <a:rPr lang="sv-SE" sz="2000" dirty="0" err="1" smtClean="0"/>
              <a:t>analysis</a:t>
            </a:r>
            <a:endParaRPr lang="sv-SE" sz="2000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9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Today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2170622"/>
            <a:ext cx="10077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Work</a:t>
            </a:r>
            <a:r>
              <a:rPr lang="sv-SE" sz="2000" dirty="0" smtClean="0"/>
              <a:t> </a:t>
            </a:r>
            <a:r>
              <a:rPr lang="sv-SE" sz="2000" dirty="0" err="1" smtClean="0"/>
              <a:t>through</a:t>
            </a:r>
            <a:r>
              <a:rPr lang="sv-SE" sz="2000" dirty="0" smtClean="0"/>
              <a:t> a series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scripts</a:t>
            </a:r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I’ve</a:t>
            </a:r>
            <a:r>
              <a:rPr lang="sv-SE" sz="2000" dirty="0" smtClean="0"/>
              <a:t> </a:t>
            </a:r>
            <a:r>
              <a:rPr lang="sv-SE" sz="2000" dirty="0" err="1" smtClean="0"/>
              <a:t>uploaded</a:t>
            </a:r>
            <a:r>
              <a:rPr lang="sv-SE" sz="2000" dirty="0" smtClean="0"/>
              <a:t> </a:t>
            </a:r>
            <a:r>
              <a:rPr lang="sv-SE" sz="2000" dirty="0" err="1" smtClean="0"/>
              <a:t>them</a:t>
            </a:r>
            <a:r>
              <a:rPr lang="sv-SE" sz="2000" dirty="0" smtClean="0"/>
              <a:t> to my </a:t>
            </a:r>
            <a:r>
              <a:rPr lang="sv-SE" sz="2000" dirty="0" err="1" smtClean="0"/>
              <a:t>github</a:t>
            </a:r>
            <a:r>
              <a:rPr lang="sv-SE" sz="2000" dirty="0" smtClean="0"/>
              <a:t>, </a:t>
            </a:r>
            <a:r>
              <a:rPr lang="sv-SE" sz="2000" dirty="0" err="1" smtClean="0"/>
              <a:t>you</a:t>
            </a:r>
            <a:r>
              <a:rPr lang="sv-SE" sz="2000" dirty="0" smtClean="0"/>
              <a:t> </a:t>
            </a:r>
            <a:r>
              <a:rPr lang="sv-SE" sz="2000" dirty="0" err="1" smtClean="0"/>
              <a:t>can</a:t>
            </a:r>
            <a:r>
              <a:rPr lang="sv-SE" sz="2000" dirty="0" smtClean="0"/>
              <a:t> </a:t>
            </a:r>
            <a:r>
              <a:rPr lang="sv-SE" sz="2000" dirty="0" err="1" smtClean="0"/>
              <a:t>download</a:t>
            </a:r>
            <a:r>
              <a:rPr lang="sv-SE" sz="2000" dirty="0" smtClean="0"/>
              <a:t> from </a:t>
            </a:r>
            <a:r>
              <a:rPr lang="sv-SE" sz="2000" dirty="0" err="1" smtClean="0"/>
              <a:t>there</a:t>
            </a:r>
            <a:r>
              <a:rPr lang="sv-SE" sz="2000" dirty="0" smtClean="0"/>
              <a:t> and </a:t>
            </a:r>
            <a:r>
              <a:rPr lang="sv-SE" sz="2000" dirty="0" err="1" smtClean="0"/>
              <a:t>work</a:t>
            </a:r>
            <a:r>
              <a:rPr lang="sv-SE" sz="2000" dirty="0" smtClean="0"/>
              <a:t> </a:t>
            </a:r>
            <a:r>
              <a:rPr lang="sv-SE" sz="2000" dirty="0" err="1" smtClean="0"/>
              <a:t>along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smtClean="0"/>
              <a:t>https</a:t>
            </a:r>
            <a:r>
              <a:rPr lang="sv-SE" sz="2000" dirty="0"/>
              <a:t>://</a:t>
            </a:r>
            <a:r>
              <a:rPr lang="sv-SE" sz="2000" dirty="0" smtClean="0"/>
              <a:t>github.com/darrelrobinson/Intro-to-Python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4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resources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Automate</a:t>
            </a:r>
            <a:r>
              <a:rPr lang="sv-SE" sz="2000" dirty="0" smtClean="0"/>
              <a:t> the Boring Stuff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Python</a:t>
            </a:r>
            <a:r>
              <a:rPr lang="sv-SE" sz="2000" dirty="0" smtClean="0"/>
              <a:t>:</a:t>
            </a:r>
          </a:p>
          <a:p>
            <a:pPr marL="279400" indent="-265113"/>
            <a:r>
              <a:rPr lang="sv-SE" sz="2000" dirty="0"/>
              <a:t>	</a:t>
            </a:r>
            <a:r>
              <a:rPr lang="sv-SE" sz="2000" dirty="0" err="1" smtClean="0"/>
              <a:t>I’ve</a:t>
            </a:r>
            <a:r>
              <a:rPr lang="sv-SE" sz="2000" dirty="0" smtClean="0"/>
              <a:t> </a:t>
            </a:r>
            <a:r>
              <a:rPr lang="sv-SE" sz="2000" dirty="0" err="1" smtClean="0"/>
              <a:t>used</a:t>
            </a:r>
            <a:r>
              <a:rPr lang="sv-SE" sz="2000" dirty="0" smtClean="0"/>
              <a:t> material from </a:t>
            </a:r>
            <a:r>
              <a:rPr lang="sv-SE" sz="2000" dirty="0" err="1" smtClean="0"/>
              <a:t>this</a:t>
            </a:r>
            <a:r>
              <a:rPr lang="sv-SE" sz="2000" dirty="0" smtClean="0"/>
              <a:t> </a:t>
            </a:r>
            <a:r>
              <a:rPr lang="sv-SE" sz="2000" dirty="0" err="1" smtClean="0"/>
              <a:t>book</a:t>
            </a:r>
            <a:r>
              <a:rPr lang="sv-SE" sz="2000" dirty="0" smtClean="0"/>
              <a:t> in </a:t>
            </a:r>
            <a:r>
              <a:rPr lang="sv-SE" sz="2000" dirty="0" err="1" smtClean="0"/>
              <a:t>this</a:t>
            </a:r>
            <a:r>
              <a:rPr lang="sv-SE" sz="2000" dirty="0" smtClean="0"/>
              <a:t> workshop</a:t>
            </a:r>
          </a:p>
          <a:p>
            <a:pPr marL="279400" indent="-265113"/>
            <a:r>
              <a:rPr lang="sv-SE" sz="2000" dirty="0"/>
              <a:t>	https://automatetheboringstuff.com/#toc</a:t>
            </a:r>
            <a:endParaRPr lang="sv-SE" sz="2000" dirty="0" smtClean="0"/>
          </a:p>
          <a:p>
            <a:pPr marL="279400" indent="-265113"/>
            <a:endParaRPr lang="sv-SE" sz="2000" dirty="0" smtClean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Whirlwind</a:t>
            </a:r>
            <a:r>
              <a:rPr lang="sv-SE" sz="2000" dirty="0" smtClean="0"/>
              <a:t> Tour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/>
              <a:t>Introduction</a:t>
            </a:r>
            <a:r>
              <a:rPr lang="sv-SE" sz="2000" dirty="0"/>
              <a:t> to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for </a:t>
            </a:r>
            <a:r>
              <a:rPr lang="sv-SE" sz="2000" dirty="0" err="1" smtClean="0"/>
              <a:t>those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programming</a:t>
            </a:r>
            <a:r>
              <a:rPr lang="sv-SE" sz="2000" dirty="0" smtClean="0"/>
              <a:t> </a:t>
            </a:r>
            <a:r>
              <a:rPr lang="sv-SE" sz="2000" dirty="0" err="1" smtClean="0"/>
              <a:t>experience</a:t>
            </a:r>
            <a:r>
              <a:rPr lang="sv-SE" sz="2000" dirty="0" smtClean="0"/>
              <a:t> in </a:t>
            </a:r>
            <a:r>
              <a:rPr lang="sv-SE" sz="2000" dirty="0" err="1" smtClean="0"/>
              <a:t>another</a:t>
            </a:r>
            <a:r>
              <a:rPr lang="sv-SE" sz="2000" dirty="0" smtClean="0"/>
              <a:t> </a:t>
            </a:r>
            <a:r>
              <a:rPr lang="sv-SE" sz="2000" dirty="0" err="1" smtClean="0"/>
              <a:t>language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https://jakevdp.github.io/WhirlwindTourOfPython/</a:t>
            </a:r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for Data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data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:</a:t>
            </a:r>
          </a:p>
          <a:p>
            <a:pPr marL="234950" lvl="0" indent="-220663"/>
            <a:r>
              <a:rPr lang="sv-SE" sz="2000" dirty="0" smtClean="0"/>
              <a:t>	http</a:t>
            </a:r>
            <a:r>
              <a:rPr lang="sv-SE" sz="2000" dirty="0"/>
              <a:t>://bedford-computing.co.uk/learning/wp-content/uploads/2015/10/Python-for-Data-Analysis.pdf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Data Science </a:t>
            </a:r>
            <a:r>
              <a:rPr lang="sv-SE" sz="2000" dirty="0" err="1" smtClean="0"/>
              <a:t>Handbook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slightly</a:t>
            </a:r>
            <a:r>
              <a:rPr lang="sv-SE" sz="2000" dirty="0" smtClean="0"/>
              <a:t>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advanced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data </a:t>
            </a:r>
            <a:r>
              <a:rPr lang="sv-SE" sz="2000" dirty="0" err="1" smtClean="0"/>
              <a:t>analysis</a:t>
            </a:r>
            <a:endParaRPr lang="sv-SE" sz="2000" dirty="0" smtClean="0"/>
          </a:p>
          <a:p>
            <a:r>
              <a:rPr lang="sv-SE" sz="2000" dirty="0" smtClean="0"/>
              <a:t>    https</a:t>
            </a:r>
            <a:r>
              <a:rPr lang="sv-SE" sz="2000" dirty="0"/>
              <a:t>://jakevdp.github.io/PythonDataScienceHandbook</a:t>
            </a:r>
            <a:r>
              <a:rPr lang="sv-SE" sz="2000" dirty="0" smtClean="0"/>
              <a:t>/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603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Resources for 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R</a:t>
            </a:r>
            <a:r>
              <a:rPr lang="sv-SE" sz="2000" dirty="0" smtClean="0"/>
              <a:t> for </a:t>
            </a:r>
            <a:r>
              <a:rPr lang="sv-SE" sz="2000" dirty="0"/>
              <a:t>Data </a:t>
            </a:r>
            <a:r>
              <a:rPr lang="sv-SE" sz="2000" dirty="0" smtClean="0"/>
              <a:t>Science: </a:t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://r4ds.had.co.nz</a:t>
            </a:r>
            <a:r>
              <a:rPr lang="sv-SE" sz="2000" dirty="0" smtClean="0"/>
              <a:t>/</a:t>
            </a:r>
            <a:br>
              <a:rPr lang="sv-SE" sz="2000" dirty="0" smtClean="0"/>
            </a:br>
            <a:r>
              <a:rPr lang="sv-SE" sz="2000" dirty="0" err="1"/>
              <a:t>P</a:t>
            </a:r>
            <a:r>
              <a:rPr lang="sv-SE" sz="2000" dirty="0" err="1" smtClean="0"/>
              <a:t>robably</a:t>
            </a:r>
            <a:r>
              <a:rPr lang="sv-SE" sz="2000" dirty="0" smtClean="0"/>
              <a:t> the best </a:t>
            </a:r>
            <a:r>
              <a:rPr lang="sv-SE" sz="2000" dirty="0" err="1" smtClean="0"/>
              <a:t>book</a:t>
            </a:r>
            <a:r>
              <a:rPr lang="sv-SE" sz="2000" dirty="0" smtClean="0"/>
              <a:t> to </a:t>
            </a:r>
            <a:r>
              <a:rPr lang="sv-SE" sz="2000" dirty="0" err="1" smtClean="0"/>
              <a:t>learn</a:t>
            </a:r>
            <a:r>
              <a:rPr lang="sv-SE" sz="2000" dirty="0" smtClean="0"/>
              <a:t> </a:t>
            </a:r>
            <a:r>
              <a:rPr lang="sv-SE" sz="2000" dirty="0" err="1" smtClean="0"/>
              <a:t>intermediate</a:t>
            </a:r>
            <a:r>
              <a:rPr lang="sv-SE" sz="2000" dirty="0" smtClean="0"/>
              <a:t> R</a:t>
            </a:r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Stat</a:t>
            </a:r>
            <a:r>
              <a:rPr lang="sv-SE" sz="2000" dirty="0" smtClean="0"/>
              <a:t> 545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sligtly</a:t>
            </a:r>
            <a:r>
              <a:rPr lang="sv-SE" sz="2000" dirty="0" smtClean="0"/>
              <a:t>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advanced</a:t>
            </a:r>
            <a:r>
              <a:rPr lang="sv-SE" sz="2000" dirty="0" smtClean="0"/>
              <a:t> </a:t>
            </a:r>
            <a:r>
              <a:rPr lang="sv-SE" sz="2000" dirty="0" err="1" smtClean="0"/>
              <a:t>than</a:t>
            </a:r>
            <a:r>
              <a:rPr lang="sv-SE" sz="2000" dirty="0" smtClean="0"/>
              <a:t> R4DS:</a:t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://stat545.com/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pPr marL="23495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But</a:t>
            </a:r>
            <a:r>
              <a:rPr lang="sv-SE" sz="2000" dirty="0" smtClean="0"/>
              <a:t> </a:t>
            </a:r>
            <a:r>
              <a:rPr lang="sv-SE" sz="2000" dirty="0" err="1" smtClean="0"/>
              <a:t>before</a:t>
            </a:r>
            <a:r>
              <a:rPr lang="sv-SE" sz="2000" dirty="0" smtClean="0"/>
              <a:t> </a:t>
            </a:r>
            <a:r>
              <a:rPr lang="sv-SE" sz="2000" dirty="0" err="1" smtClean="0"/>
              <a:t>you</a:t>
            </a:r>
            <a:r>
              <a:rPr lang="sv-SE" sz="2000" dirty="0" smtClean="0"/>
              <a:t> start </a:t>
            </a:r>
            <a:r>
              <a:rPr lang="sv-SE" sz="2000" dirty="0" err="1" smtClean="0"/>
              <a:t>either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these</a:t>
            </a:r>
            <a:r>
              <a:rPr lang="sv-SE" sz="2000" dirty="0" smtClean="0"/>
              <a:t> make sure to </a:t>
            </a:r>
            <a:r>
              <a:rPr lang="sv-SE" sz="2000" dirty="0" err="1" smtClean="0"/>
              <a:t>have</a:t>
            </a:r>
            <a:r>
              <a:rPr lang="sv-SE" sz="2000" dirty="0" smtClean="0"/>
              <a:t> </a:t>
            </a:r>
            <a:r>
              <a:rPr lang="sv-SE" sz="2000" dirty="0" err="1" smtClean="0"/>
              <a:t>done</a:t>
            </a:r>
            <a:r>
              <a:rPr lang="sv-SE" sz="2000" dirty="0" smtClean="0"/>
              <a:t> an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.  The CRAN </a:t>
            </a:r>
            <a:r>
              <a:rPr lang="sv-SE" sz="2000" dirty="0" err="1" smtClean="0"/>
              <a:t>official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is a </a:t>
            </a:r>
            <a:r>
              <a:rPr lang="sv-SE" sz="2000" dirty="0" err="1" smtClean="0"/>
              <a:t>good</a:t>
            </a:r>
            <a:r>
              <a:rPr lang="sv-SE" sz="2000" dirty="0" smtClean="0"/>
              <a:t> </a:t>
            </a:r>
            <a:r>
              <a:rPr lang="sv-SE" sz="2000" dirty="0" err="1" smtClean="0"/>
              <a:t>place</a:t>
            </a:r>
            <a:r>
              <a:rPr lang="sv-SE" sz="2000" dirty="0" smtClean="0"/>
              <a:t> </a:t>
            </a:r>
            <a:r>
              <a:rPr lang="sv-SE" sz="2000" dirty="0"/>
              <a:t>to </a:t>
            </a:r>
            <a:r>
              <a:rPr lang="sv-SE" sz="2000" dirty="0" smtClean="0"/>
              <a:t>start:</a:t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://cran.r-project.org/doc/manuals/r-release/R-intro.html</a:t>
            </a:r>
          </a:p>
        </p:txBody>
      </p:sp>
    </p:spTree>
    <p:extLst>
      <p:ext uri="{BB962C8B-B14F-4D97-AF65-F5344CB8AC3E}">
        <p14:creationId xmlns:p14="http://schemas.microsoft.com/office/powerpoint/2010/main" val="13103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to </a:t>
            </a:r>
            <a:r>
              <a:rPr lang="sv-SE" sz="2000" dirty="0" err="1" smtClean="0"/>
              <a:t>evaluate</a:t>
            </a:r>
            <a:r>
              <a:rPr lang="sv-SE" sz="2000" dirty="0" smtClean="0"/>
              <a:t> an expression </a:t>
            </a:r>
          </a:p>
          <a:p>
            <a:pPr marL="234950" lvl="0" indent="-220663"/>
            <a:endParaRPr lang="sv-SE" sz="2000" dirty="0" smtClean="0"/>
          </a:p>
          <a:p>
            <a:pPr marL="234950" lvl="0" indent="-220663"/>
            <a:r>
              <a:rPr lang="sv-SE" sz="2000" dirty="0" smtClean="0"/>
              <a:t>The final output </a:t>
            </a:r>
            <a:r>
              <a:rPr lang="sv-SE" sz="2000" dirty="0" err="1" smtClean="0"/>
              <a:t>should</a:t>
            </a:r>
            <a:r>
              <a:rPr lang="sv-SE" sz="2000" dirty="0" smtClean="0"/>
              <a:t> look like </a:t>
            </a:r>
            <a:r>
              <a:rPr lang="sv-SE" sz="2000" dirty="0" err="1" smtClean="0"/>
              <a:t>this</a:t>
            </a:r>
            <a:r>
              <a:rPr lang="sv-SE" sz="2000" dirty="0" smtClean="0"/>
              <a:t>:</a:t>
            </a:r>
          </a:p>
          <a:p>
            <a:pPr marL="234950" lvl="0" indent="-220663"/>
            <a:r>
              <a:rPr lang="sv-SE" sz="2000" dirty="0" smtClean="0"/>
              <a:t>”</a:t>
            </a:r>
            <a:r>
              <a:rPr lang="sv-SE" sz="2000" dirty="0" err="1" smtClean="0"/>
              <a:t>Adding</a:t>
            </a:r>
            <a:r>
              <a:rPr lang="sv-SE" sz="2000" dirty="0" smtClean="0"/>
              <a:t> 5 and 10 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multiplying</a:t>
            </a:r>
            <a:r>
              <a:rPr lang="sv-SE" sz="2000" dirty="0" smtClean="0"/>
              <a:t> by 10 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dividing</a:t>
            </a:r>
            <a:r>
              <a:rPr lang="sv-SE" sz="2000" dirty="0" smtClean="0"/>
              <a:t> by 7 gives 21.42857.  </a:t>
            </a:r>
            <a:r>
              <a:rPr lang="sv-SE" sz="2000" dirty="0" err="1" smtClean="0"/>
              <a:t>Rounded</a:t>
            </a:r>
            <a:r>
              <a:rPr lang="sv-SE" sz="2000" dirty="0" smtClean="0"/>
              <a:t> down to the </a:t>
            </a:r>
            <a:r>
              <a:rPr lang="sv-SE" sz="2000" dirty="0" err="1" smtClean="0"/>
              <a:t>nearest</a:t>
            </a:r>
            <a:r>
              <a:rPr lang="sv-SE" sz="2000" dirty="0" smtClean="0"/>
              <a:t> </a:t>
            </a:r>
            <a:r>
              <a:rPr lang="sv-SE" sz="2000" dirty="0" err="1" smtClean="0"/>
              <a:t>whole</a:t>
            </a:r>
            <a:r>
              <a:rPr lang="sv-SE" sz="2000" dirty="0" smtClean="0"/>
              <a:t> </a:t>
            </a:r>
            <a:r>
              <a:rPr lang="sv-SE" sz="2000" dirty="0" err="1" smtClean="0"/>
              <a:t>number</a:t>
            </a:r>
            <a:r>
              <a:rPr lang="sv-SE" sz="2000" dirty="0"/>
              <a:t> </a:t>
            </a:r>
            <a:r>
              <a:rPr lang="sv-SE" sz="2000" dirty="0" smtClean="0"/>
              <a:t>gives 21.”</a:t>
            </a:r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You</a:t>
            </a:r>
            <a:r>
              <a:rPr lang="sv-SE" sz="2000" dirty="0" smtClean="0"/>
              <a:t> </a:t>
            </a:r>
            <a:r>
              <a:rPr lang="sv-SE" sz="2000" dirty="0" err="1" smtClean="0"/>
              <a:t>will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</a:t>
            </a:r>
            <a:r>
              <a:rPr lang="sv-SE" sz="2000" dirty="0" err="1" smtClean="0"/>
              <a:t>create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for 5, 10, 7, and the output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your</a:t>
            </a:r>
            <a:r>
              <a:rPr lang="sv-SE" sz="2000" dirty="0" smtClean="0"/>
              <a:t> expression</a:t>
            </a:r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you</a:t>
            </a:r>
            <a:r>
              <a:rPr lang="sv-SE" sz="2000" dirty="0" smtClean="0"/>
              <a:t> </a:t>
            </a:r>
            <a:r>
              <a:rPr lang="sv-SE" sz="2000" dirty="0" err="1" smtClean="0"/>
              <a:t>will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</a:t>
            </a:r>
            <a:r>
              <a:rPr lang="sv-SE" sz="2000" dirty="0" err="1" smtClean="0"/>
              <a:t>combine</a:t>
            </a:r>
            <a:r>
              <a:rPr lang="sv-SE" sz="2000" dirty="0" smtClean="0"/>
              <a:t> </a:t>
            </a:r>
            <a:r>
              <a:rPr lang="sv-SE" sz="2000" dirty="0" err="1" smtClean="0"/>
              <a:t>your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some</a:t>
            </a:r>
            <a:r>
              <a:rPr lang="sv-SE" sz="2000" dirty="0" smtClean="0"/>
              <a:t> strings in a print() call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07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ectas">
  <a:themeElements>
    <a:clrScheme name="Advectas 4">
      <a:dk1>
        <a:srgbClr val="1D1C1D"/>
      </a:dk1>
      <a:lt1>
        <a:srgbClr val="FFFFFF"/>
      </a:lt1>
      <a:dk2>
        <a:srgbClr val="53565A"/>
      </a:dk2>
      <a:lt2>
        <a:srgbClr val="FBFBFB"/>
      </a:lt2>
      <a:accent1>
        <a:srgbClr val="7DDCDC"/>
      </a:accent1>
      <a:accent2>
        <a:srgbClr val="FE465B"/>
      </a:accent2>
      <a:accent3>
        <a:srgbClr val="71C5E8"/>
      </a:accent3>
      <a:accent4>
        <a:srgbClr val="EAE5DA"/>
      </a:accent4>
      <a:accent5>
        <a:srgbClr val="512F2E"/>
      </a:accent5>
      <a:accent6>
        <a:srgbClr val="C1C6C8"/>
      </a:accent6>
      <a:hlink>
        <a:srgbClr val="FE465B"/>
      </a:hlink>
      <a:folHlink>
        <a:srgbClr val="EAE5D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ck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vectas" id="{95BBFB19-6719-0A4A-802C-CC3DDBBF96D1}" vid="{600D1C41-EB49-D34F-BDC8-53714B04E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FC76DC54E6D4ABB9575596F6E6CE3" ma:contentTypeVersion="2" ma:contentTypeDescription="Create a new document." ma:contentTypeScope="" ma:versionID="910170a3029b315f6a9a83d3e4ade203">
  <xsd:schema xmlns:xsd="http://www.w3.org/2001/XMLSchema" xmlns:xs="http://www.w3.org/2001/XMLSchema" xmlns:p="http://schemas.microsoft.com/office/2006/metadata/properties" xmlns:ns2="fdea8b15-36b5-44c9-a9fe-b44c3d98f4af" targetNamespace="http://schemas.microsoft.com/office/2006/metadata/properties" ma:root="true" ma:fieldsID="1a2acd9eb00607678832e4e9cdfdeda5" ns2:_="">
    <xsd:import namespace="fdea8b15-36b5-44c9-a9fe-b44c3d98f4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a8b15-36b5-44c9-a9fe-b44c3d98f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59EBD-1CD8-47DE-BF71-932E5B7B9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ea8b15-36b5-44c9-a9fe-b44c3d98f4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164AA9-A11C-4226-814E-0FA692FF1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BE1806-9719-4BD5-8DA5-2D678AE5FA71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fdea8b15-36b5-44c9-a9fe-b44c3d98f4a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Advectas</Template>
  <TotalTime>4550</TotalTime>
  <Words>732</Words>
  <Application>Microsoft Office PowerPoint</Application>
  <PresentationFormat>Widescreen</PresentationFormat>
  <Paragraphs>156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</vt:lpstr>
      <vt:lpstr>Gill Sans MT</vt:lpstr>
      <vt:lpstr>Wingdings 3</vt:lpstr>
      <vt:lpstr>Advectas</vt:lpstr>
      <vt:lpstr>PowerPoint Presentation</vt:lpstr>
      <vt:lpstr>What is python?</vt:lpstr>
      <vt:lpstr>Data science</vt:lpstr>
      <vt:lpstr>Python and r</vt:lpstr>
      <vt:lpstr>Today</vt:lpstr>
      <vt:lpstr>Today</vt:lpstr>
      <vt:lpstr>Further resources</vt:lpstr>
      <vt:lpstr>Resources for R</vt:lpstr>
      <vt:lpstr>Task 1 – The basics</vt:lpstr>
      <vt:lpstr>Task 1 – The basics: answer</vt:lpstr>
      <vt:lpstr>Task 1 – The basics: Solution</vt:lpstr>
      <vt:lpstr>Task 2 – flow control</vt:lpstr>
      <vt:lpstr>Task 2 – flow control: solution</vt:lpstr>
      <vt:lpstr>Task 3 – Functions</vt:lpstr>
      <vt:lpstr>Task 3 – Functions - solution</vt:lpstr>
      <vt:lpstr>Task 4 – data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Microsoft Office-användare</dc:creator>
  <cp:lastModifiedBy>Darrel Robinson</cp:lastModifiedBy>
  <cp:revision>117</cp:revision>
  <dcterms:created xsi:type="dcterms:W3CDTF">2017-04-21T14:02:57Z</dcterms:created>
  <dcterms:modified xsi:type="dcterms:W3CDTF">2019-02-19T13:10:33Z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0x010100B21FC76DC54E6D4ABB9575596F6E6CE3</vt:lpwstr>
  </property>
  <property fmtid="{D5CDD505-2E9C-101B-9397-08002B2CF9AE}" pid="3" name="Order">
    <vt:r8>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