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5"/>
  </p:notesMasterIdLst>
  <p:sldIdLst>
    <p:sldId id="256" r:id="rId2"/>
    <p:sldId id="257" r:id="rId3"/>
    <p:sldId id="276" r:id="rId4"/>
    <p:sldId id="258" r:id="rId5"/>
    <p:sldId id="273" r:id="rId6"/>
    <p:sldId id="271" r:id="rId7"/>
    <p:sldId id="278" r:id="rId8"/>
    <p:sldId id="274" r:id="rId9"/>
    <p:sldId id="277" r:id="rId10"/>
    <p:sldId id="259" r:id="rId11"/>
    <p:sldId id="260" r:id="rId12"/>
    <p:sldId id="263" r:id="rId13"/>
    <p:sldId id="264" r:id="rId14"/>
    <p:sldId id="262" r:id="rId15"/>
    <p:sldId id="265" r:id="rId16"/>
    <p:sldId id="261" r:id="rId17"/>
    <p:sldId id="266" r:id="rId18"/>
    <p:sldId id="267" r:id="rId19"/>
    <p:sldId id="268" r:id="rId20"/>
    <p:sldId id="269" r:id="rId21"/>
    <p:sldId id="270" r:id="rId22"/>
    <p:sldId id="27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1"/>
    <p:restoredTop sz="94798"/>
  </p:normalViewPr>
  <p:slideViewPr>
    <p:cSldViewPr snapToGrid="0" snapToObjects="1">
      <p:cViewPr varScale="1">
        <p:scale>
          <a:sx n="157" d="100"/>
          <a:sy n="15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66659-D01E-624D-9514-4A5A0CCFA5F4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9A71-9680-FE48-8838-32FA07AC7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A9A71-9680-FE48-8838-32FA07AC7F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21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84A16-252D-471E-8E0B-D796EB1D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6" r="11751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EBA40-5C6A-2D46-A635-868057FA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Credit Card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F16F-9BE5-EA47-A0A2-B35BE814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93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9337-72AF-5148-9773-17DD7AA8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Customers who utilize their card a lot are unlikely to have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C6C8-C236-EC4E-AEA5-112F7CB5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093350" cy="3694176"/>
          </a:xfrm>
        </p:spPr>
        <p:txBody>
          <a:bodyPr/>
          <a:lstStyle/>
          <a:p>
            <a:r>
              <a:rPr lang="en-US" sz="1800" dirty="0"/>
              <a:t>Spend above ~$11k per year</a:t>
            </a:r>
          </a:p>
          <a:p>
            <a:r>
              <a:rPr lang="en-US" sz="1800" dirty="0"/>
              <a:t>Make more than 100 transactions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6FBC3-F778-D644-B4DC-3D00D2B7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918" y="2038864"/>
            <a:ext cx="8525538" cy="4378239"/>
          </a:xfrm>
          <a:prstGeom prst="rect">
            <a:avLst/>
          </a:prstGeom>
        </p:spPr>
      </p:pic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7E630E4-7C32-8C43-BD61-D365B14D05DC}"/>
              </a:ext>
            </a:extLst>
          </p:cNvPr>
          <p:cNvSpPr/>
          <p:nvPr/>
        </p:nvSpPr>
        <p:spPr>
          <a:xfrm>
            <a:off x="7014487" y="2312771"/>
            <a:ext cx="914400" cy="612648"/>
          </a:xfrm>
          <a:prstGeom prst="accentBorderCallout1">
            <a:avLst>
              <a:gd name="adj1" fmla="val 29540"/>
              <a:gd name="adj2" fmla="val 109739"/>
              <a:gd name="adj3" fmla="val 96316"/>
              <a:gd name="adj4" fmla="val 160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Spenders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76ECEA96-A141-7E46-8226-61588B75101A}"/>
              </a:ext>
            </a:extLst>
          </p:cNvPr>
          <p:cNvSpPr/>
          <p:nvPr/>
        </p:nvSpPr>
        <p:spPr>
          <a:xfrm>
            <a:off x="5177514" y="2816352"/>
            <a:ext cx="914400" cy="612648"/>
          </a:xfrm>
          <a:prstGeom prst="accentBorderCallout1">
            <a:avLst>
              <a:gd name="adj1" fmla="val 29540"/>
              <a:gd name="adj2" fmla="val 109739"/>
              <a:gd name="adj3" fmla="val 223991"/>
              <a:gd name="adj4" fmla="val 231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Middle Spenders</a:t>
            </a:r>
          </a:p>
        </p:txBody>
      </p:sp>
      <p:sp>
        <p:nvSpPr>
          <p:cNvPr id="10" name="Line Callout 1 (Border and Accent Bar) 9">
            <a:extLst>
              <a:ext uri="{FF2B5EF4-FFF2-40B4-BE49-F238E27FC236}">
                <a16:creationId xmlns:a16="http://schemas.microsoft.com/office/drawing/2014/main" id="{EF5D0F3A-F83F-2441-B9D2-FC57646A25B9}"/>
              </a:ext>
            </a:extLst>
          </p:cNvPr>
          <p:cNvSpPr/>
          <p:nvPr/>
        </p:nvSpPr>
        <p:spPr>
          <a:xfrm>
            <a:off x="4197302" y="4325112"/>
            <a:ext cx="914400" cy="612648"/>
          </a:xfrm>
          <a:prstGeom prst="accentBorderCallout1">
            <a:avLst>
              <a:gd name="adj1" fmla="val 29540"/>
              <a:gd name="adj2" fmla="val 109739"/>
              <a:gd name="adj3" fmla="val 206009"/>
              <a:gd name="adj4" fmla="val 183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Spenders</a:t>
            </a:r>
          </a:p>
        </p:txBody>
      </p:sp>
    </p:spTree>
    <p:extLst>
      <p:ext uri="{BB962C8B-B14F-4D97-AF65-F5344CB8AC3E}">
        <p14:creationId xmlns:p14="http://schemas.microsoft.com/office/powerpoint/2010/main" val="69768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C94-A65D-EA49-B27D-C9BAA76C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'High’ spending is not restricted by customer income category and contributes to 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AF373-996E-2144-B2C8-CA745FA0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37" y="2223223"/>
            <a:ext cx="5803900" cy="394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E4DAC-4252-654C-B6B0-17779B3F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0" y="2223223"/>
            <a:ext cx="4172867" cy="21018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64EF2E-93FD-304D-B8DB-47D1C64A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325111"/>
            <a:ext cx="4503034" cy="2362127"/>
          </a:xfrm>
        </p:spPr>
        <p:txBody>
          <a:bodyPr/>
          <a:lstStyle/>
          <a:p>
            <a:r>
              <a:rPr lang="en-US" sz="1800" dirty="0"/>
              <a:t>‘High’ spenders (&gt;11k) span all income categories – all customers can ‘afford to’ regardless of credit limit</a:t>
            </a:r>
          </a:p>
          <a:p>
            <a:r>
              <a:rPr lang="en-US" sz="1800" dirty="0"/>
              <a:t>They also tend to utilize revolving balance, likely bringing in more revenue for the bank</a:t>
            </a:r>
          </a:p>
        </p:txBody>
      </p:sp>
    </p:spTree>
    <p:extLst>
      <p:ext uri="{BB962C8B-B14F-4D97-AF65-F5344CB8AC3E}">
        <p14:creationId xmlns:p14="http://schemas.microsoft.com/office/powerpoint/2010/main" val="280979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951E-00E4-7644-A981-55AEA190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Middle spenders are more likely to attrite than low spenders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D607-B579-3F42-8CBB-0213FF8F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271680" cy="3694176"/>
          </a:xfrm>
        </p:spPr>
        <p:txBody>
          <a:bodyPr/>
          <a:lstStyle/>
          <a:p>
            <a:r>
              <a:rPr lang="en-US" dirty="0"/>
              <a:t>Attrition in ‘middle’ spenders are almost twice that of the low spenders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84425-187F-1F44-A0CA-7F37FA42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77" y="2322873"/>
            <a:ext cx="5276042" cy="40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5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B7DF-9E67-454C-B8F7-957C858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 3: Encourage all customers to have ‘high’ spending pattern, focusing especially on ‘middle’ spenders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B418-662A-514E-83E9-FB2C1E7E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attrition amongst high spenders</a:t>
            </a:r>
          </a:p>
          <a:p>
            <a:r>
              <a:rPr lang="en-US" dirty="0"/>
              <a:t>High spending is ‘possible’ for all income categories</a:t>
            </a:r>
          </a:p>
          <a:p>
            <a:r>
              <a:rPr lang="en-US" dirty="0"/>
              <a:t>High spending nets more revenue due to higher usage of revolving balance</a:t>
            </a:r>
          </a:p>
          <a:p>
            <a:r>
              <a:rPr lang="en-US" dirty="0"/>
              <a:t>Middle spenders are more likely to attrite, and closer to high spend range, making them an effective demographic to focus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3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F976-92DB-9445-815D-1ECC372D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contact points with the bank throughout the past 12 months result in greater percentage of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FB90-EC78-0F4C-AEC4-81309DBA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533550" cy="3694176"/>
          </a:xfrm>
        </p:spPr>
        <p:txBody>
          <a:bodyPr/>
          <a:lstStyle/>
          <a:p>
            <a:r>
              <a:rPr lang="en-US" sz="2000" dirty="0"/>
              <a:t>Percentage of customers who attrite goes up with the number of contact counts</a:t>
            </a:r>
          </a:p>
          <a:p>
            <a:r>
              <a:rPr lang="en-US" sz="2000" dirty="0"/>
              <a:t>100% of customers attrite at 6 contact counts.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00E37-5542-FC42-95EE-0949AE40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89" y="2035678"/>
            <a:ext cx="5781430" cy="4405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CBA84-FB35-A24C-B620-74D783C3717A}"/>
              </a:ext>
            </a:extLst>
          </p:cNvPr>
          <p:cNvSpPr/>
          <p:nvPr/>
        </p:nvSpPr>
        <p:spPr>
          <a:xfrm>
            <a:off x="9753600" y="2215241"/>
            <a:ext cx="351675" cy="378278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871A-78B6-DD44-A7DF-73E3B084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Middle spenders show greater sensitivity; all customers with 4 or more contact show attrition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B7436-D2F4-8748-861C-6F76953D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7"/>
          <a:stretch/>
        </p:blipFill>
        <p:spPr>
          <a:xfrm>
            <a:off x="5540076" y="2076418"/>
            <a:ext cx="5542894" cy="411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65F44-01C7-B047-A968-B580DC25F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72" b="2025"/>
          <a:stretch/>
        </p:blipFill>
        <p:spPr>
          <a:xfrm>
            <a:off x="979125" y="2119630"/>
            <a:ext cx="3956432" cy="410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4EA58F-08E9-F84C-AC8F-BEF181C1D92F}"/>
              </a:ext>
            </a:extLst>
          </p:cNvPr>
          <p:cNvCxnSpPr>
            <a:cxnSpLocks/>
          </p:cNvCxnSpPr>
          <p:nvPr/>
        </p:nvCxnSpPr>
        <p:spPr>
          <a:xfrm flipV="1">
            <a:off x="8066314" y="4343400"/>
            <a:ext cx="0" cy="146957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Arrow 7">
            <a:extLst>
              <a:ext uri="{FF2B5EF4-FFF2-40B4-BE49-F238E27FC236}">
                <a16:creationId xmlns:a16="http://schemas.microsoft.com/office/drawing/2014/main" id="{DB740AB5-6F47-EE44-9329-C03C8D92AF46}"/>
              </a:ext>
            </a:extLst>
          </p:cNvPr>
          <p:cNvSpPr/>
          <p:nvPr/>
        </p:nvSpPr>
        <p:spPr>
          <a:xfrm flipH="1">
            <a:off x="8107030" y="4593553"/>
            <a:ext cx="136353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100% attrition</a:t>
            </a:r>
          </a:p>
        </p:txBody>
      </p:sp>
    </p:spTree>
    <p:extLst>
      <p:ext uri="{BB962C8B-B14F-4D97-AF65-F5344CB8AC3E}">
        <p14:creationId xmlns:p14="http://schemas.microsoft.com/office/powerpoint/2010/main" val="26937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DD72-CDE7-D040-9D8C-35504B4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Customers who have less products with the bank are more likely to have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89AB-9ED0-394E-8CF8-E91895EB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503034" cy="3694176"/>
          </a:xfrm>
        </p:spPr>
        <p:txBody>
          <a:bodyPr/>
          <a:lstStyle/>
          <a:p>
            <a:r>
              <a:rPr lang="en-US" sz="2400" dirty="0"/>
              <a:t>Customers with less than 3 total products with the bank exhibit more than 20% attrition</a:t>
            </a:r>
          </a:p>
          <a:p>
            <a:r>
              <a:rPr lang="en-US" sz="2400" dirty="0"/>
              <a:t>Likely these customers are less ‘invested’ in the bank, making it easier to leave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87246-52D4-8448-ACD8-9A2F04E4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2248497"/>
            <a:ext cx="5453437" cy="4060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8C2736-91D8-FB4E-9843-CCACE417543D}"/>
              </a:ext>
            </a:extLst>
          </p:cNvPr>
          <p:cNvSpPr/>
          <p:nvPr/>
        </p:nvSpPr>
        <p:spPr>
          <a:xfrm>
            <a:off x="6640286" y="4702629"/>
            <a:ext cx="1262743" cy="12954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23D0-D5AE-984C-98EE-0344422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Customers with less than 3 products with the bank and high contact count all attrite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D8B2-2751-3541-87F3-81042D93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590"/>
            <a:ext cx="12192000" cy="3555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46E0FA-B3AF-A641-9412-299B2A2BEE9C}"/>
              </a:ext>
            </a:extLst>
          </p:cNvPr>
          <p:cNvSpPr/>
          <p:nvPr/>
        </p:nvSpPr>
        <p:spPr>
          <a:xfrm>
            <a:off x="3439887" y="5661660"/>
            <a:ext cx="533400" cy="6477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8AEC5-F856-6240-BD82-ACEA3CB6761D}"/>
              </a:ext>
            </a:extLst>
          </p:cNvPr>
          <p:cNvSpPr/>
          <p:nvPr/>
        </p:nvSpPr>
        <p:spPr>
          <a:xfrm>
            <a:off x="1393372" y="5711734"/>
            <a:ext cx="533400" cy="6477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3834-38B1-6C40-A9DF-BC4270B2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 4: Focus on customer service and recovery, especially with middle spenders and customers with less than 3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00A1-6FB2-2443-BE3B-B5044FBE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More contact points generally indicate greater chance of attrition</a:t>
            </a:r>
          </a:p>
          <a:p>
            <a:r>
              <a:rPr lang="en-US" sz="2400" dirty="0"/>
              <a:t>More than 4 contact points for middle spenders and customers with 1-2 products a high indicator for attrition</a:t>
            </a:r>
          </a:p>
          <a:p>
            <a:r>
              <a:rPr lang="en-US" sz="2400" dirty="0"/>
              <a:t>Contact points could be due to dissatisfaction or problems in utilizing the credit card</a:t>
            </a:r>
          </a:p>
          <a:p>
            <a:r>
              <a:rPr lang="en-US" sz="2400" dirty="0"/>
              <a:t>Increase cross-sell efforts to customers with less than 3 products</a:t>
            </a:r>
          </a:p>
        </p:txBody>
      </p:sp>
    </p:spTree>
    <p:extLst>
      <p:ext uri="{BB962C8B-B14F-4D97-AF65-F5344CB8AC3E}">
        <p14:creationId xmlns:p14="http://schemas.microsoft.com/office/powerpoint/2010/main" val="176545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3C1-12CF-AE41-B2BF-7CB57755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'High’ contact is likelier for customers with total revolving balance of 250-500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0A166-1449-BA46-99EE-80B30727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63" y="2060707"/>
            <a:ext cx="8086227" cy="4542138"/>
          </a:xfrm>
          <a:prstGeom prst="rect">
            <a:avLst/>
          </a:prstGeom>
        </p:spPr>
      </p:pic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AD9AE5DB-B3E1-DE4B-8E1C-401433AE731F}"/>
              </a:ext>
            </a:extLst>
          </p:cNvPr>
          <p:cNvSpPr/>
          <p:nvPr/>
        </p:nvSpPr>
        <p:spPr>
          <a:xfrm>
            <a:off x="8328753" y="4391762"/>
            <a:ext cx="1344058" cy="612648"/>
          </a:xfrm>
          <a:prstGeom prst="accentBorderCallout1">
            <a:avLst>
              <a:gd name="adj1" fmla="val 18750"/>
              <a:gd name="adj2" fmla="val -8333"/>
              <a:gd name="adj3" fmla="val 202412"/>
              <a:gd name="adj4" fmla="val -62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Avg. proportion of ’High’ Contact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4017E36B-C81E-1D4A-8906-FF8A9E56A8E0}"/>
              </a:ext>
            </a:extLst>
          </p:cNvPr>
          <p:cNvSpPr/>
          <p:nvPr/>
        </p:nvSpPr>
        <p:spPr>
          <a:xfrm>
            <a:off x="5615009" y="3655781"/>
            <a:ext cx="815095" cy="612648"/>
          </a:xfrm>
          <a:prstGeom prst="accentBorderCallout1">
            <a:avLst>
              <a:gd name="adj1" fmla="val 18750"/>
              <a:gd name="adj2" fmla="val -8333"/>
              <a:gd name="adj3" fmla="val 231184"/>
              <a:gd name="adj4" fmla="val -4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TRB: 250-500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83A3BE-0BC5-2448-9492-3B7186C4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2597116" cy="3694176"/>
          </a:xfrm>
        </p:spPr>
        <p:txBody>
          <a:bodyPr/>
          <a:lstStyle/>
          <a:p>
            <a:r>
              <a:rPr lang="en-US" sz="2000" dirty="0"/>
              <a:t>Low TRB showing high contact may indicate customers who inadvertently pay lower than what was due and may be calling to waive interest,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EEA-7A6A-5F4C-A48E-EE25F948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 analysis of credit card customer churn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EC7-A90B-D147-BAB8-27F7448F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acquisition is more costly than customer retention</a:t>
            </a:r>
          </a:p>
          <a:p>
            <a:r>
              <a:rPr lang="en-US" dirty="0"/>
              <a:t>Longer retention results in greater revenue and cost savings</a:t>
            </a:r>
          </a:p>
          <a:p>
            <a:r>
              <a:rPr lang="en-US" dirty="0"/>
              <a:t>Allows opportunities for cross-selling</a:t>
            </a:r>
          </a:p>
        </p:txBody>
      </p:sp>
    </p:spTree>
    <p:extLst>
      <p:ext uri="{BB962C8B-B14F-4D97-AF65-F5344CB8AC3E}">
        <p14:creationId xmlns:p14="http://schemas.microsoft.com/office/powerpoint/2010/main" val="820694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E351-476C-EC47-B822-7D15DFE0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‘High’ contact is also more likely for young adults and retirees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9922-ECB0-4341-B5C3-DCB212FC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313213" cy="3694176"/>
          </a:xfrm>
        </p:spPr>
        <p:txBody>
          <a:bodyPr/>
          <a:lstStyle/>
          <a:p>
            <a:r>
              <a:rPr lang="en-US" sz="1800" dirty="0"/>
              <a:t>Retirees may need more help with understanding banking products</a:t>
            </a:r>
          </a:p>
          <a:p>
            <a:r>
              <a:rPr lang="en-US" sz="1800" dirty="0"/>
              <a:t>Young adults may be savvier and want to use more banking features which require contacting the bank (e.g. temp credit increase, promotions,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0F14B-BC64-6040-866B-D8C99F4C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77" y="2093205"/>
            <a:ext cx="6830595" cy="47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5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70E-1C67-B54D-880A-5FB12F8D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 5: Lower contact count through improving product ease-of-use and self-service banking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94D5-6165-BC4D-B000-4BCE0347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reasons for contact:</a:t>
            </a:r>
          </a:p>
          <a:p>
            <a:pPr lvl="1"/>
            <a:r>
              <a:rPr lang="en-US" dirty="0"/>
              <a:t>Enquire on total revolving balance, perhaps on interest or waiver of interest</a:t>
            </a:r>
          </a:p>
          <a:p>
            <a:pPr lvl="1"/>
            <a:r>
              <a:rPr lang="en-US" dirty="0"/>
              <a:t>Require assistance in understanding features or usage of credit card</a:t>
            </a:r>
          </a:p>
          <a:p>
            <a:pPr lvl="1"/>
            <a:r>
              <a:rPr lang="en-US" dirty="0"/>
              <a:t>Assistance or approval with unique features of credit card</a:t>
            </a:r>
          </a:p>
          <a:p>
            <a:r>
              <a:rPr lang="en-US" dirty="0"/>
              <a:t>Contact could be reduced with more self-service banking options and easier to use products</a:t>
            </a:r>
          </a:p>
        </p:txBody>
      </p:sp>
    </p:spTree>
    <p:extLst>
      <p:ext uri="{BB962C8B-B14F-4D97-AF65-F5344CB8AC3E}">
        <p14:creationId xmlns:p14="http://schemas.microsoft.com/office/powerpoint/2010/main" val="204037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B215-A9A1-4B4C-94F7-75DE689A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5AF7-F96E-0349-A59F-FA2C85E89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97754"/>
              </p:ext>
            </p:extLst>
          </p:nvPr>
        </p:nvGraphicFramePr>
        <p:xfrm>
          <a:off x="583893" y="2383214"/>
          <a:ext cx="11116020" cy="320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10">
                  <a:extLst>
                    <a:ext uri="{9D8B030D-6E8A-4147-A177-3AD203B41FA5}">
                      <a16:colId xmlns:a16="http://schemas.microsoft.com/office/drawing/2014/main" val="538284226"/>
                    </a:ext>
                  </a:extLst>
                </a:gridCol>
                <a:gridCol w="5558010">
                  <a:extLst>
                    <a:ext uri="{9D8B030D-6E8A-4147-A177-3AD203B41FA5}">
                      <a16:colId xmlns:a16="http://schemas.microsoft.com/office/drawing/2014/main" val="3157998410"/>
                    </a:ext>
                  </a:extLst>
                </a:gridCol>
              </a:tblGrid>
              <a:tr h="5885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Insights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Recommendation and Ideas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027955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Majority of customers decrease their usage in Q4 compared to Q1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Majority of customers do not use their cards consistently throughout the year, having 1-3 months of inactivity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Have seasonal promotions or partnerships with purchase categories that are more likely in Q4 such as travel, gifts,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Make the card better for daily use, with features for everyday type purchases (e.g. petrol, groceries)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67745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Older customers tend to have longer months on book with their credit card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Majority of customers in the 40-50 </a:t>
                      </a:r>
                      <a:r>
                        <a:rPr lang="en-US" sz="1600" dirty="0" err="1"/>
                        <a:t>yr</a:t>
                      </a:r>
                      <a:r>
                        <a:rPr lang="en-US" sz="1600" dirty="0"/>
                        <a:t> old range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On-book length does not increase attrition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Market the credit card to mature customers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Consider spending patterns by age-group to increase spending amount and consistency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5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B215-A9A1-4B4C-94F7-75DE689A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5AF7-F96E-0349-A59F-FA2C85E89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42416"/>
              </p:ext>
            </p:extLst>
          </p:nvPr>
        </p:nvGraphicFramePr>
        <p:xfrm>
          <a:off x="583893" y="2383214"/>
          <a:ext cx="11116020" cy="359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10">
                  <a:extLst>
                    <a:ext uri="{9D8B030D-6E8A-4147-A177-3AD203B41FA5}">
                      <a16:colId xmlns:a16="http://schemas.microsoft.com/office/drawing/2014/main" val="538284226"/>
                    </a:ext>
                  </a:extLst>
                </a:gridCol>
                <a:gridCol w="5558010">
                  <a:extLst>
                    <a:ext uri="{9D8B030D-6E8A-4147-A177-3AD203B41FA5}">
                      <a16:colId xmlns:a16="http://schemas.microsoft.com/office/drawing/2014/main" val="3157998410"/>
                    </a:ext>
                  </a:extLst>
                </a:gridCol>
              </a:tblGrid>
              <a:tr h="5885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Insights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Recommendation and Ideas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027955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Middle spenders are most likely to have attrition, while high spenders show no attrition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Encourage middle spenders to cross the threshold to high spending via targeted promotions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8745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 contact count through the year significantly increases attrition rate, especially for customers with low number of products and middle spenders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Improve customer service/recovery for at-risk population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Cross-sell products to customers with less than 3 products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05189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Contact count is higher for customers utilizing revolving balance but at a low rate (250-500)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Higher contact is more likely for the younger and older populations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Investigate reason for increased contact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 self-service banking for frequently requested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Improve ease-of-use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3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2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EEA-7A6A-5F4C-A48E-EE25F948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4EC7-A90B-D147-BAB8-27F7448F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might be the cause or trigger for customer churn?</a:t>
            </a:r>
          </a:p>
          <a:p>
            <a:r>
              <a:rPr lang="en-US" dirty="0"/>
              <a:t>What could we do to reduce attrition?</a:t>
            </a:r>
          </a:p>
          <a:p>
            <a:r>
              <a:rPr lang="en-US" dirty="0"/>
              <a:t>What could we do to improve our overall revenue from credit card customers?</a:t>
            </a:r>
          </a:p>
        </p:txBody>
      </p:sp>
    </p:spTree>
    <p:extLst>
      <p:ext uri="{BB962C8B-B14F-4D97-AF65-F5344CB8AC3E}">
        <p14:creationId xmlns:p14="http://schemas.microsoft.com/office/powerpoint/2010/main" val="16407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4A02-2F9F-0A4A-9F14-2A7A5574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721C-644A-3846-AA41-39170D7E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7,000 customers (3000 dropped due to missing fields)</a:t>
            </a:r>
          </a:p>
          <a:p>
            <a:r>
              <a:rPr lang="en-US" dirty="0"/>
              <a:t>16% churn</a:t>
            </a:r>
          </a:p>
          <a:p>
            <a:endParaRPr lang="en-US" dirty="0"/>
          </a:p>
          <a:p>
            <a:r>
              <a:rPr lang="en-US" dirty="0"/>
              <a:t>Captures details over 12 months</a:t>
            </a:r>
          </a:p>
          <a:p>
            <a:r>
              <a:rPr lang="en-US" dirty="0"/>
              <a:t>Assume attrition is at the end of the 12 months (snapshot where customer just exited) </a:t>
            </a:r>
          </a:p>
        </p:txBody>
      </p:sp>
    </p:spTree>
    <p:extLst>
      <p:ext uri="{BB962C8B-B14F-4D97-AF65-F5344CB8AC3E}">
        <p14:creationId xmlns:p14="http://schemas.microsoft.com/office/powerpoint/2010/main" val="1381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B527-1688-514F-A18D-A6585779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Significant proportion of customers utilize their card less in Q4 than in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BF99-D351-CC46-919E-DF1EBAB2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530174" cy="3694176"/>
          </a:xfrm>
        </p:spPr>
        <p:txBody>
          <a:bodyPr/>
          <a:lstStyle/>
          <a:p>
            <a:r>
              <a:rPr lang="en-US" sz="1800" dirty="0"/>
              <a:t>Disproportionately high number of customers show a </a:t>
            </a:r>
            <a:r>
              <a:rPr lang="en-US" sz="1800" i="1" dirty="0"/>
              <a:t>decrease</a:t>
            </a:r>
            <a:r>
              <a:rPr lang="en-US" sz="1800" dirty="0"/>
              <a:t> in transactions in Q4 as compared to Q1</a:t>
            </a:r>
          </a:p>
          <a:p>
            <a:r>
              <a:rPr lang="en-US" sz="1800" dirty="0"/>
              <a:t>This does not make sense as Q4 is usually the holiday period</a:t>
            </a:r>
          </a:p>
          <a:p>
            <a:r>
              <a:rPr lang="en-US" sz="1800" dirty="0"/>
              <a:t>Likely customers are utilizing competitor’s credit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1F959-50E0-8943-9328-CA022855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13" y="2035277"/>
            <a:ext cx="4811616" cy="4823018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D8407960-05D5-5C46-9628-640B5FFC5602}"/>
              </a:ext>
            </a:extLst>
          </p:cNvPr>
          <p:cNvSpPr/>
          <p:nvPr/>
        </p:nvSpPr>
        <p:spPr>
          <a:xfrm>
            <a:off x="8535053" y="568756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5388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AD23-1719-9845-90CB-38067C5A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On-book length does not increase attrition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43AA-B240-7B4E-8F24-1D4EB935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73" y="2369070"/>
            <a:ext cx="5850430" cy="406543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1FA27F-FE9D-9B42-9109-937347F312F3}"/>
              </a:ext>
            </a:extLst>
          </p:cNvPr>
          <p:cNvCxnSpPr>
            <a:cxnSpLocks/>
          </p:cNvCxnSpPr>
          <p:nvPr/>
        </p:nvCxnSpPr>
        <p:spPr>
          <a:xfrm>
            <a:off x="3352800" y="5562601"/>
            <a:ext cx="740228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0BC1F-2403-6440-9BF8-F56EFDACE5EB}"/>
              </a:ext>
            </a:extLst>
          </p:cNvPr>
          <p:cNvSpPr txBox="1"/>
          <p:nvPr/>
        </p:nvSpPr>
        <p:spPr>
          <a:xfrm>
            <a:off x="8846103" y="5246552"/>
            <a:ext cx="310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11315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C0A2-1317-AA48-BF7F-6BD94EE5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Older customers tend to hold on to their credit cards longer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A7C6E-06AB-CA4D-9940-2913449E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66" y="2062768"/>
            <a:ext cx="4182414" cy="45246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AA7F9-C70D-D143-B8DA-470CDB3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467318" cy="3694176"/>
          </a:xfrm>
        </p:spPr>
        <p:txBody>
          <a:bodyPr/>
          <a:lstStyle/>
          <a:p>
            <a:r>
              <a:rPr lang="en-US" sz="2400" dirty="0"/>
              <a:t>Majority of customers in the 40-50 </a:t>
            </a:r>
            <a:r>
              <a:rPr lang="en-US" sz="2400" dirty="0" err="1"/>
              <a:t>yr</a:t>
            </a:r>
            <a:r>
              <a:rPr lang="en-US" sz="24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326310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32A4-6092-4F45-89E6-992E2DD0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customers do not consistently use their card every month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9FAD-6A6D-7840-B0C8-69B7E89B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105361" cy="3694176"/>
          </a:xfrm>
        </p:spPr>
        <p:txBody>
          <a:bodyPr/>
          <a:lstStyle/>
          <a:p>
            <a:r>
              <a:rPr lang="en-US" sz="2000" dirty="0"/>
              <a:t>Related to previous</a:t>
            </a:r>
          </a:p>
          <a:p>
            <a:r>
              <a:rPr lang="en-US" sz="2000" dirty="0"/>
              <a:t>Almost no customer use their card every month of the year consistently (i.e. 0 inactive months)</a:t>
            </a:r>
          </a:p>
          <a:p>
            <a:r>
              <a:rPr lang="en-US" sz="2000" dirty="0"/>
              <a:t>Likely customers have other cards they utilize on a regular basis, perhaps only using our card for certain category purchases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2F0C5-92E8-3E4F-82E5-89E6F523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37" y="2235200"/>
            <a:ext cx="6057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7E28-6278-714D-A0DF-6C01AC8C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 1: Implement strategies to increase consistency in credit card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B9B7-F673-2C42-9D55-E52C2A30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071256"/>
            <a:ext cx="10168128" cy="2536373"/>
          </a:xfrm>
        </p:spPr>
        <p:txBody>
          <a:bodyPr/>
          <a:lstStyle/>
          <a:p>
            <a:r>
              <a:rPr lang="en-US" dirty="0"/>
              <a:t>Decrease in usage in Q4 of the year</a:t>
            </a:r>
          </a:p>
          <a:p>
            <a:r>
              <a:rPr lang="en-US" dirty="0"/>
              <a:t>Majority of customers have 1-3 months inactive</a:t>
            </a:r>
          </a:p>
          <a:p>
            <a:r>
              <a:rPr lang="en-US" dirty="0"/>
              <a:t>Months on book do not affect attrition rate</a:t>
            </a:r>
          </a:p>
          <a:p>
            <a:r>
              <a:rPr lang="en-US" dirty="0"/>
              <a:t>Older customers hold their cards longer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792C8D-1278-E14B-BEC8-1F9A309681A5}"/>
              </a:ext>
            </a:extLst>
          </p:cNvPr>
          <p:cNvSpPr txBox="1">
            <a:spLocks/>
          </p:cNvSpPr>
          <p:nvPr/>
        </p:nvSpPr>
        <p:spPr>
          <a:xfrm>
            <a:off x="1115568" y="2249423"/>
            <a:ext cx="10168128" cy="1593233"/>
          </a:xfrm>
          <a:prstGeom prst="rect">
            <a:avLst/>
          </a:prstGeom>
        </p:spPr>
        <p:txBody>
          <a:bodyPr lIns="109728" tIns="109728" rIns="109728" bIns="9144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13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Takeaway 2: Market credit cards to older customers as they hold their credit cards for a longer period </a:t>
            </a:r>
          </a:p>
        </p:txBody>
      </p:sp>
    </p:spTree>
    <p:extLst>
      <p:ext uri="{BB962C8B-B14F-4D97-AF65-F5344CB8AC3E}">
        <p14:creationId xmlns:p14="http://schemas.microsoft.com/office/powerpoint/2010/main" val="42099064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1086</Words>
  <Application>Microsoft Macintosh PowerPoint</Application>
  <PresentationFormat>Widescreen</PresentationFormat>
  <Paragraphs>104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Calibri</vt:lpstr>
      <vt:lpstr>AccentBoxVTI</vt:lpstr>
      <vt:lpstr>Credit Card Customer Churn</vt:lpstr>
      <vt:lpstr>Why is the analysis of credit card customer churn important?</vt:lpstr>
      <vt:lpstr>Problem Questions</vt:lpstr>
      <vt:lpstr>Data</vt:lpstr>
      <vt:lpstr>Significant proportion of customers utilize their card less in Q4 than in Q1</vt:lpstr>
      <vt:lpstr>On-book length does not increase attrition rate</vt:lpstr>
      <vt:lpstr>Older customers tend to hold on to their credit cards longer</vt:lpstr>
      <vt:lpstr>Majority of customers do not consistently use their card every month of the year</vt:lpstr>
      <vt:lpstr>Key Takeaway 1: Implement strategies to increase consistency in credit card usage</vt:lpstr>
      <vt:lpstr>Customers who utilize their card a lot are unlikely to have attrition</vt:lpstr>
      <vt:lpstr>'High’ spending is not restricted by customer income category and contributes to revenue</vt:lpstr>
      <vt:lpstr>Middle spenders are more likely to attrite than low spenders</vt:lpstr>
      <vt:lpstr>Key Takeaway 3: Encourage all customers to have ‘high’ spending pattern, focusing especially on ‘middle’ spenders</vt:lpstr>
      <vt:lpstr>More contact points with the bank throughout the past 12 months result in greater percentage of attrition</vt:lpstr>
      <vt:lpstr>Middle spenders show greater sensitivity; all customers with 4 or more contact show attrition</vt:lpstr>
      <vt:lpstr>Customers who have less products with the bank are more likely to have attrition</vt:lpstr>
      <vt:lpstr>Customers with less than 3 products with the bank and high contact count all attrite</vt:lpstr>
      <vt:lpstr>Key Takeaway 4: Focus on customer service and recovery, especially with middle spenders and customers with less than 3 products</vt:lpstr>
      <vt:lpstr>'High’ contact is likelier for customers with total revolving balance of 250-500</vt:lpstr>
      <vt:lpstr>‘High’ contact is also more likely for young adults and retirees</vt:lpstr>
      <vt:lpstr>Key Takeaway 5: Lower contact count through improving product ease-of-use and self-service banking features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 Churn</dc:title>
  <dc:creator>Darren Hum Chong Kai</dc:creator>
  <cp:lastModifiedBy>Darren Hum Chong Kai</cp:lastModifiedBy>
  <cp:revision>6</cp:revision>
  <dcterms:created xsi:type="dcterms:W3CDTF">2022-03-04T15:45:41Z</dcterms:created>
  <dcterms:modified xsi:type="dcterms:W3CDTF">2022-03-05T04:23:26Z</dcterms:modified>
</cp:coreProperties>
</file>