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DB9F-D23E-422B-8085-53B20675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45A87-C583-49A7-BBBD-2705491C9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FADE-0962-41B9-BD2B-832D2FE4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A2F5-F264-4F9D-9841-5749853E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2B8E-C4E2-42EA-AF4F-32FD6B6F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80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ADCC-5541-4CDA-AAFB-12EE86C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4DC2-EB48-455C-9253-7FCA35722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CB29-9D3B-48D5-BA81-F9F17B6B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084C-B0E9-43AC-964B-0D24230B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5D6F-60E6-47A9-AF00-751BF3D2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1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18A1E-8D4F-43FD-A26D-F0CBA2B02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CDB5A-07F9-4E93-A580-EEFA4B5FE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DF16-A8E4-478E-AD8A-6D206F11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AA9B6-ED35-452A-BF7B-87BCF8EF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1EDB-7CF1-4944-BD87-E20EA113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39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913C-9C8D-4D18-ACCF-C80196F2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A539-72C3-4C9C-AA76-301A6590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0FCF-7A27-4F28-82B2-15EEE557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20FC-C8DE-4EF3-B4C0-67A50EBF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51A6-3D31-4D53-A31F-355A3583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A085-C064-4E90-BAB8-7666A817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F094-1AA3-471C-B6D2-99AEF3B6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60D9-980E-42BE-B47D-E485C7C0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33C4-B360-4016-AED9-1702638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7833-92C2-4F7F-8588-BF607D7F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1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D3AC-DF7F-477C-8F60-047D931C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CF11-1AC5-4CDB-AFD6-23689E077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596E-7108-4D9F-8A54-66807913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D23A6-9AF2-40FA-9433-AEFC7F4C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0F5A3-53B7-4147-9A47-A847C493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A8776-BBB1-49F2-B56D-4986728B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8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1D59-F199-4419-A297-7E0C2845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2EBD6-7608-42E1-A30C-36B75CE0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3CEA5-9F12-4117-96E8-C7A0B27C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409E3-3402-48F1-89E3-D1BDB1959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9EBA-4BBF-48B5-99B6-E003C0752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0DC6-9DD1-4053-8E71-79982AC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7B13-30DB-4EF2-8B4E-26AA89D3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DF7D6-4F55-4657-BF59-82F42DB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05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4D40-19C1-4B84-A1ED-D1F99422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6FC5B-59CF-4F08-8DA8-DD6D1CFB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BD8EE-4508-435B-BEC1-31F48A53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5A5A-63E2-4410-BAA6-49FBE0FF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1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82B09-2664-49D2-BD73-646C5328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9F6B3-A97A-4B89-8954-2535A09E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1CD1-CFB6-4DAC-9CB8-68218CB4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80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4164-39C3-4EEC-8F04-B8E81C88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781E-29EE-4C7F-9484-A6266AEC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C8485-7399-4897-8C95-32202304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157B4-0E4D-407D-BAFC-A6E99394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7D5F-439D-4ED8-B2FD-F4509A02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DB2D2-046F-40DD-945B-0C0B601C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7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D05-0FCE-49CF-B87B-D98F051F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0A4F9-3C19-4D2E-8703-BF770688E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577E-C6D8-4346-BA9A-21956C1E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07A5D-E554-4DF4-8C8A-6E1654BA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C8BF3-4AD0-4AD8-B870-03DCC79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5E9CD-9B09-4B6B-8EC5-58C91EFF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2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E3569-A0F6-41FF-845C-C5B90524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BE1BE-24F2-444F-B508-63BEDB27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07A0-315C-4BA7-8C0B-975972EF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FC66-B143-49A4-8616-EE89D757CEB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ED96-6E18-4FD4-9E76-F60DCB73E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9F7D-7479-4D40-82F8-4F4DA9A8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0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Side view of a bed with side table and on it is an alarm clock and a white lamp">
            <a:extLst>
              <a:ext uri="{FF2B5EF4-FFF2-40B4-BE49-F238E27FC236}">
                <a16:creationId xmlns:a16="http://schemas.microsoft.com/office/drawing/2014/main" id="{6029107D-40F1-ABE7-CEC8-EE134A6B8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A4B707-EE40-4254-9737-2FA935F6D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Hotel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9594F-D056-44FF-ACA7-EB61FFE6A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Sentiment Analysis and 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169112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3E27-8B55-448D-AAC3-67812DBB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16A4-67A9-4E86-BF69-B6B5B014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200" dirty="0"/>
              <a:t>User: Ibis Hotel Business</a:t>
            </a:r>
          </a:p>
          <a:p>
            <a:pPr marL="0" indent="0">
              <a:buNone/>
            </a:pPr>
            <a:r>
              <a:rPr lang="en-GB" sz="2200" dirty="0"/>
              <a:t>Business Questions:</a:t>
            </a:r>
          </a:p>
          <a:p>
            <a:r>
              <a:rPr lang="en-GB" sz="2200" dirty="0"/>
              <a:t>What is the percentage of positive/negative/mixed sentiments?</a:t>
            </a:r>
          </a:p>
          <a:p>
            <a:r>
              <a:rPr lang="en-GB" sz="2200" dirty="0"/>
              <a:t>What are the areas of improvement?</a:t>
            </a:r>
          </a:p>
          <a:p>
            <a:r>
              <a:rPr lang="en-GB" sz="2200" dirty="0"/>
              <a:t>Which review is a priority to address or initiate service recovery?</a:t>
            </a:r>
          </a:p>
          <a:p>
            <a:r>
              <a:rPr lang="en-GB" sz="2200" dirty="0"/>
              <a:t>How do we compare against other Hotels or brands?</a:t>
            </a:r>
          </a:p>
          <a:p>
            <a:pPr lvl="1"/>
            <a:endParaRPr lang="en-GB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874B09AF-5404-F305-F2D4-7F907ECDB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0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827E2-41F1-4BC9-8378-6CB9609E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Analytics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2267-C680-4DB2-BC0B-598D781E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Sentiment Analysis</a:t>
            </a:r>
          </a:p>
          <a:p>
            <a:pPr lvl="1"/>
            <a:r>
              <a:rPr lang="en-GB" sz="2000" dirty="0"/>
              <a:t>Segments the reviews and provide users an understanding of the percentage of customers who are happy or unhappy with their service/stay</a:t>
            </a:r>
          </a:p>
          <a:p>
            <a:pPr lvl="1"/>
            <a:r>
              <a:rPr lang="en-GB" sz="2000" dirty="0"/>
              <a:t>Confidence coefficient for negative sentiment to allow prioritization of addressing negative reviews</a:t>
            </a:r>
          </a:p>
          <a:p>
            <a:r>
              <a:rPr lang="en-GB" sz="2000" dirty="0"/>
              <a:t>LDA topic modelling</a:t>
            </a:r>
          </a:p>
          <a:p>
            <a:pPr lvl="1"/>
            <a:r>
              <a:rPr lang="en-GB" sz="2000" dirty="0"/>
              <a:t>Provides list of potential topics by sentiment, so as to potentially identify areas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378794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386FD603-267A-456B-9E94-FCCC1D0D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83" y="4092675"/>
            <a:ext cx="1646260" cy="82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B23A41-A077-4C16-908C-6D93AC38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57" y="2573024"/>
            <a:ext cx="1291842" cy="358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06C7A-FB16-451A-A430-A711DCC11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552" y="1977563"/>
            <a:ext cx="456883" cy="512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6352FE-E0CD-4563-A0E7-A82B2985B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531" y="1889386"/>
            <a:ext cx="1433164" cy="6891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9F1A92-3042-48A3-8888-C5ECEB852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622" y="2891163"/>
            <a:ext cx="1136340" cy="580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8899B5-F5F5-4ED7-B3E5-18A3120A6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605" y="2826796"/>
            <a:ext cx="1063015" cy="71455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0ED47-02D7-4CFB-A90C-4F6533E2F1D5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2150486" y="2232463"/>
            <a:ext cx="303066" cy="14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57C20-0F99-4BF5-B80F-BA68D8F52EC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910435" y="2233944"/>
            <a:ext cx="59309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1B4EFB-FB9D-457C-8C2F-7AFEFF1C8C6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220113" y="2578503"/>
            <a:ext cx="0" cy="248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CBB1BB-7428-4E8A-A83B-43ED79318739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4751620" y="3181642"/>
            <a:ext cx="393002" cy="24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DADF18-A9A2-4976-842E-FC69F400ED78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4220113" y="3541354"/>
            <a:ext cx="0" cy="551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F1FDFFFF-B1AE-4BA5-B00D-7B6AD75C4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2483" y="5125750"/>
            <a:ext cx="784551" cy="58938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F44700E-49B9-4F2D-848C-0CDE39FBB2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14" y="5125750"/>
            <a:ext cx="1216068" cy="567499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CFC1C6-9852-4CF6-B797-0F27FB1B7A37}"/>
              </a:ext>
            </a:extLst>
          </p:cNvPr>
          <p:cNvCxnSpPr>
            <a:stCxn id="81" idx="3"/>
            <a:endCxn id="87" idx="1"/>
          </p:cNvCxnSpPr>
          <p:nvPr/>
        </p:nvCxnSpPr>
        <p:spPr>
          <a:xfrm flipV="1">
            <a:off x="2637034" y="5409500"/>
            <a:ext cx="1031280" cy="10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278CC6B1-4D33-4596-8C0E-9727628A9B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1013" y="4481098"/>
            <a:ext cx="646607" cy="955347"/>
          </a:xfrm>
          <a:prstGeom prst="rect">
            <a:avLst/>
          </a:prstGeom>
        </p:spPr>
      </p:pic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B33FC992-AE26-4A4A-B47B-D5E92DF769EB}"/>
              </a:ext>
            </a:extLst>
          </p:cNvPr>
          <p:cNvCxnSpPr>
            <a:stCxn id="87" idx="3"/>
            <a:endCxn id="101" idx="1"/>
          </p:cNvCxnSpPr>
          <p:nvPr/>
        </p:nvCxnSpPr>
        <p:spPr>
          <a:xfrm flipV="1">
            <a:off x="4884382" y="4958772"/>
            <a:ext cx="1776631" cy="450728"/>
          </a:xfrm>
          <a:prstGeom prst="bentConnector3">
            <a:avLst>
              <a:gd name="adj1" fmla="val 5485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939048D-E0BD-428E-BB9E-E1EEA364C905}"/>
              </a:ext>
            </a:extLst>
          </p:cNvPr>
          <p:cNvCxnSpPr>
            <a:cxnSpLocks/>
            <a:stCxn id="5" idx="3"/>
            <a:endCxn id="101" idx="1"/>
          </p:cNvCxnSpPr>
          <p:nvPr/>
        </p:nvCxnSpPr>
        <p:spPr>
          <a:xfrm>
            <a:off x="5043243" y="4504240"/>
            <a:ext cx="1617770" cy="45453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0A5D0033-EC10-4E30-8F29-C57C8111C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7326" y="1930767"/>
            <a:ext cx="1217501" cy="752851"/>
          </a:xfrm>
          <a:prstGeom prst="rect">
            <a:avLst/>
          </a:prstGeom>
        </p:spPr>
      </p:pic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673372EB-140C-4EBB-98DE-6E9DD94EA3A5}"/>
              </a:ext>
            </a:extLst>
          </p:cNvPr>
          <p:cNvCxnSpPr>
            <a:cxnSpLocks/>
            <a:stCxn id="101" idx="0"/>
            <a:endCxn id="12" idx="3"/>
          </p:cNvCxnSpPr>
          <p:nvPr/>
        </p:nvCxnSpPr>
        <p:spPr>
          <a:xfrm rot="16200000" flipV="1">
            <a:off x="4836930" y="2333711"/>
            <a:ext cx="2247153" cy="204762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5285DA1-278C-4875-9C19-679DBF040CBB}"/>
              </a:ext>
            </a:extLst>
          </p:cNvPr>
          <p:cNvSpPr txBox="1"/>
          <p:nvPr/>
        </p:nvSpPr>
        <p:spPr>
          <a:xfrm>
            <a:off x="4396122" y="5759194"/>
            <a:ext cx="1285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・</a:t>
            </a:r>
            <a:r>
              <a:rPr lang="en-GB" altLang="ja-JP" sz="1000" dirty="0"/>
              <a:t>500mb</a:t>
            </a:r>
            <a:endParaRPr lang="en-GB" sz="1000" dirty="0"/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8337A86-4D5B-40EA-975D-C461F3F47314}"/>
              </a:ext>
            </a:extLst>
          </p:cNvPr>
          <p:cNvCxnSpPr>
            <a:cxnSpLocks/>
            <a:stCxn id="12" idx="0"/>
            <a:endCxn id="119" idx="0"/>
          </p:cNvCxnSpPr>
          <p:nvPr/>
        </p:nvCxnSpPr>
        <p:spPr>
          <a:xfrm rot="16200000" flipH="1">
            <a:off x="6122404" y="-12906"/>
            <a:ext cx="41381" cy="3845964"/>
          </a:xfrm>
          <a:prstGeom prst="bentConnector3">
            <a:avLst>
              <a:gd name="adj1" fmla="val -5524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itle 1">
            <a:extLst>
              <a:ext uri="{FF2B5EF4-FFF2-40B4-BE49-F238E27FC236}">
                <a16:creationId xmlns:a16="http://schemas.microsoft.com/office/drawing/2014/main" id="{128B50DD-32C9-4495-A7B3-CA37D664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05" y="351839"/>
            <a:ext cx="7474172" cy="508419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Architecture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0FF6CF9-A7AF-4C08-B2FE-8EFC636D3A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471" y="1875184"/>
            <a:ext cx="1063015" cy="71455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5E86CF5-2B15-4232-A552-BA9F0D577319}"/>
              </a:ext>
            </a:extLst>
          </p:cNvPr>
          <p:cNvSpPr/>
          <p:nvPr/>
        </p:nvSpPr>
        <p:spPr>
          <a:xfrm>
            <a:off x="1743282" y="4258098"/>
            <a:ext cx="1007094" cy="50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Model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D4319D-4457-49CF-B26A-19860242E2BE}"/>
              </a:ext>
            </a:extLst>
          </p:cNvPr>
          <p:cNvCxnSpPr>
            <a:stCxn id="25" idx="2"/>
            <a:endCxn id="81" idx="0"/>
          </p:cNvCxnSpPr>
          <p:nvPr/>
        </p:nvCxnSpPr>
        <p:spPr>
          <a:xfrm flipH="1">
            <a:off x="2244759" y="4766517"/>
            <a:ext cx="2070" cy="359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9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B408-E40F-485A-8265-235D8975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CB64-5639-41E4-908B-E11E8DF5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Data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LDA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ML 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Front-end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34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B408-E40F-485A-8265-235D8975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– Data Ingestion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5FA8CC-CD2C-448F-A895-C407CE324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30521"/>
              </p:ext>
            </p:extLst>
          </p:nvPr>
        </p:nvGraphicFramePr>
        <p:xfrm>
          <a:off x="838200" y="1314888"/>
          <a:ext cx="10660812" cy="494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604">
                  <a:extLst>
                    <a:ext uri="{9D8B030D-6E8A-4147-A177-3AD203B41FA5}">
                      <a16:colId xmlns:a16="http://schemas.microsoft.com/office/drawing/2014/main" val="3065483169"/>
                    </a:ext>
                  </a:extLst>
                </a:gridCol>
                <a:gridCol w="2017622">
                  <a:extLst>
                    <a:ext uri="{9D8B030D-6E8A-4147-A177-3AD203B41FA5}">
                      <a16:colId xmlns:a16="http://schemas.microsoft.com/office/drawing/2014/main" val="948913162"/>
                    </a:ext>
                  </a:extLst>
                </a:gridCol>
                <a:gridCol w="5089586">
                  <a:extLst>
                    <a:ext uri="{9D8B030D-6E8A-4147-A177-3AD203B41FA5}">
                      <a16:colId xmlns:a16="http://schemas.microsoft.com/office/drawing/2014/main" val="1707904867"/>
                    </a:ext>
                  </a:extLst>
                </a:gridCol>
              </a:tblGrid>
              <a:tr h="649244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Challenges /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846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dirty="0"/>
                        <a:t>Test Web-scraping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97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dirty="0"/>
                        <a:t>Obtain scraped data for identified hotels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94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dirty="0"/>
                        <a:t>Test upload of data to s3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747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dirty="0"/>
                        <a:t>Test usage of Amazon Comprehend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396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dirty="0"/>
                        <a:t>Test lambda function to DynamoDB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967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dirty="0"/>
                        <a:t>Finalize details (schema, scope, cols,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Add scape date to selenium script (or manually)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Do we want other hotels too?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Is PK = review title sufficient?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Do we want to ingest more by batch too?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How to prevent duplicates?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611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dirty="0"/>
                        <a:t>Upload all data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File size limit? Lambda </a:t>
                      </a:r>
                      <a:r>
                        <a:rPr lang="en-GB" dirty="0" err="1"/>
                        <a:t>func</a:t>
                      </a:r>
                      <a:r>
                        <a:rPr lang="en-GB" dirty="0"/>
                        <a:t> time = 15min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276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dirty="0"/>
                        <a:t>Verify data in </a:t>
                      </a:r>
                      <a:r>
                        <a:rPr lang="en-GB" dirty="0" err="1"/>
                        <a:t>dynamoDB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6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96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7240-E180-4AD5-BACE-80637AD0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to Resolve // Stretch-goals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C04E-A0FA-4623-9D9A-60D5A93A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Fully automate on schedule</a:t>
            </a:r>
          </a:p>
          <a:p>
            <a:pPr lvl="1"/>
            <a:r>
              <a:rPr lang="en-GB" dirty="0"/>
              <a:t>Selenium with headless chrome and docker through ECR, running on EC2 monthly is likely do-able and will remain in the free tier</a:t>
            </a:r>
          </a:p>
          <a:p>
            <a:pPr lvl="1"/>
            <a:r>
              <a:rPr lang="en-GB" dirty="0"/>
              <a:t>How to identify delta data set?</a:t>
            </a:r>
          </a:p>
          <a:p>
            <a:pPr lvl="1"/>
            <a:r>
              <a:rPr lang="en-GB" dirty="0"/>
              <a:t>Schedule through lambda or require Airflow or an orchestrator?</a:t>
            </a:r>
          </a:p>
          <a:p>
            <a:r>
              <a:rPr lang="en-GB"/>
              <a:t>Front-end Visualization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9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291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Hotel Reviews</vt:lpstr>
      <vt:lpstr>Business Case</vt:lpstr>
      <vt:lpstr>Analytics Solution</vt:lpstr>
      <vt:lpstr>Project Architecture</vt:lpstr>
      <vt:lpstr>Phases</vt:lpstr>
      <vt:lpstr>Phase 1 – Data Ingestion</vt:lpstr>
      <vt:lpstr>Challenges to Resolve // Stretch-goals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Hum Chong Kai</dc:creator>
  <cp:lastModifiedBy>Darren Hum Chong Kai</cp:lastModifiedBy>
  <cp:revision>24</cp:revision>
  <dcterms:created xsi:type="dcterms:W3CDTF">2022-05-12T07:33:18Z</dcterms:created>
  <dcterms:modified xsi:type="dcterms:W3CDTF">2022-05-17T05:25:12Z</dcterms:modified>
</cp:coreProperties>
</file>