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22" Type="http://schemas.openxmlformats.org/officeDocument/2006/relationships/font" Target="fonts/HelveticaNeue-bold.fntdata"/><Relationship Id="rId10" Type="http://schemas.openxmlformats.org/officeDocument/2006/relationships/slide" Target="slides/slide6.xml"/><Relationship Id="rId21" Type="http://schemas.openxmlformats.org/officeDocument/2006/relationships/font" Target="fonts/HelveticaNeue-regular.fntdata"/><Relationship Id="rId13" Type="http://schemas.openxmlformats.org/officeDocument/2006/relationships/font" Target="fonts/Montserrat-regular.fntdata"/><Relationship Id="rId24" Type="http://schemas.openxmlformats.org/officeDocument/2006/relationships/font" Target="fonts/HelveticaNeue-boldItalic.fntdata"/><Relationship Id="rId12" Type="http://schemas.openxmlformats.org/officeDocument/2006/relationships/slide" Target="slides/slide8.xml"/><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a61810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a61810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Points totals are approximately normal for both the Utah Jazz and RSL. These histograms suggest that Jazz points totals are usually far greater than RSL point totals.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2a618103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2a618103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2a618103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2a618103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seeing that Jazz games usually have more total points, we went and watched some RSL and Jazz games and used a stopwatch to time the fans’ celebrations. Even though there was an element of error possible, the celebration times we recorded came out to be fairly normally distributed, as we can see in these histograms. &lt;Read means&gt;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2a618103b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2a618103b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here, compared to Jazz fans, RSL fans seem to celebrate for much longer duration: about 40 seconds on average. Dividing numbers arounds gives the </a:t>
            </a:r>
            <a:r>
              <a:rPr lang="en"/>
              <a:t>result that RSL fans celebrate about 6 to 10 times longer on average. So it is interesting that RSL fans celebrate longer. The p-values are very small, indicating strong evidence.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2a618103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2a618103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see if the number of points in the game the team had an effect on the celebration time. Point number </a:t>
            </a:r>
            <a:r>
              <a:rPr lang="en"/>
              <a:t>refers</a:t>
            </a:r>
            <a:r>
              <a:rPr lang="en"/>
              <a:t> to the order which the points are scored, telling us somewhat when the points were scored per game. </a:t>
            </a:r>
            <a:r>
              <a:rPr lang="en" sz="1050">
                <a:solidFill>
                  <a:srgbClr val="333333"/>
                </a:solidFill>
                <a:highlight>
                  <a:srgbClr val="FFFFFF"/>
                </a:highlight>
                <a:latin typeface="Helvetica Neue"/>
                <a:ea typeface="Helvetica Neue"/>
                <a:cs typeface="Helvetica Neue"/>
                <a:sym typeface="Helvetica Neue"/>
              </a:rPr>
              <a:t>You would assume that the longer the game goes on and point number increases that the fans would start to cheer longer.</a:t>
            </a:r>
            <a:r>
              <a:rPr lang="en"/>
              <a:t> Initially, this argument seemed like a point of study and we suspected that the later in the game, the more intense the fans might cheer. We found that these variables had hardly any correlation or effect on each other.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2a618103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2a618103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point of interest was how home games and away games differed. If you have ever seen or been to an away game, you would know that there are significantly less fans that show up from your team. After comparing the celebration time averages, home games celebration time </a:t>
            </a:r>
            <a:r>
              <a:rPr lang="en"/>
              <a:t>lasted longer for both teams. What is most interesting is by how much. The cheering difference for both teams is greater than 1 standard deviation, but less than 1.5 sd. The home team advantage still exists.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2a618103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2a618103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One of the limitations to our study was how the data was collected. As mentioned?, the celebration time data had the most restrictions since we had to determine the time of celebration ourselves with stopwatches. Other limitations could include the range of years from which we gathered our data, to see how random our data actually was.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But </a:t>
            </a:r>
            <a:r>
              <a:rPr lang="en"/>
              <a:t>in the end, our analysis shows that RSL fans do indeed cheer in much longer than Jazz fans. Note that these results do not extend to all MLS and NBA teams. This could be one way we could broaden our study in the future. We found that the primary reason is the NUMBER of points scored per game, however, the ORDER of points did not affect the celebration.We also found that the WHEN the points are scored in the game does not influence the celebration, but WHERE the points are scored does.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for your time and are </a:t>
            </a:r>
            <a:r>
              <a:rPr lang="en"/>
              <a:t>there</a:t>
            </a:r>
            <a:r>
              <a:rPr lang="en"/>
              <a:t> any questions?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RSL Fans Cheer Longer Than Utah Jazz Fans?</a:t>
            </a:r>
            <a:endParaRPr/>
          </a:p>
        </p:txBody>
      </p:sp>
      <p:sp>
        <p:nvSpPr>
          <p:cNvPr id="135" name="Google Shape;135;p13"/>
          <p:cNvSpPr txBox="1"/>
          <p:nvPr>
            <p:ph idx="1" type="subTitle"/>
          </p:nvPr>
        </p:nvSpPr>
        <p:spPr>
          <a:xfrm>
            <a:off x="5083950" y="3924925"/>
            <a:ext cx="3470700" cy="8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 Coe, Darren Rou, Joey Brignone</a:t>
            </a:r>
            <a:endParaRPr/>
          </a:p>
          <a:p>
            <a:pPr indent="0" lvl="0" marL="0" rtl="0" algn="l">
              <a:spcBef>
                <a:spcPts val="0"/>
              </a:spcBef>
              <a:spcAft>
                <a:spcPts val="0"/>
              </a:spcAft>
              <a:buNone/>
            </a:pPr>
            <a:r>
              <a:rPr lang="en"/>
              <a:t>CS 3130</a:t>
            </a:r>
            <a:endParaRPr/>
          </a:p>
          <a:p>
            <a:pPr indent="0" lvl="0" marL="0" rtl="0" algn="l">
              <a:spcBef>
                <a:spcPts val="0"/>
              </a:spcBef>
              <a:spcAft>
                <a:spcPts val="0"/>
              </a:spcAft>
              <a:buNone/>
            </a:pPr>
            <a:r>
              <a:rPr lang="en"/>
              <a:t>April 29,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Point Histograms</a:t>
            </a:r>
            <a:endParaRPr/>
          </a:p>
        </p:txBody>
      </p:sp>
      <p:pic>
        <p:nvPicPr>
          <p:cNvPr id="141" name="Google Shape;141;p14"/>
          <p:cNvPicPr preferRelativeResize="0"/>
          <p:nvPr/>
        </p:nvPicPr>
        <p:blipFill>
          <a:blip r:embed="rId3">
            <a:alphaModFix/>
          </a:blip>
          <a:stretch>
            <a:fillRect/>
          </a:stretch>
        </p:blipFill>
        <p:spPr>
          <a:xfrm>
            <a:off x="362250" y="1782815"/>
            <a:ext cx="4209750" cy="2695937"/>
          </a:xfrm>
          <a:prstGeom prst="rect">
            <a:avLst/>
          </a:prstGeom>
          <a:noFill/>
          <a:ln>
            <a:noFill/>
          </a:ln>
        </p:spPr>
      </p:pic>
      <p:pic>
        <p:nvPicPr>
          <p:cNvPr id="142" name="Google Shape;142;p14"/>
          <p:cNvPicPr preferRelativeResize="0"/>
          <p:nvPr/>
        </p:nvPicPr>
        <p:blipFill>
          <a:blip r:embed="rId4">
            <a:alphaModFix/>
          </a:blip>
          <a:stretch>
            <a:fillRect/>
          </a:stretch>
        </p:blipFill>
        <p:spPr>
          <a:xfrm>
            <a:off x="4733150" y="1782825"/>
            <a:ext cx="4209750" cy="2695924"/>
          </a:xfrm>
          <a:prstGeom prst="rect">
            <a:avLst/>
          </a:prstGeom>
          <a:noFill/>
          <a:ln>
            <a:noFill/>
          </a:ln>
        </p:spPr>
      </p:pic>
      <p:sp>
        <p:nvSpPr>
          <p:cNvPr id="143" name="Google Shape;143;p14"/>
          <p:cNvSpPr txBox="1"/>
          <p:nvPr>
            <p:ph idx="2" type="body"/>
          </p:nvPr>
        </p:nvSpPr>
        <p:spPr>
          <a:xfrm>
            <a:off x="1297500" y="1116150"/>
            <a:ext cx="71496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Sample size (Jazz): 162							Sample size(RSL): 100</a:t>
            </a:r>
            <a:endParaRPr/>
          </a:p>
          <a:p>
            <a:pPr indent="0" lvl="0" marL="0" rtl="0" algn="l">
              <a:lnSpc>
                <a:spcPct val="100000"/>
              </a:lnSpc>
              <a:spcBef>
                <a:spcPts val="0"/>
              </a:spcBef>
              <a:spcAft>
                <a:spcPts val="0"/>
              </a:spcAft>
              <a:buNone/>
            </a:pPr>
            <a:r>
              <a:rPr lang="en"/>
              <a:t>Sample mean(Jazz): 114 points						Sample mean(RSL): 1.43 points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Scoring T-test Results</a:t>
            </a:r>
            <a:endParaRPr/>
          </a:p>
        </p:txBody>
      </p:sp>
      <p:sp>
        <p:nvSpPr>
          <p:cNvPr id="149" name="Google Shape;149;p15"/>
          <p:cNvSpPr txBox="1"/>
          <p:nvPr>
            <p:ph idx="1" type="body"/>
          </p:nvPr>
        </p:nvSpPr>
        <p:spPr>
          <a:xfrm>
            <a:off x="5033100" y="4603525"/>
            <a:ext cx="3403200" cy="45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RSL Scores t-test</a:t>
            </a:r>
            <a:endParaRPr/>
          </a:p>
        </p:txBody>
      </p:sp>
      <p:sp>
        <p:nvSpPr>
          <p:cNvPr id="150" name="Google Shape;150;p15"/>
          <p:cNvSpPr txBox="1"/>
          <p:nvPr>
            <p:ph idx="2" type="body"/>
          </p:nvPr>
        </p:nvSpPr>
        <p:spPr>
          <a:xfrm>
            <a:off x="5104413" y="2571750"/>
            <a:ext cx="3403200" cy="30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en" sz="1312"/>
              <a:t>Jazz Scores t-test</a:t>
            </a:r>
            <a:endParaRPr sz="1312"/>
          </a:p>
        </p:txBody>
      </p:sp>
      <p:pic>
        <p:nvPicPr>
          <p:cNvPr id="151" name="Google Shape;151;p15"/>
          <p:cNvPicPr preferRelativeResize="0"/>
          <p:nvPr/>
        </p:nvPicPr>
        <p:blipFill>
          <a:blip r:embed="rId3">
            <a:alphaModFix/>
          </a:blip>
          <a:stretch>
            <a:fillRect/>
          </a:stretch>
        </p:blipFill>
        <p:spPr>
          <a:xfrm>
            <a:off x="4933238" y="947325"/>
            <a:ext cx="3745575" cy="1673950"/>
          </a:xfrm>
          <a:prstGeom prst="rect">
            <a:avLst/>
          </a:prstGeom>
          <a:noFill/>
          <a:ln>
            <a:noFill/>
          </a:ln>
        </p:spPr>
      </p:pic>
      <p:pic>
        <p:nvPicPr>
          <p:cNvPr id="152" name="Google Shape;152;p15"/>
          <p:cNvPicPr preferRelativeResize="0"/>
          <p:nvPr/>
        </p:nvPicPr>
        <p:blipFill>
          <a:blip r:embed="rId4">
            <a:alphaModFix/>
          </a:blip>
          <a:stretch>
            <a:fillRect/>
          </a:stretch>
        </p:blipFill>
        <p:spPr>
          <a:xfrm>
            <a:off x="4933237" y="2950520"/>
            <a:ext cx="3745575" cy="1702530"/>
          </a:xfrm>
          <a:prstGeom prst="rect">
            <a:avLst/>
          </a:prstGeom>
          <a:noFill/>
          <a:ln>
            <a:noFill/>
          </a:ln>
        </p:spPr>
      </p:pic>
      <p:sp>
        <p:nvSpPr>
          <p:cNvPr id="153" name="Google Shape;153;p15"/>
          <p:cNvSpPr txBox="1"/>
          <p:nvPr/>
        </p:nvSpPr>
        <p:spPr>
          <a:xfrm>
            <a:off x="1153225" y="1719225"/>
            <a:ext cx="3363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Good evidence shows the Jazz total score mean to be 112.3-115.8</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Good evidence shows the RSL total score mean to be 1.2-1.7</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Using these numbers on average 1 point scored by RSL is worth at least 67 points and at most 98 points.</a:t>
            </a:r>
            <a:endParaRPr sz="16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Celebration Times Histograms</a:t>
            </a:r>
            <a:endParaRPr/>
          </a:p>
        </p:txBody>
      </p:sp>
      <p:sp>
        <p:nvSpPr>
          <p:cNvPr id="159" name="Google Shape;159;p16"/>
          <p:cNvSpPr txBox="1"/>
          <p:nvPr>
            <p:ph idx="1" type="body"/>
          </p:nvPr>
        </p:nvSpPr>
        <p:spPr>
          <a:xfrm>
            <a:off x="1297500" y="104380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Sample size (RSL): 	50							Sample size(Jazz): 50</a:t>
            </a:r>
            <a:endParaRPr/>
          </a:p>
          <a:p>
            <a:pPr indent="0" lvl="0" marL="0" rtl="0" algn="l">
              <a:lnSpc>
                <a:spcPct val="100000"/>
              </a:lnSpc>
              <a:spcBef>
                <a:spcPts val="0"/>
              </a:spcBef>
              <a:spcAft>
                <a:spcPts val="0"/>
              </a:spcAft>
              <a:buNone/>
            </a:pPr>
            <a:r>
              <a:rPr lang="en"/>
              <a:t>Sample mean(RSL): 41.1 seconds					Sample mean(Jazz): 5.1 seconds</a:t>
            </a:r>
            <a:endParaRPr/>
          </a:p>
          <a:p>
            <a:pPr indent="0" lvl="0" marL="0" rtl="0" algn="l">
              <a:lnSpc>
                <a:spcPct val="100000"/>
              </a:lnSpc>
              <a:spcBef>
                <a:spcPts val="0"/>
              </a:spcBef>
              <a:spcAft>
                <a:spcPts val="0"/>
              </a:spcAft>
              <a:buNone/>
            </a:pPr>
            <a:r>
              <a:t/>
            </a:r>
            <a:endParaRPr/>
          </a:p>
        </p:txBody>
      </p:sp>
      <p:pic>
        <p:nvPicPr>
          <p:cNvPr id="160" name="Google Shape;160;p16"/>
          <p:cNvPicPr preferRelativeResize="0"/>
          <p:nvPr/>
        </p:nvPicPr>
        <p:blipFill>
          <a:blip r:embed="rId3">
            <a:alphaModFix/>
          </a:blip>
          <a:stretch>
            <a:fillRect/>
          </a:stretch>
        </p:blipFill>
        <p:spPr>
          <a:xfrm>
            <a:off x="447450" y="1640575"/>
            <a:ext cx="4049175" cy="2593101"/>
          </a:xfrm>
          <a:prstGeom prst="rect">
            <a:avLst/>
          </a:prstGeom>
          <a:noFill/>
          <a:ln>
            <a:noFill/>
          </a:ln>
        </p:spPr>
      </p:pic>
      <p:pic>
        <p:nvPicPr>
          <p:cNvPr id="161" name="Google Shape;161;p16"/>
          <p:cNvPicPr preferRelativeResize="0"/>
          <p:nvPr/>
        </p:nvPicPr>
        <p:blipFill>
          <a:blip r:embed="rId4">
            <a:alphaModFix/>
          </a:blip>
          <a:stretch>
            <a:fillRect/>
          </a:stretch>
        </p:blipFill>
        <p:spPr>
          <a:xfrm>
            <a:off x="4636250" y="1640575"/>
            <a:ext cx="4049175" cy="2593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Celebration Time </a:t>
            </a:r>
            <a:endParaRPr/>
          </a:p>
          <a:p>
            <a:pPr indent="0" lvl="0" marL="0" rtl="0" algn="l">
              <a:spcBef>
                <a:spcPts val="0"/>
              </a:spcBef>
              <a:spcAft>
                <a:spcPts val="0"/>
              </a:spcAft>
              <a:buNone/>
            </a:pPr>
            <a:r>
              <a:rPr lang="en"/>
              <a:t>T-test Results</a:t>
            </a:r>
            <a:endParaRPr/>
          </a:p>
        </p:txBody>
      </p:sp>
      <p:sp>
        <p:nvSpPr>
          <p:cNvPr id="167" name="Google Shape;167;p17"/>
          <p:cNvSpPr txBox="1"/>
          <p:nvPr>
            <p:ph idx="1" type="body"/>
          </p:nvPr>
        </p:nvSpPr>
        <p:spPr>
          <a:xfrm>
            <a:off x="1123350" y="1567550"/>
            <a:ext cx="3577200" cy="291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725"/>
              <a:t>Decent evidence shows that on average Jazz fans celebrate for 4.42-5.8 seconds after a point is scored.</a:t>
            </a:r>
            <a:endParaRPr sz="1725"/>
          </a:p>
          <a:p>
            <a:pPr indent="0" lvl="0" marL="0" rtl="0" algn="l">
              <a:spcBef>
                <a:spcPts val="1200"/>
              </a:spcBef>
              <a:spcAft>
                <a:spcPts val="0"/>
              </a:spcAft>
              <a:buNone/>
            </a:pPr>
            <a:r>
              <a:rPr lang="en" sz="1725"/>
              <a:t>Decent evidence shows that on average RSL fans celebrate for 36.4-45.8 seconds after a point is scored.</a:t>
            </a:r>
            <a:endParaRPr sz="1725"/>
          </a:p>
          <a:p>
            <a:pPr indent="0" lvl="0" marL="0" rtl="0" algn="l">
              <a:spcBef>
                <a:spcPts val="1200"/>
              </a:spcBef>
              <a:spcAft>
                <a:spcPts val="0"/>
              </a:spcAft>
              <a:buNone/>
            </a:pPr>
            <a:r>
              <a:rPr lang="en" sz="1725"/>
              <a:t>This equated to RSL fans cheering </a:t>
            </a:r>
            <a:r>
              <a:rPr lang="en" sz="1725"/>
              <a:t>roughly</a:t>
            </a:r>
            <a:r>
              <a:rPr lang="en" sz="1725"/>
              <a:t> 6.3-10.4 times longer on average.</a:t>
            </a:r>
            <a:endParaRPr sz="1725"/>
          </a:p>
          <a:p>
            <a:pPr indent="0" lvl="0" marL="0" rtl="0" algn="l">
              <a:spcBef>
                <a:spcPts val="1200"/>
              </a:spcBef>
              <a:spcAft>
                <a:spcPts val="1200"/>
              </a:spcAft>
              <a:buNone/>
            </a:pPr>
            <a:r>
              <a:t/>
            </a:r>
            <a:endParaRPr/>
          </a:p>
        </p:txBody>
      </p:sp>
      <p:sp>
        <p:nvSpPr>
          <p:cNvPr id="168" name="Google Shape;168;p17"/>
          <p:cNvSpPr txBox="1"/>
          <p:nvPr>
            <p:ph idx="2" type="body"/>
          </p:nvPr>
        </p:nvSpPr>
        <p:spPr>
          <a:xfrm>
            <a:off x="5036100" y="4478750"/>
            <a:ext cx="3403200" cy="38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RSL Fan Celebration t-test</a:t>
            </a:r>
            <a:endParaRPr/>
          </a:p>
        </p:txBody>
      </p:sp>
      <p:sp>
        <p:nvSpPr>
          <p:cNvPr id="169" name="Google Shape;169;p17"/>
          <p:cNvSpPr txBox="1"/>
          <p:nvPr>
            <p:ph idx="2" type="body"/>
          </p:nvPr>
        </p:nvSpPr>
        <p:spPr>
          <a:xfrm>
            <a:off x="5036100" y="2380500"/>
            <a:ext cx="3403200" cy="38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Jazz Fan Celebration t-test</a:t>
            </a:r>
            <a:endParaRPr/>
          </a:p>
        </p:txBody>
      </p:sp>
      <p:pic>
        <p:nvPicPr>
          <p:cNvPr id="170" name="Google Shape;170;p17"/>
          <p:cNvPicPr preferRelativeResize="0"/>
          <p:nvPr/>
        </p:nvPicPr>
        <p:blipFill>
          <a:blip r:embed="rId3">
            <a:alphaModFix/>
          </a:blip>
          <a:stretch>
            <a:fillRect/>
          </a:stretch>
        </p:blipFill>
        <p:spPr>
          <a:xfrm>
            <a:off x="4920712" y="2796677"/>
            <a:ext cx="3577375" cy="1648398"/>
          </a:xfrm>
          <a:prstGeom prst="rect">
            <a:avLst/>
          </a:prstGeom>
          <a:noFill/>
          <a:ln>
            <a:noFill/>
          </a:ln>
        </p:spPr>
      </p:pic>
      <p:pic>
        <p:nvPicPr>
          <p:cNvPr id="171" name="Google Shape;171;p17"/>
          <p:cNvPicPr preferRelativeResize="0"/>
          <p:nvPr/>
        </p:nvPicPr>
        <p:blipFill>
          <a:blip r:embed="rId4">
            <a:alphaModFix/>
          </a:blip>
          <a:stretch>
            <a:fillRect/>
          </a:stretch>
        </p:blipFill>
        <p:spPr>
          <a:xfrm>
            <a:off x="4891093" y="698425"/>
            <a:ext cx="3606983" cy="164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There is little to no correlation between point number and celebration time.</a:t>
            </a:r>
            <a:endParaRPr/>
          </a:p>
        </p:txBody>
      </p:sp>
      <p:pic>
        <p:nvPicPr>
          <p:cNvPr id="177" name="Google Shape;177;p18"/>
          <p:cNvPicPr preferRelativeResize="0"/>
          <p:nvPr/>
        </p:nvPicPr>
        <p:blipFill>
          <a:blip r:embed="rId3">
            <a:alphaModFix/>
          </a:blip>
          <a:stretch>
            <a:fillRect/>
          </a:stretch>
        </p:blipFill>
        <p:spPr>
          <a:xfrm>
            <a:off x="371725" y="1637125"/>
            <a:ext cx="3937671" cy="2676150"/>
          </a:xfrm>
          <a:prstGeom prst="rect">
            <a:avLst/>
          </a:prstGeom>
          <a:noFill/>
          <a:ln>
            <a:noFill/>
          </a:ln>
        </p:spPr>
      </p:pic>
      <p:pic>
        <p:nvPicPr>
          <p:cNvPr id="178" name="Google Shape;178;p18"/>
          <p:cNvPicPr preferRelativeResize="0"/>
          <p:nvPr/>
        </p:nvPicPr>
        <p:blipFill>
          <a:blip r:embed="rId4">
            <a:alphaModFix/>
          </a:blip>
          <a:stretch>
            <a:fillRect/>
          </a:stretch>
        </p:blipFill>
        <p:spPr>
          <a:xfrm>
            <a:off x="4958724" y="1637125"/>
            <a:ext cx="3799400" cy="26761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Home games had higher celebration times.</a:t>
            </a:r>
            <a:endParaRPr/>
          </a:p>
        </p:txBody>
      </p:sp>
      <p:sp>
        <p:nvSpPr>
          <p:cNvPr id="184" name="Google Shape;184;p19"/>
          <p:cNvSpPr txBox="1"/>
          <p:nvPr>
            <p:ph idx="1" type="body"/>
          </p:nvPr>
        </p:nvSpPr>
        <p:spPr>
          <a:xfrm>
            <a:off x="2861075" y="2745300"/>
            <a:ext cx="7038900" cy="56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Jazz Away vs Home Game Celebration Time</a:t>
            </a:r>
            <a:endParaRPr/>
          </a:p>
        </p:txBody>
      </p:sp>
      <p:pic>
        <p:nvPicPr>
          <p:cNvPr id="185" name="Google Shape;185;p19"/>
          <p:cNvPicPr preferRelativeResize="0"/>
          <p:nvPr/>
        </p:nvPicPr>
        <p:blipFill>
          <a:blip r:embed="rId3">
            <a:alphaModFix/>
          </a:blip>
          <a:stretch>
            <a:fillRect/>
          </a:stretch>
        </p:blipFill>
        <p:spPr>
          <a:xfrm>
            <a:off x="3732863" y="1545150"/>
            <a:ext cx="4955724" cy="1200150"/>
          </a:xfrm>
          <a:prstGeom prst="rect">
            <a:avLst/>
          </a:prstGeom>
          <a:noFill/>
          <a:ln>
            <a:noFill/>
          </a:ln>
        </p:spPr>
      </p:pic>
      <p:pic>
        <p:nvPicPr>
          <p:cNvPr id="186" name="Google Shape;186;p19"/>
          <p:cNvPicPr preferRelativeResize="0"/>
          <p:nvPr/>
        </p:nvPicPr>
        <p:blipFill>
          <a:blip r:embed="rId4">
            <a:alphaModFix/>
          </a:blip>
          <a:stretch>
            <a:fillRect/>
          </a:stretch>
        </p:blipFill>
        <p:spPr>
          <a:xfrm>
            <a:off x="3732875" y="3311075"/>
            <a:ext cx="4955701" cy="1121100"/>
          </a:xfrm>
          <a:prstGeom prst="rect">
            <a:avLst/>
          </a:prstGeom>
          <a:noFill/>
          <a:ln>
            <a:noFill/>
          </a:ln>
        </p:spPr>
      </p:pic>
      <p:sp>
        <p:nvSpPr>
          <p:cNvPr id="187" name="Google Shape;187;p19"/>
          <p:cNvSpPr txBox="1"/>
          <p:nvPr>
            <p:ph idx="1" type="body"/>
          </p:nvPr>
        </p:nvSpPr>
        <p:spPr>
          <a:xfrm>
            <a:off x="2861075" y="4432175"/>
            <a:ext cx="7038900" cy="56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RSL</a:t>
            </a:r>
            <a:r>
              <a:rPr lang="en"/>
              <a:t> Away vs Home Game Celebration Time</a:t>
            </a:r>
            <a:endParaRPr/>
          </a:p>
        </p:txBody>
      </p:sp>
      <p:sp>
        <p:nvSpPr>
          <p:cNvPr id="188" name="Google Shape;188;p19"/>
          <p:cNvSpPr txBox="1"/>
          <p:nvPr/>
        </p:nvSpPr>
        <p:spPr>
          <a:xfrm>
            <a:off x="827775" y="1690925"/>
            <a:ext cx="26955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Jazz home games had 3.7 s longer celebration times</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RSL home games had 17.2 s longer celebration times</a:t>
            </a:r>
            <a:endParaRPr sz="16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94" name="Google Shape;19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Relatively</a:t>
            </a:r>
            <a:r>
              <a:rPr lang="en" sz="1400"/>
              <a:t> strong evidence shows that on average 1 RSL point is worth 67-98 Jazz Points.</a:t>
            </a:r>
            <a:endParaRPr sz="1400"/>
          </a:p>
          <a:p>
            <a:pPr indent="0" lvl="0" marL="0" rtl="0" algn="l">
              <a:spcBef>
                <a:spcPts val="1200"/>
              </a:spcBef>
              <a:spcAft>
                <a:spcPts val="0"/>
              </a:spcAft>
              <a:buNone/>
            </a:pPr>
            <a:r>
              <a:rPr lang="en" sz="1400"/>
              <a:t>Relatively strong evidence shows that on average RSL fans cheer 6-10 times longer than Jazz Fans.</a:t>
            </a:r>
            <a:endParaRPr sz="1400"/>
          </a:p>
          <a:p>
            <a:pPr indent="0" lvl="0" marL="0" rtl="0" algn="l">
              <a:spcBef>
                <a:spcPts val="1200"/>
              </a:spcBef>
              <a:spcAft>
                <a:spcPts val="0"/>
              </a:spcAft>
              <a:buNone/>
            </a:pPr>
            <a:r>
              <a:rPr lang="en" sz="1400"/>
              <a:t>There is little to no correlation of point number to cheering length for Utah Jazz fans.</a:t>
            </a:r>
            <a:endParaRPr sz="1400"/>
          </a:p>
          <a:p>
            <a:pPr indent="0" lvl="0" marL="0" rtl="0" algn="l">
              <a:spcBef>
                <a:spcPts val="1200"/>
              </a:spcBef>
              <a:spcAft>
                <a:spcPts val="0"/>
              </a:spcAft>
              <a:buNone/>
            </a:pPr>
            <a:r>
              <a:rPr lang="en" sz="1400"/>
              <a:t>Seemingly no correlation between point number and cheering </a:t>
            </a:r>
            <a:r>
              <a:rPr lang="en" sz="1400"/>
              <a:t>length</a:t>
            </a:r>
            <a:r>
              <a:rPr lang="en" sz="1400"/>
              <a:t> for RSL fans.</a:t>
            </a:r>
            <a:endParaRPr sz="1400"/>
          </a:p>
          <a:p>
            <a:pPr indent="0" lvl="0" marL="0" rtl="0" algn="l">
              <a:spcBef>
                <a:spcPts val="1200"/>
              </a:spcBef>
              <a:spcAft>
                <a:spcPts val="0"/>
              </a:spcAft>
              <a:buNone/>
            </a:pPr>
            <a:r>
              <a:rPr lang="en" sz="1400"/>
              <a:t>Our sample means had significant differences in average cheering times depending on if the team was playing away or at home.</a:t>
            </a:r>
            <a:endParaRPr sz="14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