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351" r:id="rId4"/>
    <p:sldId id="370" r:id="rId5"/>
    <p:sldId id="352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66" r:id="rId19"/>
    <p:sldId id="367" r:id="rId20"/>
    <p:sldId id="368" r:id="rId21"/>
    <p:sldId id="369" r:id="rId22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현수" initials="LHS" lastIdx="2" clrIdx="0">
    <p:extLst>
      <p:ext uri="{19B8F6BF-5375-455C-9EA6-DF929625EA0E}">
        <p15:presenceInfo xmlns:p15="http://schemas.microsoft.com/office/powerpoint/2012/main" userId="이현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C8A"/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88589" autoAdjust="0"/>
  </p:normalViewPr>
  <p:slideViewPr>
    <p:cSldViewPr snapToGrid="0">
      <p:cViewPr varScale="1">
        <p:scale>
          <a:sx n="114" d="100"/>
          <a:sy n="114" d="100"/>
        </p:scale>
        <p:origin x="49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A4EC0C4-BDDD-4D2D-8699-2DF9E1C55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B69729-D7B2-4DA3-9C85-335F56FA9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E1809-8EDE-4CF3-AB34-D0520AA62901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48EE8C-6C64-401C-BCE5-633B0EACF1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56FEAB-16ED-45D1-A7BB-B4AC4CE62E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D37BB-4DCF-4315-94CB-40C6EE431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90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A3336-7F47-40B5-A0B3-15D45B233B6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ACBB3-0B4C-47D2-9ECE-787C94690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0F5C3-9FEA-45D0-B7DC-58B37CE84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5DD443-B192-4776-97DE-FDD9B1011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D9F17-5532-4791-B068-EE5B0ECA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B66A-20EA-4282-B12F-2BD37A0EF57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13531-3425-4E1E-A2DF-9E4F7573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493B57-B6D2-4061-B288-6E541A87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EB85D23-B161-44EF-8EEF-0F5711AB2772}"/>
              </a:ext>
            </a:extLst>
          </p:cNvPr>
          <p:cNvCxnSpPr/>
          <p:nvPr userDrawn="1"/>
        </p:nvCxnSpPr>
        <p:spPr>
          <a:xfrm>
            <a:off x="1524000" y="2699670"/>
            <a:ext cx="9144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754D3078-C247-4E24-B09A-78AD9FE0DC97}"/>
              </a:ext>
            </a:extLst>
          </p:cNvPr>
          <p:cNvGrpSpPr/>
          <p:nvPr userDrawn="1"/>
        </p:nvGrpSpPr>
        <p:grpSpPr>
          <a:xfrm>
            <a:off x="8870606" y="151462"/>
            <a:ext cx="3166579" cy="436086"/>
            <a:chOff x="8870606" y="151462"/>
            <a:chExt cx="3166579" cy="436086"/>
          </a:xfrm>
        </p:grpSpPr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7ABCC3C7-D51B-437A-9B27-3FF88537077A}"/>
                </a:ext>
              </a:extLst>
            </p:cNvPr>
            <p:cNvSpPr txBox="1"/>
            <p:nvPr userDrawn="1"/>
          </p:nvSpPr>
          <p:spPr>
            <a:xfrm>
              <a:off x="8870606" y="151462"/>
              <a:ext cx="2435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100" b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nformation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 &amp; </a:t>
              </a:r>
              <a:r>
                <a:rPr lang="en-US" altLang="ko-KR" sz="1100" b="0" baseline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ntelligence </a:t>
              </a:r>
              <a:r>
                <a:rPr lang="en-US" altLang="ko-KR" sz="1100" b="0" baseline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S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ystem Lab.</a:t>
              </a:r>
            </a:p>
            <a:p>
              <a:pPr algn="r"/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Sungkyunkwan University</a:t>
              </a:r>
              <a:endParaRPr lang="ko-KR" altLang="en-US" sz="1100" b="0" dirty="0">
                <a:latin typeface="Calibri" panose="020F0502020204030204" pitchFamily="34" charset="0"/>
                <a:ea typeface="HY견고딕" panose="02030600000101010101" pitchFamily="18" charset="-127"/>
              </a:endParaRPr>
            </a:p>
          </p:txBody>
        </p:sp>
        <p:pic>
          <p:nvPicPr>
            <p:cNvPr id="10" name="Picture 2" descr="C:\Users\DECORO\Dropbox\Photos\IISLab\iislab_logo_3.png">
              <a:extLst>
                <a:ext uri="{FF2B5EF4-FFF2-40B4-BE49-F238E27FC236}">
                  <a16:creationId xmlns:a16="http://schemas.microsoft.com/office/drawing/2014/main" id="{6C82B40D-9049-440C-B827-71DD978D971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89113" y="151462"/>
              <a:ext cx="648072" cy="436086"/>
            </a:xfrm>
            <a:prstGeom prst="rect">
              <a:avLst/>
            </a:prstGeom>
            <a:noFill/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CC3BB0-231A-4138-B79E-E4C0EBAE3311}"/>
              </a:ext>
            </a:extLst>
          </p:cNvPr>
          <p:cNvSpPr/>
          <p:nvPr userDrawn="1"/>
        </p:nvSpPr>
        <p:spPr>
          <a:xfrm rot="5400000">
            <a:off x="6036317" y="-1872330"/>
            <a:ext cx="119366" cy="914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4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78E13-CAC5-4081-9A19-027484E0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7795A6-3970-4DAC-9FBE-2ED7D04B2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0CBE4-5D9D-49CE-995E-6B135055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72E-6FE1-4011-AB2F-072F45CEA811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598E7-107B-4B4E-945A-1DC29402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F79EB-EAC3-4369-AD2F-F7637F2E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7458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08CDF9-B152-4024-B9AD-6CCF662FC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A944-0100-4B92-8DD6-47A8BCBA3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58002-8479-40C7-A0ED-68619E20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72E-6FE1-4011-AB2F-072F45CEA811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F1899-C21A-437B-8E60-4CC13990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A3700-5CAC-43FC-8339-9E1C6239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15125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9AB06-DB3F-48C0-92BD-A2A39078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47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E352-6F99-4AA2-AC35-BA209EB5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903"/>
            <a:ext cx="10515600" cy="4457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F9B0B-6E87-41F2-B6CF-F70864A6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B66A-20EA-4282-B12F-2BD37A0EF57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0998B-DA7E-4307-8464-B87E2C07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737E8-6023-4C69-A9E3-A9CC75E2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2141B14-5C6A-4C61-908B-C510209440F3}"/>
              </a:ext>
            </a:extLst>
          </p:cNvPr>
          <p:cNvCxnSpPr/>
          <p:nvPr userDrawn="1"/>
        </p:nvCxnSpPr>
        <p:spPr>
          <a:xfrm>
            <a:off x="792000" y="1424570"/>
            <a:ext cx="813954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FCB64B88-5E1C-46B6-975B-3035FA795F7A}"/>
              </a:ext>
            </a:extLst>
          </p:cNvPr>
          <p:cNvGrpSpPr/>
          <p:nvPr userDrawn="1"/>
        </p:nvGrpSpPr>
        <p:grpSpPr>
          <a:xfrm>
            <a:off x="8870606" y="138762"/>
            <a:ext cx="3166579" cy="443587"/>
            <a:chOff x="8870606" y="138762"/>
            <a:chExt cx="3166579" cy="443587"/>
          </a:xfrm>
        </p:grpSpPr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F2568ABB-4A23-4834-AB81-53D507790C83}"/>
                </a:ext>
              </a:extLst>
            </p:cNvPr>
            <p:cNvSpPr txBox="1"/>
            <p:nvPr userDrawn="1"/>
          </p:nvSpPr>
          <p:spPr>
            <a:xfrm>
              <a:off x="8870606" y="151462"/>
              <a:ext cx="2435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100" b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nformation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 &amp; </a:t>
              </a:r>
              <a:r>
                <a:rPr lang="en-US" altLang="ko-KR" sz="1100" b="0" baseline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ntelligence </a:t>
              </a:r>
              <a:r>
                <a:rPr lang="en-US" altLang="ko-KR" sz="1100" b="0" baseline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S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ystem Lab.</a:t>
              </a:r>
            </a:p>
            <a:p>
              <a:pPr algn="r"/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Sungkyunkwan University</a:t>
              </a:r>
              <a:endParaRPr lang="ko-KR" altLang="en-US" sz="1100" b="0" dirty="0">
                <a:latin typeface="Calibri" panose="020F0502020204030204" pitchFamily="34" charset="0"/>
                <a:ea typeface="HY견고딕" panose="02030600000101010101" pitchFamily="18" charset="-127"/>
              </a:endParaRPr>
            </a:p>
          </p:txBody>
        </p:sp>
        <p:pic>
          <p:nvPicPr>
            <p:cNvPr id="10" name="Picture 2" descr="C:\Users\DECORO\Dropbox\Photos\IISLab\iislab_logo_3.png">
              <a:extLst>
                <a:ext uri="{FF2B5EF4-FFF2-40B4-BE49-F238E27FC236}">
                  <a16:creationId xmlns:a16="http://schemas.microsoft.com/office/drawing/2014/main" id="{D8B3B63C-4FDD-4742-AC4A-37EDF1560C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89113" y="138762"/>
              <a:ext cx="648072" cy="436086"/>
            </a:xfrm>
            <a:prstGeom prst="rect">
              <a:avLst/>
            </a:prstGeom>
            <a:noFill/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539130-790E-4161-9FCB-0EF0B70939B0}"/>
              </a:ext>
            </a:extLst>
          </p:cNvPr>
          <p:cNvSpPr/>
          <p:nvPr userDrawn="1"/>
        </p:nvSpPr>
        <p:spPr>
          <a:xfrm>
            <a:off x="0" y="0"/>
            <a:ext cx="396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BABA9A-8BD7-474F-B743-923947CFD596}"/>
              </a:ext>
            </a:extLst>
          </p:cNvPr>
          <p:cNvSpPr/>
          <p:nvPr userDrawn="1"/>
        </p:nvSpPr>
        <p:spPr>
          <a:xfrm rot="5400000">
            <a:off x="4838911" y="-2643309"/>
            <a:ext cx="45719" cy="81395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82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600CC-52B0-4E6A-A2C6-55297D30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465836-71EF-466D-BD10-DE638FEA1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57F72-BA3F-467A-A184-A151E11D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72E-6FE1-4011-AB2F-072F45CEA811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C57BF-BEA3-4C05-8DF7-BCBAA047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087D4-931F-4CE3-8A34-82C79622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76635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382EF-B489-4507-842F-C91CE93D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4CDF9-5CFA-443B-B8AB-8E0FBAD05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4D2976-9529-4D91-B40B-6D5560F28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2DE4DF-CF74-491C-AAFB-43760AED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72E-6FE1-4011-AB2F-072F45CEA811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E68185-60C0-4F81-A87C-E847CD98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828F2E-A4DD-4CA1-9625-FFA0B872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26132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E31E7-BF9F-4A81-B818-D6A678A4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03752-EEA7-446D-B17D-1A0CCC92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D59CE2-5322-4877-8D21-2E7FD28B6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C27702-CC22-416A-A0DA-54A993013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9A4629-3AEF-4CAE-B18B-2ACA0DFFF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B2CF4D-D519-4A33-BEA6-FD2960A5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72E-6FE1-4011-AB2F-072F45CEA811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5FFD6C-6C6E-4DC7-8E3D-FFA6818A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D935CE-136B-4038-AB3A-1B3A58FF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7663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D4CC-FA79-4A6A-A608-63F03C02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9B00F3-2F9A-4C7C-98CB-EDD1D0DD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72E-6FE1-4011-AB2F-072F45CEA811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2ABDA6-C89C-47F7-895D-4749CEC8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4E6FF8-F147-4AE5-8269-5424CC9B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2681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CE7A8B-28DF-4AC6-819A-A2D06C28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72E-6FE1-4011-AB2F-072F45CEA811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C48295-6E6D-4C6C-84DD-34C87542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444C84-C34B-43AA-80E1-8F111EC1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6696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77367-7CE4-43A8-B4A2-587CDAAD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59674-10F1-4EAD-9AC8-BB409899B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5029A2-DB71-4961-99F9-6BC92FE33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60B3B3-460A-4E4B-8297-C9BC002E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72E-6FE1-4011-AB2F-072F45CEA811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C0EC7B-38D9-4598-9257-EE3439F1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1656C-921A-49A2-8BB1-9577953D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5116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C258-AFE7-4DF3-ACC1-FE3E7917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52CEA-79EE-4F8C-B5A1-4C54C421C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13E12-2E1E-407B-8AD2-3942BCA67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BE153F-256D-421F-9551-B908E37D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72E-6FE1-4011-AB2F-072F45CEA811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CF6436-6C10-4B73-85AC-A160BF60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98B31-1E4E-4F93-9103-7032544B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59137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288A22-B22C-4459-99C0-57E79FD4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4C0F7B-980E-4918-BE41-62205EC5C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5E712-2ED2-4C9B-950A-EFE48669C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6872E-6FE1-4011-AB2F-072F45CEA811}" type="datetime1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03A33-EADC-4D72-A36F-6EF37B9E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13272-C800-4002-B701-A9A4B7286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54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00174"/>
            <a:ext cx="9144000" cy="120967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Self-Normalizing</a:t>
            </a:r>
            <a:r>
              <a:rPr lang="ko-KR" altLang="en-US" sz="4000" dirty="0"/>
              <a:t> </a:t>
            </a:r>
            <a:r>
              <a:rPr lang="en-US" altLang="ko-KR" sz="4000" dirty="0"/>
              <a:t>Neural</a:t>
            </a:r>
            <a:r>
              <a:rPr lang="ko-KR" altLang="en-US" sz="4000" dirty="0"/>
              <a:t> </a:t>
            </a:r>
            <a:r>
              <a:rPr lang="en-US" altLang="ko-KR" sz="4000" dirty="0"/>
              <a:t>Networks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991078"/>
            <a:ext cx="9144000" cy="27808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err="1"/>
              <a:t>Giinter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Klambauer</a:t>
            </a:r>
            <a:r>
              <a:rPr lang="en-US" altLang="ko-KR" sz="2000" dirty="0"/>
              <a:t>, Thomas </a:t>
            </a:r>
            <a:r>
              <a:rPr lang="en-US" altLang="ko-KR" sz="2000" dirty="0" err="1"/>
              <a:t>Unterthiner</a:t>
            </a:r>
            <a:r>
              <a:rPr lang="en-US" altLang="ko-KR" sz="2000" dirty="0"/>
              <a:t>, Andreas Mayr</a:t>
            </a:r>
          </a:p>
          <a:p>
            <a:pPr>
              <a:lnSpc>
                <a:spcPct val="100000"/>
              </a:lnSpc>
            </a:pPr>
            <a:r>
              <a:rPr lang="en-US" altLang="ko-KR" sz="2000" dirty="0"/>
              <a:t>NIPS 2017</a:t>
            </a:r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Information &amp; Intelligence System Lab.</a:t>
            </a:r>
          </a:p>
          <a:p>
            <a:pPr>
              <a:lnSpc>
                <a:spcPct val="100000"/>
              </a:lnSpc>
            </a:pPr>
            <a:r>
              <a:rPr lang="en-US" altLang="ko-KR" sz="2000" dirty="0"/>
              <a:t>Sang </a:t>
            </a:r>
            <a:r>
              <a:rPr lang="en-US" altLang="ko-KR" sz="2000" dirty="0" err="1"/>
              <a:t>Heon</a:t>
            </a:r>
            <a:r>
              <a:rPr lang="en-US" altLang="ko-KR" sz="2000" dirty="0"/>
              <a:t> Lee</a:t>
            </a:r>
          </a:p>
          <a:p>
            <a:pPr>
              <a:lnSpc>
                <a:spcPct val="100000"/>
              </a:lnSpc>
            </a:pPr>
            <a:r>
              <a:rPr lang="en-US" altLang="ko-KR" sz="2000" dirty="0"/>
              <a:t>lawlee1@naver.com </a:t>
            </a:r>
          </a:p>
          <a:p>
            <a:pPr>
              <a:lnSpc>
                <a:spcPct val="100000"/>
              </a:lnSpc>
            </a:pPr>
            <a:r>
              <a:rPr lang="en-US" altLang="ko-KR" sz="2000" dirty="0"/>
              <a:t>2018/03/26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769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7FA8F-7E74-4C6E-81CE-D4181553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Deriving Mapping Function 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C7EB0-3C8F-4F05-8F46-BDE9CC97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903"/>
            <a:ext cx="10515600" cy="4457060"/>
          </a:xfrm>
        </p:spPr>
        <p:txBody>
          <a:bodyPr/>
          <a:lstStyle/>
          <a:p>
            <a:r>
              <a:rPr lang="en-US" altLang="ko-KR" sz="2400" dirty="0"/>
              <a:t>Xi are independent from each other, but share same mean and variance</a:t>
            </a:r>
          </a:p>
          <a:p>
            <a:r>
              <a:rPr lang="en-US" altLang="ko-KR" sz="2400" dirty="0"/>
              <a:t>z = </a:t>
            </a:r>
            <a:r>
              <a:rPr lang="en-US" altLang="ko-KR" sz="2400" dirty="0" err="1"/>
              <a:t>Wx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wTx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  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Central Limit Theorem (CLT) : 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y = f(z)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1D72DF-F382-48EC-8B2B-B5138B52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BFC996-519B-4478-B9AD-C0F453C00926}"/>
              </a:ext>
            </a:extLst>
          </p:cNvPr>
          <p:cNvGrpSpPr/>
          <p:nvPr/>
        </p:nvGrpSpPr>
        <p:grpSpPr>
          <a:xfrm>
            <a:off x="1559042" y="2590849"/>
            <a:ext cx="3516297" cy="382832"/>
            <a:chOff x="1542264" y="2565808"/>
            <a:chExt cx="4143812" cy="3752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2B4DCA6-DC85-4EFA-9F78-4FA1EC747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2264" y="2565808"/>
              <a:ext cx="1075102" cy="35003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9E99390-912E-4C65-9BAF-F4C6B070D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9979" y="2570369"/>
              <a:ext cx="2926097" cy="370639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53371D1-5949-4A13-A3D5-3E4EC86D8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663" y="2998848"/>
            <a:ext cx="4201574" cy="3634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593003-D0DA-46B0-BF0A-A611231C8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510" y="3429000"/>
            <a:ext cx="5705475" cy="3905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200BCD-E997-4FC9-9AFE-B881D6C95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042" y="4312885"/>
            <a:ext cx="5095875" cy="352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F59C3C5-0B0C-4003-A3B1-54BD01D12E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9042" y="4802661"/>
            <a:ext cx="8862356" cy="13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9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7FA8F-7E74-4C6E-81CE-D4181553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Deriving Mapping Function g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C7EB0-3C8F-4F05-8F46-BDE9CC97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903"/>
            <a:ext cx="10515600" cy="4457060"/>
          </a:xfrm>
        </p:spPr>
        <p:txBody>
          <a:bodyPr/>
          <a:lstStyle/>
          <a:p>
            <a:r>
              <a:rPr lang="en-US" altLang="ko-KR" sz="2000" dirty="0"/>
              <a:t>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1D72DF-F382-48EC-8B2B-B5138B52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35CC67-C887-46AE-B8CF-501F0EF03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83" y="3352222"/>
            <a:ext cx="8862356" cy="28247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585770-F043-445F-BBE8-8EFF25C95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35" y="1628029"/>
            <a:ext cx="8862356" cy="13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D1FA6-7254-47EA-8F54-BDA03748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700" dirty="0"/>
              <a:t>Stable Fixed Point (0,1) for Normalized Weights</a:t>
            </a:r>
            <a:endParaRPr lang="ko-KR" altLang="en-US" sz="3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785668F-8339-4DCB-95D5-AA0EB5F827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Normalized weight vector w with </a:t>
                </a:r>
                <a:r>
                  <a:rPr lang="el-GR" altLang="ko-KR" dirty="0"/>
                  <a:t>ω</a:t>
                </a:r>
                <a:r>
                  <a:rPr lang="en-US" altLang="ko-KR" dirty="0"/>
                  <a:t> = 0, </a:t>
                </a:r>
                <a:r>
                  <a:rPr lang="el-GR" altLang="ko-KR" dirty="0"/>
                  <a:t>τ</a:t>
                </a:r>
                <a:r>
                  <a:rPr lang="en-US" altLang="ko-KR" dirty="0"/>
                  <a:t> = 1</a:t>
                </a:r>
              </a:p>
              <a:p>
                <a:r>
                  <a:rPr lang="en-US" altLang="ko-KR" dirty="0"/>
                  <a:t>Chose fixed point (</a:t>
                </a:r>
                <a:r>
                  <a:rPr lang="el-GR" altLang="ko-KR" dirty="0"/>
                  <a:t>μ</a:t>
                </a:r>
                <a:r>
                  <a:rPr lang="en-US" altLang="ko-KR" dirty="0"/>
                  <a:t>, </a:t>
                </a:r>
                <a:r>
                  <a:rPr lang="el-GR" altLang="ko-KR" dirty="0"/>
                  <a:t>ν</a:t>
                </a:r>
                <a:r>
                  <a:rPr lang="en-US" altLang="ko-KR" dirty="0"/>
                  <a:t>) =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</m:acc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altLang="ko-KR" dirty="0"/>
                          <m:t>ν</m:t>
                        </m:r>
                      </m:e>
                    </m:acc>
                  </m:oMath>
                </a14:m>
                <a:r>
                  <a:rPr lang="en-US" altLang="ko-KR" dirty="0"/>
                  <a:t>) = (0,1)</a:t>
                </a:r>
                <a:endParaRPr lang="ko-KR" alt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Calculate (3) and (4)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endParaRPr lang="ko-KR" altLang="en-US" dirty="0"/>
              </a:p>
              <a:p>
                <a:r>
                  <a:rPr lang="en-US" altLang="ko-KR" dirty="0"/>
                  <a:t>Is the fixed point (</a:t>
                </a:r>
                <a:r>
                  <a:rPr lang="el-GR" altLang="ko-KR" dirty="0"/>
                  <a:t>μ</a:t>
                </a:r>
                <a:r>
                  <a:rPr lang="en-US" altLang="ko-KR" dirty="0"/>
                  <a:t>, </a:t>
                </a:r>
                <a:r>
                  <a:rPr lang="el-GR" altLang="ko-KR" dirty="0"/>
                  <a:t>ν</a:t>
                </a:r>
                <a:r>
                  <a:rPr lang="en-US" altLang="ko-KR" dirty="0"/>
                  <a:t>) = (0,1) stable and attracting?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If Jacobian of g has norm smaller than 1 at fixed point, than g is a contraction mapping and fixed point is stable.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785668F-8339-4DCB-95D5-AA0EB5F827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26" b="-2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083C6B-55A2-4DEC-8668-DF3712D4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054278-ECF2-4BB5-A573-F5D7CF25A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81" y="3187698"/>
            <a:ext cx="3883098" cy="3168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C82101-7170-4997-9DAB-7E69FC25E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081" y="5370877"/>
            <a:ext cx="5381625" cy="333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D6DB13-579C-4945-9985-CF616CD62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267" y="5817285"/>
            <a:ext cx="6991350" cy="342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7FA81A-0CA2-44EB-B1CF-D24C20E60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1837" y="2535828"/>
            <a:ext cx="7599727" cy="246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D6F91-8C11-436E-BE0F-AB907C6E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700" dirty="0"/>
              <a:t>Stable Fixed Points for Unnormalized Weights</a:t>
            </a:r>
            <a:endParaRPr lang="ko-KR" altLang="en-US" sz="37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92072-42BD-4432-8871-54692A194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19902"/>
            <a:ext cx="10965111" cy="4772971"/>
          </a:xfrm>
        </p:spPr>
        <p:txBody>
          <a:bodyPr/>
          <a:lstStyle/>
          <a:p>
            <a:r>
              <a:rPr lang="en-US" altLang="ko-KR" dirty="0"/>
              <a:t>Normalized weight vector w cannot be ensured during learning.</a:t>
            </a:r>
          </a:p>
          <a:p>
            <a:r>
              <a:rPr lang="en-US" altLang="ko-KR" dirty="0"/>
              <a:t>If we restrict (</a:t>
            </a:r>
            <a:r>
              <a:rPr lang="el-GR" altLang="ko-KR" dirty="0"/>
              <a:t>μ</a:t>
            </a:r>
            <a:r>
              <a:rPr lang="en-US" altLang="ko-KR" dirty="0"/>
              <a:t>, </a:t>
            </a:r>
            <a:r>
              <a:rPr lang="el-GR" altLang="ko-KR" dirty="0"/>
              <a:t>ν</a:t>
            </a:r>
            <a:r>
              <a:rPr lang="en-US" altLang="ko-KR" dirty="0"/>
              <a:t>, </a:t>
            </a:r>
            <a:r>
              <a:rPr lang="el-GR" altLang="ko-KR" dirty="0"/>
              <a:t>ω</a:t>
            </a:r>
            <a:r>
              <a:rPr lang="en-US" altLang="ko-KR" dirty="0"/>
              <a:t>, </a:t>
            </a:r>
            <a:r>
              <a:rPr lang="el-GR" altLang="ko-KR" dirty="0"/>
              <a:t>τ</a:t>
            </a:r>
            <a:r>
              <a:rPr lang="en-US" altLang="ko-KR" dirty="0"/>
              <a:t>) to certain intervals,</a:t>
            </a:r>
          </a:p>
          <a:p>
            <a:pPr lvl="1"/>
            <a:r>
              <a:rPr lang="en-US" altLang="ko-KR" dirty="0"/>
              <a:t>(</a:t>
            </a:r>
            <a:r>
              <a:rPr lang="el-GR" altLang="ko-KR" dirty="0"/>
              <a:t>μ</a:t>
            </a:r>
            <a:r>
              <a:rPr lang="en-US" altLang="ko-KR" dirty="0"/>
              <a:t>, </a:t>
            </a:r>
            <a:r>
              <a:rPr lang="el-GR" altLang="ko-KR" dirty="0"/>
              <a:t>ν</a:t>
            </a:r>
            <a:r>
              <a:rPr lang="en-US" altLang="ko-KR" dirty="0"/>
              <a:t>) is mapped to the respective intervals.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Proof : Jacobian of g </a:t>
            </a:r>
            <a:r>
              <a:rPr lang="en-US" altLang="ko-KR" dirty="0">
                <a:sym typeface="Wingdings" panose="05000000000000000000" pitchFamily="2" charset="2"/>
              </a:rPr>
              <a:t> spectral norm of g &lt; 1 : contraction mapping.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4E2BA8-2356-417C-B871-14AE5902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D3C22D-5CEA-4855-A65E-EACF204CD127}"/>
              </a:ext>
            </a:extLst>
          </p:cNvPr>
          <p:cNvGrpSpPr/>
          <p:nvPr/>
        </p:nvGrpSpPr>
        <p:grpSpPr>
          <a:xfrm>
            <a:off x="1237069" y="3611068"/>
            <a:ext cx="10302875" cy="2123027"/>
            <a:chOff x="1237069" y="3611068"/>
            <a:chExt cx="10302875" cy="212302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5150171-AD02-436B-B172-960D41C21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069" y="3611068"/>
              <a:ext cx="10302875" cy="15565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581AD96-3744-4E44-AEBC-0F7B982EB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2389" y="5053655"/>
              <a:ext cx="10190194" cy="680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8520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BB38D-74AB-48E3-A804-FA3209BF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Properties of SELUs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CD664-157F-4F2D-AAA9-84244E04E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902"/>
            <a:ext cx="10515600" cy="4772971"/>
          </a:xfrm>
        </p:spPr>
        <p:txBody>
          <a:bodyPr/>
          <a:lstStyle/>
          <a:p>
            <a:r>
              <a:rPr lang="en-US" altLang="ko-KR" dirty="0"/>
              <a:t>SELUs perform variance damping and variance increasing.</a:t>
            </a:r>
          </a:p>
          <a:p>
            <a:pPr lvl="1"/>
            <a:r>
              <a:rPr lang="en-US" altLang="ko-KR" dirty="0"/>
              <a:t>Variance damping is stronger if net inputs are away from zero.</a:t>
            </a:r>
          </a:p>
          <a:p>
            <a:pPr lvl="1"/>
            <a:r>
              <a:rPr lang="en-US" altLang="ko-KR" dirty="0"/>
              <a:t>Variance increase is stronger if net input are close to zero.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Variance of neuron activation of SNNs is bounded.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C4FFE-6479-4751-8FEF-9E174A2F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2F79C8-45E8-4B89-8E41-A56E99784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57" y="4270438"/>
            <a:ext cx="9065747" cy="8287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62FE00-B76D-4F56-B442-5423C58C6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57" y="5436529"/>
            <a:ext cx="9065747" cy="105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8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6A23D-9A3D-46CF-AA1D-C3C83E0A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Initialization of SNNs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4340C-1D0A-44F4-A42D-67ABCB92D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Weight initialization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                        , 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Draw the weights from a Gaussian Distribution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  with              ,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395CA7-3A18-4444-9525-84C0F8D6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27F6A3-016E-4750-8A2D-D4E921B77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844" y="2218625"/>
            <a:ext cx="2690876" cy="4209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0CA1BF-8BF4-4C90-A7E7-3A38FBD65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394" y="3104776"/>
            <a:ext cx="1343025" cy="371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42968A-85D1-494B-A4B8-89D48A498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117" y="2217762"/>
            <a:ext cx="2491749" cy="4218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1A0E6E-700B-4143-B41C-96ED97D6F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087" y="3120689"/>
            <a:ext cx="2172486" cy="34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43380-EB0B-4D4D-85E3-F1767DCE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Dropout Technique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11CE8-8B45-4FD5-976B-8957EE3493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1629"/>
                <a:ext cx="10515600" cy="5219846"/>
              </a:xfrm>
            </p:spPr>
            <p:txBody>
              <a:bodyPr/>
              <a:lstStyle/>
              <a:p>
                <a:r>
                  <a:rPr lang="en-US" altLang="ko-KR" dirty="0"/>
                  <a:t>Standard dropout</a:t>
                </a:r>
              </a:p>
              <a:p>
                <a:pPr lvl="1"/>
                <a:r>
                  <a:rPr lang="en-US" altLang="ko-KR" dirty="0"/>
                  <a:t>Set an activation x to zero with probability 1 - q for 0&lt;q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/>
                  <a:t>1.</a:t>
                </a:r>
              </a:p>
              <a:p>
                <a:pPr lvl="1"/>
                <a:r>
                  <a:rPr lang="en-US" altLang="ko-KR" dirty="0"/>
                  <a:t>In order to preserve the mean, activations are scaled by 1/q.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For SELUs</a:t>
                </a:r>
              </a:p>
              <a:p>
                <a:pPr lvl="1"/>
                <a:r>
                  <a:rPr lang="en-US" altLang="ko-KR" dirty="0"/>
                  <a:t>Low variance of SELUs = </a:t>
                </a:r>
              </a:p>
              <a:p>
                <a:pPr lvl="1"/>
                <a:r>
                  <a:rPr lang="en-US" altLang="ko-KR" dirty="0"/>
                  <a:t>Alpha dropout : Randomly set inputs to </a:t>
                </a:r>
              </a:p>
              <a:p>
                <a:pPr lvl="1"/>
                <a:r>
                  <a:rPr lang="en-US" altLang="ko-KR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 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Keeping mean and variance : Using Affine Transform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11CE8-8B45-4FD5-976B-8957EE3493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1629"/>
                <a:ext cx="10515600" cy="5219846"/>
              </a:xfrm>
              <a:blipFill>
                <a:blip r:embed="rId2"/>
                <a:stretch>
                  <a:fillRect l="-1043" t="-19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579B64-1620-4B1F-93BF-8EC8C051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EA9F5B-3B3F-4017-A653-44BA3281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936" y="3666999"/>
            <a:ext cx="4519094" cy="3739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EAD5AF-3010-4439-A7DD-BEEFBE951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096" y="4079167"/>
            <a:ext cx="385107" cy="3141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9D25B2-7BE3-4D40-B556-37581AF01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698" y="4503988"/>
            <a:ext cx="5245479" cy="39852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DAD5D2B-5AA6-456E-88FD-34D42BE45CEF}"/>
              </a:ext>
            </a:extLst>
          </p:cNvPr>
          <p:cNvGrpSpPr/>
          <p:nvPr/>
        </p:nvGrpSpPr>
        <p:grpSpPr>
          <a:xfrm>
            <a:off x="1630698" y="4998422"/>
            <a:ext cx="6874273" cy="413284"/>
            <a:chOff x="1583160" y="5111592"/>
            <a:chExt cx="6874273" cy="41328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DCEED1A-5EBE-4B04-B1F6-0F8A3D735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83160" y="5119980"/>
              <a:ext cx="5538394" cy="40489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34312C4-1736-4AAE-A55A-F7623027F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72936" y="5111592"/>
              <a:ext cx="1284497" cy="404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7926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43380-EB0B-4D4D-85E3-F1767DCE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Dropout Technique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11CE8-8B45-4FD5-976B-8957EE34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9"/>
            <a:ext cx="10515600" cy="5219846"/>
          </a:xfrm>
        </p:spPr>
        <p:txBody>
          <a:bodyPr/>
          <a:lstStyle/>
          <a:p>
            <a:r>
              <a:rPr lang="en-US" altLang="ko-KR" dirty="0"/>
              <a:t>For SELUs</a:t>
            </a:r>
          </a:p>
          <a:p>
            <a:pPr lvl="1"/>
            <a:r>
              <a:rPr lang="en-US" altLang="ko-KR" dirty="0"/>
              <a:t>Keeping mean and variance : Using Affine Transform</a:t>
            </a:r>
          </a:p>
          <a:p>
            <a:pPr lvl="1"/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With </a:t>
            </a:r>
            <a:r>
              <a:rPr lang="el-GR" altLang="ko-KR" dirty="0"/>
              <a:t>μ</a:t>
            </a:r>
            <a:r>
              <a:rPr lang="en-US" altLang="ko-KR" dirty="0"/>
              <a:t> = 0 and </a:t>
            </a:r>
            <a:r>
              <a:rPr lang="el-GR" altLang="ko-KR" dirty="0"/>
              <a:t>ν</a:t>
            </a:r>
            <a:r>
              <a:rPr lang="en-US" altLang="ko-KR" dirty="0"/>
              <a:t> = 1,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a,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 </a:t>
            </a:r>
            <a:r>
              <a:rPr lang="en-US" altLang="ko-KR" dirty="0"/>
              <a:t>only depend on the dropout rate 1-q and </a:t>
            </a:r>
          </a:p>
          <a:p>
            <a:pPr lvl="1"/>
            <a:r>
              <a:rPr lang="en-US" altLang="ko-KR" dirty="0"/>
              <a:t>Empirically, 1-q = 0.05 or 0.10 is good.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579B64-1620-4B1F-93BF-8EC8C051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E93612-1DB7-4A6B-9F41-E682A79B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64" y="2489827"/>
            <a:ext cx="5212666" cy="4134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EB290D-8A9B-4E18-BCAC-F5F1B9685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64" y="3034374"/>
            <a:ext cx="5387305" cy="4281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9E83B40-7A54-44F3-8390-0B20B4865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666" y="3948436"/>
            <a:ext cx="3997573" cy="6178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20A4E3D-E444-4FF6-8080-4CF9DC11F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000" y="4584310"/>
            <a:ext cx="5507591" cy="53025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3A781C2-E14E-417B-93F8-706ED5984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0326" y="5530463"/>
            <a:ext cx="385107" cy="31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94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BB58-5662-4DB4-9525-ED6E255F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85380-7A27-4637-8926-29D0E54A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65" y="1560351"/>
            <a:ext cx="10515600" cy="516112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121 UCI Machine Learning Repository datasets.</a:t>
            </a:r>
          </a:p>
          <a:p>
            <a:pPr lvl="1"/>
            <a:r>
              <a:rPr lang="en-US" altLang="ko-KR" sz="2000" dirty="0"/>
              <a:t>121 classification datasets from diverse application areas (physics, geology, biology)</a:t>
            </a:r>
          </a:p>
          <a:p>
            <a:pPr lvl="1"/>
            <a:r>
              <a:rPr lang="en-US" altLang="ko-KR" sz="2000" dirty="0"/>
              <a:t>Size of dataset : 10~130,000 , # of features : 4~250.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Small dataset (&lt;1000)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ko-KR" sz="2000" dirty="0">
                <a:sym typeface="Wingdings" panose="05000000000000000000" pitchFamily="2" charset="2"/>
              </a:rPr>
              <a:t> SVM, random </a:t>
            </a:r>
            <a:r>
              <a:rPr lang="en-US" altLang="ko-KR" dirty="0">
                <a:sym typeface="Wingdings" panose="05000000000000000000" pitchFamily="2" charset="2"/>
              </a:rPr>
              <a:t>forest &gt; SNNs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sz="2000" dirty="0"/>
              <a:t>Large dataset (&gt;1000)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ko-KR" sz="2000" dirty="0">
                <a:sym typeface="Wingdings" panose="05000000000000000000" pitchFamily="2" charset="2"/>
              </a:rPr>
              <a:t> SNNs &gt; SVM, random forest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/>
            <a:r>
              <a:rPr lang="en-US" altLang="ko-KR" sz="2000" dirty="0"/>
              <a:t>Average depth of SNNs = 10.8</a:t>
            </a:r>
          </a:p>
          <a:p>
            <a:pPr lvl="2"/>
            <a:r>
              <a:rPr lang="en-US" altLang="ko-KR" sz="1600" dirty="0" err="1"/>
              <a:t>BatchNorm</a:t>
            </a:r>
            <a:r>
              <a:rPr lang="en-US" altLang="ko-KR" sz="1600" dirty="0"/>
              <a:t> = 6, </a:t>
            </a:r>
            <a:r>
              <a:rPr lang="en-US" altLang="ko-KR" sz="1600" dirty="0" err="1"/>
              <a:t>WeightNorm</a:t>
            </a:r>
            <a:r>
              <a:rPr lang="en-US" altLang="ko-KR" sz="1600" dirty="0"/>
              <a:t> = 3.8,</a:t>
            </a:r>
          </a:p>
          <a:p>
            <a:pPr marL="914400" lvl="2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LayerNorm</a:t>
            </a:r>
            <a:r>
              <a:rPr lang="en-US" altLang="ko-KR" sz="1600" dirty="0"/>
              <a:t> = 7, Highway = 5.9</a:t>
            </a:r>
          </a:p>
          <a:p>
            <a:pPr marL="914400" lvl="2" indent="0">
              <a:buNone/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A07668-84A1-4052-9F22-AD2B748A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8578FF-C3D0-42CB-ACC4-261CF521F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266" y="2957664"/>
            <a:ext cx="6440113" cy="35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55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BB58-5662-4DB4-9525-ED6E255F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(Cont’d)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B985380-7A27-4637-8926-29D0E54A0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007" y="1510018"/>
                <a:ext cx="11392249" cy="46669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2. Drug discovery : The Tox21 challenge dataset.</a:t>
                </a:r>
              </a:p>
              <a:p>
                <a:pPr lvl="1"/>
                <a:r>
                  <a:rPr lang="en-US" altLang="ko-KR" sz="2000" dirty="0"/>
                  <a:t>12,000 chemical compounds whose 21 toxic effects have to be predicted based on their chemical structure.</a:t>
                </a:r>
              </a:p>
              <a:p>
                <a:pPr lvl="1"/>
                <a:r>
                  <a:rPr lang="en-US" altLang="ko-KR" sz="2000" dirty="0"/>
                  <a:t>2015, US NIH was won by ensemble of shallow </a:t>
                </a:r>
                <a:r>
                  <a:rPr lang="en-US" altLang="ko-KR" sz="2000" dirty="0" err="1"/>
                  <a:t>ReLU</a:t>
                </a:r>
                <a:r>
                  <a:rPr lang="en-US" altLang="ko-KR" sz="2000" dirty="0"/>
                  <a:t> FNNs, AUC=0.846.</a:t>
                </a:r>
              </a:p>
              <a:p>
                <a:pPr lvl="1"/>
                <a:r>
                  <a:rPr lang="en-US" altLang="ko-KR" sz="2000" dirty="0"/>
                  <a:t>SNNs came close with an AUC of 0.845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0.003.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B985380-7A27-4637-8926-29D0E54A0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007" y="1510018"/>
                <a:ext cx="11392249" cy="4666945"/>
              </a:xfrm>
              <a:blipFill>
                <a:blip r:embed="rId2"/>
                <a:stretch>
                  <a:fillRect l="-1070" t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A07668-84A1-4052-9F22-AD2B748A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D9BBDC-5106-4077-8564-E3DCC41CB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124" y="3503197"/>
            <a:ext cx="7410013" cy="303571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6258031-B6BA-45BA-B5E8-2FDBE2934434}"/>
              </a:ext>
            </a:extLst>
          </p:cNvPr>
          <p:cNvCxnSpPr/>
          <p:nvPr/>
        </p:nvCxnSpPr>
        <p:spPr>
          <a:xfrm>
            <a:off x="4127383" y="4832059"/>
            <a:ext cx="47146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62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/>
              <a:t>Introduction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Background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Proposed Method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Experiments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Conclusion</a:t>
            </a:r>
            <a:endParaRPr lang="ko-KR" altLang="en-US" dirty="0"/>
          </a:p>
          <a:p>
            <a:pPr>
              <a:lnSpc>
                <a:spcPct val="110000"/>
              </a:lnSpc>
            </a:pPr>
            <a:endParaRPr lang="ko-KR" altLang="en-US" dirty="0"/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57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BB58-5662-4DB4-9525-ED6E255F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85380-7A27-4637-8926-29D0E54A0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Astronomy : Prediction of pulsars in the HTRU2 dataset.</a:t>
            </a:r>
          </a:p>
          <a:p>
            <a:pPr lvl="1"/>
            <a:r>
              <a:rPr lang="en-US" altLang="ko-KR" dirty="0"/>
              <a:t>Identify pulsars in radio wave signals.</a:t>
            </a:r>
          </a:p>
          <a:p>
            <a:pPr lvl="1"/>
            <a:r>
              <a:rPr lang="en-US" altLang="ko-KR" dirty="0"/>
              <a:t>HTRU2 dataset : 1,639 real pulsars and 16,259 spurious signals.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A07668-84A1-4052-9F22-AD2B748A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44877C-10B1-4733-87F8-8642F32A0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3075781"/>
            <a:ext cx="88677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99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25666-2225-48B3-9D4D-F9EC0068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B75F0-4449-4947-ADEA-56505BDA1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19902"/>
            <a:ext cx="11040611" cy="4915789"/>
          </a:xfrm>
        </p:spPr>
        <p:txBody>
          <a:bodyPr>
            <a:normAutofit/>
          </a:bodyPr>
          <a:lstStyle/>
          <a:p>
            <a:r>
              <a:rPr lang="en-US" altLang="ko-KR" dirty="0"/>
              <a:t>SNNs work well with the following configuration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SELU activation with parameters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Inputs normalized to zero mean and unit variance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Network weights initialized with variance 1/n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Regularization with “alpha-dropout”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dirty="0"/>
              <a:t>SNNs do not face vanishing and exploding gradient problems.</a:t>
            </a:r>
          </a:p>
          <a:p>
            <a:pPr lvl="1"/>
            <a:r>
              <a:rPr lang="en-US" altLang="ko-KR" dirty="0"/>
              <a:t>Exist upper and lower bound on the variance mapping.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SNNs work well for architectures with many layers.</a:t>
            </a:r>
          </a:p>
          <a:p>
            <a:pPr lvl="1"/>
            <a:r>
              <a:rPr lang="en-US" altLang="ko-KR" dirty="0"/>
              <a:t>Best performing SNNs are typically very dip in contrast to other FNNs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BEFADB-330A-4722-A093-0581EA2B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3B7CB8-BAB5-4CA2-9672-C0A30AB7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143" y="2212072"/>
            <a:ext cx="3559030" cy="30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1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60B55-A9E7-4EC1-BA70-1F1EF423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9BAEE-046D-4E03-B0F5-8476B505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851"/>
            <a:ext cx="11065778" cy="5236624"/>
          </a:xfrm>
        </p:spPr>
        <p:txBody>
          <a:bodyPr>
            <a:normAutofit/>
          </a:bodyPr>
          <a:lstStyle/>
          <a:p>
            <a:r>
              <a:rPr lang="en-US" altLang="ko-KR" sz="2600" dirty="0"/>
              <a:t>Success stories of standard feed-forward neural networks(FNNs) that have many hidden layers are rare.</a:t>
            </a:r>
          </a:p>
          <a:p>
            <a:pPr lvl="1"/>
            <a:r>
              <a:rPr lang="en-US" altLang="ko-KR" sz="2000" dirty="0"/>
              <a:t>Won challenges that are not related to vision or sequential tasks</a:t>
            </a:r>
          </a:p>
          <a:p>
            <a:pPr marL="457200" lvl="1" indent="0">
              <a:buNone/>
            </a:pPr>
            <a:r>
              <a:rPr lang="en-US" altLang="ko-KR" sz="2000" dirty="0"/>
              <a:t>	: gradient boosting, random forest, SVMs &gt; FNNs with at most 4 hidden layers.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sz="2600" dirty="0"/>
              <a:t>Train very deep NN : Use Normalization</a:t>
            </a:r>
          </a:p>
          <a:p>
            <a:pPr lvl="1"/>
            <a:r>
              <a:rPr lang="en-US" altLang="ko-KR" sz="2000" dirty="0"/>
              <a:t>Batch, Layer, Weight Normalization</a:t>
            </a:r>
          </a:p>
          <a:p>
            <a:pPr lvl="1"/>
            <a:endParaRPr lang="en-US" altLang="ko-KR" sz="2000" dirty="0"/>
          </a:p>
          <a:p>
            <a:r>
              <a:rPr lang="en-US" altLang="ko-KR" sz="2600" dirty="0"/>
              <a:t>Training with normalization techniques is perturbed </a:t>
            </a:r>
          </a:p>
          <a:p>
            <a:pPr lvl="1"/>
            <a:r>
              <a:rPr lang="en-US" altLang="ko-KR" sz="2000" dirty="0"/>
              <a:t>by SGD, stochastic regularization, the estimation of normalization parameters.</a:t>
            </a:r>
          </a:p>
          <a:p>
            <a:pPr lvl="1"/>
            <a:r>
              <a:rPr lang="en-US" altLang="ko-KR" sz="2000" dirty="0"/>
              <a:t>RNNs and CNNs can stabilize learning via weight sharing.</a:t>
            </a:r>
          </a:p>
          <a:p>
            <a:pPr lvl="1"/>
            <a:r>
              <a:rPr lang="en-US" altLang="ko-KR" sz="2000" dirty="0"/>
              <a:t>FNNs suffer from perturbations and have high variance in training error</a:t>
            </a:r>
          </a:p>
          <a:p>
            <a:pPr lvl="1"/>
            <a:r>
              <a:rPr lang="en-US" altLang="ko-KR" sz="2000" dirty="0"/>
              <a:t>Reasons of less successful of FNNs is </a:t>
            </a:r>
            <a:r>
              <a:rPr lang="en-US" altLang="ko-KR" sz="2000" dirty="0">
                <a:solidFill>
                  <a:srgbClr val="FF0000"/>
                </a:solidFill>
              </a:rPr>
              <a:t>sensitivity to perturbations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6373EF-77E3-469A-A2DB-20BFB631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49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60B55-A9E7-4EC1-BA70-1F1EF423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Introduction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9BAEE-046D-4E03-B0F5-8476B505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851"/>
            <a:ext cx="11065778" cy="5236624"/>
          </a:xfrm>
        </p:spPr>
        <p:txBody>
          <a:bodyPr/>
          <a:lstStyle/>
          <a:p>
            <a:r>
              <a:rPr lang="en-US" altLang="ko-KR" dirty="0"/>
              <a:t>Proposed self-normalizing neural networks(SNNs)</a:t>
            </a:r>
          </a:p>
          <a:p>
            <a:pPr lvl="1"/>
            <a:r>
              <a:rPr lang="en-US" altLang="ko-KR" dirty="0"/>
              <a:t>Robust to perturbations.</a:t>
            </a:r>
          </a:p>
          <a:p>
            <a:pPr lvl="1"/>
            <a:r>
              <a:rPr lang="en-US" altLang="ko-KR" dirty="0"/>
              <a:t>No high variance in their training errors.</a:t>
            </a:r>
          </a:p>
          <a:p>
            <a:pPr lvl="1"/>
            <a:r>
              <a:rPr lang="en-US" altLang="ko-KR" dirty="0"/>
              <a:t>Push neuron activations to zero mean and unit variance.</a:t>
            </a:r>
          </a:p>
          <a:p>
            <a:pPr lvl="1"/>
            <a:r>
              <a:rPr lang="en-US" altLang="ko-KR" dirty="0"/>
              <a:t>Based on Scaled exponential linear units “SELUs”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6373EF-77E3-469A-A2DB-20BFB631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8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60B55-A9E7-4EC1-BA70-1F1EF423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9BAEE-046D-4E03-B0F5-8476B505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903"/>
            <a:ext cx="10515600" cy="4457060"/>
          </a:xfrm>
        </p:spPr>
        <p:txBody>
          <a:bodyPr/>
          <a:lstStyle/>
          <a:p>
            <a:r>
              <a:rPr lang="en-US" altLang="ko-KR" dirty="0"/>
              <a:t>Internal Covariance Shift</a:t>
            </a:r>
          </a:p>
          <a:p>
            <a:pPr lvl="1"/>
            <a:r>
              <a:rPr lang="en-US" altLang="ko-KR" dirty="0"/>
              <a:t>A small change in previous layers leads a large change in the later</a:t>
            </a:r>
          </a:p>
          <a:p>
            <a:pPr lvl="1"/>
            <a:r>
              <a:rPr lang="en-US" altLang="ko-KR" dirty="0"/>
              <a:t>Need normalization.</a:t>
            </a:r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6373EF-77E3-469A-A2DB-20BFB631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174">
            <a:extLst>
              <a:ext uri="{FF2B5EF4-FFF2-40B4-BE49-F238E27FC236}">
                <a16:creationId xmlns:a16="http://schemas.microsoft.com/office/drawing/2014/main" id="{C7B0D216-7A80-4B6B-AA51-7FF65AB3B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952" y="3257710"/>
            <a:ext cx="397962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자유형 6">
            <a:extLst>
              <a:ext uri="{FF2B5EF4-FFF2-40B4-BE49-F238E27FC236}">
                <a16:creationId xmlns:a16="http://schemas.microsoft.com/office/drawing/2014/main" id="{E64181B4-41F9-486A-B82B-24BAB1EB034F}"/>
              </a:ext>
            </a:extLst>
          </p:cNvPr>
          <p:cNvSpPr/>
          <p:nvPr/>
        </p:nvSpPr>
        <p:spPr bwMode="auto">
          <a:xfrm>
            <a:off x="2663724" y="5159109"/>
            <a:ext cx="2212340" cy="691236"/>
          </a:xfrm>
          <a:custGeom>
            <a:avLst/>
            <a:gdLst>
              <a:gd name="connsiteX0" fmla="*/ 0 w 2212340"/>
              <a:gd name="connsiteY0" fmla="*/ 1124909 h 1126505"/>
              <a:gd name="connsiteX1" fmla="*/ 299720 w 2212340"/>
              <a:gd name="connsiteY1" fmla="*/ 1114749 h 1126505"/>
              <a:gd name="connsiteX2" fmla="*/ 467360 w 2212340"/>
              <a:gd name="connsiteY2" fmla="*/ 1066489 h 1126505"/>
              <a:gd name="connsiteX3" fmla="*/ 609600 w 2212340"/>
              <a:gd name="connsiteY3" fmla="*/ 954729 h 1126505"/>
              <a:gd name="connsiteX4" fmla="*/ 787400 w 2212340"/>
              <a:gd name="connsiteY4" fmla="*/ 594049 h 1126505"/>
              <a:gd name="connsiteX5" fmla="*/ 932180 w 2212340"/>
              <a:gd name="connsiteY5" fmla="*/ 230829 h 1126505"/>
              <a:gd name="connsiteX6" fmla="*/ 1003300 w 2212340"/>
              <a:gd name="connsiteY6" fmla="*/ 83509 h 1126505"/>
              <a:gd name="connsiteX7" fmla="*/ 1079500 w 2212340"/>
              <a:gd name="connsiteY7" fmla="*/ 7309 h 1126505"/>
              <a:gd name="connsiteX8" fmla="*/ 1120140 w 2212340"/>
              <a:gd name="connsiteY8" fmla="*/ 4769 h 1126505"/>
              <a:gd name="connsiteX9" fmla="*/ 1153160 w 2212340"/>
              <a:gd name="connsiteY9" fmla="*/ 22549 h 1126505"/>
              <a:gd name="connsiteX10" fmla="*/ 1270000 w 2212340"/>
              <a:gd name="connsiteY10" fmla="*/ 185109 h 1126505"/>
              <a:gd name="connsiteX11" fmla="*/ 1419860 w 2212340"/>
              <a:gd name="connsiteY11" fmla="*/ 586429 h 1126505"/>
              <a:gd name="connsiteX12" fmla="*/ 1577340 w 2212340"/>
              <a:gd name="connsiteY12" fmla="*/ 914089 h 1126505"/>
              <a:gd name="connsiteX13" fmla="*/ 1658620 w 2212340"/>
              <a:gd name="connsiteY13" fmla="*/ 1005529 h 1126505"/>
              <a:gd name="connsiteX14" fmla="*/ 1783080 w 2212340"/>
              <a:gd name="connsiteY14" fmla="*/ 1091889 h 1126505"/>
              <a:gd name="connsiteX15" fmla="*/ 1805940 w 2212340"/>
              <a:gd name="connsiteY15" fmla="*/ 1089349 h 1126505"/>
              <a:gd name="connsiteX16" fmla="*/ 2004060 w 2212340"/>
              <a:gd name="connsiteY16" fmla="*/ 1122369 h 1126505"/>
              <a:gd name="connsiteX17" fmla="*/ 2212340 w 2212340"/>
              <a:gd name="connsiteY17" fmla="*/ 1124909 h 1126505"/>
              <a:gd name="connsiteX0" fmla="*/ 0 w 2212340"/>
              <a:gd name="connsiteY0" fmla="*/ 1124909 h 1126505"/>
              <a:gd name="connsiteX1" fmla="*/ 299720 w 2212340"/>
              <a:gd name="connsiteY1" fmla="*/ 1114749 h 1126505"/>
              <a:gd name="connsiteX2" fmla="*/ 467360 w 2212340"/>
              <a:gd name="connsiteY2" fmla="*/ 1066489 h 1126505"/>
              <a:gd name="connsiteX3" fmla="*/ 609600 w 2212340"/>
              <a:gd name="connsiteY3" fmla="*/ 954729 h 1126505"/>
              <a:gd name="connsiteX4" fmla="*/ 787400 w 2212340"/>
              <a:gd name="connsiteY4" fmla="*/ 594049 h 1126505"/>
              <a:gd name="connsiteX5" fmla="*/ 932180 w 2212340"/>
              <a:gd name="connsiteY5" fmla="*/ 230829 h 1126505"/>
              <a:gd name="connsiteX6" fmla="*/ 1003300 w 2212340"/>
              <a:gd name="connsiteY6" fmla="*/ 83509 h 1126505"/>
              <a:gd name="connsiteX7" fmla="*/ 1079500 w 2212340"/>
              <a:gd name="connsiteY7" fmla="*/ 7309 h 1126505"/>
              <a:gd name="connsiteX8" fmla="*/ 1120140 w 2212340"/>
              <a:gd name="connsiteY8" fmla="*/ 4769 h 1126505"/>
              <a:gd name="connsiteX9" fmla="*/ 1153160 w 2212340"/>
              <a:gd name="connsiteY9" fmla="*/ 22549 h 1126505"/>
              <a:gd name="connsiteX10" fmla="*/ 1270000 w 2212340"/>
              <a:gd name="connsiteY10" fmla="*/ 185109 h 1126505"/>
              <a:gd name="connsiteX11" fmla="*/ 1419860 w 2212340"/>
              <a:gd name="connsiteY11" fmla="*/ 586429 h 1126505"/>
              <a:gd name="connsiteX12" fmla="*/ 1577340 w 2212340"/>
              <a:gd name="connsiteY12" fmla="*/ 914089 h 1126505"/>
              <a:gd name="connsiteX13" fmla="*/ 1658620 w 2212340"/>
              <a:gd name="connsiteY13" fmla="*/ 1005529 h 1126505"/>
              <a:gd name="connsiteX14" fmla="*/ 1805940 w 2212340"/>
              <a:gd name="connsiteY14" fmla="*/ 1089349 h 1126505"/>
              <a:gd name="connsiteX15" fmla="*/ 2004060 w 2212340"/>
              <a:gd name="connsiteY15" fmla="*/ 1122369 h 1126505"/>
              <a:gd name="connsiteX16" fmla="*/ 2212340 w 2212340"/>
              <a:gd name="connsiteY16" fmla="*/ 1124909 h 112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12340" h="1126505">
                <a:moveTo>
                  <a:pt x="0" y="1124909"/>
                </a:moveTo>
                <a:cubicBezTo>
                  <a:pt x="110913" y="1124697"/>
                  <a:pt x="221827" y="1124486"/>
                  <a:pt x="299720" y="1114749"/>
                </a:cubicBezTo>
                <a:cubicBezTo>
                  <a:pt x="377613" y="1105012"/>
                  <a:pt x="415713" y="1093159"/>
                  <a:pt x="467360" y="1066489"/>
                </a:cubicBezTo>
                <a:cubicBezTo>
                  <a:pt x="519007" y="1039819"/>
                  <a:pt x="556260" y="1033469"/>
                  <a:pt x="609600" y="954729"/>
                </a:cubicBezTo>
                <a:cubicBezTo>
                  <a:pt x="662940" y="875989"/>
                  <a:pt x="733637" y="714699"/>
                  <a:pt x="787400" y="594049"/>
                </a:cubicBezTo>
                <a:cubicBezTo>
                  <a:pt x="841163" y="473399"/>
                  <a:pt x="896197" y="315919"/>
                  <a:pt x="932180" y="230829"/>
                </a:cubicBezTo>
                <a:cubicBezTo>
                  <a:pt x="968163" y="145739"/>
                  <a:pt x="978747" y="120762"/>
                  <a:pt x="1003300" y="83509"/>
                </a:cubicBezTo>
                <a:cubicBezTo>
                  <a:pt x="1027853" y="46256"/>
                  <a:pt x="1060027" y="20432"/>
                  <a:pt x="1079500" y="7309"/>
                </a:cubicBezTo>
                <a:cubicBezTo>
                  <a:pt x="1098973" y="-5814"/>
                  <a:pt x="1107863" y="2229"/>
                  <a:pt x="1120140" y="4769"/>
                </a:cubicBezTo>
                <a:cubicBezTo>
                  <a:pt x="1132417" y="7309"/>
                  <a:pt x="1128183" y="-7508"/>
                  <a:pt x="1153160" y="22549"/>
                </a:cubicBezTo>
                <a:cubicBezTo>
                  <a:pt x="1178137" y="52606"/>
                  <a:pt x="1225550" y="91129"/>
                  <a:pt x="1270000" y="185109"/>
                </a:cubicBezTo>
                <a:cubicBezTo>
                  <a:pt x="1314450" y="279089"/>
                  <a:pt x="1368637" y="464932"/>
                  <a:pt x="1419860" y="586429"/>
                </a:cubicBezTo>
                <a:cubicBezTo>
                  <a:pt x="1471083" y="707926"/>
                  <a:pt x="1537547" y="844239"/>
                  <a:pt x="1577340" y="914089"/>
                </a:cubicBezTo>
                <a:cubicBezTo>
                  <a:pt x="1617133" y="983939"/>
                  <a:pt x="1620520" y="976319"/>
                  <a:pt x="1658620" y="1005529"/>
                </a:cubicBezTo>
                <a:cubicBezTo>
                  <a:pt x="1696720" y="1034739"/>
                  <a:pt x="1748367" y="1069876"/>
                  <a:pt x="1805940" y="1089349"/>
                </a:cubicBezTo>
                <a:cubicBezTo>
                  <a:pt x="1842770" y="1094429"/>
                  <a:pt x="1936327" y="1116442"/>
                  <a:pt x="2004060" y="1122369"/>
                </a:cubicBezTo>
                <a:cubicBezTo>
                  <a:pt x="2071793" y="1128296"/>
                  <a:pt x="2142066" y="1126602"/>
                  <a:pt x="2212340" y="1124909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A2E1F4E-7BAE-4C1E-BF39-7FD4A9EA522F}"/>
              </a:ext>
            </a:extLst>
          </p:cNvPr>
          <p:cNvCxnSpPr>
            <a:cxnSpLocks/>
          </p:cNvCxnSpPr>
          <p:nvPr/>
        </p:nvCxnSpPr>
        <p:spPr bwMode="auto">
          <a:xfrm>
            <a:off x="2499800" y="5850344"/>
            <a:ext cx="2808312" cy="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AFE3857-293B-435C-8FC6-0A59549D4D20}"/>
              </a:ext>
            </a:extLst>
          </p:cNvPr>
          <p:cNvCxnSpPr>
            <a:cxnSpLocks/>
          </p:cNvCxnSpPr>
          <p:nvPr/>
        </p:nvCxnSpPr>
        <p:spPr bwMode="auto">
          <a:xfrm flipV="1">
            <a:off x="3795944" y="4985901"/>
            <a:ext cx="0" cy="864444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자유형 17">
            <a:extLst>
              <a:ext uri="{FF2B5EF4-FFF2-40B4-BE49-F238E27FC236}">
                <a16:creationId xmlns:a16="http://schemas.microsoft.com/office/drawing/2014/main" id="{67DD2ADA-D04C-4C6C-978A-C62092544BB7}"/>
              </a:ext>
            </a:extLst>
          </p:cNvPr>
          <p:cNvSpPr/>
          <p:nvPr/>
        </p:nvSpPr>
        <p:spPr bwMode="auto">
          <a:xfrm>
            <a:off x="7596373" y="5159109"/>
            <a:ext cx="2212340" cy="691236"/>
          </a:xfrm>
          <a:custGeom>
            <a:avLst/>
            <a:gdLst>
              <a:gd name="connsiteX0" fmla="*/ 0 w 2212340"/>
              <a:gd name="connsiteY0" fmla="*/ 1124909 h 1126505"/>
              <a:gd name="connsiteX1" fmla="*/ 299720 w 2212340"/>
              <a:gd name="connsiteY1" fmla="*/ 1114749 h 1126505"/>
              <a:gd name="connsiteX2" fmla="*/ 467360 w 2212340"/>
              <a:gd name="connsiteY2" fmla="*/ 1066489 h 1126505"/>
              <a:gd name="connsiteX3" fmla="*/ 609600 w 2212340"/>
              <a:gd name="connsiteY3" fmla="*/ 954729 h 1126505"/>
              <a:gd name="connsiteX4" fmla="*/ 787400 w 2212340"/>
              <a:gd name="connsiteY4" fmla="*/ 594049 h 1126505"/>
              <a:gd name="connsiteX5" fmla="*/ 932180 w 2212340"/>
              <a:gd name="connsiteY5" fmla="*/ 230829 h 1126505"/>
              <a:gd name="connsiteX6" fmla="*/ 1003300 w 2212340"/>
              <a:gd name="connsiteY6" fmla="*/ 83509 h 1126505"/>
              <a:gd name="connsiteX7" fmla="*/ 1079500 w 2212340"/>
              <a:gd name="connsiteY7" fmla="*/ 7309 h 1126505"/>
              <a:gd name="connsiteX8" fmla="*/ 1120140 w 2212340"/>
              <a:gd name="connsiteY8" fmla="*/ 4769 h 1126505"/>
              <a:gd name="connsiteX9" fmla="*/ 1153160 w 2212340"/>
              <a:gd name="connsiteY9" fmla="*/ 22549 h 1126505"/>
              <a:gd name="connsiteX10" fmla="*/ 1270000 w 2212340"/>
              <a:gd name="connsiteY10" fmla="*/ 185109 h 1126505"/>
              <a:gd name="connsiteX11" fmla="*/ 1419860 w 2212340"/>
              <a:gd name="connsiteY11" fmla="*/ 586429 h 1126505"/>
              <a:gd name="connsiteX12" fmla="*/ 1577340 w 2212340"/>
              <a:gd name="connsiteY12" fmla="*/ 914089 h 1126505"/>
              <a:gd name="connsiteX13" fmla="*/ 1658620 w 2212340"/>
              <a:gd name="connsiteY13" fmla="*/ 1005529 h 1126505"/>
              <a:gd name="connsiteX14" fmla="*/ 1783080 w 2212340"/>
              <a:gd name="connsiteY14" fmla="*/ 1091889 h 1126505"/>
              <a:gd name="connsiteX15" fmla="*/ 1805940 w 2212340"/>
              <a:gd name="connsiteY15" fmla="*/ 1089349 h 1126505"/>
              <a:gd name="connsiteX16" fmla="*/ 2004060 w 2212340"/>
              <a:gd name="connsiteY16" fmla="*/ 1122369 h 1126505"/>
              <a:gd name="connsiteX17" fmla="*/ 2212340 w 2212340"/>
              <a:gd name="connsiteY17" fmla="*/ 1124909 h 1126505"/>
              <a:gd name="connsiteX0" fmla="*/ 0 w 2212340"/>
              <a:gd name="connsiteY0" fmla="*/ 1124909 h 1126505"/>
              <a:gd name="connsiteX1" fmla="*/ 299720 w 2212340"/>
              <a:gd name="connsiteY1" fmla="*/ 1114749 h 1126505"/>
              <a:gd name="connsiteX2" fmla="*/ 467360 w 2212340"/>
              <a:gd name="connsiteY2" fmla="*/ 1066489 h 1126505"/>
              <a:gd name="connsiteX3" fmla="*/ 609600 w 2212340"/>
              <a:gd name="connsiteY3" fmla="*/ 954729 h 1126505"/>
              <a:gd name="connsiteX4" fmla="*/ 787400 w 2212340"/>
              <a:gd name="connsiteY4" fmla="*/ 594049 h 1126505"/>
              <a:gd name="connsiteX5" fmla="*/ 932180 w 2212340"/>
              <a:gd name="connsiteY5" fmla="*/ 230829 h 1126505"/>
              <a:gd name="connsiteX6" fmla="*/ 1003300 w 2212340"/>
              <a:gd name="connsiteY6" fmla="*/ 83509 h 1126505"/>
              <a:gd name="connsiteX7" fmla="*/ 1079500 w 2212340"/>
              <a:gd name="connsiteY7" fmla="*/ 7309 h 1126505"/>
              <a:gd name="connsiteX8" fmla="*/ 1120140 w 2212340"/>
              <a:gd name="connsiteY8" fmla="*/ 4769 h 1126505"/>
              <a:gd name="connsiteX9" fmla="*/ 1153160 w 2212340"/>
              <a:gd name="connsiteY9" fmla="*/ 22549 h 1126505"/>
              <a:gd name="connsiteX10" fmla="*/ 1270000 w 2212340"/>
              <a:gd name="connsiteY10" fmla="*/ 185109 h 1126505"/>
              <a:gd name="connsiteX11" fmla="*/ 1419860 w 2212340"/>
              <a:gd name="connsiteY11" fmla="*/ 586429 h 1126505"/>
              <a:gd name="connsiteX12" fmla="*/ 1577340 w 2212340"/>
              <a:gd name="connsiteY12" fmla="*/ 914089 h 1126505"/>
              <a:gd name="connsiteX13" fmla="*/ 1658620 w 2212340"/>
              <a:gd name="connsiteY13" fmla="*/ 1005529 h 1126505"/>
              <a:gd name="connsiteX14" fmla="*/ 1805940 w 2212340"/>
              <a:gd name="connsiteY14" fmla="*/ 1089349 h 1126505"/>
              <a:gd name="connsiteX15" fmla="*/ 2004060 w 2212340"/>
              <a:gd name="connsiteY15" fmla="*/ 1122369 h 1126505"/>
              <a:gd name="connsiteX16" fmla="*/ 2212340 w 2212340"/>
              <a:gd name="connsiteY16" fmla="*/ 1124909 h 112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12340" h="1126505">
                <a:moveTo>
                  <a:pt x="0" y="1124909"/>
                </a:moveTo>
                <a:cubicBezTo>
                  <a:pt x="110913" y="1124697"/>
                  <a:pt x="221827" y="1124486"/>
                  <a:pt x="299720" y="1114749"/>
                </a:cubicBezTo>
                <a:cubicBezTo>
                  <a:pt x="377613" y="1105012"/>
                  <a:pt x="415713" y="1093159"/>
                  <a:pt x="467360" y="1066489"/>
                </a:cubicBezTo>
                <a:cubicBezTo>
                  <a:pt x="519007" y="1039819"/>
                  <a:pt x="556260" y="1033469"/>
                  <a:pt x="609600" y="954729"/>
                </a:cubicBezTo>
                <a:cubicBezTo>
                  <a:pt x="662940" y="875989"/>
                  <a:pt x="733637" y="714699"/>
                  <a:pt x="787400" y="594049"/>
                </a:cubicBezTo>
                <a:cubicBezTo>
                  <a:pt x="841163" y="473399"/>
                  <a:pt x="896197" y="315919"/>
                  <a:pt x="932180" y="230829"/>
                </a:cubicBezTo>
                <a:cubicBezTo>
                  <a:pt x="968163" y="145739"/>
                  <a:pt x="978747" y="120762"/>
                  <a:pt x="1003300" y="83509"/>
                </a:cubicBezTo>
                <a:cubicBezTo>
                  <a:pt x="1027853" y="46256"/>
                  <a:pt x="1060027" y="20432"/>
                  <a:pt x="1079500" y="7309"/>
                </a:cubicBezTo>
                <a:cubicBezTo>
                  <a:pt x="1098973" y="-5814"/>
                  <a:pt x="1107863" y="2229"/>
                  <a:pt x="1120140" y="4769"/>
                </a:cubicBezTo>
                <a:cubicBezTo>
                  <a:pt x="1132417" y="7309"/>
                  <a:pt x="1128183" y="-7508"/>
                  <a:pt x="1153160" y="22549"/>
                </a:cubicBezTo>
                <a:cubicBezTo>
                  <a:pt x="1178137" y="52606"/>
                  <a:pt x="1225550" y="91129"/>
                  <a:pt x="1270000" y="185109"/>
                </a:cubicBezTo>
                <a:cubicBezTo>
                  <a:pt x="1314450" y="279089"/>
                  <a:pt x="1368637" y="464932"/>
                  <a:pt x="1419860" y="586429"/>
                </a:cubicBezTo>
                <a:cubicBezTo>
                  <a:pt x="1471083" y="707926"/>
                  <a:pt x="1537547" y="844239"/>
                  <a:pt x="1577340" y="914089"/>
                </a:cubicBezTo>
                <a:cubicBezTo>
                  <a:pt x="1617133" y="983939"/>
                  <a:pt x="1620520" y="976319"/>
                  <a:pt x="1658620" y="1005529"/>
                </a:cubicBezTo>
                <a:cubicBezTo>
                  <a:pt x="1696720" y="1034739"/>
                  <a:pt x="1748367" y="1069876"/>
                  <a:pt x="1805940" y="1089349"/>
                </a:cubicBezTo>
                <a:cubicBezTo>
                  <a:pt x="1842770" y="1094429"/>
                  <a:pt x="1936327" y="1116442"/>
                  <a:pt x="2004060" y="1122369"/>
                </a:cubicBezTo>
                <a:cubicBezTo>
                  <a:pt x="2071793" y="1128296"/>
                  <a:pt x="2142066" y="1126602"/>
                  <a:pt x="2212340" y="1124909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3898751-8F30-4166-AF88-27837FA81966}"/>
              </a:ext>
            </a:extLst>
          </p:cNvPr>
          <p:cNvCxnSpPr>
            <a:cxnSpLocks/>
          </p:cNvCxnSpPr>
          <p:nvPr/>
        </p:nvCxnSpPr>
        <p:spPr bwMode="auto">
          <a:xfrm>
            <a:off x="5992289" y="5850344"/>
            <a:ext cx="3960440" cy="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2338A5D-501C-4651-8C49-B742EA309E0C}"/>
              </a:ext>
            </a:extLst>
          </p:cNvPr>
          <p:cNvCxnSpPr>
            <a:cxnSpLocks/>
          </p:cNvCxnSpPr>
          <p:nvPr/>
        </p:nvCxnSpPr>
        <p:spPr bwMode="auto">
          <a:xfrm flipV="1">
            <a:off x="7332159" y="4985901"/>
            <a:ext cx="0" cy="864444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오른쪽 화살표 20">
            <a:extLst>
              <a:ext uri="{FF2B5EF4-FFF2-40B4-BE49-F238E27FC236}">
                <a16:creationId xmlns:a16="http://schemas.microsoft.com/office/drawing/2014/main" id="{DBBA64A5-B578-442D-9D4D-E0F071458D1D}"/>
              </a:ext>
            </a:extLst>
          </p:cNvPr>
          <p:cNvSpPr/>
          <p:nvPr/>
        </p:nvSpPr>
        <p:spPr bwMode="auto">
          <a:xfrm>
            <a:off x="5387944" y="5273934"/>
            <a:ext cx="504056" cy="288032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7F2EA-687B-4A69-9C79-EE776BC2AF85}"/>
              </a:ext>
            </a:extLst>
          </p:cNvPr>
          <p:cNvSpPr txBox="1"/>
          <p:nvPr/>
        </p:nvSpPr>
        <p:spPr>
          <a:xfrm>
            <a:off x="2571808" y="6169968"/>
            <a:ext cx="722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Distribution of inputs of a node is easy to shift very fast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57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60B55-A9E7-4EC1-BA70-1F1EF423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Background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9BAEE-046D-4E03-B0F5-8476B505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63"/>
            <a:ext cx="10515600" cy="4625000"/>
          </a:xfrm>
        </p:spPr>
        <p:txBody>
          <a:bodyPr/>
          <a:lstStyle/>
          <a:p>
            <a:r>
              <a:rPr lang="en-US" altLang="ko-KR" dirty="0"/>
              <a:t>Batch normalization</a:t>
            </a:r>
          </a:p>
          <a:p>
            <a:pPr lvl="1"/>
            <a:r>
              <a:rPr lang="en-US" altLang="ko-KR" dirty="0"/>
              <a:t>Normalize each batch by both mean and variance.</a:t>
            </a:r>
          </a:p>
          <a:p>
            <a:pPr lvl="1"/>
            <a:r>
              <a:rPr lang="en-US" altLang="ko-KR" dirty="0"/>
              <a:t>Perturbed by SGD, regularization(dropout) </a:t>
            </a:r>
          </a:p>
          <a:p>
            <a:pPr lvl="1"/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pic>
        <p:nvPicPr>
          <p:cNvPr id="14" name="Picture 2" descr="Internal covariate shift에 대한 이미지 검색결과">
            <a:extLst>
              <a:ext uri="{FF2B5EF4-FFF2-40B4-BE49-F238E27FC236}">
                <a16:creationId xmlns:a16="http://schemas.microsoft.com/office/drawing/2014/main" id="{5F0A6AE9-BF32-49F1-83F0-27095F14C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53" y="2894604"/>
            <a:ext cx="6064120" cy="32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B37CA64-FBB3-40D3-9F4B-22CDBBD27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68" y="3626124"/>
            <a:ext cx="4882263" cy="159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3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F94B2-B7D7-4BE8-A9AF-3B594364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15AB5-81A4-483C-81DD-3C12DAC2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903"/>
            <a:ext cx="10515600" cy="4940956"/>
          </a:xfrm>
        </p:spPr>
        <p:txBody>
          <a:bodyPr/>
          <a:lstStyle/>
          <a:p>
            <a:r>
              <a:rPr lang="en-US" altLang="ko-KR" dirty="0"/>
              <a:t>Notation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Lower layer activations : x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Weight matrix : W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z = </a:t>
            </a:r>
            <a:r>
              <a:rPr lang="en-US" altLang="ko-KR" dirty="0" err="1"/>
              <a:t>Wx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Activation function : f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Higher layer activations : y = f(z)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Mean of weight vector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Second moment   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Mapping  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4E053-C842-4062-8B47-3F38FE48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7D82FAA-4225-43A6-B75D-A9A38F106CB8}"/>
              </a:ext>
            </a:extLst>
          </p:cNvPr>
          <p:cNvGrpSpPr/>
          <p:nvPr/>
        </p:nvGrpSpPr>
        <p:grpSpPr>
          <a:xfrm>
            <a:off x="7004807" y="2180872"/>
            <a:ext cx="4770126" cy="3684309"/>
            <a:chOff x="6669248" y="1746946"/>
            <a:chExt cx="4770126" cy="368430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5A6EBF9-5E0C-41B8-9E29-CAF43DD1F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822" y="1746946"/>
              <a:ext cx="4573112" cy="316233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670A9B-1518-4F87-9ADE-C52C9E34E023}"/>
                </a:ext>
              </a:extLst>
            </p:cNvPr>
            <p:cNvSpPr txBox="1"/>
            <p:nvPr/>
          </p:nvSpPr>
          <p:spPr>
            <a:xfrm>
              <a:off x="6669248" y="4909282"/>
              <a:ext cx="813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</a:t>
              </a:r>
              <a:r>
                <a:rPr lang="el-GR" altLang="ko-KR" dirty="0"/>
                <a:t>μ</a:t>
              </a:r>
              <a:r>
                <a:rPr lang="en-US" altLang="ko-KR" dirty="0"/>
                <a:t>, </a:t>
              </a:r>
              <a:r>
                <a:rPr lang="el-GR" altLang="ko-KR" dirty="0"/>
                <a:t>ν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20DAD3D-9D41-4501-8089-4AA7AB9AD2D1}"/>
                    </a:ext>
                  </a:extLst>
                </p:cNvPr>
                <p:cNvSpPr txBox="1"/>
                <p:nvPr/>
              </p:nvSpPr>
              <p:spPr>
                <a:xfrm>
                  <a:off x="10625642" y="4909282"/>
                  <a:ext cx="813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(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l-GR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</m:acc>
                    </m:oMath>
                  </a14:m>
                  <a:r>
                    <a:rPr lang="en-US" altLang="ko-KR" dirty="0"/>
                    <a:t>,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l-GR" altLang="ko-KR" dirty="0"/>
                            <m:t>ν</m:t>
                          </m:r>
                        </m:e>
                      </m:acc>
                    </m:oMath>
                  </a14:m>
                  <a:r>
                    <a:rPr lang="en-US" altLang="ko-KR" dirty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20DAD3D-9D41-4501-8089-4AA7AB9AD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5642" y="4909282"/>
                  <a:ext cx="81373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970" t="-10000" r="-6716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8E8B71F-DD2E-4018-919F-47F32B5E1EDD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7482980" y="5093948"/>
              <a:ext cx="2952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71295F-12F4-478E-9469-12B89F4CA89F}"/>
                </a:ext>
              </a:extLst>
            </p:cNvPr>
            <p:cNvSpPr txBox="1"/>
            <p:nvPr/>
          </p:nvSpPr>
          <p:spPr>
            <a:xfrm>
              <a:off x="8751259" y="5061923"/>
              <a:ext cx="290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</a:t>
              </a:r>
              <a:endParaRPr lang="ko-KR" altLang="en-US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1264576-008C-4706-A416-5903CCAEF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793" y="5251352"/>
            <a:ext cx="2691464" cy="4002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0DABCE-38E3-4A55-BA4E-B405D8AA3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258" y="4366550"/>
            <a:ext cx="1797990" cy="4587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3F5788F-C2D9-43B6-A1D3-7EC7B79D1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7315" y="4825348"/>
            <a:ext cx="1592392" cy="3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2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F94B2-B7D7-4BE8-A9AF-3B594364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Method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15AB5-81A4-483C-81DD-3C12DAC2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19903"/>
            <a:ext cx="6140741" cy="4940956"/>
          </a:xfrm>
        </p:spPr>
        <p:txBody>
          <a:bodyPr/>
          <a:lstStyle/>
          <a:p>
            <a:r>
              <a:rPr lang="en-US" altLang="ko-KR" dirty="0"/>
              <a:t>Self-normalizing Neural Net</a:t>
            </a:r>
          </a:p>
          <a:p>
            <a:pPr lvl="1"/>
            <a:r>
              <a:rPr lang="en-US" altLang="ko-KR" dirty="0"/>
              <a:t>It possesses mapping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It has a stable and attracting fixed</a:t>
            </a:r>
          </a:p>
          <a:p>
            <a:pPr marL="457200" lvl="1" indent="0">
              <a:buNone/>
            </a:pPr>
            <a:r>
              <a:rPr lang="en-US" altLang="ko-KR" dirty="0"/>
              <a:t>  point depending on  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Mean and variance remain in domain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4E053-C842-4062-8B47-3F38FE48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7D82FAA-4225-43A6-B75D-A9A38F106CB8}"/>
              </a:ext>
            </a:extLst>
          </p:cNvPr>
          <p:cNvGrpSpPr/>
          <p:nvPr/>
        </p:nvGrpSpPr>
        <p:grpSpPr>
          <a:xfrm>
            <a:off x="7320257" y="2189261"/>
            <a:ext cx="4770126" cy="3684309"/>
            <a:chOff x="6669248" y="1746946"/>
            <a:chExt cx="4770126" cy="368430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5A6EBF9-5E0C-41B8-9E29-CAF43DD1F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822" y="1746946"/>
              <a:ext cx="4573112" cy="316233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670A9B-1518-4F87-9ADE-C52C9E34E023}"/>
                </a:ext>
              </a:extLst>
            </p:cNvPr>
            <p:cNvSpPr txBox="1"/>
            <p:nvPr/>
          </p:nvSpPr>
          <p:spPr>
            <a:xfrm>
              <a:off x="6669248" y="4909282"/>
              <a:ext cx="813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</a:t>
              </a:r>
              <a:r>
                <a:rPr lang="el-GR" altLang="ko-KR" dirty="0"/>
                <a:t>μ</a:t>
              </a:r>
              <a:r>
                <a:rPr lang="en-US" altLang="ko-KR" dirty="0"/>
                <a:t>, </a:t>
              </a:r>
              <a:r>
                <a:rPr lang="el-GR" altLang="ko-KR" dirty="0"/>
                <a:t>ν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20DAD3D-9D41-4501-8089-4AA7AB9AD2D1}"/>
                    </a:ext>
                  </a:extLst>
                </p:cNvPr>
                <p:cNvSpPr txBox="1"/>
                <p:nvPr/>
              </p:nvSpPr>
              <p:spPr>
                <a:xfrm>
                  <a:off x="10625642" y="4909282"/>
                  <a:ext cx="813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(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l-GR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</m:acc>
                    </m:oMath>
                  </a14:m>
                  <a:r>
                    <a:rPr lang="en-US" altLang="ko-KR" dirty="0"/>
                    <a:t>,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l-GR" altLang="ko-KR" dirty="0"/>
                            <m:t>ν</m:t>
                          </m:r>
                        </m:e>
                      </m:acc>
                    </m:oMath>
                  </a14:m>
                  <a:r>
                    <a:rPr lang="en-US" altLang="ko-KR" dirty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20DAD3D-9D41-4501-8089-4AA7AB9AD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5642" y="4909282"/>
                  <a:ext cx="81373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767" t="-10000" r="-6767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8E8B71F-DD2E-4018-919F-47F32B5E1EDD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7482980" y="5093948"/>
              <a:ext cx="2952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71295F-12F4-478E-9469-12B89F4CA89F}"/>
                </a:ext>
              </a:extLst>
            </p:cNvPr>
            <p:cNvSpPr txBox="1"/>
            <p:nvPr/>
          </p:nvSpPr>
          <p:spPr>
            <a:xfrm>
              <a:off x="8751259" y="5061923"/>
              <a:ext cx="290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</a:t>
              </a:r>
              <a:endParaRPr lang="ko-KR" altLang="en-US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EC0CC24-98C2-44D8-9AF4-87C9A74DC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269" y="2206039"/>
            <a:ext cx="1436065" cy="3989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CAEF6B-7B85-45D7-B63B-77D0ECBEF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614" y="3802021"/>
            <a:ext cx="1335958" cy="31366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9EFB03D-BE3C-4DBB-A0F8-64A1D3C3D937}"/>
              </a:ext>
            </a:extLst>
          </p:cNvPr>
          <p:cNvGrpSpPr/>
          <p:nvPr/>
        </p:nvGrpSpPr>
        <p:grpSpPr>
          <a:xfrm>
            <a:off x="1536566" y="2657072"/>
            <a:ext cx="5655819" cy="398907"/>
            <a:chOff x="1615510" y="2604838"/>
            <a:chExt cx="5655819" cy="39890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F602065-D9F8-4E8E-817A-5EC3448D8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15510" y="2611238"/>
              <a:ext cx="4198062" cy="36933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4212F10-3E81-4256-9658-D2EE669BC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48230" y="2604838"/>
              <a:ext cx="1523099" cy="398907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7DC13796-D3DE-4BBC-9B7D-930F462F58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5510" y="4952690"/>
            <a:ext cx="1316393" cy="3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3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F94B2-B7D7-4BE8-A9AF-3B594364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Constructing SNNs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15AB5-81A4-483C-81DD-3C12DAC2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5185"/>
            <a:ext cx="10981889" cy="5125674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arenBoth"/>
            </a:pPr>
            <a:r>
              <a:rPr lang="en-US" altLang="ko-KR" dirty="0"/>
              <a:t>Scaled Exponential Linear </a:t>
            </a:r>
            <a:r>
              <a:rPr lang="en-US" altLang="ko-KR" dirty="0" err="1"/>
              <a:t>Uints</a:t>
            </a:r>
            <a:r>
              <a:rPr lang="en-US" altLang="ko-KR" dirty="0"/>
              <a:t> (SELUs)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Activation Function is required to have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dirty="0"/>
              <a:t>Negative and positive values </a:t>
            </a:r>
            <a:r>
              <a:rPr lang="en-US" altLang="ko-KR" dirty="0">
                <a:sym typeface="Wingdings" panose="05000000000000000000" pitchFamily="2" charset="2"/>
              </a:rPr>
              <a:t> No </a:t>
            </a:r>
            <a:r>
              <a:rPr lang="en-US" altLang="ko-KR" dirty="0" err="1">
                <a:sym typeface="Wingdings" panose="05000000000000000000" pitchFamily="2" charset="2"/>
              </a:rPr>
              <a:t>ReLU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dirty="0">
                <a:sym typeface="Wingdings" panose="05000000000000000000" pitchFamily="2" charset="2"/>
              </a:rPr>
              <a:t>Saturation regions (derivative approaching 0) to dampen the variance if it’s too large.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dirty="0">
                <a:sym typeface="Wingdings" panose="05000000000000000000" pitchFamily="2" charset="2"/>
              </a:rPr>
              <a:t>A slope larger than 1 to increase the variance it it’s too small  No ELU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dirty="0">
                <a:sym typeface="Wingdings" panose="05000000000000000000" pitchFamily="2" charset="2"/>
              </a:rPr>
              <a:t>A continuous curve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(2) Weight initialization</a:t>
            </a:r>
            <a:endParaRPr lang="en-US" altLang="ko-KR" dirty="0"/>
          </a:p>
          <a:p>
            <a:pPr lvl="1"/>
            <a:r>
              <a:rPr lang="en-US" altLang="ko-KR" dirty="0"/>
              <a:t>Normalized. </a:t>
            </a:r>
            <a:r>
              <a:rPr lang="el-GR" altLang="ko-KR" dirty="0"/>
              <a:t>ω</a:t>
            </a:r>
            <a:r>
              <a:rPr lang="en-US" altLang="ko-KR" dirty="0"/>
              <a:t> = 0, </a:t>
            </a:r>
            <a:r>
              <a:rPr lang="el-GR" altLang="ko-KR" dirty="0"/>
              <a:t>τ</a:t>
            </a:r>
            <a:r>
              <a:rPr lang="en-US" altLang="ko-KR" dirty="0"/>
              <a:t> = 1.</a:t>
            </a:r>
          </a:p>
          <a:p>
            <a:pPr lvl="1"/>
            <a:r>
              <a:rPr lang="en-US" altLang="ko-KR" dirty="0"/>
              <a:t>Prove the self-normalizing property when weight vectors are not normalized.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4E053-C842-4062-8B47-3F38FE48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9EDDE46-287D-4EE4-A28C-A05E4B9C2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99" y="1991204"/>
            <a:ext cx="4256926" cy="100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0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37672</TotalTime>
  <Words>975</Words>
  <Application>Microsoft Office PowerPoint</Application>
  <PresentationFormat>와이드스크린</PresentationFormat>
  <Paragraphs>219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HY견고딕</vt:lpstr>
      <vt:lpstr>맑은 고딕</vt:lpstr>
      <vt:lpstr>Arial</vt:lpstr>
      <vt:lpstr>Calibri</vt:lpstr>
      <vt:lpstr>Cambria Math</vt:lpstr>
      <vt:lpstr>Wingdings</vt:lpstr>
      <vt:lpstr>Office 테마</vt:lpstr>
      <vt:lpstr>Self-Normalizing Neural Networks</vt:lpstr>
      <vt:lpstr>Contents</vt:lpstr>
      <vt:lpstr>Introduction</vt:lpstr>
      <vt:lpstr>Introduction (cont’d)</vt:lpstr>
      <vt:lpstr>Background</vt:lpstr>
      <vt:lpstr>Background (cont’d)</vt:lpstr>
      <vt:lpstr>Proposed Method</vt:lpstr>
      <vt:lpstr>Proposed Method (Cont’d)</vt:lpstr>
      <vt:lpstr>Constructing SNNs</vt:lpstr>
      <vt:lpstr>Deriving Mapping Function g</vt:lpstr>
      <vt:lpstr>Deriving Mapping Function g (Cont’d)</vt:lpstr>
      <vt:lpstr>Stable Fixed Point (0,1) for Normalized Weights</vt:lpstr>
      <vt:lpstr>Stable Fixed Points for Unnormalized Weights</vt:lpstr>
      <vt:lpstr>Properties of SELUs</vt:lpstr>
      <vt:lpstr>Initialization of SNNs</vt:lpstr>
      <vt:lpstr>New Dropout Technique</vt:lpstr>
      <vt:lpstr>New Dropout Technique (Cont’d)</vt:lpstr>
      <vt:lpstr>Experiments</vt:lpstr>
      <vt:lpstr>Experiments (Cont’d)</vt:lpstr>
      <vt:lpstr>Experiments (Cont’d)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이현수</dc:creator>
  <cp:lastModifiedBy>sangheon lee</cp:lastModifiedBy>
  <cp:revision>1378</cp:revision>
  <cp:lastPrinted>2018-02-07T14:50:43Z</cp:lastPrinted>
  <dcterms:created xsi:type="dcterms:W3CDTF">2016-01-08T12:31:37Z</dcterms:created>
  <dcterms:modified xsi:type="dcterms:W3CDTF">2018-03-26T05:51:44Z</dcterms:modified>
</cp:coreProperties>
</file>